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23"/>
  </p:notesMasterIdLst>
  <p:sldIdLst>
    <p:sldId id="287" r:id="rId2"/>
    <p:sldId id="368" r:id="rId3"/>
    <p:sldId id="322" r:id="rId4"/>
    <p:sldId id="447" r:id="rId5"/>
    <p:sldId id="337" r:id="rId6"/>
    <p:sldId id="458" r:id="rId7"/>
    <p:sldId id="459" r:id="rId8"/>
    <p:sldId id="460" r:id="rId9"/>
    <p:sldId id="461" r:id="rId10"/>
    <p:sldId id="462" r:id="rId11"/>
    <p:sldId id="463" r:id="rId12"/>
    <p:sldId id="464" r:id="rId13"/>
    <p:sldId id="465" r:id="rId14"/>
    <p:sldId id="466" r:id="rId15"/>
    <p:sldId id="467" r:id="rId16"/>
    <p:sldId id="468" r:id="rId17"/>
    <p:sldId id="469" r:id="rId18"/>
    <p:sldId id="470" r:id="rId19"/>
    <p:sldId id="471" r:id="rId20"/>
    <p:sldId id="472" r:id="rId21"/>
    <p:sldId id="473" r:id="rId22"/>
    <p:sldId id="457" r:id="rId23"/>
    <p:sldId id="474" r:id="rId24"/>
    <p:sldId id="475" r:id="rId25"/>
    <p:sldId id="476" r:id="rId26"/>
    <p:sldId id="477" r:id="rId27"/>
    <p:sldId id="478" r:id="rId28"/>
    <p:sldId id="479" r:id="rId29"/>
    <p:sldId id="480" r:id="rId30"/>
    <p:sldId id="481" r:id="rId31"/>
    <p:sldId id="482" r:id="rId32"/>
    <p:sldId id="483" r:id="rId33"/>
    <p:sldId id="484" r:id="rId34"/>
    <p:sldId id="485" r:id="rId35"/>
    <p:sldId id="486" r:id="rId36"/>
    <p:sldId id="488" r:id="rId37"/>
    <p:sldId id="489" r:id="rId38"/>
    <p:sldId id="491" r:id="rId39"/>
    <p:sldId id="490" r:id="rId40"/>
    <p:sldId id="492" r:id="rId41"/>
    <p:sldId id="493" r:id="rId42"/>
    <p:sldId id="494" r:id="rId43"/>
    <p:sldId id="495" r:id="rId44"/>
    <p:sldId id="496" r:id="rId45"/>
    <p:sldId id="497" r:id="rId46"/>
    <p:sldId id="498" r:id="rId47"/>
    <p:sldId id="499" r:id="rId48"/>
    <p:sldId id="500" r:id="rId49"/>
    <p:sldId id="501" r:id="rId50"/>
    <p:sldId id="502" r:id="rId51"/>
    <p:sldId id="503" r:id="rId52"/>
    <p:sldId id="504" r:id="rId53"/>
    <p:sldId id="505" r:id="rId54"/>
    <p:sldId id="506" r:id="rId55"/>
    <p:sldId id="507" r:id="rId56"/>
    <p:sldId id="508" r:id="rId57"/>
    <p:sldId id="509" r:id="rId58"/>
    <p:sldId id="510" r:id="rId59"/>
    <p:sldId id="511" r:id="rId60"/>
    <p:sldId id="512" r:id="rId61"/>
    <p:sldId id="513" r:id="rId62"/>
    <p:sldId id="514" r:id="rId63"/>
    <p:sldId id="515" r:id="rId64"/>
    <p:sldId id="516" r:id="rId65"/>
    <p:sldId id="517" r:id="rId66"/>
    <p:sldId id="518" r:id="rId67"/>
    <p:sldId id="519" r:id="rId68"/>
    <p:sldId id="520" r:id="rId69"/>
    <p:sldId id="521" r:id="rId70"/>
    <p:sldId id="522" r:id="rId71"/>
    <p:sldId id="523" r:id="rId72"/>
    <p:sldId id="524" r:id="rId73"/>
    <p:sldId id="525" r:id="rId74"/>
    <p:sldId id="526" r:id="rId75"/>
    <p:sldId id="528" r:id="rId76"/>
    <p:sldId id="529" r:id="rId77"/>
    <p:sldId id="527" r:id="rId78"/>
    <p:sldId id="530" r:id="rId79"/>
    <p:sldId id="531" r:id="rId80"/>
    <p:sldId id="532" r:id="rId81"/>
    <p:sldId id="533" r:id="rId82"/>
    <p:sldId id="534" r:id="rId83"/>
    <p:sldId id="535" r:id="rId84"/>
    <p:sldId id="536" r:id="rId85"/>
    <p:sldId id="538" r:id="rId86"/>
    <p:sldId id="539" r:id="rId87"/>
    <p:sldId id="537" r:id="rId88"/>
    <p:sldId id="540" r:id="rId89"/>
    <p:sldId id="541" r:id="rId90"/>
    <p:sldId id="543" r:id="rId91"/>
    <p:sldId id="544" r:id="rId92"/>
    <p:sldId id="545" r:id="rId93"/>
    <p:sldId id="546" r:id="rId94"/>
    <p:sldId id="547" r:id="rId95"/>
    <p:sldId id="548" r:id="rId96"/>
    <p:sldId id="549" r:id="rId97"/>
    <p:sldId id="550" r:id="rId98"/>
    <p:sldId id="551" r:id="rId99"/>
    <p:sldId id="552" r:id="rId100"/>
    <p:sldId id="553" r:id="rId101"/>
    <p:sldId id="554" r:id="rId102"/>
    <p:sldId id="555" r:id="rId103"/>
    <p:sldId id="556" r:id="rId104"/>
    <p:sldId id="557" r:id="rId105"/>
    <p:sldId id="558" r:id="rId106"/>
    <p:sldId id="561" r:id="rId107"/>
    <p:sldId id="559" r:id="rId108"/>
    <p:sldId id="562" r:id="rId109"/>
    <p:sldId id="563" r:id="rId110"/>
    <p:sldId id="564" r:id="rId111"/>
    <p:sldId id="565" r:id="rId112"/>
    <p:sldId id="566" r:id="rId113"/>
    <p:sldId id="567" r:id="rId114"/>
    <p:sldId id="568" r:id="rId115"/>
    <p:sldId id="569" r:id="rId116"/>
    <p:sldId id="570" r:id="rId117"/>
    <p:sldId id="572" r:id="rId118"/>
    <p:sldId id="571" r:id="rId119"/>
    <p:sldId id="573" r:id="rId120"/>
    <p:sldId id="574" r:id="rId121"/>
    <p:sldId id="575" r:id="rId122"/>
    <p:sldId id="576" r:id="rId123"/>
    <p:sldId id="577" r:id="rId124"/>
    <p:sldId id="578" r:id="rId125"/>
    <p:sldId id="579" r:id="rId126"/>
    <p:sldId id="580" r:id="rId127"/>
    <p:sldId id="581" r:id="rId128"/>
    <p:sldId id="582" r:id="rId129"/>
    <p:sldId id="583" r:id="rId130"/>
    <p:sldId id="585" r:id="rId131"/>
    <p:sldId id="586" r:id="rId132"/>
    <p:sldId id="587" r:id="rId133"/>
    <p:sldId id="588" r:id="rId134"/>
    <p:sldId id="589" r:id="rId135"/>
    <p:sldId id="590" r:id="rId136"/>
    <p:sldId id="591" r:id="rId137"/>
    <p:sldId id="592" r:id="rId138"/>
    <p:sldId id="593" r:id="rId139"/>
    <p:sldId id="594" r:id="rId140"/>
    <p:sldId id="595" r:id="rId141"/>
    <p:sldId id="596" r:id="rId142"/>
    <p:sldId id="597" r:id="rId143"/>
    <p:sldId id="598" r:id="rId144"/>
    <p:sldId id="599" r:id="rId145"/>
    <p:sldId id="600" r:id="rId146"/>
    <p:sldId id="601" r:id="rId147"/>
    <p:sldId id="602" r:id="rId148"/>
    <p:sldId id="603" r:id="rId149"/>
    <p:sldId id="604" r:id="rId150"/>
    <p:sldId id="605" r:id="rId151"/>
    <p:sldId id="606" r:id="rId152"/>
    <p:sldId id="607" r:id="rId153"/>
    <p:sldId id="608" r:id="rId154"/>
    <p:sldId id="609" r:id="rId155"/>
    <p:sldId id="610" r:id="rId156"/>
    <p:sldId id="611" r:id="rId157"/>
    <p:sldId id="612" r:id="rId158"/>
    <p:sldId id="613" r:id="rId159"/>
    <p:sldId id="614" r:id="rId160"/>
    <p:sldId id="615" r:id="rId161"/>
    <p:sldId id="616" r:id="rId162"/>
    <p:sldId id="617" r:id="rId163"/>
    <p:sldId id="618" r:id="rId164"/>
    <p:sldId id="619" r:id="rId165"/>
    <p:sldId id="620" r:id="rId166"/>
    <p:sldId id="621" r:id="rId167"/>
    <p:sldId id="624" r:id="rId168"/>
    <p:sldId id="625" r:id="rId169"/>
    <p:sldId id="622" r:id="rId170"/>
    <p:sldId id="626" r:id="rId171"/>
    <p:sldId id="627" r:id="rId172"/>
    <p:sldId id="623" r:id="rId173"/>
    <p:sldId id="628" r:id="rId174"/>
    <p:sldId id="629" r:id="rId175"/>
    <p:sldId id="630" r:id="rId176"/>
    <p:sldId id="631" r:id="rId177"/>
    <p:sldId id="632" r:id="rId178"/>
    <p:sldId id="633" r:id="rId179"/>
    <p:sldId id="634" r:id="rId180"/>
    <p:sldId id="635" r:id="rId181"/>
    <p:sldId id="636" r:id="rId182"/>
    <p:sldId id="637" r:id="rId183"/>
    <p:sldId id="638" r:id="rId184"/>
    <p:sldId id="639" r:id="rId185"/>
    <p:sldId id="640" r:id="rId186"/>
    <p:sldId id="641" r:id="rId187"/>
    <p:sldId id="642" r:id="rId188"/>
    <p:sldId id="643" r:id="rId189"/>
    <p:sldId id="644" r:id="rId190"/>
    <p:sldId id="645" r:id="rId191"/>
    <p:sldId id="646" r:id="rId192"/>
    <p:sldId id="647" r:id="rId193"/>
    <p:sldId id="648" r:id="rId194"/>
    <p:sldId id="649" r:id="rId195"/>
    <p:sldId id="650" r:id="rId196"/>
    <p:sldId id="652" r:id="rId197"/>
    <p:sldId id="653" r:id="rId198"/>
    <p:sldId id="654" r:id="rId199"/>
    <p:sldId id="655" r:id="rId200"/>
    <p:sldId id="656" r:id="rId201"/>
    <p:sldId id="657" r:id="rId202"/>
    <p:sldId id="658" r:id="rId203"/>
    <p:sldId id="659" r:id="rId204"/>
    <p:sldId id="660" r:id="rId205"/>
    <p:sldId id="661" r:id="rId206"/>
    <p:sldId id="662" r:id="rId207"/>
    <p:sldId id="663" r:id="rId208"/>
    <p:sldId id="664" r:id="rId209"/>
    <p:sldId id="665" r:id="rId210"/>
    <p:sldId id="666" r:id="rId211"/>
    <p:sldId id="667" r:id="rId212"/>
    <p:sldId id="668" r:id="rId213"/>
    <p:sldId id="669" r:id="rId214"/>
    <p:sldId id="670" r:id="rId215"/>
    <p:sldId id="671" r:id="rId216"/>
    <p:sldId id="672" r:id="rId217"/>
    <p:sldId id="673" r:id="rId218"/>
    <p:sldId id="674" r:id="rId219"/>
    <p:sldId id="675" r:id="rId220"/>
    <p:sldId id="676" r:id="rId221"/>
    <p:sldId id="677" r:id="rId2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CCCDD988-BA06-4EE9-BA70-641E9C559F19}">
          <p14:sldIdLst>
            <p14:sldId id="287"/>
          </p14:sldIdLst>
        </p14:section>
        <p14:section name="任务1　维护接车单的识读与填写" id="{8D6356CD-5BD6-4562-8D57-707F2866B774}">
          <p14:sldIdLst>
            <p14:sldId id="368"/>
            <p14:sldId id="322"/>
            <p14:sldId id="447"/>
            <p14:sldId id="337"/>
            <p14:sldId id="458"/>
            <p14:sldId id="459"/>
            <p14:sldId id="460"/>
            <p14:sldId id="461"/>
            <p14:sldId id="462"/>
            <p14:sldId id="463"/>
            <p14:sldId id="464"/>
          </p14:sldIdLst>
        </p14:section>
        <p14:section name="任务2　5000km维护准备工作" id="{B95D45F2-0E46-498D-BB0A-CC4A679126C9}">
          <p14:sldIdLst>
            <p14:sldId id="465"/>
            <p14:sldId id="466"/>
            <p14:sldId id="467"/>
            <p14:sldId id="468"/>
            <p14:sldId id="469"/>
            <p14:sldId id="470"/>
            <p14:sldId id="471"/>
            <p14:sldId id="472"/>
            <p14:sldId id="473"/>
            <p14:sldId id="457"/>
            <p14:sldId id="474"/>
            <p14:sldId id="475"/>
            <p14:sldId id="476"/>
            <p14:sldId id="477"/>
            <p14:sldId id="478"/>
            <p14:sldId id="479"/>
            <p14:sldId id="480"/>
            <p14:sldId id="481"/>
            <p14:sldId id="482"/>
          </p14:sldIdLst>
        </p14:section>
        <p14:section name="任务3　灯光信号的检查与维护" id="{9DFF669D-532F-403E-BD6C-5DBE3EBE58A3}">
          <p14:sldIdLst>
            <p14:sldId id="483"/>
            <p14:sldId id="484"/>
            <p14:sldId id="485"/>
            <p14:sldId id="486"/>
            <p14:sldId id="488"/>
            <p14:sldId id="489"/>
            <p14:sldId id="491"/>
            <p14:sldId id="490"/>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2"/>
            <p14:sldId id="513"/>
            <p14:sldId id="514"/>
            <p14:sldId id="515"/>
            <p14:sldId id="516"/>
            <p14:sldId id="517"/>
            <p14:sldId id="518"/>
            <p14:sldId id="519"/>
            <p14:sldId id="520"/>
            <p14:sldId id="521"/>
            <p14:sldId id="522"/>
          </p14:sldIdLst>
        </p14:section>
        <p14:section name="任务4　发动机舱的检查与维护" id="{A08BBAAA-B899-41F5-956A-DCB7097C4E76}">
          <p14:sldIdLst>
            <p14:sldId id="523"/>
            <p14:sldId id="524"/>
            <p14:sldId id="525"/>
            <p14:sldId id="526"/>
            <p14:sldId id="528"/>
            <p14:sldId id="529"/>
            <p14:sldId id="527"/>
            <p14:sldId id="530"/>
            <p14:sldId id="531"/>
            <p14:sldId id="532"/>
            <p14:sldId id="533"/>
            <p14:sldId id="534"/>
            <p14:sldId id="535"/>
            <p14:sldId id="536"/>
            <p14:sldId id="538"/>
            <p14:sldId id="539"/>
            <p14:sldId id="537"/>
            <p14:sldId id="540"/>
            <p14:sldId id="541"/>
            <p14:sldId id="543"/>
            <p14:sldId id="544"/>
            <p14:sldId id="545"/>
            <p14:sldId id="546"/>
            <p14:sldId id="547"/>
            <p14:sldId id="548"/>
            <p14:sldId id="549"/>
            <p14:sldId id="550"/>
            <p14:sldId id="551"/>
            <p14:sldId id="552"/>
            <p14:sldId id="553"/>
            <p14:sldId id="554"/>
            <p14:sldId id="555"/>
          </p14:sldIdLst>
        </p14:section>
        <p14:section name="任务5　车辆底盘的检查与维护" id="{1EFAE24D-877A-4464-9A1E-E0472DADE112}">
          <p14:sldIdLst>
            <p14:sldId id="556"/>
            <p14:sldId id="557"/>
            <p14:sldId id="558"/>
            <p14:sldId id="561"/>
            <p14:sldId id="559"/>
            <p14:sldId id="562"/>
            <p14:sldId id="563"/>
            <p14:sldId id="564"/>
            <p14:sldId id="565"/>
            <p14:sldId id="566"/>
            <p14:sldId id="567"/>
            <p14:sldId id="568"/>
            <p14:sldId id="569"/>
            <p14:sldId id="570"/>
            <p14:sldId id="572"/>
            <p14:sldId id="571"/>
            <p14:sldId id="573"/>
            <p14:sldId id="574"/>
            <p14:sldId id="575"/>
            <p14:sldId id="576"/>
            <p14:sldId id="577"/>
            <p14:sldId id="578"/>
            <p14:sldId id="579"/>
            <p14:sldId id="580"/>
            <p14:sldId id="581"/>
            <p14:sldId id="582"/>
            <p14:sldId id="583"/>
            <p14:sldId id="585"/>
            <p14:sldId id="586"/>
            <p14:sldId id="587"/>
            <p14:sldId id="588"/>
            <p14:sldId id="589"/>
            <p14:sldId id="590"/>
            <p14:sldId id="591"/>
            <p14:sldId id="592"/>
            <p14:sldId id="593"/>
            <p14:sldId id="594"/>
            <p14:sldId id="595"/>
            <p14:sldId id="596"/>
            <p14:sldId id="597"/>
            <p14:sldId id="598"/>
            <p14:sldId id="599"/>
            <p14:sldId id="600"/>
            <p14:sldId id="601"/>
            <p14:sldId id="602"/>
            <p14:sldId id="603"/>
            <p14:sldId id="604"/>
            <p14:sldId id="605"/>
            <p14:sldId id="606"/>
            <p14:sldId id="607"/>
            <p14:sldId id="608"/>
            <p14:sldId id="609"/>
            <p14:sldId id="610"/>
            <p14:sldId id="611"/>
            <p14:sldId id="612"/>
            <p14:sldId id="613"/>
            <p14:sldId id="614"/>
            <p14:sldId id="615"/>
            <p14:sldId id="616"/>
            <p14:sldId id="617"/>
          </p14:sldIdLst>
        </p14:section>
        <p14:section name="任务6　乘员舱内外的检查与维护" id="{68489FB8-A8DB-41D3-A388-77A3711E5687}">
          <p14:sldIdLst>
            <p14:sldId id="618"/>
            <p14:sldId id="619"/>
            <p14:sldId id="620"/>
            <p14:sldId id="621"/>
            <p14:sldId id="624"/>
            <p14:sldId id="625"/>
            <p14:sldId id="622"/>
            <p14:sldId id="626"/>
            <p14:sldId id="627"/>
            <p14:sldId id="623"/>
            <p14:sldId id="628"/>
            <p14:sldId id="629"/>
            <p14:sldId id="630"/>
            <p14:sldId id="631"/>
            <p14:sldId id="632"/>
            <p14:sldId id="633"/>
            <p14:sldId id="634"/>
            <p14:sldId id="635"/>
            <p14:sldId id="636"/>
            <p14:sldId id="637"/>
            <p14:sldId id="638"/>
            <p14:sldId id="639"/>
            <p14:sldId id="640"/>
            <p14:sldId id="641"/>
          </p14:sldIdLst>
        </p14:section>
        <p14:section name="任务7　双人维护工艺规范" id="{D534154A-730D-4C15-8DBC-E4FDE8ED9681}">
          <p14:sldIdLst>
            <p14:sldId id="642"/>
            <p14:sldId id="643"/>
            <p14:sldId id="644"/>
            <p14:sldId id="645"/>
            <p14:sldId id="646"/>
            <p14:sldId id="647"/>
            <p14:sldId id="648"/>
            <p14:sldId id="649"/>
            <p14:sldId id="650"/>
            <p14:sldId id="652"/>
            <p14:sldId id="653"/>
            <p14:sldId id="654"/>
            <p14:sldId id="655"/>
            <p14:sldId id="656"/>
            <p14:sldId id="657"/>
            <p14:sldId id="658"/>
          </p14:sldIdLst>
        </p14:section>
        <p14:section name="任务8　汽车维护质量检验及竣工验收" id="{95184D1D-9A4B-4258-942B-52F2B444A76D}">
          <p14:sldIdLst>
            <p14:sldId id="659"/>
            <p14:sldId id="660"/>
            <p14:sldId id="661"/>
            <p14:sldId id="662"/>
            <p14:sldId id="663"/>
            <p14:sldId id="664"/>
            <p14:sldId id="665"/>
            <p14:sldId id="666"/>
            <p14:sldId id="667"/>
            <p14:sldId id="668"/>
            <p14:sldId id="669"/>
            <p14:sldId id="670"/>
            <p14:sldId id="671"/>
            <p14:sldId id="672"/>
            <p14:sldId id="673"/>
            <p14:sldId id="674"/>
            <p14:sldId id="675"/>
            <p14:sldId id="676"/>
            <p14:sldId id="677"/>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98" autoAdjust="0"/>
    <p:restoredTop sz="94660" autoAdjust="0"/>
  </p:normalViewPr>
  <p:slideViewPr>
    <p:cSldViewPr snapToGrid="0">
      <p:cViewPr varScale="1">
        <p:scale>
          <a:sx n="114" d="100"/>
          <a:sy n="114" d="100"/>
        </p:scale>
        <p:origin x="492" y="108"/>
      </p:cViewPr>
      <p:guideLst>
        <p:guide orient="horz" pos="2160"/>
        <p:guide pos="3840"/>
      </p:guideLst>
    </p:cSldViewPr>
  </p:slideViewPr>
  <p:outlineViewPr>
    <p:cViewPr>
      <p:scale>
        <a:sx n="33" d="100"/>
        <a:sy n="33" d="100"/>
      </p:scale>
      <p:origin x="0" y="990"/>
    </p:cViewPr>
  </p:outlineViewPr>
  <p:notesTextViewPr>
    <p:cViewPr>
      <p:scale>
        <a:sx n="1" d="1"/>
        <a:sy n="1" d="1"/>
      </p:scale>
      <p:origin x="0" y="0"/>
    </p:cViewPr>
  </p:notesTextViewPr>
  <p:sorterViewPr>
    <p:cViewPr>
      <p:scale>
        <a:sx n="50" d="100"/>
        <a:sy n="50" d="100"/>
      </p:scale>
      <p:origin x="0" y="0"/>
    </p:cViewPr>
  </p:sorterViewPr>
  <p:notesViewPr>
    <p:cSldViewPr snapToGrid="0">
      <p:cViewPr varScale="1">
        <p:scale>
          <a:sx n="68" d="100"/>
          <a:sy n="68" d="100"/>
        </p:scale>
        <p:origin x="-333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theme" Target="theme/theme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27" Type="http://schemas.openxmlformats.org/officeDocument/2006/relationships/tableStyles" Target="tableStyles.xml"/><Relationship Id="rId201" Type="http://schemas.openxmlformats.org/officeDocument/2006/relationships/slide" Target="slides/slide200.xml"/><Relationship Id="rId222" Type="http://schemas.openxmlformats.org/officeDocument/2006/relationships/slide" Target="slides/slide22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224" Type="http://schemas.openxmlformats.org/officeDocument/2006/relationships/presProps" Target="presProps.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pPr/>
              <a:t>2020/10/10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pPr/>
              <a:t>‹#›</a:t>
            </a:fld>
            <a:endParaRPr lang="zh-CN" altLang="en-US"/>
          </a:p>
        </p:txBody>
      </p:sp>
    </p:spTree>
    <p:extLst>
      <p:ext uri="{BB962C8B-B14F-4D97-AF65-F5344CB8AC3E}">
        <p14:creationId xmlns:p14="http://schemas.microsoft.com/office/powerpoint/2010/main" val="3544031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2CAD8-F91A-409A-B778-AA74111763F6}" type="slidenum">
              <a:rPr lang="zh-CN" altLang="en-US" smtClean="0"/>
              <a:pPr/>
              <a:t>1</a:t>
            </a:fld>
            <a:endParaRPr lang="zh-CN" altLang="en-US"/>
          </a:p>
        </p:txBody>
      </p:sp>
    </p:spTree>
    <p:extLst>
      <p:ext uri="{BB962C8B-B14F-4D97-AF65-F5344CB8AC3E}">
        <p14:creationId xmlns:p14="http://schemas.microsoft.com/office/powerpoint/2010/main" val="1289957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82220" y="5353963"/>
            <a:ext cx="11631168"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914400" y="1600200"/>
            <a:ext cx="10363200" cy="1780108"/>
          </a:xfrm>
        </p:spPr>
        <p:txBody>
          <a:bodyPr anchor="b">
            <a:normAutofit/>
          </a:bodyPr>
          <a:lstStyle>
            <a:lvl1pPr>
              <a:defRPr sz="4400">
                <a:solidFill>
                  <a:srgbClr val="FFFFFF"/>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828800" y="3556001"/>
            <a:ext cx="85344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32E29EC0-41F1-465A-8AA4-7FDE04443671}"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BD52BBAE-38AA-43CA-9961-6EA56632A62B}"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F1375DD0-0A57-47CE-9FD0-3008934131A7}"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grpSp>
        <p:nvGrpSpPr>
          <p:cNvPr id="15" name="Group 14"/>
          <p:cNvGrpSpPr>
            <a:grpSpLocks noChangeAspect="1"/>
          </p:cNvGrpSpPr>
          <p:nvPr/>
        </p:nvGrpSpPr>
        <p:grpSpPr bwMode="hidden">
          <a:xfrm>
            <a:off x="282220" y="714191"/>
            <a:ext cx="11631168"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8839200" y="1447801"/>
            <a:ext cx="2743200" cy="4487333"/>
          </a:xfrm>
        </p:spPr>
        <p:txBody>
          <a:bodyPr vert="eaVert" anchor="ctr"/>
          <a:lstStyle>
            <a:lvl1pPr algn="l">
              <a:defRPr>
                <a:solidFill>
                  <a:schemeClr val="tx2"/>
                </a:solidFill>
              </a:defRPr>
            </a:lvl1p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09600" y="1447800"/>
            <a:ext cx="80264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7A0651CF-26D9-4A22-A47B-98B166383929}"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dirty="0"/>
          </a:p>
        </p:txBody>
      </p:sp>
      <p:sp>
        <p:nvSpPr>
          <p:cNvPr id="7" name="Title 6"/>
          <p:cNvSpPr>
            <a:spLocks noGrp="1"/>
          </p:cNvSpPr>
          <p:nvPr>
            <p:ph type="title"/>
          </p:nvPr>
        </p:nvSpPr>
        <p:spPr/>
        <p:txBody>
          <a:bodyPr/>
          <a:lstStyle/>
          <a:p>
            <a:r>
              <a:rPr lang="zh-CN" altLang="en-US"/>
              <a:t>单击此处编辑母版标题样式</a:t>
            </a:r>
            <a:endParaRPr lang="en-US"/>
          </a:p>
        </p:txBody>
      </p:sp>
      <p:sp>
        <p:nvSpPr>
          <p:cNvPr id="8" name="TextBox 7"/>
          <p:cNvSpPr txBox="1"/>
          <p:nvPr userDrawn="1"/>
        </p:nvSpPr>
        <p:spPr>
          <a:xfrm>
            <a:off x="659215" y="6404655"/>
            <a:ext cx="2698175" cy="307777"/>
          </a:xfrm>
          <a:prstGeom prst="rect">
            <a:avLst/>
          </a:prstGeom>
          <a:noFill/>
        </p:spPr>
        <p:txBody>
          <a:bodyPr wrap="none" rtlCol="0">
            <a:spAutoFit/>
          </a:bodyPr>
          <a:lstStyle/>
          <a:p>
            <a:r>
              <a:rPr lang="zh-CN" altLang="en-US" sz="1400" spc="300" dirty="0">
                <a:effectLst/>
                <a:latin typeface="宋体" pitchFamily="2" charset="-122"/>
                <a:ea typeface="宋体" pitchFamily="2" charset="-122"/>
                <a:cs typeface="+mn-ea"/>
                <a:sym typeface="思源黑体 CN Light" panose="020B0300000000000000" pitchFamily="34" charset="-122"/>
              </a:rPr>
              <a:t>项目二　汽车</a:t>
            </a:r>
            <a:r>
              <a:rPr lang="en-US" altLang="zh-CN" sz="1400" spc="300" dirty="0">
                <a:effectLst/>
                <a:latin typeface="宋体" pitchFamily="2" charset="-122"/>
                <a:ea typeface="宋体" pitchFamily="2" charset="-122"/>
                <a:cs typeface="+mn-ea"/>
                <a:sym typeface="思源黑体 CN Light" panose="020B0300000000000000" pitchFamily="34" charset="-122"/>
              </a:rPr>
              <a:t>5000km</a:t>
            </a:r>
            <a:r>
              <a:rPr lang="zh-CN" altLang="en-US" sz="1400" spc="300" dirty="0">
                <a:effectLst/>
                <a:latin typeface="宋体" pitchFamily="2" charset="-122"/>
                <a:ea typeface="宋体" pitchFamily="2" charset="-122"/>
                <a:cs typeface="+mn-ea"/>
                <a:sym typeface="思源黑体 CN Light" panose="020B0300000000000000" pitchFamily="34" charset="-122"/>
              </a:rPr>
              <a:t>维护</a:t>
            </a:r>
          </a:p>
        </p:txBody>
      </p:sp>
      <p:sp>
        <p:nvSpPr>
          <p:cNvPr id="9" name="椭圆 8"/>
          <p:cNvSpPr/>
          <p:nvPr userDrawn="1"/>
        </p:nvSpPr>
        <p:spPr>
          <a:xfrm>
            <a:off x="212651" y="6325606"/>
            <a:ext cx="382772" cy="397459"/>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6" name="Slide Number Placeholder 5"/>
          <p:cNvSpPr>
            <a:spLocks noGrp="1"/>
          </p:cNvSpPr>
          <p:nvPr>
            <p:ph type="sldNum" sz="quarter" idx="12"/>
          </p:nvPr>
        </p:nvSpPr>
        <p:spPr>
          <a:xfrm>
            <a:off x="-370514" y="6347307"/>
            <a:ext cx="1549101" cy="365125"/>
          </a:xfrm>
        </p:spPr>
        <p:txBody>
          <a:bodyPr/>
          <a:lstStyle>
            <a:lvl1pPr>
              <a:defRPr>
                <a:latin typeface="宋体" pitchFamily="2" charset="-122"/>
                <a:ea typeface="宋体" pitchFamily="2" charset="-122"/>
              </a:defRPr>
            </a:lvl1pPr>
          </a:lstStyle>
          <a:p>
            <a:fld id="{1A7D73ED-7EBB-4E11-B60B-79773C5177D3}"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304800" y="228600"/>
            <a:ext cx="11594592"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8063251" y="4203592"/>
            <a:ext cx="383523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3492427" y="4075290"/>
            <a:ext cx="7392687"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3771637" y="4087562"/>
            <a:ext cx="729064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7479319" y="4074175"/>
            <a:ext cx="4410667"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82220" y="4058555"/>
            <a:ext cx="11631168"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920043" y="2463560"/>
            <a:ext cx="10363200" cy="1524000"/>
          </a:xfrm>
        </p:spPr>
        <p:txBody>
          <a:bodyPr anchor="t">
            <a:normAutofit/>
          </a:bodyPr>
          <a:lstStyle>
            <a:lvl1pPr algn="ctr">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823153" y="1437449"/>
            <a:ext cx="8556979"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7CE2789-F446-4222-86FA-E6A2E5BC35C8}"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5" name="Date Placeholder 4"/>
          <p:cNvSpPr>
            <a:spLocks noGrp="1"/>
          </p:cNvSpPr>
          <p:nvPr>
            <p:ph type="dt" sz="half" idx="10"/>
          </p:nvPr>
        </p:nvSpPr>
        <p:spPr/>
        <p:txBody>
          <a:bodyPr/>
          <a:lstStyle/>
          <a:p>
            <a:fld id="{A3EEB19B-FD90-4F62-B3D5-0C39BC906E59}" type="datetime1">
              <a:rPr lang="zh-CN" altLang="en-US" smtClean="0"/>
              <a:t>2020/10/10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A7D73ED-7EBB-4E11-B60B-79773C5177D3}" type="slidenum">
              <a:rPr lang="zh-CN" altLang="en-US" smtClean="0"/>
              <a:pPr/>
              <a:t>‹#›</a:t>
            </a:fld>
            <a:endParaRPr lang="zh-CN" altLang="en-US"/>
          </a:p>
        </p:txBody>
      </p:sp>
      <p:sp>
        <p:nvSpPr>
          <p:cNvPr id="9" name="Content Placeholder 8"/>
          <p:cNvSpPr>
            <a:spLocks noGrp="1"/>
          </p:cNvSpPr>
          <p:nvPr>
            <p:ph sz="quarter" idx="13"/>
          </p:nvPr>
        </p:nvSpPr>
        <p:spPr>
          <a:xfrm>
            <a:off x="902207" y="2679192"/>
            <a:ext cx="5096256" cy="344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1" name="Content Placeholder 10"/>
          <p:cNvSpPr>
            <a:spLocks noGrp="1"/>
          </p:cNvSpPr>
          <p:nvPr>
            <p:ph sz="quarter" idx="14"/>
          </p:nvPr>
        </p:nvSpPr>
        <p:spPr>
          <a:xfrm>
            <a:off x="6193536" y="2679192"/>
            <a:ext cx="5096256" cy="344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5C164183-94B3-4293-8227-356C362F9478}" type="datetime1">
              <a:rPr lang="zh-CN" altLang="en-US" smtClean="0"/>
              <a:t>2020/10/10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A2F8A7FE-429E-4920-8A65-093DF5874846}" type="datetime1">
              <a:rPr lang="zh-CN" altLang="en-US" smtClean="0"/>
              <a:t>2020/10/10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82220" y="714191"/>
            <a:ext cx="11631168"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D9A83880-AA04-4BAB-BCFC-EF755B9EC908}" type="datetime1">
              <a:rPr lang="zh-CN" altLang="en-US" smtClean="0"/>
              <a:t>2020/10/10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266B453-8876-4CE9-9558-2EA83F6D1B46}" type="datetime1">
              <a:rPr lang="zh-CN" altLang="en-US" smtClean="0"/>
              <a:t>2020/10/10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A7D73ED-7EBB-4E11-B60B-79773C5177D3}" type="slidenum">
              <a:rPr lang="zh-CN" altLang="en-US" smtClean="0"/>
              <a:pPr/>
              <a:t>‹#›</a:t>
            </a:fld>
            <a:endParaRPr lang="zh-CN" altLang="en-US"/>
          </a:p>
        </p:txBody>
      </p:sp>
      <p:sp>
        <p:nvSpPr>
          <p:cNvPr id="4" name="Text Placeholder 3"/>
          <p:cNvSpPr>
            <a:spLocks noGrp="1"/>
          </p:cNvSpPr>
          <p:nvPr>
            <p:ph type="body" sz="half" idx="2"/>
          </p:nvPr>
        </p:nvSpPr>
        <p:spPr>
          <a:xfrm>
            <a:off x="1219200" y="3581401"/>
            <a:ext cx="44704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grpSp>
        <p:nvGrpSpPr>
          <p:cNvPr id="2" name="Group 23"/>
          <p:cNvGrpSpPr>
            <a:grpSpLocks noChangeAspect="1"/>
          </p:cNvGrpSpPr>
          <p:nvPr/>
        </p:nvGrpSpPr>
        <p:grpSpPr bwMode="hidden">
          <a:xfrm>
            <a:off x="282220" y="714191"/>
            <a:ext cx="11631168"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1219200" y="2286000"/>
            <a:ext cx="4470400" cy="1252728"/>
          </a:xfrm>
        </p:spPr>
        <p:txBody>
          <a:bodyPr anchor="b">
            <a:noAutofit/>
          </a:bodyPr>
          <a:lstStyle>
            <a:lvl1pPr algn="l">
              <a:defRPr sz="3200">
                <a:solidFill>
                  <a:schemeClr val="tx2"/>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6202616" y="1828800"/>
            <a:ext cx="5205435"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82220" y="5353963"/>
            <a:ext cx="11631168"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6498874" y="338667"/>
            <a:ext cx="5083527" cy="2429934"/>
          </a:xfrm>
        </p:spPr>
        <p:txBody>
          <a:bodyPr anchor="b">
            <a:normAutofit/>
          </a:bodyPr>
          <a:lstStyle>
            <a:lvl1pPr algn="l">
              <a:defRPr sz="2800" b="0">
                <a:solidFill>
                  <a:srgbClr val="FFFFFF"/>
                </a:solidFill>
              </a:defRPr>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6491112" y="2785533"/>
            <a:ext cx="5091289"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04AD020-17CC-4CCB-933B-5BD6C6F6BD56}" type="datetime1">
              <a:rPr lang="zh-CN" altLang="en-US" smtClean="0"/>
              <a:t>2020/10/10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A7D73ED-7EBB-4E11-B60B-79773C5177D3}" type="slidenum">
              <a:rPr lang="zh-CN" altLang="en-US" smtClean="0"/>
              <a:pPr/>
              <a:t>‹#›</a:t>
            </a:fld>
            <a:endParaRPr lang="zh-CN" altLang="en-US"/>
          </a:p>
        </p:txBody>
      </p:sp>
      <p:sp>
        <p:nvSpPr>
          <p:cNvPr id="3" name="Picture Placeholder 2"/>
          <p:cNvSpPr>
            <a:spLocks noGrp="1"/>
          </p:cNvSpPr>
          <p:nvPr>
            <p:ph type="pic" idx="1"/>
          </p:nvPr>
        </p:nvSpPr>
        <p:spPr>
          <a:xfrm>
            <a:off x="1117600" y="1371600"/>
            <a:ext cx="475488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304800" y="228600"/>
            <a:ext cx="11594592"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82220" y="1679429"/>
            <a:ext cx="11631168"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609600" y="338328"/>
            <a:ext cx="10972800" cy="125272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4" name="Date Placeholder 3"/>
          <p:cNvSpPr>
            <a:spLocks noGrp="1"/>
          </p:cNvSpPr>
          <p:nvPr>
            <p:ph type="dt" sz="half" idx="2"/>
          </p:nvPr>
        </p:nvSpPr>
        <p:spPr>
          <a:xfrm>
            <a:off x="6884896" y="6250165"/>
            <a:ext cx="5048920" cy="365125"/>
          </a:xfrm>
          <a:prstGeom prst="rect">
            <a:avLst/>
          </a:prstGeom>
        </p:spPr>
        <p:txBody>
          <a:bodyPr vert="horz" lIns="91440" tIns="45720" rIns="91440" bIns="45720" rtlCol="0" anchor="ctr"/>
          <a:lstStyle>
            <a:lvl1pPr algn="r">
              <a:defRPr sz="1000">
                <a:solidFill>
                  <a:schemeClr val="tx2"/>
                </a:solidFill>
              </a:defRPr>
            </a:lvl1pPr>
          </a:lstStyle>
          <a:p>
            <a:fld id="{AC582C89-3B53-4043-A365-A3410AD893CB}" type="datetime1">
              <a:rPr lang="zh-CN" altLang="en-US" smtClean="0"/>
              <a:t>2020/10/10</a:t>
            </a:fld>
            <a:endParaRPr lang="zh-CN" altLang="en-US"/>
          </a:p>
        </p:txBody>
      </p:sp>
      <p:sp>
        <p:nvSpPr>
          <p:cNvPr id="5" name="Footer Placeholder 4"/>
          <p:cNvSpPr>
            <a:spLocks noGrp="1"/>
          </p:cNvSpPr>
          <p:nvPr>
            <p:ph type="ftr" sz="quarter" idx="3"/>
          </p:nvPr>
        </p:nvSpPr>
        <p:spPr>
          <a:xfrm>
            <a:off x="258185" y="6250165"/>
            <a:ext cx="504892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5321451" y="6250164"/>
            <a:ext cx="1549101" cy="365125"/>
          </a:xfrm>
          <a:prstGeom prst="rect">
            <a:avLst/>
          </a:prstGeom>
        </p:spPr>
        <p:txBody>
          <a:bodyPr vert="horz" lIns="91440" tIns="45720" rIns="91440" bIns="45720" rtlCol="0" anchor="ctr"/>
          <a:lstStyle>
            <a:lvl1pPr algn="ctr">
              <a:defRPr sz="1000">
                <a:solidFill>
                  <a:schemeClr val="tx2"/>
                </a:solidFill>
              </a:defRPr>
            </a:lvl1pPr>
          </a:lstStyle>
          <a:p>
            <a:fld id="{1A7D73ED-7EBB-4E11-B60B-79773C5177D3}" type="slidenum">
              <a:rPr lang="zh-CN" altLang="en-US" smtClean="0"/>
              <a:pPr/>
              <a:t>‹#›</a:t>
            </a:fld>
            <a:endParaRPr lang="zh-CN" altLang="en-US"/>
          </a:p>
        </p:txBody>
      </p:sp>
      <p:sp>
        <p:nvSpPr>
          <p:cNvPr id="3" name="Text Placeholder 2"/>
          <p:cNvSpPr>
            <a:spLocks noGrp="1"/>
          </p:cNvSpPr>
          <p:nvPr>
            <p:ph type="body" idx="1"/>
          </p:nvPr>
        </p:nvSpPr>
        <p:spPr>
          <a:xfrm>
            <a:off x="1162757" y="2675467"/>
            <a:ext cx="9877777" cy="345069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pic>
        <p:nvPicPr>
          <p:cNvPr id="15" name="图片 14">
            <a:extLst>
              <a:ext uri="{FF2B5EF4-FFF2-40B4-BE49-F238E27FC236}">
                <a16:creationId xmlns:a16="http://schemas.microsoft.com/office/drawing/2014/main" id="{E8C77827-CB02-4B10-BFB0-7BB047B8760D}"/>
              </a:ext>
            </a:extLst>
          </p:cNvPr>
          <p:cNvPicPr>
            <a:picLocks noChangeAspect="1"/>
          </p:cNvPicPr>
          <p:nvPr userDrawn="1"/>
        </p:nvPicPr>
        <p:blipFill rotWithShape="1">
          <a:blip r:embed="rId13" cstate="email">
            <a:extLst>
              <a:ext uri="{28A0092B-C50C-407E-A947-70E740481C1C}">
                <a14:useLocalDpi xmlns:a14="http://schemas.microsoft.com/office/drawing/2010/main"/>
              </a:ext>
            </a:extLst>
          </a:blip>
          <a:srcRect/>
          <a:stretch/>
        </p:blipFill>
        <p:spPr>
          <a:xfrm flipH="1">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63.xml"/><Relationship Id="rId3" Type="http://schemas.openxmlformats.org/officeDocument/2006/relationships/slide" Target="slide2.xml"/><Relationship Id="rId7" Type="http://schemas.openxmlformats.org/officeDocument/2006/relationships/slide" Target="slide103.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71.xml"/><Relationship Id="rId5" Type="http://schemas.openxmlformats.org/officeDocument/2006/relationships/slide" Target="slide32.xml"/><Relationship Id="rId10" Type="http://schemas.openxmlformats.org/officeDocument/2006/relationships/slide" Target="slide203.xml"/><Relationship Id="rId4" Type="http://schemas.openxmlformats.org/officeDocument/2006/relationships/slide" Target="slide13.xml"/><Relationship Id="rId9" Type="http://schemas.openxmlformats.org/officeDocument/2006/relationships/slide" Target="slide18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image" Target="../media/image161.jpe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image" Target="../media/image164.jpeg"/><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pn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image" Target="../media/image178.png"/><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image" Target="../media/image180.png"/><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5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6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6">
            <a:extLst>
              <a:ext uri="{FF2B5EF4-FFF2-40B4-BE49-F238E27FC236}">
                <a16:creationId xmlns:a16="http://schemas.microsoft.com/office/drawing/2014/main" id="{34F6B606-5B14-4C00-AD4D-8FD9E7A19AE0}"/>
              </a:ext>
            </a:extLst>
          </p:cNvPr>
          <p:cNvSpPr txBox="1"/>
          <p:nvPr/>
        </p:nvSpPr>
        <p:spPr>
          <a:xfrm>
            <a:off x="1117270" y="820048"/>
            <a:ext cx="9982279" cy="830997"/>
          </a:xfrm>
          <a:prstGeom prst="rect">
            <a:avLst/>
          </a:prstGeom>
          <a:noFill/>
        </p:spPr>
        <p:txBody>
          <a:bodyPr wrap="square" rtlCol="0">
            <a:spAutoFit/>
          </a:bodyPr>
          <a:lstStyle/>
          <a:p>
            <a:pPr algn="ctr"/>
            <a:r>
              <a:rPr lang="zh-CN" altLang="en-US" sz="4800" b="1" spc="300" dirty="0">
                <a:solidFill>
                  <a:srgbClr val="7030A0"/>
                </a:solidFill>
                <a:latin typeface="黑体" pitchFamily="49" charset="-122"/>
                <a:ea typeface="黑体" pitchFamily="49" charset="-122"/>
                <a:cs typeface="+mn-ea"/>
                <a:sym typeface="思源黑体 CN Light" panose="020B0300000000000000" pitchFamily="34" charset="-122"/>
              </a:rPr>
              <a:t>项目二　汽车</a:t>
            </a:r>
            <a:r>
              <a:rPr lang="en-US" altLang="zh-CN" sz="4800" b="1" spc="300" dirty="0">
                <a:solidFill>
                  <a:srgbClr val="7030A0"/>
                </a:solidFill>
                <a:latin typeface="黑体" pitchFamily="49" charset="-122"/>
                <a:ea typeface="黑体" pitchFamily="49" charset="-122"/>
                <a:cs typeface="+mn-ea"/>
                <a:sym typeface="思源黑体 CN Light" panose="020B0300000000000000" pitchFamily="34" charset="-122"/>
              </a:rPr>
              <a:t>5000km</a:t>
            </a:r>
            <a:r>
              <a:rPr lang="zh-CN" altLang="en-US" sz="4800" b="1" spc="300" dirty="0">
                <a:solidFill>
                  <a:srgbClr val="7030A0"/>
                </a:solidFill>
                <a:latin typeface="黑体" pitchFamily="49" charset="-122"/>
                <a:ea typeface="黑体" pitchFamily="49" charset="-122"/>
                <a:cs typeface="+mn-ea"/>
                <a:sym typeface="思源黑体 CN Light" panose="020B0300000000000000" pitchFamily="34" charset="-122"/>
              </a:rPr>
              <a:t>维护</a:t>
            </a:r>
          </a:p>
        </p:txBody>
      </p:sp>
      <p:sp>
        <p:nvSpPr>
          <p:cNvPr id="4" name="TextBox 3"/>
          <p:cNvSpPr txBox="1"/>
          <p:nvPr/>
        </p:nvSpPr>
        <p:spPr>
          <a:xfrm>
            <a:off x="3323795" y="1681023"/>
            <a:ext cx="7284840" cy="4524315"/>
          </a:xfrm>
          <a:prstGeom prst="rect">
            <a:avLst/>
          </a:prstGeom>
          <a:noFill/>
        </p:spPr>
        <p:txBody>
          <a:bodyPr wrap="square" rtlCol="0">
            <a:spAutoFit/>
          </a:bodyPr>
          <a:lstStyle/>
          <a:p>
            <a:pPr>
              <a:lnSpc>
                <a:spcPct val="150000"/>
              </a:lnSpc>
              <a:spcBef>
                <a:spcPct val="0"/>
              </a:spcBef>
            </a:pP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3" action="ppaction://hlinksldjump"/>
              </a:rPr>
              <a:t>任务</a:t>
            </a:r>
            <a:r>
              <a:rPr lang="en-US" altLang="zh-CN"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3" action="ppaction://hlinksldjump"/>
              </a:rPr>
              <a:t>1</a:t>
            </a: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3" action="ppaction://hlinksldjump"/>
              </a:rPr>
              <a:t>　维护接车单的识读与填写</a:t>
            </a:r>
            <a:endPar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任务</a:t>
            </a:r>
            <a:r>
              <a:rPr lang="en-US" altLang="zh-CN"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2</a:t>
            </a: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　</a:t>
            </a:r>
            <a:r>
              <a:rPr lang="en-US" altLang="zh-CN"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5000km</a:t>
            </a: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维护准备工作</a:t>
            </a:r>
            <a:endPar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5" action="ppaction://hlinksldjump"/>
              </a:rPr>
              <a:t>任务</a:t>
            </a:r>
            <a:r>
              <a:rPr lang="en-US" altLang="zh-CN"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5" action="ppaction://hlinksldjump"/>
              </a:rPr>
              <a:t>3</a:t>
            </a: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5" action="ppaction://hlinksldjump"/>
              </a:rPr>
              <a:t>　灯光信号的检查与维护</a:t>
            </a:r>
            <a:endPar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6" action="ppaction://hlinksldjump"/>
              </a:rPr>
              <a:t>任务</a:t>
            </a:r>
            <a:r>
              <a:rPr lang="en-US" altLang="zh-CN"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6" action="ppaction://hlinksldjump"/>
              </a:rPr>
              <a:t>4</a:t>
            </a: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6" action="ppaction://hlinksldjump"/>
              </a:rPr>
              <a:t>　发动机舱的检查与维护</a:t>
            </a:r>
            <a:endPar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7" action="ppaction://hlinksldjump"/>
              </a:rPr>
              <a:t>任务</a:t>
            </a:r>
            <a:r>
              <a:rPr lang="en-US" altLang="zh-CN"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7" action="ppaction://hlinksldjump"/>
              </a:rPr>
              <a:t>5</a:t>
            </a: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7" action="ppaction://hlinksldjump"/>
              </a:rPr>
              <a:t>　车辆底盘的检查与维护</a:t>
            </a:r>
            <a:endPar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8" action="ppaction://hlinksldjump"/>
              </a:rPr>
              <a:t>任务</a:t>
            </a:r>
            <a:r>
              <a:rPr lang="en-US" altLang="zh-CN"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8" action="ppaction://hlinksldjump"/>
              </a:rPr>
              <a:t>6</a:t>
            </a: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8" action="ppaction://hlinksldjump"/>
              </a:rPr>
              <a:t>　乘员舱内外的检查与维护</a:t>
            </a:r>
            <a:endPar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9" action="ppaction://hlinksldjump"/>
              </a:rPr>
              <a:t>任务</a:t>
            </a:r>
            <a:r>
              <a:rPr lang="en-US" altLang="zh-CN"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9" action="ppaction://hlinksldjump"/>
              </a:rPr>
              <a:t>7</a:t>
            </a: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9" action="ppaction://hlinksldjump"/>
              </a:rPr>
              <a:t>　双人维护工艺规范</a:t>
            </a:r>
            <a:endPar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10" action="ppaction://hlinksldjump"/>
              </a:rPr>
              <a:t>任务</a:t>
            </a:r>
            <a:r>
              <a:rPr lang="en-US" altLang="zh-CN"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10" action="ppaction://hlinksldjump"/>
              </a:rPr>
              <a:t>8</a:t>
            </a:r>
            <a:r>
              <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10" action="ppaction://hlinksldjump"/>
              </a:rPr>
              <a:t>　汽车维护质量检验及竣工验收</a:t>
            </a:r>
            <a:endParaRPr lang="zh-CN" altLang="en-US" sz="24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p:txBody>
      </p:sp>
      <p:sp>
        <p:nvSpPr>
          <p:cNvPr id="7" name="灯片编号占位符 2"/>
          <p:cNvSpPr>
            <a:spLocks noGrp="1"/>
          </p:cNvSpPr>
          <p:nvPr>
            <p:ph type="sldNum" sz="quarter" idx="12"/>
          </p:nvPr>
        </p:nvSpPr>
        <p:spPr>
          <a:xfrm>
            <a:off x="-370514" y="6347307"/>
            <a:ext cx="1549101" cy="365125"/>
          </a:xfrm>
        </p:spPr>
        <p:txBody>
          <a:bodyPr/>
          <a:lstStyle/>
          <a:p>
            <a:fld id="{1A7D73ED-7EBB-4E11-B60B-79773C5177D3}" type="slidenum">
              <a:rPr lang="zh-CN" altLang="en-US" smtClean="0"/>
              <a:pPr/>
              <a:t>1</a:t>
            </a:fld>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维护接车单的识读与填写</a:t>
            </a:r>
          </a:p>
        </p:txBody>
      </p:sp>
      <p:sp>
        <p:nvSpPr>
          <p:cNvPr id="6" name="TextBox 5"/>
          <p:cNvSpPr txBox="1"/>
          <p:nvPr/>
        </p:nvSpPr>
        <p:spPr>
          <a:xfrm>
            <a:off x="2599152" y="1297161"/>
            <a:ext cx="413446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一、识读</a:t>
            </a:r>
            <a:r>
              <a:rPr lang="en-US" altLang="zh-CN" sz="2800" dirty="0">
                <a:solidFill>
                  <a:schemeClr val="bg1"/>
                </a:solidFill>
                <a:latin typeface="楷体" pitchFamily="49" charset="-122"/>
                <a:ea typeface="楷体" pitchFamily="49" charset="-122"/>
              </a:rPr>
              <a:t>《</a:t>
            </a:r>
            <a:r>
              <a:rPr lang="zh-CN" altLang="en-US" sz="2800" dirty="0">
                <a:solidFill>
                  <a:schemeClr val="bg1"/>
                </a:solidFill>
                <a:latin typeface="楷体" pitchFamily="49" charset="-122"/>
                <a:ea typeface="楷体" pitchFamily="49" charset="-122"/>
              </a:rPr>
              <a:t>维修委托书</a:t>
            </a:r>
            <a:r>
              <a:rPr lang="en-US" altLang="zh-CN" sz="2800" dirty="0">
                <a:solidFill>
                  <a:schemeClr val="bg1"/>
                </a:solidFill>
                <a:latin typeface="楷体" pitchFamily="49" charset="-122"/>
                <a:ea typeface="楷体" pitchFamily="49" charset="-122"/>
              </a:rPr>
              <a:t>》</a:t>
            </a:r>
            <a:endParaRPr lang="zh-CN" altLang="en-US" sz="2800" dirty="0">
              <a:solidFill>
                <a:schemeClr val="bg1"/>
              </a:solidFill>
              <a:latin typeface="楷体" pitchFamily="49" charset="-122"/>
              <a:ea typeface="楷体" pitchFamily="49" charset="-122"/>
            </a:endParaRPr>
          </a:p>
        </p:txBody>
      </p:sp>
      <p:sp>
        <p:nvSpPr>
          <p:cNvPr id="14" name="TextBox 13"/>
          <p:cNvSpPr txBox="1"/>
          <p:nvPr/>
        </p:nvSpPr>
        <p:spPr>
          <a:xfrm>
            <a:off x="1190848" y="2052631"/>
            <a:ext cx="9731151"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．客户及车辆信息确认。客户签字后的</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维修委托书</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具有法律效力，同时表示客户对汽车维修条件的认可。</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．维修项目的确认。按照</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维修委托书</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对一般维修的车辆按照</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维修手册</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的程序进行维修作业。</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．维护项目的确认。按照</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维修委托书</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，对定期维护作业的车辆按</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定期维护作业检查项目表</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进行检查和维护。</a:t>
            </a:r>
          </a:p>
        </p:txBody>
      </p:sp>
    </p:spTree>
    <p:extLst>
      <p:ext uri="{BB962C8B-B14F-4D97-AF65-F5344CB8AC3E}">
        <p14:creationId xmlns:p14="http://schemas.microsoft.com/office/powerpoint/2010/main" val="123262653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三、蓄电池的检查</a:t>
            </a:r>
          </a:p>
        </p:txBody>
      </p:sp>
      <p:sp>
        <p:nvSpPr>
          <p:cNvPr id="12" name="TextBox 11"/>
          <p:cNvSpPr txBox="1"/>
          <p:nvPr/>
        </p:nvSpPr>
        <p:spPr>
          <a:xfrm>
            <a:off x="1190847" y="2176582"/>
            <a:ext cx="45876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检测方法如图所示：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）关闭所有用电设备或断开蓄电池负极。</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）使用检测仪红、黑夹钳连接蓄电池正、负极。</a:t>
            </a:r>
          </a:p>
        </p:txBody>
      </p:sp>
      <p:sp>
        <p:nvSpPr>
          <p:cNvPr id="10" name="TextBox 9"/>
          <p:cNvSpPr txBox="1"/>
          <p:nvPr/>
        </p:nvSpPr>
        <p:spPr>
          <a:xfrm>
            <a:off x="8000406" y="5247896"/>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连接蓄电池检测仪</a:t>
            </a:r>
          </a:p>
        </p:txBody>
      </p:sp>
      <p:pic>
        <p:nvPicPr>
          <p:cNvPr id="7168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53476" y="2083496"/>
            <a:ext cx="4320000" cy="316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192270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三、蓄电池的检查</a:t>
            </a:r>
          </a:p>
        </p:txBody>
      </p:sp>
      <p:sp>
        <p:nvSpPr>
          <p:cNvPr id="12" name="TextBox 11"/>
          <p:cNvSpPr txBox="1"/>
          <p:nvPr/>
        </p:nvSpPr>
        <p:spPr>
          <a:xfrm>
            <a:off x="1190847" y="2176582"/>
            <a:ext cx="45876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）按照提示输入参数。</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）打印检测报告。图中检测结果为“</a:t>
            </a:r>
            <a:r>
              <a:rPr lang="en-US" altLang="zh-CN" sz="2400" dirty="0">
                <a:latin typeface="宋体" pitchFamily="2" charset="-122"/>
                <a:ea typeface="宋体" pitchFamily="2" charset="-122"/>
              </a:rPr>
              <a:t>GOOD BATTERY”</a:t>
            </a:r>
            <a:r>
              <a:rPr lang="zh-CN" altLang="en-US" sz="2400" dirty="0">
                <a:latin typeface="宋体" pitchFamily="2" charset="-122"/>
                <a:ea typeface="宋体" pitchFamily="2" charset="-122"/>
              </a:rPr>
              <a:t>，表明蓄电池状态良好。</a:t>
            </a:r>
          </a:p>
        </p:txBody>
      </p:sp>
      <p:sp>
        <p:nvSpPr>
          <p:cNvPr id="10" name="TextBox 9"/>
          <p:cNvSpPr txBox="1"/>
          <p:nvPr/>
        </p:nvSpPr>
        <p:spPr>
          <a:xfrm>
            <a:off x="8102998" y="5247896"/>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蓄电池检测报告</a:t>
            </a:r>
          </a:p>
        </p:txBody>
      </p:sp>
      <p:pic>
        <p:nvPicPr>
          <p:cNvPr id="7270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53476" y="2317546"/>
            <a:ext cx="4320000" cy="293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833978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102</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12" name="TextBox 11"/>
          <p:cNvSpPr txBox="1"/>
          <p:nvPr/>
        </p:nvSpPr>
        <p:spPr>
          <a:xfrm>
            <a:off x="1190847" y="1973382"/>
            <a:ext cx="9388253" cy="452431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．启动发动机。</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．检查发动机舱内的燃油管路连接是否可靠，有无渗漏情况。</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．检查真空管路是否泄漏。</a:t>
            </a: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．检查电气线路是否老化、破损。</a:t>
            </a:r>
          </a:p>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．检查制动管路是否连接可靠，有无渗漏。</a:t>
            </a:r>
          </a:p>
          <a:p>
            <a:pPr indent="627063">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．关闭发动机。</a:t>
            </a:r>
          </a:p>
          <a:p>
            <a:pPr indent="627063">
              <a:lnSpc>
                <a:spcPct val="150000"/>
              </a:lnSpc>
            </a:pP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．检查挡风玻璃喷洗液液位，如果不足，应及时添加。</a:t>
            </a:r>
          </a:p>
          <a:p>
            <a:pPr indent="627063">
              <a:lnSpc>
                <a:spcPct val="150000"/>
              </a:lnSpc>
            </a:pP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．检查制动液液位是否正常，如果不足，应检查原因。</a:t>
            </a:r>
          </a:p>
        </p:txBody>
      </p:sp>
      <p:sp>
        <p:nvSpPr>
          <p:cNvPr id="9" name="TextBox 8"/>
          <p:cNvSpPr txBox="1"/>
          <p:nvPr/>
        </p:nvSpPr>
        <p:spPr>
          <a:xfrm>
            <a:off x="2599152" y="1297161"/>
            <a:ext cx="6288901"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四、发动机舱内管路及其他油液的检查</a:t>
            </a:r>
          </a:p>
        </p:txBody>
      </p:sp>
    </p:spTree>
    <p:extLst>
      <p:ext uri="{BB962C8B-B14F-4D97-AF65-F5344CB8AC3E}">
        <p14:creationId xmlns:p14="http://schemas.microsoft.com/office/powerpoint/2010/main" val="155072483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103</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Tree>
    <p:extLst>
      <p:ext uri="{BB962C8B-B14F-4D97-AF65-F5344CB8AC3E}">
        <p14:creationId xmlns:p14="http://schemas.microsoft.com/office/powerpoint/2010/main" val="380298956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104</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2221762"/>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．熟悉</a:t>
            </a:r>
            <a:r>
              <a:rPr lang="en-US" altLang="zh-CN" sz="2400" dirty="0">
                <a:latin typeface="宋体" pitchFamily="2" charset="-122"/>
                <a:ea typeface="宋体" pitchFamily="2" charset="-122"/>
              </a:rPr>
              <a:t>5 000 km</a:t>
            </a:r>
            <a:r>
              <a:rPr lang="zh-CN" altLang="en-US" sz="2400" dirty="0">
                <a:latin typeface="宋体" pitchFamily="2" charset="-122"/>
                <a:ea typeface="宋体" pitchFamily="2" charset="-122"/>
              </a:rPr>
              <a:t>维护时汽车底盘的检查与维护项目。</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．掌握驾驶舱内汽车底盘各系统的检查方法。</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．掌握汽车外部汽车轮胎等部件的检查方法。</a:t>
            </a:r>
          </a:p>
          <a:p>
            <a:pPr indent="720000">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．掌握汽车底部汽车底盘系统的检查方法。</a:t>
            </a:r>
          </a:p>
        </p:txBody>
      </p:sp>
    </p:spTree>
    <p:extLst>
      <p:ext uri="{BB962C8B-B14F-4D97-AF65-F5344CB8AC3E}">
        <p14:creationId xmlns:p14="http://schemas.microsoft.com/office/powerpoint/2010/main" val="44043966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105</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775760"/>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在车辆行驶到</a:t>
            </a:r>
            <a:r>
              <a:rPr lang="en-US" altLang="zh-CN" sz="2400" dirty="0">
                <a:latin typeface="宋体" pitchFamily="2" charset="-122"/>
                <a:ea typeface="宋体" pitchFamily="2" charset="-122"/>
              </a:rPr>
              <a:t>5 000 km</a:t>
            </a:r>
            <a:r>
              <a:rPr lang="zh-CN" altLang="en-US" sz="2400" dirty="0">
                <a:latin typeface="宋体" pitchFamily="2" charset="-122"/>
                <a:ea typeface="宋体" pitchFamily="2" charset="-122"/>
              </a:rPr>
              <a:t>时，对汽车底盘的维护可以相对集中进行，这些项目包括：驾驶舱内的驻车制动检查，制动踏板自由行程检查，离合器踏板自由行程检查，转向盘自由行程检查等；轮胎外部检查；汽车底部底盘各部位连接螺栓固定情况的检查，各总成件有无渗漏及磕碰情况的检查等。这些作业项目可以相对集中完成，以提高工作率。</a:t>
            </a:r>
          </a:p>
        </p:txBody>
      </p:sp>
    </p:spTree>
    <p:extLst>
      <p:ext uri="{BB962C8B-B14F-4D97-AF65-F5344CB8AC3E}">
        <p14:creationId xmlns:p14="http://schemas.microsoft.com/office/powerpoint/2010/main" val="317569397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106</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8" name="TextBox 7"/>
          <p:cNvSpPr txBox="1"/>
          <p:nvPr/>
        </p:nvSpPr>
        <p:spPr>
          <a:xfrm>
            <a:off x="1190847" y="2176582"/>
            <a:ext cx="9604153" cy="1667764"/>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汽车底盘是汽车的重要组成部分之一，用来支承和安装发动机、车身及其他总成，并接受发动机输出的动力，使车辆产生运动，保证正常行驶。汽车底盘由传动系、行驶系、转向系、制动系四部分组成。</a:t>
            </a:r>
          </a:p>
        </p:txBody>
      </p:sp>
    </p:spTree>
    <p:extLst>
      <p:ext uri="{BB962C8B-B14F-4D97-AF65-F5344CB8AC3E}">
        <p14:creationId xmlns:p14="http://schemas.microsoft.com/office/powerpoint/2010/main" val="60330054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6" name="TextBox 5"/>
          <p:cNvSpPr txBox="1"/>
          <p:nvPr/>
        </p:nvSpPr>
        <p:spPr>
          <a:xfrm>
            <a:off x="2599152" y="1297161"/>
            <a:ext cx="1980029"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一、传动系</a:t>
            </a:r>
          </a:p>
        </p:txBody>
      </p:sp>
      <p:sp>
        <p:nvSpPr>
          <p:cNvPr id="12" name="TextBox 11"/>
          <p:cNvSpPr txBox="1"/>
          <p:nvPr/>
        </p:nvSpPr>
        <p:spPr>
          <a:xfrm>
            <a:off x="1190847" y="2176582"/>
            <a:ext cx="9832753" cy="286232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汽车传动系的作用是将发动机的动力传递给驱动车轮。传动系具有减速、变速、倒车、中断动力、轮间差速和轴间差速等功能，与发动机配合工作，能保证汽车在各种工况条件下正常行驶，并具有良好的动力性和经济性。传动系包括离合器、变速器、传动轴、主减速器、差速器及半轴等部分。</a:t>
            </a:r>
          </a:p>
        </p:txBody>
      </p:sp>
    </p:spTree>
    <p:extLst>
      <p:ext uri="{BB962C8B-B14F-4D97-AF65-F5344CB8AC3E}">
        <p14:creationId xmlns:p14="http://schemas.microsoft.com/office/powerpoint/2010/main" val="58428352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．离合器</a:t>
            </a:r>
          </a:p>
        </p:txBody>
      </p:sp>
      <p:sp>
        <p:nvSpPr>
          <p:cNvPr id="11" name="TextBox 10"/>
          <p:cNvSpPr txBox="1"/>
          <p:nvPr/>
        </p:nvSpPr>
        <p:spPr>
          <a:xfrm>
            <a:off x="1190848" y="2005249"/>
            <a:ext cx="97692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离合器踏板自由行程为</a:t>
            </a:r>
            <a:r>
              <a:rPr lang="en-US" altLang="zh-CN" sz="2400" dirty="0">
                <a:latin typeface="宋体" pitchFamily="2" charset="-122"/>
                <a:ea typeface="宋体" pitchFamily="2" charset="-122"/>
              </a:rPr>
              <a:t>15</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25 mm</a:t>
            </a:r>
            <a:r>
              <a:rPr lang="zh-CN" altLang="en-US" sz="2400" dirty="0">
                <a:latin typeface="宋体" pitchFamily="2" charset="-122"/>
                <a:ea typeface="宋体" pitchFamily="2" charset="-122"/>
              </a:rPr>
              <a:t>，离合器踏板高度为</a:t>
            </a:r>
            <a:r>
              <a:rPr lang="en-US" altLang="zh-CN" sz="2400" dirty="0">
                <a:latin typeface="宋体" pitchFamily="2" charset="-122"/>
                <a:ea typeface="宋体" pitchFamily="2" charset="-122"/>
              </a:rPr>
              <a:t>150±5 mm</a:t>
            </a:r>
            <a:r>
              <a:rPr lang="zh-CN" altLang="en-US" sz="2400" dirty="0">
                <a:latin typeface="宋体" pitchFamily="2" charset="-122"/>
                <a:ea typeface="宋体" pitchFamily="2" charset="-122"/>
              </a:rPr>
              <a:t>，离合器总泵与推杆间隙为</a:t>
            </a:r>
            <a:r>
              <a:rPr lang="en-US" altLang="zh-CN" sz="2400" dirty="0">
                <a:latin typeface="宋体" pitchFamily="2" charset="-122"/>
                <a:ea typeface="宋体" pitchFamily="2" charset="-122"/>
              </a:rPr>
              <a:t>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 mm</a:t>
            </a:r>
            <a:r>
              <a:rPr lang="zh-CN" altLang="en-US" sz="2400" dirty="0">
                <a:latin typeface="宋体" pitchFamily="2" charset="-122"/>
                <a:ea typeface="宋体" pitchFamily="2" charset="-122"/>
              </a:rPr>
              <a:t>，离合器踏板总行程为</a:t>
            </a:r>
            <a:r>
              <a:rPr lang="en-US" altLang="zh-CN" sz="2400" dirty="0">
                <a:latin typeface="宋体" pitchFamily="2" charset="-122"/>
                <a:ea typeface="宋体" pitchFamily="2" charset="-122"/>
              </a:rPr>
              <a:t>131.8</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139.1 mm</a:t>
            </a:r>
            <a:r>
              <a:rPr lang="zh-CN" altLang="en-US" sz="2400" dirty="0">
                <a:latin typeface="宋体" pitchFamily="2" charset="-122"/>
                <a:ea typeface="宋体" pitchFamily="2" charset="-122"/>
              </a:rPr>
              <a:t>，离合器踏板最大踏板力不超过</a:t>
            </a:r>
            <a:r>
              <a:rPr lang="en-US" altLang="zh-CN" sz="2400" dirty="0">
                <a:latin typeface="宋体" pitchFamily="2" charset="-122"/>
                <a:ea typeface="宋体" pitchFamily="2" charset="-122"/>
              </a:rPr>
              <a:t>122.2 N</a:t>
            </a:r>
            <a:r>
              <a:rPr lang="zh-CN" altLang="en-US" sz="2400" dirty="0">
                <a:latin typeface="宋体" pitchFamily="2" charset="-122"/>
                <a:ea typeface="宋体" pitchFamily="2" charset="-122"/>
              </a:rPr>
              <a:t>。</a:t>
            </a:r>
            <a:endParaRPr lang="en-US" altLang="zh-CN" sz="2400" dirty="0">
              <a:latin typeface="宋体" pitchFamily="2" charset="-122"/>
              <a:ea typeface="宋体" pitchFamily="2" charset="-122"/>
            </a:endParaRPr>
          </a:p>
        </p:txBody>
      </p:sp>
      <p:sp>
        <p:nvSpPr>
          <p:cNvPr id="8" name="TextBox 7"/>
          <p:cNvSpPr txBox="1"/>
          <p:nvPr/>
        </p:nvSpPr>
        <p:spPr>
          <a:xfrm>
            <a:off x="1092554" y="3778621"/>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．变速器</a:t>
            </a:r>
          </a:p>
        </p:txBody>
      </p:sp>
      <p:sp>
        <p:nvSpPr>
          <p:cNvPr id="9" name="TextBox 8"/>
          <p:cNvSpPr txBox="1"/>
          <p:nvPr/>
        </p:nvSpPr>
        <p:spPr>
          <a:xfrm>
            <a:off x="1190848" y="4342049"/>
            <a:ext cx="9769252"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检查变速器有无泄漏等。</a:t>
            </a:r>
            <a:endParaRPr lang="en-US" altLang="zh-CN" sz="2400" dirty="0">
              <a:latin typeface="宋体" pitchFamily="2" charset="-122"/>
              <a:ea typeface="宋体" pitchFamily="2" charset="-122"/>
            </a:endParaRPr>
          </a:p>
        </p:txBody>
      </p:sp>
      <p:sp>
        <p:nvSpPr>
          <p:cNvPr id="10" name="TextBox 9"/>
          <p:cNvSpPr txBox="1"/>
          <p:nvPr/>
        </p:nvSpPr>
        <p:spPr>
          <a:xfrm>
            <a:off x="1092554" y="4989204"/>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．传动轴</a:t>
            </a:r>
          </a:p>
        </p:txBody>
      </p:sp>
      <p:sp>
        <p:nvSpPr>
          <p:cNvPr id="12" name="TextBox 11"/>
          <p:cNvSpPr txBox="1"/>
          <p:nvPr/>
        </p:nvSpPr>
        <p:spPr>
          <a:xfrm>
            <a:off x="1190848" y="5552632"/>
            <a:ext cx="9769252"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检查传动轴护套、卡箍的安装情况。</a:t>
            </a:r>
          </a:p>
        </p:txBody>
      </p:sp>
    </p:spTree>
    <p:extLst>
      <p:ext uri="{BB962C8B-B14F-4D97-AF65-F5344CB8AC3E}">
        <p14:creationId xmlns:p14="http://schemas.microsoft.com/office/powerpoint/2010/main" val="84353365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6" name="TextBox 5"/>
          <p:cNvSpPr txBox="1"/>
          <p:nvPr/>
        </p:nvSpPr>
        <p:spPr>
          <a:xfrm>
            <a:off x="2599152" y="1297161"/>
            <a:ext cx="1980029"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二、行驶系</a:t>
            </a:r>
          </a:p>
        </p:txBody>
      </p:sp>
      <p:sp>
        <p:nvSpPr>
          <p:cNvPr id="12" name="TextBox 11"/>
          <p:cNvSpPr txBox="1"/>
          <p:nvPr/>
        </p:nvSpPr>
        <p:spPr>
          <a:xfrm>
            <a:off x="1190847" y="2176582"/>
            <a:ext cx="9832753" cy="1667764"/>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汽车行驶系的作用是支撑整车重量、传递和承受地面作用力和力矩、缓和冲击以及吸收振动。汽车行驶系由车架、车桥、车轮和悬架等组成。汽车行驶系工作状态影响车辆的舒适性、操控性、安全性。</a:t>
            </a:r>
          </a:p>
        </p:txBody>
      </p:sp>
    </p:spTree>
    <p:extLst>
      <p:ext uri="{BB962C8B-B14F-4D97-AF65-F5344CB8AC3E}">
        <p14:creationId xmlns:p14="http://schemas.microsoft.com/office/powerpoint/2010/main" val="5748281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维护接车单的识读与填写</a:t>
            </a:r>
          </a:p>
        </p:txBody>
      </p:sp>
      <p:sp>
        <p:nvSpPr>
          <p:cNvPr id="6" name="TextBox 5"/>
          <p:cNvSpPr txBox="1"/>
          <p:nvPr/>
        </p:nvSpPr>
        <p:spPr>
          <a:xfrm>
            <a:off x="2599152" y="1297161"/>
            <a:ext cx="6288901"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二、填写</a:t>
            </a:r>
            <a:r>
              <a:rPr lang="en-US" altLang="zh-CN" sz="2800" dirty="0">
                <a:solidFill>
                  <a:schemeClr val="bg1"/>
                </a:solidFill>
                <a:latin typeface="楷体" pitchFamily="49" charset="-122"/>
                <a:ea typeface="楷体" pitchFamily="49" charset="-122"/>
              </a:rPr>
              <a:t>《</a:t>
            </a:r>
            <a:r>
              <a:rPr lang="zh-CN" altLang="en-US" sz="2800" dirty="0">
                <a:solidFill>
                  <a:schemeClr val="bg1"/>
                </a:solidFill>
                <a:latin typeface="楷体" pitchFamily="49" charset="-122"/>
                <a:ea typeface="楷体" pitchFamily="49" charset="-122"/>
              </a:rPr>
              <a:t>定期维护作业检查项目表</a:t>
            </a:r>
            <a:r>
              <a:rPr lang="en-US" altLang="zh-CN" sz="2800" dirty="0">
                <a:solidFill>
                  <a:schemeClr val="bg1"/>
                </a:solidFill>
                <a:latin typeface="楷体" pitchFamily="49" charset="-122"/>
                <a:ea typeface="楷体" pitchFamily="49" charset="-122"/>
              </a:rPr>
              <a:t>》</a:t>
            </a:r>
            <a:endParaRPr lang="zh-CN" altLang="en-US" sz="2800" dirty="0">
              <a:solidFill>
                <a:schemeClr val="bg1"/>
              </a:solidFill>
              <a:latin typeface="楷体" pitchFamily="49" charset="-122"/>
              <a:ea typeface="楷体" pitchFamily="49" charset="-122"/>
            </a:endParaRPr>
          </a:p>
        </p:txBody>
      </p:sp>
      <p:sp>
        <p:nvSpPr>
          <p:cNvPr id="14" name="TextBox 13"/>
          <p:cNvSpPr txBox="1"/>
          <p:nvPr/>
        </p:nvSpPr>
        <p:spPr>
          <a:xfrm>
            <a:off x="1190848" y="2052631"/>
            <a:ext cx="9731151"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车辆维修技师对定期维护作业的车辆，需按照汽车厂方所提供的</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定期维护作业检查项目表</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进行检查和维护。下图所示为上海大众</a:t>
            </a:r>
            <a:r>
              <a:rPr lang="en-US" altLang="zh-CN" sz="2400" dirty="0" err="1">
                <a:latin typeface="宋体" pitchFamily="2" charset="-122"/>
                <a:ea typeface="宋体" pitchFamily="2" charset="-122"/>
              </a:rPr>
              <a:t>Lavida</a:t>
            </a:r>
            <a:r>
              <a:rPr lang="zh-CN" altLang="en-US" sz="2400" dirty="0">
                <a:latin typeface="宋体" pitchFamily="2" charset="-122"/>
                <a:ea typeface="宋体" pitchFamily="2" charset="-122"/>
              </a:rPr>
              <a:t>系列</a:t>
            </a:r>
            <a:r>
              <a:rPr lang="en-US" altLang="zh-CN" sz="2400" dirty="0">
                <a:latin typeface="宋体" pitchFamily="2" charset="-122"/>
                <a:ea typeface="宋体" pitchFamily="2" charset="-122"/>
              </a:rPr>
              <a:t>1.6</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EA211</a:t>
            </a:r>
            <a:r>
              <a:rPr lang="zh-CN" altLang="en-US" sz="2400" dirty="0">
                <a:latin typeface="宋体" pitchFamily="2" charset="-122"/>
                <a:ea typeface="宋体" pitchFamily="2" charset="-122"/>
              </a:rPr>
              <a:t>）车型保养表格。</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116758074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．悬架</a:t>
            </a:r>
          </a:p>
        </p:txBody>
      </p:sp>
      <p:sp>
        <p:nvSpPr>
          <p:cNvPr id="11" name="TextBox 10"/>
          <p:cNvSpPr txBox="1"/>
          <p:nvPr/>
        </p:nvSpPr>
        <p:spPr>
          <a:xfrm>
            <a:off x="1190848" y="2005249"/>
            <a:ext cx="97692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悬架必须定期检查，主要包括车身水平检查、悬架减振力检查、稳定杆检查、弹簧外观检查、减振器外观检查等。</a:t>
            </a:r>
            <a:endParaRPr lang="en-US" altLang="zh-CN" sz="2400" dirty="0">
              <a:latin typeface="宋体" pitchFamily="2" charset="-122"/>
              <a:ea typeface="宋体" pitchFamily="2" charset="-122"/>
            </a:endParaRPr>
          </a:p>
        </p:txBody>
      </p:sp>
      <p:sp>
        <p:nvSpPr>
          <p:cNvPr id="8" name="TextBox 7"/>
          <p:cNvSpPr txBox="1"/>
          <p:nvPr/>
        </p:nvSpPr>
        <p:spPr>
          <a:xfrm>
            <a:off x="1092554" y="3316956"/>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．车轮</a:t>
            </a:r>
          </a:p>
        </p:txBody>
      </p:sp>
      <p:sp>
        <p:nvSpPr>
          <p:cNvPr id="9" name="TextBox 8"/>
          <p:cNvSpPr txBox="1"/>
          <p:nvPr/>
        </p:nvSpPr>
        <p:spPr>
          <a:xfrm>
            <a:off x="1190848" y="3880384"/>
            <a:ext cx="9769252"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车轮的检查包括轮胎磨损度检查、轮胎气压检查、轮辋检查等。</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60775546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6" name="TextBox 5"/>
          <p:cNvSpPr txBox="1"/>
          <p:nvPr/>
        </p:nvSpPr>
        <p:spPr>
          <a:xfrm>
            <a:off x="2599152" y="1297161"/>
            <a:ext cx="1980029"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三、转向系</a:t>
            </a:r>
          </a:p>
        </p:txBody>
      </p:sp>
      <p:sp>
        <p:nvSpPr>
          <p:cNvPr id="12" name="TextBox 11"/>
          <p:cNvSpPr txBox="1"/>
          <p:nvPr/>
        </p:nvSpPr>
        <p:spPr>
          <a:xfrm>
            <a:off x="1190847" y="2176582"/>
            <a:ext cx="9832753" cy="222176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汽车转向系的作用是按照驾驶员的意愿控制汽车的行驶方向，汽车转向系对汽车的行驶安全至关重要。汽车转向系分为两大类：机械转向系和动力转向系。机械转向系以驾驶员的体力作为转向能源，由转向操纵机构、转向传动机构和转向器三部分组成。</a:t>
            </a:r>
          </a:p>
        </p:txBody>
      </p:sp>
    </p:spTree>
    <p:extLst>
      <p:ext uri="{BB962C8B-B14F-4D97-AF65-F5344CB8AC3E}">
        <p14:creationId xmlns:p14="http://schemas.microsoft.com/office/powerpoint/2010/main" val="57039170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．转向操纵机构</a:t>
            </a:r>
          </a:p>
        </p:txBody>
      </p:sp>
      <p:sp>
        <p:nvSpPr>
          <p:cNvPr id="11" name="TextBox 10"/>
          <p:cNvSpPr txBox="1"/>
          <p:nvPr/>
        </p:nvSpPr>
        <p:spPr>
          <a:xfrm>
            <a:off x="1190848" y="2005249"/>
            <a:ext cx="97692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转向操纵机构的检查包含转向盘自由转动量检查、转向盘安装状况检查等。</a:t>
            </a:r>
            <a:endParaRPr lang="en-US" altLang="zh-CN" sz="2400" dirty="0">
              <a:latin typeface="宋体" pitchFamily="2" charset="-122"/>
              <a:ea typeface="宋体" pitchFamily="2" charset="-122"/>
            </a:endParaRPr>
          </a:p>
        </p:txBody>
      </p:sp>
      <p:sp>
        <p:nvSpPr>
          <p:cNvPr id="8" name="TextBox 7"/>
          <p:cNvSpPr txBox="1"/>
          <p:nvPr/>
        </p:nvSpPr>
        <p:spPr>
          <a:xfrm>
            <a:off x="1092554" y="3316956"/>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．转向传动机构</a:t>
            </a:r>
          </a:p>
        </p:txBody>
      </p:sp>
      <p:sp>
        <p:nvSpPr>
          <p:cNvPr id="9" name="TextBox 8"/>
          <p:cNvSpPr txBox="1"/>
          <p:nvPr/>
        </p:nvSpPr>
        <p:spPr>
          <a:xfrm>
            <a:off x="1190848" y="3880384"/>
            <a:ext cx="97692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转向传动机构的检查包含转向拉杆的安装状况检查、转向拉杆球头防尘罩的检查等。</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288718910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．转向器</a:t>
            </a:r>
          </a:p>
        </p:txBody>
      </p:sp>
      <p:sp>
        <p:nvSpPr>
          <p:cNvPr id="11" name="TextBox 10"/>
          <p:cNvSpPr txBox="1"/>
          <p:nvPr/>
        </p:nvSpPr>
        <p:spPr>
          <a:xfrm>
            <a:off x="1190848" y="2005249"/>
            <a:ext cx="97692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转向器的检查包含转向器有无泄漏检查、转向器防尘罩检查、转向助力油液位检查（配置液压转向助力的转向系统）等。</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43276930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114</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6" name="TextBox 5"/>
          <p:cNvSpPr txBox="1"/>
          <p:nvPr/>
        </p:nvSpPr>
        <p:spPr>
          <a:xfrm>
            <a:off x="2599152" y="1297161"/>
            <a:ext cx="1980029"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四、制动系</a:t>
            </a:r>
          </a:p>
        </p:txBody>
      </p:sp>
      <p:sp>
        <p:nvSpPr>
          <p:cNvPr id="12" name="TextBox 11"/>
          <p:cNvSpPr txBox="1"/>
          <p:nvPr/>
        </p:nvSpPr>
        <p:spPr>
          <a:xfrm>
            <a:off x="1190847" y="2176582"/>
            <a:ext cx="9832753" cy="1667764"/>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汽车制动系的作用是控制车辆速度和实现停车。制动器分为行车制动器和驻车制动器两种。汽车制动系工作状态的好坏，将直接影响车辆的行驶安全。</a:t>
            </a:r>
          </a:p>
        </p:txBody>
      </p:sp>
    </p:spTree>
    <p:extLst>
      <p:ext uri="{BB962C8B-B14F-4D97-AF65-F5344CB8AC3E}">
        <p14:creationId xmlns:p14="http://schemas.microsoft.com/office/powerpoint/2010/main" val="319530218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．行车制动器</a:t>
            </a:r>
          </a:p>
        </p:txBody>
      </p:sp>
      <p:sp>
        <p:nvSpPr>
          <p:cNvPr id="11" name="TextBox 10"/>
          <p:cNvSpPr txBox="1"/>
          <p:nvPr/>
        </p:nvSpPr>
        <p:spPr>
          <a:xfrm>
            <a:off x="1190848" y="2005249"/>
            <a:ext cx="97692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行车制动器的技术要求（以雪佛兰科鲁兹为例）：制动踏板高度为</a:t>
            </a:r>
            <a:r>
              <a:rPr lang="en-US" altLang="zh-CN" sz="2400" dirty="0">
                <a:latin typeface="宋体" pitchFamily="2" charset="-122"/>
                <a:ea typeface="宋体" pitchFamily="2" charset="-122"/>
              </a:rPr>
              <a:t>145 mm</a:t>
            </a:r>
            <a:r>
              <a:rPr lang="zh-CN" altLang="en-US" sz="2400" dirty="0">
                <a:latin typeface="宋体" pitchFamily="2" charset="-122"/>
                <a:ea typeface="宋体" pitchFamily="2" charset="-122"/>
              </a:rPr>
              <a:t>，制动踏板行程为</a:t>
            </a:r>
            <a:r>
              <a:rPr lang="en-US" altLang="zh-CN" sz="2400" dirty="0">
                <a:latin typeface="宋体" pitchFamily="2" charset="-122"/>
                <a:ea typeface="宋体" pitchFamily="2" charset="-122"/>
              </a:rPr>
              <a:t>75 mm</a:t>
            </a:r>
            <a:r>
              <a:rPr lang="zh-CN" altLang="en-US" sz="2400" dirty="0">
                <a:latin typeface="宋体" pitchFamily="2" charset="-122"/>
                <a:ea typeface="宋体" pitchFamily="2" charset="-122"/>
              </a:rPr>
              <a:t>，自由行程为</a:t>
            </a:r>
            <a:r>
              <a:rPr lang="en-US" altLang="zh-CN" sz="2400" dirty="0">
                <a:latin typeface="宋体" pitchFamily="2" charset="-122"/>
                <a:ea typeface="宋体" pitchFamily="2" charset="-122"/>
              </a:rPr>
              <a:t>10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15 mm</a:t>
            </a:r>
            <a:r>
              <a:rPr lang="zh-CN" altLang="en-US" sz="2400" dirty="0">
                <a:latin typeface="宋体" pitchFamily="2" charset="-122"/>
                <a:ea typeface="宋体" pitchFamily="2" charset="-122"/>
              </a:rPr>
              <a:t>；制动助力泵推杆间隙为</a:t>
            </a:r>
            <a:r>
              <a:rPr lang="en-US" altLang="zh-CN" sz="2400" dirty="0">
                <a:latin typeface="宋体" pitchFamily="2" charset="-122"/>
                <a:ea typeface="宋体" pitchFamily="2" charset="-122"/>
              </a:rPr>
              <a:t>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 mm</a:t>
            </a:r>
            <a:r>
              <a:rPr lang="zh-CN" altLang="en-US" sz="2400" dirty="0">
                <a:latin typeface="宋体" pitchFamily="2" charset="-122"/>
                <a:ea typeface="宋体" pitchFamily="2" charset="-122"/>
              </a:rPr>
              <a:t>。</a:t>
            </a:r>
            <a:endParaRPr lang="en-US" altLang="zh-CN" sz="2400" dirty="0">
              <a:latin typeface="宋体" pitchFamily="2" charset="-122"/>
              <a:ea typeface="宋体" pitchFamily="2" charset="-122"/>
            </a:endParaRPr>
          </a:p>
        </p:txBody>
      </p:sp>
      <p:sp>
        <p:nvSpPr>
          <p:cNvPr id="8" name="TextBox 7"/>
          <p:cNvSpPr txBox="1"/>
          <p:nvPr/>
        </p:nvSpPr>
        <p:spPr>
          <a:xfrm>
            <a:off x="1092554" y="3898760"/>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．驻车制动器</a:t>
            </a:r>
          </a:p>
        </p:txBody>
      </p:sp>
      <p:sp>
        <p:nvSpPr>
          <p:cNvPr id="9" name="TextBox 8"/>
          <p:cNvSpPr txBox="1"/>
          <p:nvPr/>
        </p:nvSpPr>
        <p:spPr>
          <a:xfrm>
            <a:off x="1190848" y="4462188"/>
            <a:ext cx="97692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驻车制动器的技术要求为（以雪佛兰科鲁兹为例）：驻车制动器拉杆生效齿数为</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齿，总行程为</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齿；在不小于</a:t>
            </a:r>
            <a:r>
              <a:rPr lang="en-US" altLang="zh-CN" sz="2400" dirty="0">
                <a:latin typeface="宋体" pitchFamily="2" charset="-122"/>
                <a:ea typeface="宋体" pitchFamily="2" charset="-122"/>
              </a:rPr>
              <a:t>30%</a:t>
            </a:r>
            <a:r>
              <a:rPr lang="zh-CN" altLang="en-US" sz="2400" dirty="0">
                <a:latin typeface="宋体" pitchFamily="2" charset="-122"/>
                <a:ea typeface="宋体" pitchFamily="2" charset="-122"/>
              </a:rPr>
              <a:t>的坡度上能有效驻车。</a:t>
            </a:r>
          </a:p>
        </p:txBody>
      </p:sp>
    </p:spTree>
    <p:extLst>
      <p:ext uri="{BB962C8B-B14F-4D97-AF65-F5344CB8AC3E}">
        <p14:creationId xmlns:p14="http://schemas.microsoft.com/office/powerpoint/2010/main" val="224126887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116</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8" name="TextBox 7"/>
          <p:cNvSpPr txBox="1"/>
          <p:nvPr/>
        </p:nvSpPr>
        <p:spPr>
          <a:xfrm>
            <a:off x="5593298" y="2000917"/>
            <a:ext cx="100540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工具器材</a:t>
            </a:r>
          </a:p>
        </p:txBody>
      </p:sp>
      <p:pic>
        <p:nvPicPr>
          <p:cNvPr id="9"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36000" y="2339471"/>
            <a:ext cx="6115868" cy="4009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901922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9" name="TextBox 8"/>
          <p:cNvSpPr txBox="1"/>
          <p:nvPr/>
        </p:nvSpPr>
        <p:spPr>
          <a:xfrm>
            <a:off x="2599152" y="1297161"/>
            <a:ext cx="413446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一、驾驶室内检查与维护</a:t>
            </a:r>
          </a:p>
        </p:txBody>
      </p:sp>
      <p:sp>
        <p:nvSpPr>
          <p:cNvPr id="7" name="TextBox 6"/>
          <p:cNvSpPr txBox="1"/>
          <p:nvPr/>
        </p:nvSpPr>
        <p:spPr>
          <a:xfrm>
            <a:off x="1092554" y="2058370"/>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．维护前的准备操作</a:t>
            </a:r>
          </a:p>
        </p:txBody>
      </p:sp>
      <p:sp>
        <p:nvSpPr>
          <p:cNvPr id="8" name="TextBox 7"/>
          <p:cNvSpPr txBox="1"/>
          <p:nvPr/>
        </p:nvSpPr>
        <p:spPr>
          <a:xfrm>
            <a:off x="1190848" y="2621798"/>
            <a:ext cx="97311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）车辆进入工位前，清理工位卫生，排除障碍物，准备相关的工具、物品、耗材等。</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）安装、铺设内三件套；将车辆停放在举升机的中央位置，拉紧驻车制动器；将变速器置于空挡，安装好车轮挡块；释放发动机舱盖拉手。</a:t>
            </a:r>
          </a:p>
        </p:txBody>
      </p:sp>
    </p:spTree>
    <p:extLst>
      <p:ext uri="{BB962C8B-B14F-4D97-AF65-F5344CB8AC3E}">
        <p14:creationId xmlns:p14="http://schemas.microsoft.com/office/powerpoint/2010/main" val="353274608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118</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7897814" y="5247896"/>
            <a:ext cx="2031326"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检查驻车制动杆行程</a:t>
            </a:r>
          </a:p>
        </p:txBody>
      </p:sp>
      <p:pic>
        <p:nvPicPr>
          <p:cNvPr id="7475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53476" y="1991777"/>
            <a:ext cx="4320000" cy="3256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．检查驻车制动</a:t>
            </a:r>
          </a:p>
        </p:txBody>
      </p:sp>
      <p:sp>
        <p:nvSpPr>
          <p:cNvPr id="15" name="TextBox 14"/>
          <p:cNvSpPr txBox="1"/>
          <p:nvPr/>
        </p:nvSpPr>
        <p:spPr>
          <a:xfrm>
            <a:off x="1190848" y="2005249"/>
            <a:ext cx="46511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行车制动器的技术要求（以雪佛兰科鲁兹为例）：制动踏板高度为</a:t>
            </a:r>
            <a:r>
              <a:rPr lang="en-US" altLang="zh-CN" sz="2400" dirty="0">
                <a:latin typeface="宋体" pitchFamily="2" charset="-122"/>
                <a:ea typeface="宋体" pitchFamily="2" charset="-122"/>
              </a:rPr>
              <a:t>145 mm</a:t>
            </a:r>
            <a:r>
              <a:rPr lang="zh-CN" altLang="en-US" sz="2400" dirty="0">
                <a:latin typeface="宋体" pitchFamily="2" charset="-122"/>
                <a:ea typeface="宋体" pitchFamily="2" charset="-122"/>
              </a:rPr>
              <a:t>，制动踏板行程为</a:t>
            </a:r>
            <a:r>
              <a:rPr lang="en-US" altLang="zh-CN" sz="2400" dirty="0">
                <a:latin typeface="宋体" pitchFamily="2" charset="-122"/>
                <a:ea typeface="宋体" pitchFamily="2" charset="-122"/>
              </a:rPr>
              <a:t>75 mm</a:t>
            </a:r>
            <a:r>
              <a:rPr lang="zh-CN" altLang="en-US" sz="2400" dirty="0">
                <a:latin typeface="宋体" pitchFamily="2" charset="-122"/>
                <a:ea typeface="宋体" pitchFamily="2" charset="-122"/>
              </a:rPr>
              <a:t>，自由行程为</a:t>
            </a:r>
            <a:r>
              <a:rPr lang="en-US" altLang="zh-CN" sz="2400" dirty="0">
                <a:latin typeface="宋体" pitchFamily="2" charset="-122"/>
                <a:ea typeface="宋体" pitchFamily="2" charset="-122"/>
              </a:rPr>
              <a:t>10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15 mm</a:t>
            </a:r>
            <a:r>
              <a:rPr lang="zh-CN" altLang="en-US" sz="2400" dirty="0">
                <a:latin typeface="宋体" pitchFamily="2" charset="-122"/>
                <a:ea typeface="宋体" pitchFamily="2" charset="-122"/>
              </a:rPr>
              <a:t>；制动助力泵推杆间隙为</a:t>
            </a:r>
            <a:r>
              <a:rPr lang="en-US" altLang="zh-CN" sz="2400" dirty="0">
                <a:latin typeface="宋体" pitchFamily="2" charset="-122"/>
                <a:ea typeface="宋体" pitchFamily="2" charset="-122"/>
              </a:rPr>
              <a:t>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 mm</a:t>
            </a:r>
            <a:r>
              <a:rPr lang="zh-CN" altLang="en-US" sz="2400" dirty="0">
                <a:latin typeface="宋体" pitchFamily="2" charset="-122"/>
                <a:ea typeface="宋体" pitchFamily="2" charset="-122"/>
              </a:rPr>
              <a:t>。</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85458739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119</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7538742" y="5247896"/>
            <a:ext cx="2749471" cy="584775"/>
          </a:xfrm>
          <a:prstGeom prst="rect">
            <a:avLst/>
          </a:prstGeom>
          <a:noFill/>
        </p:spPr>
        <p:txBody>
          <a:bodyPr wrap="none" rtlCol="0">
            <a:spAutoFit/>
          </a:bodyPr>
          <a:lstStyle/>
          <a:p>
            <a:pPr algn="ctr"/>
            <a:r>
              <a:rPr lang="zh-CN" altLang="en-US" sz="1600" dirty="0">
                <a:latin typeface="楷体" pitchFamily="49" charset="-122"/>
                <a:ea typeface="楷体" pitchFamily="49" charset="-122"/>
              </a:rPr>
              <a:t>调整驻车制动杆行程</a:t>
            </a:r>
          </a:p>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锁紧螺母　</a:t>
            </a: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调整螺母 </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．检查驻车制动</a:t>
            </a:r>
          </a:p>
        </p:txBody>
      </p:sp>
      <p:sp>
        <p:nvSpPr>
          <p:cNvPr id="15" name="TextBox 14"/>
          <p:cNvSpPr txBox="1"/>
          <p:nvPr/>
        </p:nvSpPr>
        <p:spPr>
          <a:xfrm>
            <a:off x="1190848" y="2005249"/>
            <a:ext cx="46511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）调整驻车制动杆行程</a:t>
            </a:r>
          </a:p>
          <a:p>
            <a:pPr indent="627063">
              <a:lnSpc>
                <a:spcPct val="150000"/>
              </a:lnSpc>
            </a:pPr>
            <a:r>
              <a:rPr lang="zh-CN" altLang="en-US" sz="2400" dirty="0">
                <a:latin typeface="宋体" pitchFamily="2" charset="-122"/>
                <a:ea typeface="宋体" pitchFamily="2" charset="-122"/>
              </a:rPr>
              <a:t>调整驻车制动杆行程之前，确保驻车制动蹄片间隙已经调整好。松开锁止螺母，转动调整螺母或者调整六角螺栓，直到驻车制动杆行程达到规定要求。调整完毕，拧紧锁止螺母，如图所示。</a:t>
            </a:r>
            <a:endParaRPr lang="en-US" altLang="zh-CN" sz="2400" dirty="0">
              <a:latin typeface="宋体" pitchFamily="2" charset="-122"/>
              <a:ea typeface="宋体" pitchFamily="2" charset="-122"/>
            </a:endParaRPr>
          </a:p>
        </p:txBody>
      </p:sp>
      <p:pic>
        <p:nvPicPr>
          <p:cNvPr id="7577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7" y="3416063"/>
            <a:ext cx="5400000" cy="1831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2851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维护接车单的识读与填写</a:t>
            </a:r>
          </a:p>
        </p:txBody>
      </p:sp>
      <p:sp>
        <p:nvSpPr>
          <p:cNvPr id="6" name="TextBox 5"/>
          <p:cNvSpPr txBox="1"/>
          <p:nvPr/>
        </p:nvSpPr>
        <p:spPr>
          <a:xfrm>
            <a:off x="2599152" y="1297161"/>
            <a:ext cx="6288901"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二、填写</a:t>
            </a:r>
            <a:r>
              <a:rPr lang="en-US" altLang="zh-CN" sz="2800" dirty="0">
                <a:solidFill>
                  <a:schemeClr val="bg1"/>
                </a:solidFill>
                <a:latin typeface="楷体" pitchFamily="49" charset="-122"/>
                <a:ea typeface="楷体" pitchFamily="49" charset="-122"/>
              </a:rPr>
              <a:t>《</a:t>
            </a:r>
            <a:r>
              <a:rPr lang="zh-CN" altLang="en-US" sz="2800" dirty="0">
                <a:solidFill>
                  <a:schemeClr val="bg1"/>
                </a:solidFill>
                <a:latin typeface="楷体" pitchFamily="49" charset="-122"/>
                <a:ea typeface="楷体" pitchFamily="49" charset="-122"/>
              </a:rPr>
              <a:t>定期维护作业检查项目表</a:t>
            </a:r>
            <a:r>
              <a:rPr lang="en-US" altLang="zh-CN" sz="2800" dirty="0">
                <a:solidFill>
                  <a:schemeClr val="bg1"/>
                </a:solidFill>
                <a:latin typeface="楷体" pitchFamily="49" charset="-122"/>
                <a:ea typeface="楷体" pitchFamily="49" charset="-122"/>
              </a:rPr>
              <a:t>》</a:t>
            </a:r>
            <a:endParaRPr lang="zh-CN" altLang="en-US" sz="2800" dirty="0">
              <a:solidFill>
                <a:schemeClr val="bg1"/>
              </a:solidFill>
              <a:latin typeface="楷体" pitchFamily="49" charset="-122"/>
              <a:ea typeface="楷体" pitchFamily="49" charset="-122"/>
            </a:endParaRPr>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87870" y="1955800"/>
            <a:ext cx="2880000" cy="4232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65875" y="1955800"/>
            <a:ext cx="2880000" cy="4155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951860" y="6203313"/>
            <a:ext cx="449353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上海大众</a:t>
            </a:r>
            <a:r>
              <a:rPr lang="en-US" altLang="zh-CN" sz="1600" dirty="0" err="1">
                <a:latin typeface="楷体" pitchFamily="49" charset="-122"/>
                <a:ea typeface="楷体" pitchFamily="49" charset="-122"/>
              </a:rPr>
              <a:t>Lavida</a:t>
            </a:r>
            <a:r>
              <a:rPr lang="zh-CN" altLang="en-US" sz="1600" dirty="0">
                <a:latin typeface="楷体" pitchFamily="49" charset="-122"/>
                <a:ea typeface="楷体" pitchFamily="49" charset="-122"/>
              </a:rPr>
              <a:t>系列</a:t>
            </a:r>
            <a:r>
              <a:rPr lang="en-US" altLang="zh-CN" sz="1600" dirty="0">
                <a:latin typeface="楷体" pitchFamily="49" charset="-122"/>
                <a:ea typeface="楷体" pitchFamily="49" charset="-122"/>
              </a:rPr>
              <a:t>1.6</a:t>
            </a:r>
            <a:r>
              <a:rPr lang="zh-CN" altLang="en-US" sz="1600" dirty="0">
                <a:latin typeface="楷体" pitchFamily="49" charset="-122"/>
                <a:ea typeface="楷体" pitchFamily="49" charset="-122"/>
              </a:rPr>
              <a:t>（</a:t>
            </a:r>
            <a:r>
              <a:rPr lang="en-US" altLang="zh-CN" sz="1600" dirty="0">
                <a:latin typeface="楷体" pitchFamily="49" charset="-122"/>
                <a:ea typeface="楷体" pitchFamily="49" charset="-122"/>
              </a:rPr>
              <a:t>EA211</a:t>
            </a:r>
            <a:r>
              <a:rPr lang="zh-CN" altLang="en-US" sz="1600" dirty="0">
                <a:latin typeface="楷体" pitchFamily="49" charset="-122"/>
                <a:ea typeface="楷体" pitchFamily="49" charset="-122"/>
              </a:rPr>
              <a:t>）车型保养表格</a:t>
            </a:r>
          </a:p>
        </p:txBody>
      </p:sp>
    </p:spTree>
    <p:extLst>
      <p:ext uri="{BB962C8B-B14F-4D97-AF65-F5344CB8AC3E}">
        <p14:creationId xmlns:p14="http://schemas.microsoft.com/office/powerpoint/2010/main" val="171583859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120</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7795222" y="5247896"/>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仪表板驻车制动指示灯</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．检查驻车制动</a:t>
            </a:r>
          </a:p>
        </p:txBody>
      </p:sp>
      <p:sp>
        <p:nvSpPr>
          <p:cNvPr id="15" name="TextBox 14"/>
          <p:cNvSpPr txBox="1"/>
          <p:nvPr/>
        </p:nvSpPr>
        <p:spPr>
          <a:xfrm>
            <a:off x="1190848" y="2005249"/>
            <a:ext cx="46511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）检查仪表板指示灯的工作情况</a:t>
            </a:r>
          </a:p>
          <a:p>
            <a:pPr indent="627063">
              <a:lnSpc>
                <a:spcPct val="150000"/>
              </a:lnSpc>
            </a:pPr>
            <a:r>
              <a:rPr lang="zh-CN" altLang="en-US" sz="2400" dirty="0">
                <a:latin typeface="宋体" pitchFamily="2" charset="-122"/>
                <a:ea typeface="宋体" pitchFamily="2" charset="-122"/>
              </a:rPr>
              <a:t>将点火开关置于“</a:t>
            </a:r>
            <a:r>
              <a:rPr lang="en-US" altLang="zh-CN" sz="2400" dirty="0">
                <a:latin typeface="宋体" pitchFamily="2" charset="-122"/>
                <a:ea typeface="宋体" pitchFamily="2" charset="-122"/>
              </a:rPr>
              <a:t>ON”</a:t>
            </a:r>
            <a:r>
              <a:rPr lang="zh-CN" altLang="en-US" sz="2400" dirty="0">
                <a:latin typeface="宋体" pitchFamily="2" charset="-122"/>
                <a:ea typeface="宋体" pitchFamily="2" charset="-122"/>
              </a:rPr>
              <a:t>挡，检查并确保当驻车制动杆拉动到达第一个槽口前，指示灯就已经发光，如图所示。</a:t>
            </a:r>
            <a:endParaRPr lang="en-US" altLang="zh-CN" sz="2400" dirty="0">
              <a:latin typeface="宋体" pitchFamily="2" charset="-122"/>
              <a:ea typeface="宋体" pitchFamily="2" charset="-122"/>
            </a:endParaRPr>
          </a:p>
        </p:txBody>
      </p:sp>
      <p:pic>
        <p:nvPicPr>
          <p:cNvPr id="7680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53477" y="2139777"/>
            <a:ext cx="4320000" cy="3108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339277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121</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7897815" y="5819396"/>
            <a:ext cx="2031325"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转向盘移动量测量</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．检查转向盘自由转动量</a:t>
            </a:r>
          </a:p>
        </p:txBody>
      </p:sp>
      <p:sp>
        <p:nvSpPr>
          <p:cNvPr id="15" name="TextBox 14"/>
          <p:cNvSpPr txBox="1"/>
          <p:nvPr/>
        </p:nvSpPr>
        <p:spPr>
          <a:xfrm>
            <a:off x="1190848" y="2005249"/>
            <a:ext cx="4651152"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）将点火开关转动到</a:t>
            </a:r>
            <a:r>
              <a:rPr lang="en-US" altLang="zh-CN" sz="2400" dirty="0">
                <a:latin typeface="宋体" pitchFamily="2" charset="-122"/>
                <a:ea typeface="宋体" pitchFamily="2" charset="-122"/>
              </a:rPr>
              <a:t>ACC</a:t>
            </a:r>
            <a:r>
              <a:rPr lang="zh-CN" altLang="en-US" sz="2400" dirty="0">
                <a:latin typeface="宋体" pitchFamily="2" charset="-122"/>
                <a:ea typeface="宋体" pitchFamily="2" charset="-122"/>
              </a:rPr>
              <a:t>，保持转向盘可自由转动。在配备动力转向系统的车辆上，启动发动机，使车辆笔直向前。如图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所示，轻轻转动转向盘，在车轮就要开始移动时，使用一把直尺测量转向盘的移动量（自由行程），如图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endParaRPr lang="en-US" altLang="zh-CN" sz="2400" dirty="0">
              <a:latin typeface="宋体" pitchFamily="2" charset="-122"/>
              <a:ea typeface="宋体" pitchFamily="2" charset="-122"/>
            </a:endParaRPr>
          </a:p>
        </p:txBody>
      </p:sp>
      <p:sp>
        <p:nvSpPr>
          <p:cNvPr id="8" name="TextBox 7"/>
          <p:cNvSpPr txBox="1"/>
          <p:nvPr/>
        </p:nvSpPr>
        <p:spPr>
          <a:xfrm>
            <a:off x="8000406" y="3245473"/>
            <a:ext cx="182614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轻轻转动转向盘</a:t>
            </a:r>
          </a:p>
        </p:txBody>
      </p:sp>
      <p:pic>
        <p:nvPicPr>
          <p:cNvPr id="7782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13477" y="871005"/>
            <a:ext cx="3600000" cy="2374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82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33477" y="3902396"/>
            <a:ext cx="2160000" cy="191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824927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122</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7795222" y="5247896"/>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检查转向盘松动和摆动</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．检查转向盘自由转动量</a:t>
            </a:r>
          </a:p>
        </p:txBody>
      </p:sp>
      <p:sp>
        <p:nvSpPr>
          <p:cNvPr id="15" name="TextBox 14"/>
          <p:cNvSpPr txBox="1"/>
          <p:nvPr/>
        </p:nvSpPr>
        <p:spPr>
          <a:xfrm>
            <a:off x="1190848" y="2005249"/>
            <a:ext cx="4651152"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）检查转向盘是否松动和摆动。用两手握住转向盘，轴向、垂直或者向两侧移动转向盘，确保其没有移动或者摆动，如图所示。如有异常，应及时修理。</a:t>
            </a:r>
            <a:endParaRPr lang="en-US" altLang="zh-CN" sz="2400" dirty="0">
              <a:latin typeface="宋体" pitchFamily="2" charset="-122"/>
              <a:ea typeface="宋体" pitchFamily="2" charset="-122"/>
            </a:endParaRPr>
          </a:p>
        </p:txBody>
      </p:sp>
      <p:pic>
        <p:nvPicPr>
          <p:cNvPr id="7885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53477" y="1772589"/>
            <a:ext cx="4320000" cy="3475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921005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123</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5538194" y="5247896"/>
            <a:ext cx="6750567" cy="584775"/>
          </a:xfrm>
          <a:prstGeom prst="rect">
            <a:avLst/>
          </a:prstGeom>
          <a:noFill/>
        </p:spPr>
        <p:txBody>
          <a:bodyPr wrap="none" rtlCol="0">
            <a:spAutoFit/>
          </a:bodyPr>
          <a:lstStyle/>
          <a:p>
            <a:pPr algn="ctr"/>
            <a:r>
              <a:rPr lang="zh-CN" altLang="en-US" sz="1600" dirty="0">
                <a:latin typeface="楷体" pitchFamily="49" charset="-122"/>
                <a:ea typeface="楷体" pitchFamily="49" charset="-122"/>
              </a:rPr>
              <a:t>（注：为便于看清制动踏板，用的是自动变速器车辆，没有离合器踏板）</a:t>
            </a:r>
          </a:p>
          <a:p>
            <a:pPr algn="ctr"/>
            <a:r>
              <a:rPr lang="zh-CN" altLang="en-US" sz="1600" dirty="0">
                <a:latin typeface="楷体" pitchFamily="49" charset="-122"/>
                <a:ea typeface="楷体" pitchFamily="49" charset="-122"/>
              </a:rPr>
              <a:t>检查制动踏板工作状况</a:t>
            </a:r>
          </a:p>
        </p:txBody>
      </p:sp>
      <p:sp>
        <p:nvSpPr>
          <p:cNvPr id="14" name="TextBox 13"/>
          <p:cNvSpPr txBox="1"/>
          <p:nvPr/>
        </p:nvSpPr>
        <p:spPr>
          <a:xfrm>
            <a:off x="1092554" y="1441821"/>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．检查制动踏板的工作状况</a:t>
            </a:r>
          </a:p>
        </p:txBody>
      </p:sp>
      <p:sp>
        <p:nvSpPr>
          <p:cNvPr id="15" name="TextBox 14"/>
          <p:cNvSpPr txBox="1"/>
          <p:nvPr/>
        </p:nvSpPr>
        <p:spPr>
          <a:xfrm>
            <a:off x="1190848" y="2005249"/>
            <a:ext cx="46511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）检查制动器踏板的工作状况</a:t>
            </a:r>
          </a:p>
          <a:p>
            <a:pPr indent="627063">
              <a:lnSpc>
                <a:spcPct val="150000"/>
              </a:lnSpc>
            </a:pPr>
            <a:r>
              <a:rPr lang="zh-CN" altLang="en-US" sz="2400" dirty="0">
                <a:latin typeface="宋体" pitchFamily="2" charset="-122"/>
                <a:ea typeface="宋体" pitchFamily="2" charset="-122"/>
              </a:rPr>
              <a:t>通过检查确保制动踏板没有下述故障：反应灵敏度低，踏板不完全落下，异常噪声，过度松动，如图所示。如有异常，应及时修理。</a:t>
            </a:r>
            <a:endParaRPr lang="en-US" altLang="zh-CN" sz="2400" dirty="0">
              <a:latin typeface="宋体" pitchFamily="2" charset="-122"/>
              <a:ea typeface="宋体" pitchFamily="2" charset="-122"/>
            </a:endParaRPr>
          </a:p>
        </p:txBody>
      </p:sp>
      <p:pic>
        <p:nvPicPr>
          <p:cNvPr id="7987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13477" y="2162182"/>
            <a:ext cx="5400000" cy="308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241890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124</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8000407" y="5247896"/>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检查制动踏板高度</a:t>
            </a:r>
          </a:p>
        </p:txBody>
      </p:sp>
      <p:sp>
        <p:nvSpPr>
          <p:cNvPr id="14" name="TextBox 13"/>
          <p:cNvSpPr txBox="1"/>
          <p:nvPr/>
        </p:nvSpPr>
        <p:spPr>
          <a:xfrm>
            <a:off x="1092554" y="1441821"/>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．检查制动踏板的工作状况</a:t>
            </a:r>
          </a:p>
        </p:txBody>
      </p:sp>
      <p:sp>
        <p:nvSpPr>
          <p:cNvPr id="15" name="TextBox 14"/>
          <p:cNvSpPr txBox="1"/>
          <p:nvPr/>
        </p:nvSpPr>
        <p:spPr>
          <a:xfrm>
            <a:off x="1190848" y="2005249"/>
            <a:ext cx="46511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）检查制动踏板高度</a:t>
            </a:r>
          </a:p>
          <a:p>
            <a:pPr indent="627063">
              <a:lnSpc>
                <a:spcPct val="150000"/>
              </a:lnSpc>
            </a:pPr>
            <a:r>
              <a:rPr lang="zh-CN" altLang="en-US" sz="2400" dirty="0">
                <a:latin typeface="宋体" pitchFamily="2" charset="-122"/>
                <a:ea typeface="宋体" pitchFamily="2" charset="-122"/>
              </a:rPr>
              <a:t>卷起脚垫地毯，使用一把直尺测量制动踏板高度，如图所示。制动踏板高度为</a:t>
            </a:r>
            <a:r>
              <a:rPr lang="en-US" altLang="zh-CN" sz="2400" dirty="0">
                <a:latin typeface="宋体" pitchFamily="2" charset="-122"/>
                <a:ea typeface="宋体" pitchFamily="2" charset="-122"/>
              </a:rPr>
              <a:t>145 mm</a:t>
            </a:r>
            <a:r>
              <a:rPr lang="zh-CN" altLang="en-US" sz="2400" dirty="0">
                <a:latin typeface="宋体" pitchFamily="2" charset="-122"/>
                <a:ea typeface="宋体" pitchFamily="2" charset="-122"/>
              </a:rPr>
              <a:t>（桑塔纳</a:t>
            </a:r>
            <a:r>
              <a:rPr lang="en-US" altLang="zh-CN" sz="2400" dirty="0">
                <a:latin typeface="宋体" pitchFamily="2" charset="-122"/>
                <a:ea typeface="宋体" pitchFamily="2" charset="-122"/>
              </a:rPr>
              <a:t>2000</a:t>
            </a:r>
            <a:r>
              <a:rPr lang="zh-CN" altLang="en-US" sz="2400" dirty="0">
                <a:latin typeface="宋体" pitchFamily="2" charset="-122"/>
                <a:ea typeface="宋体" pitchFamily="2" charset="-122"/>
              </a:rPr>
              <a:t>型轿车）。如果超出规定范围，应调整制动踏板高度。</a:t>
            </a:r>
          </a:p>
        </p:txBody>
      </p:sp>
      <p:pic>
        <p:nvPicPr>
          <p:cNvPr id="8089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384714" y="1672653"/>
            <a:ext cx="3057525"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346565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125</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6923189" y="5247896"/>
            <a:ext cx="3980577" cy="584775"/>
          </a:xfrm>
          <a:prstGeom prst="rect">
            <a:avLst/>
          </a:prstGeom>
          <a:noFill/>
        </p:spPr>
        <p:txBody>
          <a:bodyPr wrap="none" rtlCol="0">
            <a:spAutoFit/>
          </a:bodyPr>
          <a:lstStyle/>
          <a:p>
            <a:pPr algn="ctr"/>
            <a:r>
              <a:rPr lang="zh-CN" altLang="en-US" sz="1600" dirty="0">
                <a:latin typeface="楷体" pitchFamily="49" charset="-122"/>
                <a:ea typeface="楷体" pitchFamily="49" charset="-122"/>
              </a:rPr>
              <a:t>调整制动踏板高度</a:t>
            </a:r>
          </a:p>
          <a:p>
            <a:pPr algn="ctr"/>
            <a:r>
              <a:rPr lang="en-US" altLang="zh-CN" sz="1600" dirty="0">
                <a:latin typeface="楷体" pitchFamily="49" charset="-122"/>
                <a:ea typeface="楷体" pitchFamily="49" charset="-122"/>
              </a:rPr>
              <a:t>A—</a:t>
            </a:r>
            <a:r>
              <a:rPr lang="zh-CN" altLang="en-US" sz="1600" dirty="0">
                <a:latin typeface="楷体" pitchFamily="49" charset="-122"/>
                <a:ea typeface="楷体" pitchFamily="49" charset="-122"/>
              </a:rPr>
              <a:t>踏板高度　</a:t>
            </a: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锁紧螺母　</a:t>
            </a: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踏板推杆</a:t>
            </a:r>
          </a:p>
        </p:txBody>
      </p:sp>
      <p:sp>
        <p:nvSpPr>
          <p:cNvPr id="14" name="TextBox 13"/>
          <p:cNvSpPr txBox="1"/>
          <p:nvPr/>
        </p:nvSpPr>
        <p:spPr>
          <a:xfrm>
            <a:off x="1092554" y="1441821"/>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．检查制动踏板的工作状况</a:t>
            </a:r>
          </a:p>
        </p:txBody>
      </p:sp>
      <p:sp>
        <p:nvSpPr>
          <p:cNvPr id="15" name="TextBox 14"/>
          <p:cNvSpPr txBox="1"/>
          <p:nvPr/>
        </p:nvSpPr>
        <p:spPr>
          <a:xfrm>
            <a:off x="1190848" y="2005249"/>
            <a:ext cx="46511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）调整制动踏板高度</a:t>
            </a:r>
          </a:p>
          <a:p>
            <a:pPr indent="627063">
              <a:lnSpc>
                <a:spcPct val="150000"/>
              </a:lnSpc>
            </a:pPr>
            <a:r>
              <a:rPr lang="zh-CN" altLang="en-US" sz="2400" dirty="0">
                <a:latin typeface="宋体" pitchFamily="2" charset="-122"/>
                <a:ea typeface="宋体" pitchFamily="2" charset="-122"/>
              </a:rPr>
              <a:t>如图所示，松开锁紧螺母</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，转动踏板推杆</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直到踏板高度正确；上紧锁紧螺母</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，调整好踏板高度</a:t>
            </a:r>
            <a:r>
              <a:rPr lang="en-US" altLang="zh-CN" sz="2400" dirty="0">
                <a:latin typeface="宋体" pitchFamily="2" charset="-122"/>
                <a:ea typeface="宋体" pitchFamily="2" charset="-122"/>
              </a:rPr>
              <a:t>A</a:t>
            </a:r>
            <a:r>
              <a:rPr lang="zh-CN" altLang="en-US" sz="2400" dirty="0">
                <a:latin typeface="宋体" pitchFamily="2" charset="-122"/>
                <a:ea typeface="宋体" pitchFamily="2" charset="-122"/>
              </a:rPr>
              <a:t>之后，检查制动踏板自由行程。</a:t>
            </a:r>
          </a:p>
        </p:txBody>
      </p:sp>
      <p:pic>
        <p:nvPicPr>
          <p:cNvPr id="8192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70402" y="1285496"/>
            <a:ext cx="3486150"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263179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126</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7795222" y="5247896"/>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检查制动踏板自由行程</a:t>
            </a:r>
          </a:p>
        </p:txBody>
      </p:sp>
      <p:sp>
        <p:nvSpPr>
          <p:cNvPr id="14" name="TextBox 13"/>
          <p:cNvSpPr txBox="1"/>
          <p:nvPr/>
        </p:nvSpPr>
        <p:spPr>
          <a:xfrm>
            <a:off x="1092554" y="1441821"/>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．检查制动踏板的工作状况</a:t>
            </a:r>
          </a:p>
        </p:txBody>
      </p:sp>
      <p:sp>
        <p:nvSpPr>
          <p:cNvPr id="15" name="TextBox 14"/>
          <p:cNvSpPr txBox="1"/>
          <p:nvPr/>
        </p:nvSpPr>
        <p:spPr>
          <a:xfrm>
            <a:off x="1190848" y="2005249"/>
            <a:ext cx="46511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）检查与调整制动踏板自由行程</a:t>
            </a:r>
          </a:p>
          <a:p>
            <a:pPr indent="627063">
              <a:lnSpc>
                <a:spcPct val="150000"/>
              </a:lnSpc>
            </a:pPr>
            <a:r>
              <a:rPr lang="zh-CN" altLang="en-US" sz="2400" dirty="0">
                <a:latin typeface="宋体" pitchFamily="2" charset="-122"/>
                <a:ea typeface="宋体" pitchFamily="2" charset="-122"/>
              </a:rPr>
              <a:t>发动机熄火后，踩下制动踏板几次，释放制动助力器中的残余空气。然后，使用手指轻轻按压制动踏板并使用直尺测量制动踏板自由行程，如图所示。</a:t>
            </a:r>
          </a:p>
        </p:txBody>
      </p:sp>
      <p:pic>
        <p:nvPicPr>
          <p:cNvPr id="8294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170277" y="1685546"/>
            <a:ext cx="5486400" cy="356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643575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127</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7692630" y="5247896"/>
            <a:ext cx="244169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检查离合器踏板工作状况</a:t>
            </a:r>
          </a:p>
        </p:txBody>
      </p:sp>
      <p:sp>
        <p:nvSpPr>
          <p:cNvPr id="14" name="TextBox 13"/>
          <p:cNvSpPr txBox="1"/>
          <p:nvPr/>
        </p:nvSpPr>
        <p:spPr>
          <a:xfrm>
            <a:off x="1092554" y="1441821"/>
            <a:ext cx="6186309"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．检查离合器踏板工作状况（手动挡车辆）</a:t>
            </a:r>
          </a:p>
        </p:txBody>
      </p:sp>
      <p:sp>
        <p:nvSpPr>
          <p:cNvPr id="15" name="TextBox 14"/>
          <p:cNvSpPr txBox="1"/>
          <p:nvPr/>
        </p:nvSpPr>
        <p:spPr>
          <a:xfrm>
            <a:off x="1190848" y="2005249"/>
            <a:ext cx="46511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）检查离合器总泵液体渗漏情况</a:t>
            </a:r>
          </a:p>
          <a:p>
            <a:pPr indent="627063">
              <a:lnSpc>
                <a:spcPct val="150000"/>
              </a:lnSpc>
            </a:pPr>
            <a:endParaRPr lang="zh-CN" altLang="en-US"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）检查离合器踏板工作状况</a:t>
            </a:r>
          </a:p>
          <a:p>
            <a:pPr indent="627063">
              <a:lnSpc>
                <a:spcPct val="150000"/>
              </a:lnSpc>
            </a:pPr>
            <a:r>
              <a:rPr lang="zh-CN" altLang="en-US" sz="2400" dirty="0">
                <a:latin typeface="宋体" pitchFamily="2" charset="-122"/>
                <a:ea typeface="宋体" pitchFamily="2" charset="-122"/>
              </a:rPr>
              <a:t>如图所示。</a:t>
            </a:r>
          </a:p>
        </p:txBody>
      </p:sp>
      <p:pic>
        <p:nvPicPr>
          <p:cNvPr id="8397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622714" y="2333246"/>
            <a:ext cx="4581525" cy="291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992287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128</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7897815" y="5247896"/>
            <a:ext cx="203132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检查离合器踏板高度</a:t>
            </a:r>
          </a:p>
        </p:txBody>
      </p:sp>
      <p:sp>
        <p:nvSpPr>
          <p:cNvPr id="14" name="TextBox 13"/>
          <p:cNvSpPr txBox="1"/>
          <p:nvPr/>
        </p:nvSpPr>
        <p:spPr>
          <a:xfrm>
            <a:off x="1092554" y="1441821"/>
            <a:ext cx="6186309"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．检查离合器踏板工作状况（手动挡车辆）</a:t>
            </a:r>
          </a:p>
        </p:txBody>
      </p:sp>
      <p:sp>
        <p:nvSpPr>
          <p:cNvPr id="15" name="TextBox 14"/>
          <p:cNvSpPr txBox="1"/>
          <p:nvPr/>
        </p:nvSpPr>
        <p:spPr>
          <a:xfrm>
            <a:off x="1190848" y="2005249"/>
            <a:ext cx="46511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）检查离合器踏板高度</a:t>
            </a:r>
          </a:p>
          <a:p>
            <a:pPr indent="627063">
              <a:lnSpc>
                <a:spcPct val="150000"/>
              </a:lnSpc>
            </a:pPr>
            <a:r>
              <a:rPr lang="zh-CN" altLang="en-US" sz="2400" dirty="0">
                <a:latin typeface="宋体" pitchFamily="2" charset="-122"/>
                <a:ea typeface="宋体" pitchFamily="2" charset="-122"/>
              </a:rPr>
              <a:t>卷起脚垫地毯，使用直尺检查离合器踏板高度是否处于</a:t>
            </a:r>
            <a:r>
              <a:rPr lang="en-US" altLang="zh-CN" sz="2400" dirty="0">
                <a:latin typeface="宋体" pitchFamily="2" charset="-122"/>
                <a:ea typeface="宋体" pitchFamily="2" charset="-122"/>
              </a:rPr>
              <a:t>145</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155 mm</a:t>
            </a:r>
            <a:r>
              <a:rPr lang="zh-CN" altLang="en-US" sz="2400" dirty="0">
                <a:latin typeface="宋体" pitchFamily="2" charset="-122"/>
                <a:ea typeface="宋体" pitchFamily="2" charset="-122"/>
              </a:rPr>
              <a:t>（桑塔纳</a:t>
            </a:r>
            <a:r>
              <a:rPr lang="en-US" altLang="zh-CN" sz="2400" dirty="0">
                <a:latin typeface="宋体" pitchFamily="2" charset="-122"/>
                <a:ea typeface="宋体" pitchFamily="2" charset="-122"/>
              </a:rPr>
              <a:t>2000</a:t>
            </a:r>
            <a:r>
              <a:rPr lang="zh-CN" altLang="en-US" sz="2400" dirty="0">
                <a:latin typeface="宋体" pitchFamily="2" charset="-122"/>
                <a:ea typeface="宋体" pitchFamily="2" charset="-122"/>
              </a:rPr>
              <a:t>型轿车）之间，如图所示。如果超出上述范围，应调整踏板高度。</a:t>
            </a:r>
          </a:p>
        </p:txBody>
      </p:sp>
      <p:pic>
        <p:nvPicPr>
          <p:cNvPr id="8499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989427" y="2399921"/>
            <a:ext cx="3848100"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293957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129</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7692631" y="5247896"/>
            <a:ext cx="2441694"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检查离合器踏板自由行程</a:t>
            </a:r>
          </a:p>
        </p:txBody>
      </p:sp>
      <p:sp>
        <p:nvSpPr>
          <p:cNvPr id="14" name="TextBox 13"/>
          <p:cNvSpPr txBox="1"/>
          <p:nvPr/>
        </p:nvSpPr>
        <p:spPr>
          <a:xfrm>
            <a:off x="1092554" y="1441821"/>
            <a:ext cx="6186309"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．检查离合器踏板工作状况（手动挡车辆）</a:t>
            </a:r>
          </a:p>
        </p:txBody>
      </p:sp>
      <p:sp>
        <p:nvSpPr>
          <p:cNvPr id="15" name="TextBox 14"/>
          <p:cNvSpPr txBox="1"/>
          <p:nvPr/>
        </p:nvSpPr>
        <p:spPr>
          <a:xfrm>
            <a:off x="1190848" y="2005249"/>
            <a:ext cx="4651152"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）检查离合器踏板自由行程</a:t>
            </a:r>
          </a:p>
          <a:p>
            <a:pPr indent="627063">
              <a:lnSpc>
                <a:spcPct val="150000"/>
              </a:lnSpc>
            </a:pPr>
            <a:r>
              <a:rPr lang="zh-CN" altLang="en-US" sz="2400" dirty="0">
                <a:latin typeface="宋体" pitchFamily="2" charset="-122"/>
                <a:ea typeface="宋体" pitchFamily="2" charset="-122"/>
              </a:rPr>
              <a:t>如图所示，用手指按压踏板并使用直尺测量踏板的自由行程。检查踏板自由行程是否处于</a:t>
            </a:r>
            <a:r>
              <a:rPr lang="en-US" altLang="zh-CN" sz="2400" dirty="0">
                <a:latin typeface="宋体" pitchFamily="2" charset="-122"/>
                <a:ea typeface="宋体" pitchFamily="2" charset="-122"/>
              </a:rPr>
              <a:t>15</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25 mm</a:t>
            </a:r>
            <a:r>
              <a:rPr lang="zh-CN" altLang="en-US" sz="2400" dirty="0">
                <a:latin typeface="宋体" pitchFamily="2" charset="-122"/>
                <a:ea typeface="宋体" pitchFamily="2" charset="-122"/>
              </a:rPr>
              <a:t>（桑塔纳</a:t>
            </a:r>
            <a:r>
              <a:rPr lang="en-US" altLang="zh-CN" sz="2400" dirty="0">
                <a:latin typeface="宋体" pitchFamily="2" charset="-122"/>
                <a:ea typeface="宋体" pitchFamily="2" charset="-122"/>
              </a:rPr>
              <a:t>2000</a:t>
            </a:r>
            <a:r>
              <a:rPr lang="zh-CN" altLang="en-US" sz="2400" dirty="0">
                <a:latin typeface="宋体" pitchFamily="2" charset="-122"/>
                <a:ea typeface="宋体" pitchFamily="2" charset="-122"/>
              </a:rPr>
              <a:t>型轿车）之间。如果超出上述范围，应调整踏板高度。</a:t>
            </a:r>
          </a:p>
        </p:txBody>
      </p:sp>
      <p:pic>
        <p:nvPicPr>
          <p:cNvPr id="860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7" y="2276260"/>
            <a:ext cx="5400000" cy="2971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215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Tree>
    <p:extLst>
      <p:ext uri="{BB962C8B-B14F-4D97-AF65-F5344CB8AC3E}">
        <p14:creationId xmlns:p14="http://schemas.microsoft.com/office/powerpoint/2010/main" val="426005788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130</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5640787" y="5247896"/>
            <a:ext cx="6545382" cy="830997"/>
          </a:xfrm>
          <a:prstGeom prst="rect">
            <a:avLst/>
          </a:prstGeom>
          <a:noFill/>
        </p:spPr>
        <p:txBody>
          <a:bodyPr wrap="none" rtlCol="0">
            <a:spAutoFit/>
          </a:bodyPr>
          <a:lstStyle/>
          <a:p>
            <a:pPr algn="ctr"/>
            <a:r>
              <a:rPr lang="zh-CN" altLang="en-US" sz="1600" dirty="0">
                <a:latin typeface="楷体" pitchFamily="49" charset="-122"/>
                <a:ea typeface="楷体" pitchFamily="49" charset="-122"/>
              </a:rPr>
              <a:t>调整离合器踏板高度</a:t>
            </a:r>
            <a:endParaRPr lang="en-US" altLang="zh-CN" sz="1600" dirty="0">
              <a:latin typeface="楷体" pitchFamily="49" charset="-122"/>
              <a:ea typeface="楷体" pitchFamily="49" charset="-122"/>
            </a:endParaRPr>
          </a:p>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限位螺栓锁紧螺母　</a:t>
            </a: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限位螺栓　</a:t>
            </a:r>
            <a:r>
              <a:rPr lang="en-US" altLang="zh-CN" sz="1600" dirty="0">
                <a:latin typeface="楷体" pitchFamily="49" charset="-122"/>
                <a:ea typeface="楷体" pitchFamily="49" charset="-122"/>
              </a:rPr>
              <a:t>3—</a:t>
            </a:r>
            <a:r>
              <a:rPr lang="zh-CN" altLang="en-US" sz="1600" dirty="0">
                <a:latin typeface="楷体" pitchFamily="49" charset="-122"/>
                <a:ea typeface="楷体" pitchFamily="49" charset="-122"/>
              </a:rPr>
              <a:t>推杆锁紧螺母　</a:t>
            </a:r>
            <a:r>
              <a:rPr lang="en-US" altLang="zh-CN" sz="1600" dirty="0">
                <a:latin typeface="楷体" pitchFamily="49" charset="-122"/>
                <a:ea typeface="楷体" pitchFamily="49" charset="-122"/>
              </a:rPr>
              <a:t>4—</a:t>
            </a:r>
            <a:r>
              <a:rPr lang="zh-CN" altLang="en-US" sz="1600" dirty="0">
                <a:latin typeface="楷体" pitchFamily="49" charset="-122"/>
                <a:ea typeface="楷体" pitchFamily="49" charset="-122"/>
              </a:rPr>
              <a:t>踏板推杆</a:t>
            </a:r>
          </a:p>
          <a:p>
            <a:pPr algn="ctr"/>
            <a:r>
              <a:rPr lang="en-US" altLang="zh-CN" sz="1600" dirty="0">
                <a:latin typeface="楷体" pitchFamily="49" charset="-122"/>
                <a:ea typeface="楷体" pitchFamily="49" charset="-122"/>
              </a:rPr>
              <a:t>A—</a:t>
            </a:r>
            <a:r>
              <a:rPr lang="zh-CN" altLang="en-US" sz="1600" dirty="0">
                <a:latin typeface="楷体" pitchFamily="49" charset="-122"/>
                <a:ea typeface="楷体" pitchFamily="49" charset="-122"/>
              </a:rPr>
              <a:t>踏板高度　</a:t>
            </a:r>
            <a:r>
              <a:rPr lang="en-US" altLang="zh-CN" sz="1600" dirty="0">
                <a:latin typeface="楷体" pitchFamily="49" charset="-122"/>
                <a:ea typeface="楷体" pitchFamily="49" charset="-122"/>
              </a:rPr>
              <a:t>B—</a:t>
            </a:r>
            <a:r>
              <a:rPr lang="zh-CN" altLang="en-US" sz="1600" dirty="0">
                <a:latin typeface="楷体" pitchFamily="49" charset="-122"/>
                <a:ea typeface="楷体" pitchFamily="49" charset="-122"/>
              </a:rPr>
              <a:t>踏板自由行程</a:t>
            </a:r>
          </a:p>
        </p:txBody>
      </p:sp>
      <p:sp>
        <p:nvSpPr>
          <p:cNvPr id="14" name="TextBox 13"/>
          <p:cNvSpPr txBox="1"/>
          <p:nvPr/>
        </p:nvSpPr>
        <p:spPr>
          <a:xfrm>
            <a:off x="1092554" y="1441821"/>
            <a:ext cx="6186309"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．检查离合器踏板工作状况（手动挡车辆）</a:t>
            </a:r>
          </a:p>
        </p:txBody>
      </p:sp>
      <p:sp>
        <p:nvSpPr>
          <p:cNvPr id="15" name="TextBox 14"/>
          <p:cNvSpPr txBox="1"/>
          <p:nvPr/>
        </p:nvSpPr>
        <p:spPr>
          <a:xfrm>
            <a:off x="1190848" y="2005249"/>
            <a:ext cx="46511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）调整离合器踏板高度</a:t>
            </a:r>
          </a:p>
          <a:p>
            <a:pPr indent="627063">
              <a:lnSpc>
                <a:spcPct val="150000"/>
              </a:lnSpc>
            </a:pPr>
            <a:r>
              <a:rPr lang="zh-CN" altLang="en-US" sz="2400" dirty="0">
                <a:latin typeface="宋体" pitchFamily="2" charset="-122"/>
                <a:ea typeface="宋体" pitchFamily="2" charset="-122"/>
              </a:rPr>
              <a:t>如图所示，松开限位螺栓锁紧螺母</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，转动限位螺栓</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，直到踏板高度正确；上紧限位螺栓锁紧螺母</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）调整离合器踏板自由行程</a:t>
            </a:r>
          </a:p>
        </p:txBody>
      </p:sp>
      <p:pic>
        <p:nvPicPr>
          <p:cNvPr id="870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8" y="2370400"/>
            <a:ext cx="4320000" cy="2877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054117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9" name="TextBox 8"/>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二、举升车辆前的外部检查</a:t>
            </a:r>
          </a:p>
        </p:txBody>
      </p:sp>
      <p:sp>
        <p:nvSpPr>
          <p:cNvPr id="7" name="TextBox 6"/>
          <p:cNvSpPr txBox="1"/>
          <p:nvPr/>
        </p:nvSpPr>
        <p:spPr>
          <a:xfrm>
            <a:off x="1092554" y="2058370"/>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．维护前的准备工作</a:t>
            </a:r>
          </a:p>
        </p:txBody>
      </p:sp>
      <p:sp>
        <p:nvSpPr>
          <p:cNvPr id="8" name="TextBox 7"/>
          <p:cNvSpPr txBox="1"/>
          <p:nvPr/>
        </p:nvSpPr>
        <p:spPr>
          <a:xfrm>
            <a:off x="1190848" y="2621798"/>
            <a:ext cx="97311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）打开行李舱盖和油箱盖。</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）将换挡杆设置为空挡。</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）释放驻车制动器。</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）将点火开关处于关闭状态。</a:t>
            </a:r>
          </a:p>
        </p:txBody>
      </p:sp>
    </p:spTree>
    <p:extLst>
      <p:ext uri="{BB962C8B-B14F-4D97-AF65-F5344CB8AC3E}">
        <p14:creationId xmlns:p14="http://schemas.microsoft.com/office/powerpoint/2010/main" val="65691868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132</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7795222" y="6162296"/>
            <a:ext cx="2236511"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检查座椅的固定情况</a:t>
            </a:r>
          </a:p>
        </p:txBody>
      </p:sp>
      <p:sp>
        <p:nvSpPr>
          <p:cNvPr id="14" name="TextBox 13"/>
          <p:cNvSpPr txBox="1"/>
          <p:nvPr/>
        </p:nvSpPr>
        <p:spPr>
          <a:xfrm>
            <a:off x="1092554" y="1441821"/>
            <a:ext cx="341632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．检查车身螺母和螺栓</a:t>
            </a:r>
          </a:p>
        </p:txBody>
      </p:sp>
      <p:sp>
        <p:nvSpPr>
          <p:cNvPr id="15" name="TextBox 14"/>
          <p:cNvSpPr txBox="1"/>
          <p:nvPr/>
        </p:nvSpPr>
        <p:spPr>
          <a:xfrm>
            <a:off x="1190848" y="2005249"/>
            <a:ext cx="46511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）检查车门的固定情况（各门位置），如图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）检查座椅的固定情况（座椅位置），如图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pic>
        <p:nvPicPr>
          <p:cNvPr id="8806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84639" y="616236"/>
            <a:ext cx="4257675"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808451" y="3733421"/>
            <a:ext cx="4210050"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7795222" y="3159411"/>
            <a:ext cx="2236511"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检查车门的固定情况</a:t>
            </a:r>
          </a:p>
        </p:txBody>
      </p:sp>
    </p:spTree>
    <p:extLst>
      <p:ext uri="{BB962C8B-B14F-4D97-AF65-F5344CB8AC3E}">
        <p14:creationId xmlns:p14="http://schemas.microsoft.com/office/powerpoint/2010/main" val="313638608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133</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7692630" y="6162296"/>
            <a:ext cx="2441695"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检查油箱盖扭矩限制器</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．检查油箱盖</a:t>
            </a:r>
          </a:p>
        </p:txBody>
      </p:sp>
      <p:sp>
        <p:nvSpPr>
          <p:cNvPr id="15" name="TextBox 14"/>
          <p:cNvSpPr txBox="1"/>
          <p:nvPr/>
        </p:nvSpPr>
        <p:spPr>
          <a:xfrm>
            <a:off x="1190848" y="2005249"/>
            <a:ext cx="46511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）检查有无变形或者损坏。如图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）检查附件情况。</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）检查油箱盖扭矩限制器工作情况。如图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13" name="TextBox 12"/>
          <p:cNvSpPr txBox="1"/>
          <p:nvPr/>
        </p:nvSpPr>
        <p:spPr>
          <a:xfrm>
            <a:off x="8205591" y="3159411"/>
            <a:ext cx="141577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检查油箱盖</a:t>
            </a:r>
          </a:p>
        </p:txBody>
      </p:sp>
      <p:pic>
        <p:nvPicPr>
          <p:cNvPr id="8909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46552" y="416211"/>
            <a:ext cx="413385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091"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732252" y="3505496"/>
            <a:ext cx="4362450"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113630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134</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7897815" y="6162296"/>
            <a:ext cx="2031325"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检查车辆倾斜情况</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．检查悬架</a:t>
            </a:r>
          </a:p>
        </p:txBody>
      </p:sp>
      <p:sp>
        <p:nvSpPr>
          <p:cNvPr id="15" name="TextBox 14"/>
          <p:cNvSpPr txBox="1"/>
          <p:nvPr/>
        </p:nvSpPr>
        <p:spPr>
          <a:xfrm>
            <a:off x="1190848" y="2005249"/>
            <a:ext cx="46511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）检查减振器减振力</a:t>
            </a:r>
          </a:p>
          <a:p>
            <a:pPr indent="627063">
              <a:lnSpc>
                <a:spcPct val="150000"/>
              </a:lnSpc>
            </a:pPr>
            <a:r>
              <a:rPr lang="zh-CN" altLang="en-US" sz="2400" dirty="0">
                <a:latin typeface="宋体" pitchFamily="2" charset="-122"/>
                <a:ea typeface="宋体" pitchFamily="2" charset="-122"/>
              </a:rPr>
              <a:t>车辆前减振器检查方法如图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）检查车辆倾斜情况</a:t>
            </a:r>
          </a:p>
          <a:p>
            <a:pPr indent="627063">
              <a:lnSpc>
                <a:spcPct val="150000"/>
              </a:lnSpc>
            </a:pPr>
            <a:r>
              <a:rPr lang="zh-CN" altLang="en-US" sz="2400" dirty="0">
                <a:latin typeface="宋体" pitchFamily="2" charset="-122"/>
                <a:ea typeface="宋体" pitchFamily="2" charset="-122"/>
              </a:rPr>
              <a:t>目测检查车辆倾斜情况，如图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13" name="TextBox 12"/>
          <p:cNvSpPr txBox="1"/>
          <p:nvPr/>
        </p:nvSpPr>
        <p:spPr>
          <a:xfrm>
            <a:off x="7897815" y="3159411"/>
            <a:ext cx="2031325"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检查前减振器情况</a:t>
            </a:r>
          </a:p>
        </p:txBody>
      </p:sp>
      <p:pic>
        <p:nvPicPr>
          <p:cNvPr id="9011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46539" y="425301"/>
            <a:ext cx="4320000" cy="2734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46539" y="3637959"/>
            <a:ext cx="4320000" cy="252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232721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135</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8102999" y="6162296"/>
            <a:ext cx="162095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松开固定装置</a:t>
            </a:r>
          </a:p>
        </p:txBody>
      </p:sp>
      <p:sp>
        <p:nvSpPr>
          <p:cNvPr id="14" name="TextBox 13"/>
          <p:cNvSpPr txBox="1"/>
          <p:nvPr/>
        </p:nvSpPr>
        <p:spPr>
          <a:xfrm>
            <a:off x="1092554" y="1441821"/>
            <a:ext cx="341632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．检查轮胎（含备胎）</a:t>
            </a:r>
          </a:p>
        </p:txBody>
      </p:sp>
      <p:sp>
        <p:nvSpPr>
          <p:cNvPr id="15" name="TextBox 14"/>
          <p:cNvSpPr txBox="1"/>
          <p:nvPr/>
        </p:nvSpPr>
        <p:spPr>
          <a:xfrm>
            <a:off x="1190848" y="2005249"/>
            <a:ext cx="46511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）打开行李舱盖，检查行李舱盖有无松动，如图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所示。如松动，应查明原因并紧固。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）从行李舱取出备胎。如图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所示，松开固定装置，双手取出轮胎。将轮胎放在专用轮胎架上检查。</a:t>
            </a:r>
          </a:p>
        </p:txBody>
      </p:sp>
      <p:sp>
        <p:nvSpPr>
          <p:cNvPr id="13" name="TextBox 12"/>
          <p:cNvSpPr txBox="1"/>
          <p:nvPr/>
        </p:nvSpPr>
        <p:spPr>
          <a:xfrm>
            <a:off x="8051703" y="3159411"/>
            <a:ext cx="1723549"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检查行李舱盖 </a:t>
            </a:r>
          </a:p>
        </p:txBody>
      </p:sp>
      <p:pic>
        <p:nvPicPr>
          <p:cNvPr id="9113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79877" y="578136"/>
            <a:ext cx="4267200" cy="258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3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08427" y="3571496"/>
            <a:ext cx="461010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182148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136</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0" name="TextBox 9"/>
          <p:cNvSpPr txBox="1"/>
          <p:nvPr/>
        </p:nvSpPr>
        <p:spPr>
          <a:xfrm>
            <a:off x="7897815" y="6162296"/>
            <a:ext cx="2031326"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检查胎面沟槽深度</a:t>
            </a:r>
          </a:p>
        </p:txBody>
      </p:sp>
      <p:sp>
        <p:nvSpPr>
          <p:cNvPr id="14" name="TextBox 13"/>
          <p:cNvSpPr txBox="1"/>
          <p:nvPr/>
        </p:nvSpPr>
        <p:spPr>
          <a:xfrm>
            <a:off x="1092554" y="1441821"/>
            <a:ext cx="341632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．检查轮胎（含备胎）</a:t>
            </a:r>
          </a:p>
        </p:txBody>
      </p:sp>
      <p:sp>
        <p:nvSpPr>
          <p:cNvPr id="15" name="TextBox 14"/>
          <p:cNvSpPr txBox="1"/>
          <p:nvPr/>
        </p:nvSpPr>
        <p:spPr>
          <a:xfrm>
            <a:off x="1190848" y="2005249"/>
            <a:ext cx="46511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）检查轮胎有无裂纹或者损坏。如图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）检查胎面沟槽深度。如图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13" name="TextBox 12"/>
          <p:cNvSpPr txBox="1"/>
          <p:nvPr/>
        </p:nvSpPr>
        <p:spPr>
          <a:xfrm>
            <a:off x="8102999" y="3159411"/>
            <a:ext cx="162095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检查轮胎外观</a:t>
            </a:r>
          </a:p>
        </p:txBody>
      </p:sp>
      <p:pic>
        <p:nvPicPr>
          <p:cNvPr id="9216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13478" y="756768"/>
            <a:ext cx="3600000" cy="2402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6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13477" y="3503000"/>
            <a:ext cx="3600000" cy="2659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1693800"/>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137</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341632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．检查轮胎（含备胎）</a:t>
            </a:r>
          </a:p>
        </p:txBody>
      </p:sp>
      <p:sp>
        <p:nvSpPr>
          <p:cNvPr id="15" name="TextBox 14"/>
          <p:cNvSpPr txBox="1"/>
          <p:nvPr/>
        </p:nvSpPr>
        <p:spPr>
          <a:xfrm>
            <a:off x="1190848" y="2005249"/>
            <a:ext cx="9451752"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）检查轮胎有无异常磨损。检查轮胎的整个外围是否有均匀磨损或者阶段磨损，如图所示。</a:t>
            </a:r>
          </a:p>
        </p:txBody>
      </p:sp>
      <p:sp>
        <p:nvSpPr>
          <p:cNvPr id="12" name="TextBox 11"/>
          <p:cNvSpPr txBox="1"/>
          <p:nvPr/>
        </p:nvSpPr>
        <p:spPr>
          <a:xfrm>
            <a:off x="5074903" y="5465177"/>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检查轮胎有无异常磨损</a:t>
            </a:r>
          </a:p>
        </p:txBody>
      </p:sp>
      <p:pic>
        <p:nvPicPr>
          <p:cNvPr id="9318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354583" y="3598277"/>
            <a:ext cx="7677150" cy="186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432413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138</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341632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．检查轮胎（含备胎）</a:t>
            </a:r>
          </a:p>
        </p:txBody>
      </p:sp>
      <p:sp>
        <p:nvSpPr>
          <p:cNvPr id="15" name="TextBox 14"/>
          <p:cNvSpPr txBox="1"/>
          <p:nvPr/>
        </p:nvSpPr>
        <p:spPr>
          <a:xfrm>
            <a:off x="1190848" y="2005249"/>
            <a:ext cx="4651152"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）检查轮胎气压。对轮胎气压表进行校零；将轮胎气压表测量头对准气门芯压下，按压轮胎气压表的手柄，读出轮胎气压值；测量后，清洁轮胎气压表并正确归位，如图所示。</a:t>
            </a:r>
          </a:p>
        </p:txBody>
      </p:sp>
      <p:sp>
        <p:nvSpPr>
          <p:cNvPr id="12" name="TextBox 11"/>
          <p:cNvSpPr txBox="1"/>
          <p:nvPr/>
        </p:nvSpPr>
        <p:spPr>
          <a:xfrm>
            <a:off x="8205592" y="5247896"/>
            <a:ext cx="141577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检查轮胎气压</a:t>
            </a:r>
          </a:p>
        </p:txBody>
      </p:sp>
      <p:pic>
        <p:nvPicPr>
          <p:cNvPr id="9421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922753" y="2552321"/>
            <a:ext cx="3981450" cy="269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2304411"/>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139</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341632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．检查轮胎（含备胎）</a:t>
            </a:r>
          </a:p>
        </p:txBody>
      </p:sp>
      <p:sp>
        <p:nvSpPr>
          <p:cNvPr id="15" name="TextBox 14"/>
          <p:cNvSpPr txBox="1"/>
          <p:nvPr/>
        </p:nvSpPr>
        <p:spPr>
          <a:xfrm>
            <a:off x="1190848" y="2005249"/>
            <a:ext cx="54639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）检查轮胎有无漏气。拧下气门芯帽，用毛刷蘸肥皂液涂抹在气门嘴上，查看是否有气泡冒出，以检查气门嘴处是否有漏气现象，如图所示。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）检查轮圈和轮毂损坏情况。</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）用相同方法检查其余</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个车轮。</a:t>
            </a:r>
          </a:p>
        </p:txBody>
      </p:sp>
      <p:sp>
        <p:nvSpPr>
          <p:cNvPr id="12" name="TextBox 11"/>
          <p:cNvSpPr txBox="1"/>
          <p:nvPr/>
        </p:nvSpPr>
        <p:spPr>
          <a:xfrm>
            <a:off x="8202616" y="5247896"/>
            <a:ext cx="203132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检查气门嘴有无漏气</a:t>
            </a:r>
          </a:p>
        </p:txBody>
      </p:sp>
      <p:pic>
        <p:nvPicPr>
          <p:cNvPr id="9523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994190" y="2609471"/>
            <a:ext cx="4448175" cy="263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8493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66776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．了解汽车维护前的规范要求。</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．熟悉维护车辆的各项基本功能操作。</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．掌握汽车维护前的准备工作。</a:t>
            </a:r>
          </a:p>
        </p:txBody>
      </p:sp>
    </p:spTree>
    <p:extLst>
      <p:ext uri="{BB962C8B-B14F-4D97-AF65-F5344CB8AC3E}">
        <p14:creationId xmlns:p14="http://schemas.microsoft.com/office/powerpoint/2010/main" val="3216822390"/>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9" name="TextBox 8"/>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三、发动机舱内检查与维护</a:t>
            </a:r>
          </a:p>
        </p:txBody>
      </p:sp>
      <p:sp>
        <p:nvSpPr>
          <p:cNvPr id="7" name="TextBox 6"/>
          <p:cNvSpPr txBox="1"/>
          <p:nvPr/>
        </p:nvSpPr>
        <p:spPr>
          <a:xfrm>
            <a:off x="1092554" y="2058370"/>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．维护前的准备工作</a:t>
            </a:r>
          </a:p>
        </p:txBody>
      </p:sp>
      <p:sp>
        <p:nvSpPr>
          <p:cNvPr id="8" name="TextBox 7"/>
          <p:cNvSpPr txBox="1"/>
          <p:nvPr/>
        </p:nvSpPr>
        <p:spPr>
          <a:xfrm>
            <a:off x="1190848" y="2621798"/>
            <a:ext cx="4676552"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）打开发动机舱盖。如图</a:t>
            </a:r>
            <a:r>
              <a:rPr lang="en-US" altLang="zh-CN" sz="2400" dirty="0">
                <a:latin typeface="宋体" pitchFamily="2" charset="-122"/>
                <a:ea typeface="宋体" pitchFamily="2" charset="-122"/>
              </a:rPr>
              <a:t>2-5-28</a:t>
            </a:r>
            <a:r>
              <a:rPr lang="zh-CN" altLang="en-US" sz="2400" dirty="0">
                <a:latin typeface="宋体" pitchFamily="2" charset="-122"/>
                <a:ea typeface="宋体" pitchFamily="2" charset="-122"/>
              </a:rPr>
              <a:t>所示。</a:t>
            </a:r>
          </a:p>
        </p:txBody>
      </p:sp>
      <p:pic>
        <p:nvPicPr>
          <p:cNvPr id="9625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98978" y="2418971"/>
            <a:ext cx="4038600" cy="282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8356504" y="5247896"/>
            <a:ext cx="1723549"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打开发动机舱盖 </a:t>
            </a:r>
          </a:p>
        </p:txBody>
      </p:sp>
    </p:spTree>
    <p:extLst>
      <p:ext uri="{BB962C8B-B14F-4D97-AF65-F5344CB8AC3E}">
        <p14:creationId xmlns:p14="http://schemas.microsoft.com/office/powerpoint/2010/main" val="696645160"/>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141</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．维护前的准备工作</a:t>
            </a:r>
          </a:p>
        </p:txBody>
      </p:sp>
      <p:sp>
        <p:nvSpPr>
          <p:cNvPr id="15" name="TextBox 14"/>
          <p:cNvSpPr txBox="1"/>
          <p:nvPr/>
        </p:nvSpPr>
        <p:spPr>
          <a:xfrm>
            <a:off x="1190848" y="2005249"/>
            <a:ext cx="47019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）安装外三件套。翼子板布要有效遮挡车身部，有品牌标识和企业名称的一面朝外安装，如图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）检查发动机舱盖的固定情况，如图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8" name="TextBox 7"/>
          <p:cNvSpPr txBox="1"/>
          <p:nvPr/>
        </p:nvSpPr>
        <p:spPr>
          <a:xfrm>
            <a:off x="7487447" y="6162296"/>
            <a:ext cx="2852063"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检查发动机舱盖的固定情况</a:t>
            </a:r>
          </a:p>
        </p:txBody>
      </p:sp>
      <p:sp>
        <p:nvSpPr>
          <p:cNvPr id="9" name="TextBox 8"/>
          <p:cNvSpPr txBox="1"/>
          <p:nvPr/>
        </p:nvSpPr>
        <p:spPr>
          <a:xfrm>
            <a:off x="8102999" y="3159411"/>
            <a:ext cx="162095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安装外三件套</a:t>
            </a:r>
          </a:p>
        </p:txBody>
      </p:sp>
      <p:pic>
        <p:nvPicPr>
          <p:cNvPr id="9728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03689" y="444786"/>
            <a:ext cx="4219575" cy="271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53478" y="3592276"/>
            <a:ext cx="4320000" cy="2570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237238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142</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．检查制动总泵内的制动液</a:t>
            </a:r>
          </a:p>
        </p:txBody>
      </p:sp>
      <p:sp>
        <p:nvSpPr>
          <p:cNvPr id="15" name="TextBox 14"/>
          <p:cNvSpPr txBox="1"/>
          <p:nvPr/>
        </p:nvSpPr>
        <p:spPr>
          <a:xfrm>
            <a:off x="1190848" y="2005249"/>
            <a:ext cx="4701952"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）借助手电观察制动总泵，查看制动液液位是否在规定液位高度范围内（</a:t>
            </a:r>
            <a:r>
              <a:rPr lang="en-US" altLang="zh-CN" sz="2400" dirty="0">
                <a:latin typeface="宋体" pitchFamily="2" charset="-122"/>
                <a:ea typeface="宋体" pitchFamily="2" charset="-122"/>
              </a:rPr>
              <a:t>MAX</a:t>
            </a:r>
            <a:r>
              <a:rPr lang="zh-CN" altLang="en-US" sz="2400" dirty="0">
                <a:latin typeface="宋体" pitchFamily="2" charset="-122"/>
                <a:ea typeface="宋体" pitchFamily="2" charset="-122"/>
              </a:rPr>
              <a:t>与</a:t>
            </a:r>
            <a:r>
              <a:rPr lang="en-US" altLang="zh-CN" sz="2400" dirty="0">
                <a:latin typeface="宋体" pitchFamily="2" charset="-122"/>
                <a:ea typeface="宋体" pitchFamily="2" charset="-122"/>
              </a:rPr>
              <a:t>MIN</a:t>
            </a:r>
            <a:r>
              <a:rPr lang="zh-CN" altLang="en-US" sz="2400" dirty="0">
                <a:latin typeface="宋体" pitchFamily="2" charset="-122"/>
                <a:ea typeface="宋体" pitchFamily="2" charset="-122"/>
              </a:rPr>
              <a:t>之间），如图所示。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）如果制动液液位低于</a:t>
            </a:r>
            <a:r>
              <a:rPr lang="en-US" altLang="zh-CN" sz="2400" dirty="0">
                <a:latin typeface="宋体" pitchFamily="2" charset="-122"/>
                <a:ea typeface="宋体" pitchFamily="2" charset="-122"/>
              </a:rPr>
              <a:t>MIN</a:t>
            </a:r>
            <a:r>
              <a:rPr lang="zh-CN" altLang="en-US" sz="2400" dirty="0">
                <a:latin typeface="宋体" pitchFamily="2" charset="-122"/>
                <a:ea typeface="宋体" pitchFamily="2" charset="-122"/>
              </a:rPr>
              <a:t>标记，查看制动液管路是否泄漏。在无泄漏的情况下，添加制动液至规定液位高度范围内。</a:t>
            </a:r>
          </a:p>
        </p:txBody>
      </p:sp>
      <p:sp>
        <p:nvSpPr>
          <p:cNvPr id="10" name="TextBox 9"/>
          <p:cNvSpPr txBox="1"/>
          <p:nvPr/>
        </p:nvSpPr>
        <p:spPr>
          <a:xfrm>
            <a:off x="8089804" y="5247896"/>
            <a:ext cx="1723549"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打开发动机舱盖 </a:t>
            </a:r>
          </a:p>
        </p:txBody>
      </p:sp>
      <p:pic>
        <p:nvPicPr>
          <p:cNvPr id="9830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51578" y="3484368"/>
            <a:ext cx="5400000" cy="1763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079024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143</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9264075"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．检查转向助力油液位（装备液压转向助力的车辆需检查此项目）</a:t>
            </a:r>
          </a:p>
        </p:txBody>
      </p:sp>
      <p:sp>
        <p:nvSpPr>
          <p:cNvPr id="15" name="TextBox 14"/>
          <p:cNvSpPr txBox="1"/>
          <p:nvPr/>
        </p:nvSpPr>
        <p:spPr>
          <a:xfrm>
            <a:off x="1190848" y="2005249"/>
            <a:ext cx="4701952"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）打开转向助力油储液罐盖，用抹布擦干净油尺上的油迹，如图所示。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）将油尺重新插入储液罐，拔出观察液位，若低于下限，需要添加原厂助力油至图示位置，要保证转向助力油在正常液位上，最后顺时针方向拧紧储液罐盖。</a:t>
            </a:r>
          </a:p>
        </p:txBody>
      </p:sp>
      <p:sp>
        <p:nvSpPr>
          <p:cNvPr id="10" name="TextBox 9"/>
          <p:cNvSpPr txBox="1"/>
          <p:nvPr/>
        </p:nvSpPr>
        <p:spPr>
          <a:xfrm>
            <a:off x="7730731" y="5247896"/>
            <a:ext cx="244169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检查转向助力储液罐液位</a:t>
            </a:r>
          </a:p>
        </p:txBody>
      </p:sp>
      <p:pic>
        <p:nvPicPr>
          <p:cNvPr id="99331"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51578" y="3183986"/>
            <a:ext cx="5400000" cy="2063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6163655"/>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144</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9" name="TextBox 8"/>
          <p:cNvSpPr txBox="1"/>
          <p:nvPr/>
        </p:nvSpPr>
        <p:spPr>
          <a:xfrm>
            <a:off x="2599152" y="1297161"/>
            <a:ext cx="718658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四、车辆顶起位置</a:t>
            </a:r>
            <a:r>
              <a:rPr lang="en-US" altLang="zh-CN" sz="2800" dirty="0">
                <a:solidFill>
                  <a:schemeClr val="bg1"/>
                </a:solidFill>
                <a:latin typeface="楷体" pitchFamily="49" charset="-122"/>
                <a:ea typeface="楷体" pitchFamily="49" charset="-122"/>
              </a:rPr>
              <a:t>2</a:t>
            </a:r>
            <a:r>
              <a:rPr lang="zh-CN" altLang="en-US" sz="2800" dirty="0">
                <a:solidFill>
                  <a:schemeClr val="bg1"/>
                </a:solidFill>
                <a:latin typeface="楷体" pitchFamily="49" charset="-122"/>
                <a:ea typeface="楷体" pitchFamily="49" charset="-122"/>
              </a:rPr>
              <a:t>（低位）的维护（如图）</a:t>
            </a:r>
          </a:p>
        </p:txBody>
      </p:sp>
      <p:sp>
        <p:nvSpPr>
          <p:cNvPr id="7" name="TextBox 6"/>
          <p:cNvSpPr txBox="1"/>
          <p:nvPr/>
        </p:nvSpPr>
        <p:spPr>
          <a:xfrm>
            <a:off x="1092554" y="2058370"/>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．检查球节的上下滑动间隙</a:t>
            </a:r>
          </a:p>
        </p:txBody>
      </p:sp>
      <p:sp>
        <p:nvSpPr>
          <p:cNvPr id="8" name="TextBox 7"/>
          <p:cNvSpPr txBox="1"/>
          <p:nvPr/>
        </p:nvSpPr>
        <p:spPr>
          <a:xfrm>
            <a:off x="1190848" y="2621798"/>
            <a:ext cx="46765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）使用制动踏板压力器保持制动踏板被踩下。</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）使前轮垂直向前，举起车辆并在一个前轮下放高度为</a:t>
            </a:r>
            <a:r>
              <a:rPr lang="en-US" altLang="zh-CN" sz="2400" dirty="0">
                <a:latin typeface="宋体" pitchFamily="2" charset="-122"/>
                <a:ea typeface="宋体" pitchFamily="2" charset="-122"/>
              </a:rPr>
              <a:t>180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200 cm</a:t>
            </a:r>
            <a:r>
              <a:rPr lang="zh-CN" altLang="en-US" sz="2400" dirty="0">
                <a:latin typeface="宋体" pitchFamily="2" charset="-122"/>
                <a:ea typeface="宋体" pitchFamily="2" charset="-122"/>
              </a:rPr>
              <a:t>的木块。</a:t>
            </a:r>
          </a:p>
        </p:txBody>
      </p:sp>
      <p:sp>
        <p:nvSpPr>
          <p:cNvPr id="10" name="TextBox 9"/>
          <p:cNvSpPr txBox="1"/>
          <p:nvPr/>
        </p:nvSpPr>
        <p:spPr>
          <a:xfrm>
            <a:off x="8356504" y="5247896"/>
            <a:ext cx="1723549"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打开发动机舱盖 </a:t>
            </a:r>
          </a:p>
        </p:txBody>
      </p:sp>
      <p:pic>
        <p:nvPicPr>
          <p:cNvPr id="10035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58278" y="1977289"/>
            <a:ext cx="4320000" cy="3270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865095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145</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．检查球节的上下滑动间隙</a:t>
            </a:r>
          </a:p>
        </p:txBody>
      </p:sp>
      <p:sp>
        <p:nvSpPr>
          <p:cNvPr id="15" name="TextBox 14"/>
          <p:cNvSpPr txBox="1"/>
          <p:nvPr/>
        </p:nvSpPr>
        <p:spPr>
          <a:xfrm>
            <a:off x="1190848" y="2005249"/>
            <a:ext cx="47019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）放低举升机直到前螺旋弹簧承载一半的负荷。</a:t>
            </a:r>
          </a:p>
          <a:p>
            <a:pPr indent="627063">
              <a:lnSpc>
                <a:spcPct val="150000"/>
              </a:lnSpc>
            </a:pPr>
            <a:r>
              <a:rPr lang="zh-CN" altLang="en-US" sz="2400" dirty="0">
                <a:latin typeface="宋体" pitchFamily="2" charset="-122"/>
                <a:ea typeface="宋体" pitchFamily="2" charset="-122"/>
              </a:rPr>
              <a:t>提示：通过放低举升机直到车轮行程一半时达到如图</a:t>
            </a:r>
            <a:r>
              <a:rPr lang="en-US" altLang="zh-CN" sz="2400" dirty="0">
                <a:latin typeface="宋体" pitchFamily="2" charset="-122"/>
                <a:ea typeface="宋体" pitchFamily="2" charset="-122"/>
              </a:rPr>
              <a:t>2-5-34</a:t>
            </a:r>
            <a:r>
              <a:rPr lang="zh-CN" altLang="en-US" sz="2400" dirty="0">
                <a:latin typeface="宋体" pitchFamily="2" charset="-122"/>
                <a:ea typeface="宋体" pitchFamily="2" charset="-122"/>
              </a:rPr>
              <a:t>所示状态。</a:t>
            </a:r>
          </a:p>
        </p:txBody>
      </p:sp>
      <p:sp>
        <p:nvSpPr>
          <p:cNvPr id="10" name="TextBox 9"/>
          <p:cNvSpPr txBox="1"/>
          <p:nvPr/>
        </p:nvSpPr>
        <p:spPr>
          <a:xfrm>
            <a:off x="7782027" y="5247896"/>
            <a:ext cx="233910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检查球节轮胎垫块位置 </a:t>
            </a:r>
          </a:p>
        </p:txBody>
      </p:sp>
      <p:pic>
        <p:nvPicPr>
          <p:cNvPr id="10137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965615" y="2180846"/>
            <a:ext cx="3971925" cy="306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7903324"/>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146</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．检查球节的上下滑动间隙</a:t>
            </a:r>
          </a:p>
        </p:txBody>
      </p:sp>
      <p:sp>
        <p:nvSpPr>
          <p:cNvPr id="15" name="TextBox 14"/>
          <p:cNvSpPr txBox="1"/>
          <p:nvPr/>
        </p:nvSpPr>
        <p:spPr>
          <a:xfrm>
            <a:off x="1190848" y="2005249"/>
            <a:ext cx="47019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）再次确认前轮垂直向前。</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）在下支臂的末端使用撬棒检查球节的上下滑动间隙，如图所示。如果球节有多余的上下滑动间隙，应紧固或修理球节螺母。</a:t>
            </a:r>
          </a:p>
        </p:txBody>
      </p:sp>
      <p:sp>
        <p:nvSpPr>
          <p:cNvPr id="10" name="TextBox 9"/>
          <p:cNvSpPr txBox="1"/>
          <p:nvPr/>
        </p:nvSpPr>
        <p:spPr>
          <a:xfrm>
            <a:off x="7730731" y="5247896"/>
            <a:ext cx="244169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检查球节的上下滑动间隙</a:t>
            </a:r>
          </a:p>
        </p:txBody>
      </p:sp>
      <p:pic>
        <p:nvPicPr>
          <p:cNvPr id="10240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27490" y="2228471"/>
            <a:ext cx="4448175" cy="301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284356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147</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．检查球节防尘罩是否损坏</a:t>
            </a:r>
          </a:p>
        </p:txBody>
      </p:sp>
      <p:sp>
        <p:nvSpPr>
          <p:cNvPr id="15" name="TextBox 14"/>
          <p:cNvSpPr txBox="1"/>
          <p:nvPr/>
        </p:nvSpPr>
        <p:spPr>
          <a:xfrm>
            <a:off x="1190848" y="2005249"/>
            <a:ext cx="9781952"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检查球节防尘罩是否有裂纹、撕裂或者其他损坏。如有损坏，应更换防尘罩。</a:t>
            </a:r>
          </a:p>
        </p:txBody>
      </p:sp>
    </p:spTree>
    <p:extLst>
      <p:ext uri="{BB962C8B-B14F-4D97-AF65-F5344CB8AC3E}">
        <p14:creationId xmlns:p14="http://schemas.microsoft.com/office/powerpoint/2010/main" val="370189376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9" name="TextBox 8"/>
          <p:cNvSpPr txBox="1"/>
          <p:nvPr/>
        </p:nvSpPr>
        <p:spPr>
          <a:xfrm>
            <a:off x="2599152" y="1297161"/>
            <a:ext cx="718658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五、车辆顶起位置</a:t>
            </a:r>
            <a:r>
              <a:rPr lang="en-US" altLang="zh-CN" sz="2800" dirty="0">
                <a:solidFill>
                  <a:schemeClr val="bg1"/>
                </a:solidFill>
                <a:latin typeface="楷体" pitchFamily="49" charset="-122"/>
                <a:ea typeface="楷体" pitchFamily="49" charset="-122"/>
              </a:rPr>
              <a:t>3</a:t>
            </a:r>
            <a:r>
              <a:rPr lang="zh-CN" altLang="en-US" sz="2800" dirty="0">
                <a:solidFill>
                  <a:schemeClr val="bg1"/>
                </a:solidFill>
                <a:latin typeface="楷体" pitchFamily="49" charset="-122"/>
                <a:ea typeface="楷体" pitchFamily="49" charset="-122"/>
              </a:rPr>
              <a:t>（高位）的维护（如图）</a:t>
            </a:r>
          </a:p>
        </p:txBody>
      </p:sp>
      <p:sp>
        <p:nvSpPr>
          <p:cNvPr id="7" name="TextBox 6"/>
          <p:cNvSpPr txBox="1"/>
          <p:nvPr/>
        </p:nvSpPr>
        <p:spPr>
          <a:xfrm>
            <a:off x="1092554" y="2058370"/>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．检查变速器</a:t>
            </a:r>
          </a:p>
        </p:txBody>
      </p:sp>
      <p:sp>
        <p:nvSpPr>
          <p:cNvPr id="8" name="TextBox 7"/>
          <p:cNvSpPr txBox="1"/>
          <p:nvPr/>
        </p:nvSpPr>
        <p:spPr>
          <a:xfrm>
            <a:off x="1190848" y="2621798"/>
            <a:ext cx="46765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）检查液体渗漏</a:t>
            </a:r>
          </a:p>
          <a:p>
            <a:pPr indent="627063">
              <a:lnSpc>
                <a:spcPct val="150000"/>
              </a:lnSpc>
            </a:pPr>
            <a:r>
              <a:rPr lang="zh-CN" altLang="en-US" sz="2400" dirty="0">
                <a:latin typeface="宋体" pitchFamily="2" charset="-122"/>
                <a:ea typeface="宋体" pitchFamily="2" charset="-122"/>
              </a:rPr>
              <a:t>确保没有液体从传动桥的任何部位渗漏，包括壳接触面、轴和拉索伸出的区域、油封、排放塞和加注塞、管道和软管接头。如有渗漏，应进行修理或更换。</a:t>
            </a:r>
          </a:p>
        </p:txBody>
      </p:sp>
      <p:sp>
        <p:nvSpPr>
          <p:cNvPr id="10" name="TextBox 9"/>
          <p:cNvSpPr txBox="1"/>
          <p:nvPr/>
        </p:nvSpPr>
        <p:spPr>
          <a:xfrm>
            <a:off x="8100023" y="5247896"/>
            <a:ext cx="223651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车辆举升位置（高位）</a:t>
            </a:r>
          </a:p>
        </p:txBody>
      </p:sp>
      <p:pic>
        <p:nvPicPr>
          <p:cNvPr id="1034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56065" y="2199896"/>
            <a:ext cx="4924425"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525070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149</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．检查变速器</a:t>
            </a:r>
          </a:p>
        </p:txBody>
      </p:sp>
      <p:sp>
        <p:nvSpPr>
          <p:cNvPr id="15" name="TextBox 14"/>
          <p:cNvSpPr txBox="1"/>
          <p:nvPr/>
        </p:nvSpPr>
        <p:spPr>
          <a:xfrm>
            <a:off x="1190848" y="2005249"/>
            <a:ext cx="47019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）检查油冷却软管损坏情况（自动变速器）</a:t>
            </a:r>
          </a:p>
          <a:p>
            <a:pPr indent="627063">
              <a:lnSpc>
                <a:spcPct val="150000"/>
              </a:lnSpc>
            </a:pPr>
            <a:r>
              <a:rPr lang="zh-CN" altLang="en-US" sz="2400" dirty="0">
                <a:latin typeface="宋体" pitchFamily="2" charset="-122"/>
                <a:ea typeface="宋体" pitchFamily="2" charset="-122"/>
              </a:rPr>
              <a:t>检查油冷却软管是否有裂纹、隆起或者损坏，如图所示。如果损坏，应进行更换。</a:t>
            </a:r>
          </a:p>
        </p:txBody>
      </p:sp>
      <p:sp>
        <p:nvSpPr>
          <p:cNvPr id="10" name="TextBox 9"/>
          <p:cNvSpPr txBox="1"/>
          <p:nvPr/>
        </p:nvSpPr>
        <p:spPr>
          <a:xfrm>
            <a:off x="7115178" y="5247896"/>
            <a:ext cx="367280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检查自动变速器油冷却软管（示意图）</a:t>
            </a:r>
          </a:p>
        </p:txBody>
      </p:sp>
      <p:pic>
        <p:nvPicPr>
          <p:cNvPr id="1044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91578" y="2344745"/>
            <a:ext cx="4320000" cy="2903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76883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22176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汽车维护前准备工作的规范程度，体现企业的管理水平，也体现维修技师的专业素养。</a:t>
            </a:r>
          </a:p>
          <a:p>
            <a:pPr indent="720000">
              <a:lnSpc>
                <a:spcPct val="150000"/>
              </a:lnSpc>
            </a:pPr>
            <a:r>
              <a:rPr lang="zh-CN" altLang="en-US" sz="2400" dirty="0">
                <a:latin typeface="宋体" pitchFamily="2" charset="-122"/>
                <a:ea typeface="宋体" pitchFamily="2" charset="-122"/>
              </a:rPr>
              <a:t>在车辆维护中，维修技师必须熟悉维护车辆的基本功能操作，使车辆维护工作能安全、高效、顺利地进行。</a:t>
            </a:r>
          </a:p>
        </p:txBody>
      </p:sp>
    </p:spTree>
    <p:extLst>
      <p:ext uri="{BB962C8B-B14F-4D97-AF65-F5344CB8AC3E}">
        <p14:creationId xmlns:p14="http://schemas.microsoft.com/office/powerpoint/2010/main" val="400823911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150</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．检查驱动轴护套</a:t>
            </a:r>
          </a:p>
        </p:txBody>
      </p:sp>
      <p:sp>
        <p:nvSpPr>
          <p:cNvPr id="15" name="TextBox 14"/>
          <p:cNvSpPr txBox="1"/>
          <p:nvPr/>
        </p:nvSpPr>
        <p:spPr>
          <a:xfrm>
            <a:off x="1190848" y="2005249"/>
            <a:ext cx="47019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）检查裂纹和其他损坏</a:t>
            </a:r>
          </a:p>
          <a:p>
            <a:pPr indent="627063">
              <a:lnSpc>
                <a:spcPct val="150000"/>
              </a:lnSpc>
            </a:pPr>
            <a:r>
              <a:rPr lang="zh-CN" altLang="en-US" sz="2400" dirty="0">
                <a:latin typeface="宋体" pitchFamily="2" charset="-122"/>
                <a:ea typeface="宋体" pitchFamily="2" charset="-122"/>
              </a:rPr>
              <a:t>手动转动轮胎以使驱动轴被完全转向一侧。如图所示，检查驱动轴护套的整个外围是否有裂纹或者其他损坏。</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）检查油脂渗漏</a:t>
            </a:r>
          </a:p>
        </p:txBody>
      </p:sp>
      <p:sp>
        <p:nvSpPr>
          <p:cNvPr id="10" name="TextBox 9"/>
          <p:cNvSpPr txBox="1"/>
          <p:nvPr/>
        </p:nvSpPr>
        <p:spPr>
          <a:xfrm>
            <a:off x="8141100" y="5247896"/>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检查驱动轴护套</a:t>
            </a:r>
          </a:p>
        </p:txBody>
      </p:sp>
      <p:pic>
        <p:nvPicPr>
          <p:cNvPr id="10547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922753" y="2695196"/>
            <a:ext cx="4057650" cy="255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90883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151</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．检查转向传动机构</a:t>
            </a:r>
          </a:p>
        </p:txBody>
      </p:sp>
      <p:sp>
        <p:nvSpPr>
          <p:cNvPr id="15" name="TextBox 14"/>
          <p:cNvSpPr txBox="1"/>
          <p:nvPr/>
        </p:nvSpPr>
        <p:spPr>
          <a:xfrm>
            <a:off x="1190848" y="2005249"/>
            <a:ext cx="47019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）检查松动和摆动情况</a:t>
            </a:r>
          </a:p>
          <a:p>
            <a:pPr indent="627063">
              <a:lnSpc>
                <a:spcPct val="150000"/>
              </a:lnSpc>
            </a:pPr>
            <a:r>
              <a:rPr lang="zh-CN" altLang="en-US" sz="2400" dirty="0">
                <a:latin typeface="宋体" pitchFamily="2" charset="-122"/>
                <a:ea typeface="宋体" pitchFamily="2" charset="-122"/>
              </a:rPr>
              <a:t>如图所示，用手摇晃转向传动机构，检查是否松动或者摆动。如果有松动或摆动，应紧固。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）检查弯曲和损坏情况</a:t>
            </a:r>
          </a:p>
        </p:txBody>
      </p:sp>
      <p:sp>
        <p:nvSpPr>
          <p:cNvPr id="10" name="TextBox 9"/>
          <p:cNvSpPr txBox="1"/>
          <p:nvPr/>
        </p:nvSpPr>
        <p:spPr>
          <a:xfrm>
            <a:off x="8038508" y="5247896"/>
            <a:ext cx="182614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检查转向传动机构</a:t>
            </a:r>
          </a:p>
        </p:txBody>
      </p:sp>
      <p:pic>
        <p:nvPicPr>
          <p:cNvPr id="10649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917991" y="2552321"/>
            <a:ext cx="4067175" cy="269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436743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152</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．检查转向器</a:t>
            </a:r>
          </a:p>
        </p:txBody>
      </p:sp>
      <p:sp>
        <p:nvSpPr>
          <p:cNvPr id="15" name="TextBox 14"/>
          <p:cNvSpPr txBox="1"/>
          <p:nvPr/>
        </p:nvSpPr>
        <p:spPr>
          <a:xfrm>
            <a:off x="1190848" y="2005249"/>
            <a:ext cx="47019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）检查齿轮油和润滑脂渗漏</a:t>
            </a:r>
          </a:p>
          <a:p>
            <a:pPr indent="627063">
              <a:lnSpc>
                <a:spcPct val="150000"/>
              </a:lnSpc>
            </a:pPr>
            <a:r>
              <a:rPr lang="zh-CN" altLang="en-US" sz="2400" dirty="0">
                <a:latin typeface="宋体" pitchFamily="2" charset="-122"/>
                <a:ea typeface="宋体" pitchFamily="2" charset="-122"/>
              </a:rPr>
              <a:t>如图所示，检查转向器是否有润滑脂或者齿轮油渗漏（或者浸润）。</a:t>
            </a:r>
          </a:p>
        </p:txBody>
      </p:sp>
      <p:sp>
        <p:nvSpPr>
          <p:cNvPr id="10" name="TextBox 9"/>
          <p:cNvSpPr txBox="1"/>
          <p:nvPr/>
        </p:nvSpPr>
        <p:spPr>
          <a:xfrm>
            <a:off x="8346285" y="5247896"/>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检查转向器</a:t>
            </a:r>
          </a:p>
        </p:txBody>
      </p:sp>
      <p:pic>
        <p:nvPicPr>
          <p:cNvPr id="10752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684629" y="2190371"/>
            <a:ext cx="4533900" cy="305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654084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153</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．检查转向器</a:t>
            </a:r>
          </a:p>
        </p:txBody>
      </p:sp>
      <p:sp>
        <p:nvSpPr>
          <p:cNvPr id="15" name="TextBox 14"/>
          <p:cNvSpPr txBox="1"/>
          <p:nvPr/>
        </p:nvSpPr>
        <p:spPr>
          <a:xfrm>
            <a:off x="1190848" y="2005249"/>
            <a:ext cx="4701952"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）检查转向助力油渗漏（装备液力转向助力的车辆需检查此项目）渗漏，部位包括：转向器本体、油泵、储液罐、液体管路和连接点。如果有渗漏或损坏，应进一步检查和修理。</a:t>
            </a:r>
          </a:p>
        </p:txBody>
      </p:sp>
      <p:sp>
        <p:nvSpPr>
          <p:cNvPr id="10" name="TextBox 9"/>
          <p:cNvSpPr txBox="1"/>
          <p:nvPr/>
        </p:nvSpPr>
        <p:spPr>
          <a:xfrm>
            <a:off x="7217771" y="5247896"/>
            <a:ext cx="3467616"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检查转向助力油是否渗漏（示意图）</a:t>
            </a:r>
          </a:p>
        </p:txBody>
      </p:sp>
      <p:pic>
        <p:nvPicPr>
          <p:cNvPr id="1085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91579" y="2037750"/>
            <a:ext cx="4320000" cy="3210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531416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154</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．检查制动管路（如图）</a:t>
            </a:r>
          </a:p>
        </p:txBody>
      </p:sp>
      <p:sp>
        <p:nvSpPr>
          <p:cNvPr id="15" name="TextBox 14"/>
          <p:cNvSpPr txBox="1"/>
          <p:nvPr/>
        </p:nvSpPr>
        <p:spPr>
          <a:xfrm>
            <a:off x="1190848" y="2005249"/>
            <a:ext cx="47019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）检查液体渗漏</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）检查制动管路损坏情况</a:t>
            </a:r>
          </a:p>
        </p:txBody>
      </p:sp>
      <p:sp>
        <p:nvSpPr>
          <p:cNvPr id="10" name="TextBox 9"/>
          <p:cNvSpPr txBox="1"/>
          <p:nvPr/>
        </p:nvSpPr>
        <p:spPr>
          <a:xfrm>
            <a:off x="7679436" y="5247896"/>
            <a:ext cx="2544286"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检查制动管路（示意图） </a:t>
            </a:r>
          </a:p>
        </p:txBody>
      </p:sp>
      <p:pic>
        <p:nvPicPr>
          <p:cNvPr id="10957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17966" y="2361821"/>
            <a:ext cx="4467225" cy="288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679535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155</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．检查制动管路（如图）</a:t>
            </a:r>
          </a:p>
        </p:txBody>
      </p:sp>
      <p:sp>
        <p:nvSpPr>
          <p:cNvPr id="15" name="TextBox 14"/>
          <p:cNvSpPr txBox="1"/>
          <p:nvPr/>
        </p:nvSpPr>
        <p:spPr>
          <a:xfrm>
            <a:off x="1190848" y="2005249"/>
            <a:ext cx="47019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）检查制动管路安装情况</a:t>
            </a:r>
          </a:p>
          <a:p>
            <a:pPr indent="627063">
              <a:lnSpc>
                <a:spcPct val="150000"/>
              </a:lnSpc>
            </a:pPr>
            <a:r>
              <a:rPr lang="zh-CN" altLang="en-US" sz="2400" dirty="0">
                <a:latin typeface="宋体" pitchFamily="2" charset="-122"/>
                <a:ea typeface="宋体" pitchFamily="2" charset="-122"/>
              </a:rPr>
              <a:t>检查制动管道和软管，确保车辆运动或者转向盘完全转动到任何一侧时，不会因为振动而与车轮或者车身接触，如图所示。</a:t>
            </a:r>
          </a:p>
        </p:txBody>
      </p:sp>
      <p:sp>
        <p:nvSpPr>
          <p:cNvPr id="10" name="TextBox 9"/>
          <p:cNvSpPr txBox="1"/>
          <p:nvPr/>
        </p:nvSpPr>
        <p:spPr>
          <a:xfrm>
            <a:off x="7833324" y="5247896"/>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检查制动管路安装情况</a:t>
            </a:r>
          </a:p>
        </p:txBody>
      </p:sp>
      <p:pic>
        <p:nvPicPr>
          <p:cNvPr id="11059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04025" y="2361821"/>
            <a:ext cx="4095750" cy="288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17756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156</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6</a:t>
            </a:r>
            <a:r>
              <a:rPr lang="zh-CN" altLang="en-US" sz="2400" dirty="0">
                <a:solidFill>
                  <a:schemeClr val="tx1">
                    <a:lumMod val="75000"/>
                    <a:lumOff val="25000"/>
                  </a:schemeClr>
                </a:solidFill>
                <a:latin typeface="黑体" pitchFamily="49" charset="-122"/>
                <a:ea typeface="黑体" pitchFamily="49" charset="-122"/>
              </a:rPr>
              <a:t>．检查排气管道和安装件</a:t>
            </a:r>
          </a:p>
        </p:txBody>
      </p:sp>
      <p:sp>
        <p:nvSpPr>
          <p:cNvPr id="15" name="TextBox 14"/>
          <p:cNvSpPr txBox="1"/>
          <p:nvPr/>
        </p:nvSpPr>
        <p:spPr>
          <a:xfrm>
            <a:off x="1190848" y="2005249"/>
            <a:ext cx="47019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）检查损坏和安装状况</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）检查排气管渗漏情况</a:t>
            </a:r>
          </a:p>
          <a:p>
            <a:pPr indent="627063">
              <a:lnSpc>
                <a:spcPct val="150000"/>
              </a:lnSpc>
            </a:pPr>
            <a:r>
              <a:rPr lang="zh-CN" altLang="en-US" sz="2400" dirty="0">
                <a:latin typeface="宋体" pitchFamily="2" charset="-122"/>
                <a:ea typeface="宋体" pitchFamily="2" charset="-122"/>
              </a:rPr>
              <a:t>通过观察接头周围是否存在炭黑，检查排气管连接部分是否泄漏废气，如图所示。</a:t>
            </a:r>
          </a:p>
        </p:txBody>
      </p:sp>
      <p:sp>
        <p:nvSpPr>
          <p:cNvPr id="10" name="TextBox 9"/>
          <p:cNvSpPr txBox="1"/>
          <p:nvPr/>
        </p:nvSpPr>
        <p:spPr>
          <a:xfrm>
            <a:off x="7935916" y="5247896"/>
            <a:ext cx="203132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检查排气管有无渗漏</a:t>
            </a:r>
          </a:p>
        </p:txBody>
      </p:sp>
      <p:pic>
        <p:nvPicPr>
          <p:cNvPr id="1116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51579" y="2977357"/>
            <a:ext cx="5400000" cy="2270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9691018"/>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157</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7</a:t>
            </a:r>
            <a:r>
              <a:rPr lang="zh-CN" altLang="en-US" sz="2400" dirty="0">
                <a:solidFill>
                  <a:schemeClr val="tx1">
                    <a:lumMod val="75000"/>
                    <a:lumOff val="25000"/>
                  </a:schemeClr>
                </a:solidFill>
                <a:latin typeface="黑体" pitchFamily="49" charset="-122"/>
                <a:ea typeface="黑体" pitchFamily="49" charset="-122"/>
              </a:rPr>
              <a:t>．检查悬架</a:t>
            </a:r>
          </a:p>
        </p:txBody>
      </p:sp>
      <p:sp>
        <p:nvSpPr>
          <p:cNvPr id="15" name="TextBox 14"/>
          <p:cNvSpPr txBox="1"/>
          <p:nvPr/>
        </p:nvSpPr>
        <p:spPr>
          <a:xfrm>
            <a:off x="1190848" y="2005249"/>
            <a:ext cx="8600852" cy="646331"/>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）检查前悬架组件是否损坏，如图所示。</a:t>
            </a:r>
          </a:p>
        </p:txBody>
      </p:sp>
      <p:sp>
        <p:nvSpPr>
          <p:cNvPr id="10" name="TextBox 9"/>
          <p:cNvSpPr txBox="1"/>
          <p:nvPr/>
        </p:nvSpPr>
        <p:spPr>
          <a:xfrm>
            <a:off x="1554103" y="5502493"/>
            <a:ext cx="9007594" cy="1077218"/>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检查前悬架组件（示意图）</a:t>
            </a:r>
          </a:p>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传动系统和前副车架　</a:t>
            </a: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前稳定杆　</a:t>
            </a:r>
            <a:r>
              <a:rPr lang="en-US" altLang="zh-CN" sz="1600" dirty="0">
                <a:latin typeface="楷体" pitchFamily="49" charset="-122"/>
                <a:ea typeface="楷体" pitchFamily="49" charset="-122"/>
              </a:rPr>
              <a:t>3</a:t>
            </a:r>
            <a:r>
              <a:rPr lang="zh-CN" altLang="en-US" sz="1600" dirty="0">
                <a:latin typeface="楷体" pitchFamily="49" charset="-122"/>
                <a:ea typeface="楷体" pitchFamily="49" charset="-122"/>
              </a:rPr>
              <a:t>、</a:t>
            </a:r>
            <a:r>
              <a:rPr lang="en-US" altLang="zh-CN" sz="1600" dirty="0">
                <a:latin typeface="楷体" pitchFamily="49" charset="-122"/>
                <a:ea typeface="楷体" pitchFamily="49" charset="-122"/>
              </a:rPr>
              <a:t>13—</a:t>
            </a:r>
            <a:r>
              <a:rPr lang="zh-CN" altLang="en-US" sz="1600" dirty="0">
                <a:latin typeface="楷体" pitchFamily="49" charset="-122"/>
                <a:ea typeface="楷体" pitchFamily="49" charset="-122"/>
              </a:rPr>
              <a:t>传动系统和前副车架后隔振垫　</a:t>
            </a:r>
            <a:r>
              <a:rPr lang="en-US" altLang="zh-CN" sz="1600" dirty="0">
                <a:latin typeface="楷体" pitchFamily="49" charset="-122"/>
                <a:ea typeface="楷体" pitchFamily="49" charset="-122"/>
              </a:rPr>
              <a:t>4—</a:t>
            </a:r>
            <a:r>
              <a:rPr lang="zh-CN" altLang="en-US" sz="1600" dirty="0">
                <a:latin typeface="楷体" pitchFamily="49" charset="-122"/>
                <a:ea typeface="楷体" pitchFamily="49" charset="-122"/>
              </a:rPr>
              <a:t>前稳定杆连杆</a:t>
            </a:r>
          </a:p>
          <a:p>
            <a:pPr algn="ctr"/>
            <a:r>
              <a:rPr lang="en-US" altLang="zh-CN" sz="1600" dirty="0">
                <a:latin typeface="楷体" pitchFamily="49" charset="-122"/>
                <a:ea typeface="楷体" pitchFamily="49" charset="-122"/>
              </a:rPr>
              <a:t>5—</a:t>
            </a:r>
            <a:r>
              <a:rPr lang="zh-CN" altLang="en-US" sz="1600" dirty="0">
                <a:latin typeface="楷体" pitchFamily="49" charset="-122"/>
                <a:ea typeface="楷体" pitchFamily="49" charset="-122"/>
              </a:rPr>
              <a:t>前悬架滑柱隔振垫总成　</a:t>
            </a:r>
            <a:r>
              <a:rPr lang="en-US" altLang="zh-CN" sz="1600" dirty="0">
                <a:latin typeface="楷体" pitchFamily="49" charset="-122"/>
                <a:ea typeface="楷体" pitchFamily="49" charset="-122"/>
              </a:rPr>
              <a:t>6—</a:t>
            </a:r>
            <a:r>
              <a:rPr lang="zh-CN" altLang="en-US" sz="1600" dirty="0">
                <a:latin typeface="楷体" pitchFamily="49" charset="-122"/>
                <a:ea typeface="楷体" pitchFamily="49" charset="-122"/>
              </a:rPr>
              <a:t>前弹簧　</a:t>
            </a:r>
            <a:r>
              <a:rPr lang="en-US" altLang="zh-CN" sz="1600" dirty="0">
                <a:latin typeface="楷体" pitchFamily="49" charset="-122"/>
                <a:ea typeface="楷体" pitchFamily="49" charset="-122"/>
              </a:rPr>
              <a:t>7—</a:t>
            </a:r>
            <a:r>
              <a:rPr lang="zh-CN" altLang="en-US" sz="1600" dirty="0">
                <a:latin typeface="楷体" pitchFamily="49" charset="-122"/>
                <a:ea typeface="楷体" pitchFamily="49" charset="-122"/>
              </a:rPr>
              <a:t>减振器总成　</a:t>
            </a:r>
            <a:r>
              <a:rPr lang="en-US" altLang="zh-CN" sz="1600" dirty="0">
                <a:latin typeface="楷体" pitchFamily="49" charset="-122"/>
                <a:ea typeface="楷体" pitchFamily="49" charset="-122"/>
              </a:rPr>
              <a:t>8—</a:t>
            </a:r>
            <a:r>
              <a:rPr lang="zh-CN" altLang="en-US" sz="1600" dirty="0">
                <a:latin typeface="楷体" pitchFamily="49" charset="-122"/>
                <a:ea typeface="楷体" pitchFamily="49" charset="-122"/>
              </a:rPr>
              <a:t>转向节　</a:t>
            </a:r>
            <a:r>
              <a:rPr lang="en-US" altLang="zh-CN" sz="1600" dirty="0">
                <a:latin typeface="楷体" pitchFamily="49" charset="-122"/>
                <a:ea typeface="楷体" pitchFamily="49" charset="-122"/>
              </a:rPr>
              <a:t>9—</a:t>
            </a:r>
            <a:r>
              <a:rPr lang="zh-CN" altLang="en-US" sz="1600" dirty="0">
                <a:latin typeface="楷体" pitchFamily="49" charset="-122"/>
                <a:ea typeface="楷体" pitchFamily="49" charset="-122"/>
              </a:rPr>
              <a:t>前轮轴承</a:t>
            </a:r>
            <a:r>
              <a:rPr lang="en-US" altLang="zh-CN" sz="1600" dirty="0">
                <a:latin typeface="楷体" pitchFamily="49" charset="-122"/>
                <a:ea typeface="楷体" pitchFamily="49" charset="-122"/>
              </a:rPr>
              <a:t>/</a:t>
            </a:r>
            <a:r>
              <a:rPr lang="zh-CN" altLang="en-US" sz="1600" dirty="0">
                <a:latin typeface="楷体" pitchFamily="49" charset="-122"/>
                <a:ea typeface="楷体" pitchFamily="49" charset="-122"/>
              </a:rPr>
              <a:t>轮毂总成</a:t>
            </a:r>
          </a:p>
          <a:p>
            <a:pPr algn="ctr"/>
            <a:r>
              <a:rPr lang="en-US" altLang="zh-CN" sz="1600" dirty="0">
                <a:latin typeface="楷体" pitchFamily="49" charset="-122"/>
                <a:ea typeface="楷体" pitchFamily="49" charset="-122"/>
              </a:rPr>
              <a:t>10</a:t>
            </a:r>
            <a:r>
              <a:rPr lang="zh-CN" altLang="en-US" sz="1600" dirty="0">
                <a:latin typeface="楷体" pitchFamily="49" charset="-122"/>
                <a:ea typeface="楷体" pitchFamily="49" charset="-122"/>
              </a:rPr>
              <a:t>、</a:t>
            </a:r>
            <a:r>
              <a:rPr lang="en-US" altLang="zh-CN" sz="1600" dirty="0">
                <a:latin typeface="楷体" pitchFamily="49" charset="-122"/>
                <a:ea typeface="楷体" pitchFamily="49" charset="-122"/>
              </a:rPr>
              <a:t>12—</a:t>
            </a:r>
            <a:r>
              <a:rPr lang="zh-CN" altLang="en-US" sz="1600" dirty="0">
                <a:latin typeface="楷体" pitchFamily="49" charset="-122"/>
                <a:ea typeface="楷体" pitchFamily="49" charset="-122"/>
              </a:rPr>
              <a:t>前下控制臂衬套　</a:t>
            </a:r>
            <a:r>
              <a:rPr lang="en-US" altLang="zh-CN" sz="1600" dirty="0">
                <a:latin typeface="楷体" pitchFamily="49" charset="-122"/>
                <a:ea typeface="楷体" pitchFamily="49" charset="-122"/>
              </a:rPr>
              <a:t>11—</a:t>
            </a:r>
            <a:r>
              <a:rPr lang="zh-CN" altLang="en-US" sz="1600" dirty="0">
                <a:latin typeface="楷体" pitchFamily="49" charset="-122"/>
                <a:ea typeface="楷体" pitchFamily="49" charset="-122"/>
              </a:rPr>
              <a:t>前下控制臂</a:t>
            </a:r>
          </a:p>
        </p:txBody>
      </p:sp>
      <p:pic>
        <p:nvPicPr>
          <p:cNvPr id="1126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149725" y="2651580"/>
            <a:ext cx="3816350" cy="2782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237000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158</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7</a:t>
            </a:r>
            <a:r>
              <a:rPr lang="zh-CN" altLang="en-US" sz="2400" dirty="0">
                <a:solidFill>
                  <a:schemeClr val="tx1">
                    <a:lumMod val="75000"/>
                    <a:lumOff val="25000"/>
                  </a:schemeClr>
                </a:solidFill>
                <a:latin typeface="黑体" pitchFamily="49" charset="-122"/>
                <a:ea typeface="黑体" pitchFamily="49" charset="-122"/>
              </a:rPr>
              <a:t>．检查悬架</a:t>
            </a:r>
          </a:p>
        </p:txBody>
      </p:sp>
      <p:sp>
        <p:nvSpPr>
          <p:cNvPr id="15" name="TextBox 14"/>
          <p:cNvSpPr txBox="1"/>
          <p:nvPr/>
        </p:nvSpPr>
        <p:spPr>
          <a:xfrm>
            <a:off x="1190848" y="2005249"/>
            <a:ext cx="47019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）检查前悬架系统螺母和螺栓。如图所示，使用扭力扳手在车下逐一检查、紧固。</a:t>
            </a:r>
          </a:p>
        </p:txBody>
      </p:sp>
      <p:sp>
        <p:nvSpPr>
          <p:cNvPr id="10" name="TextBox 9"/>
          <p:cNvSpPr txBox="1"/>
          <p:nvPr/>
        </p:nvSpPr>
        <p:spPr>
          <a:xfrm>
            <a:off x="8141100" y="5247896"/>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紧固前悬架系统</a:t>
            </a:r>
          </a:p>
        </p:txBody>
      </p:sp>
      <p:pic>
        <p:nvPicPr>
          <p:cNvPr id="11366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65528" y="1923671"/>
            <a:ext cx="5372100" cy="332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0701988"/>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159</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7</a:t>
            </a:r>
            <a:r>
              <a:rPr lang="zh-CN" altLang="en-US" sz="2400" dirty="0">
                <a:solidFill>
                  <a:schemeClr val="tx1">
                    <a:lumMod val="75000"/>
                    <a:lumOff val="25000"/>
                  </a:schemeClr>
                </a:solidFill>
                <a:latin typeface="黑体" pitchFamily="49" charset="-122"/>
                <a:ea typeface="黑体" pitchFamily="49" charset="-122"/>
              </a:rPr>
              <a:t>．检查悬架</a:t>
            </a:r>
          </a:p>
        </p:txBody>
      </p:sp>
      <p:sp>
        <p:nvSpPr>
          <p:cNvPr id="15" name="TextBox 14"/>
          <p:cNvSpPr txBox="1"/>
          <p:nvPr/>
        </p:nvSpPr>
        <p:spPr>
          <a:xfrm>
            <a:off x="1190848" y="2005249"/>
            <a:ext cx="47019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前悬架系统紧固件紧固规格见表。</a:t>
            </a:r>
          </a:p>
        </p:txBody>
      </p:sp>
      <p:sp>
        <p:nvSpPr>
          <p:cNvPr id="10" name="TextBox 9"/>
          <p:cNvSpPr txBox="1"/>
          <p:nvPr/>
        </p:nvSpPr>
        <p:spPr>
          <a:xfrm>
            <a:off x="7467359" y="1797160"/>
            <a:ext cx="2646879"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前悬架系统紧固件紧固规格</a:t>
            </a:r>
          </a:p>
        </p:txBody>
      </p:sp>
      <p:pic>
        <p:nvPicPr>
          <p:cNvPr id="11469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89597" y="2140321"/>
            <a:ext cx="6202405" cy="3649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47858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一、维护工位的准备</a:t>
            </a:r>
          </a:p>
        </p:txBody>
      </p:sp>
      <p:sp>
        <p:nvSpPr>
          <p:cNvPr id="8" name="TextBox 7"/>
          <p:cNvSpPr txBox="1"/>
          <p:nvPr/>
        </p:nvSpPr>
        <p:spPr>
          <a:xfrm>
            <a:off x="1092554" y="2058370"/>
            <a:ext cx="341632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．准备相关材料和设备</a:t>
            </a:r>
          </a:p>
        </p:txBody>
      </p:sp>
      <p:sp>
        <p:nvSpPr>
          <p:cNvPr id="9" name="TextBox 8"/>
          <p:cNvSpPr txBox="1"/>
          <p:nvPr/>
        </p:nvSpPr>
        <p:spPr>
          <a:xfrm>
            <a:off x="1190849" y="2621798"/>
            <a:ext cx="9869122"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准备车轮挡块、举升机支撑垫块、尾气收集装置、压缩空气、照明设备等，如图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和图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endParaRPr lang="en-US" altLang="zh-CN" sz="2400" dirty="0">
              <a:latin typeface="宋体" pitchFamily="2" charset="-122"/>
              <a:ea typeface="宋体" pitchFamily="2" charset="-122"/>
            </a:endParaRPr>
          </a:p>
        </p:txBody>
      </p:sp>
      <p:sp>
        <p:nvSpPr>
          <p:cNvPr id="10" name="TextBox 9"/>
          <p:cNvSpPr txBox="1"/>
          <p:nvPr/>
        </p:nvSpPr>
        <p:spPr>
          <a:xfrm>
            <a:off x="3095838" y="5617228"/>
            <a:ext cx="2852063"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车轮挡块、举升机支撑垫块</a:t>
            </a:r>
          </a:p>
        </p:txBody>
      </p:sp>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88166" y="3898707"/>
            <a:ext cx="1267409" cy="1718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72497" y="3893426"/>
            <a:ext cx="1140053" cy="1723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6321677" y="5617228"/>
            <a:ext cx="2441694"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压缩空气源和照明电源</a:t>
            </a:r>
          </a:p>
        </p:txBody>
      </p:sp>
    </p:spTree>
    <p:extLst>
      <p:ext uri="{BB962C8B-B14F-4D97-AF65-F5344CB8AC3E}">
        <p14:creationId xmlns:p14="http://schemas.microsoft.com/office/powerpoint/2010/main" val="417891873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160</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7</a:t>
            </a:r>
            <a:r>
              <a:rPr lang="zh-CN" altLang="en-US" sz="2400" dirty="0">
                <a:solidFill>
                  <a:schemeClr val="tx1">
                    <a:lumMod val="75000"/>
                    <a:lumOff val="25000"/>
                  </a:schemeClr>
                </a:solidFill>
                <a:latin typeface="黑体" pitchFamily="49" charset="-122"/>
                <a:ea typeface="黑体" pitchFamily="49" charset="-122"/>
              </a:rPr>
              <a:t>．检查悬架</a:t>
            </a:r>
          </a:p>
        </p:txBody>
      </p:sp>
      <p:sp>
        <p:nvSpPr>
          <p:cNvPr id="15" name="TextBox 14"/>
          <p:cNvSpPr txBox="1"/>
          <p:nvPr/>
        </p:nvSpPr>
        <p:spPr>
          <a:xfrm>
            <a:off x="1190848" y="2005249"/>
            <a:ext cx="47019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）检查后悬架组件是否损坏，如图所示。</a:t>
            </a:r>
          </a:p>
        </p:txBody>
      </p:sp>
      <p:sp>
        <p:nvSpPr>
          <p:cNvPr id="10" name="TextBox 9"/>
          <p:cNvSpPr txBox="1"/>
          <p:nvPr/>
        </p:nvSpPr>
        <p:spPr>
          <a:xfrm>
            <a:off x="1332312" y="5548289"/>
            <a:ext cx="9828332" cy="830997"/>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检查后悬架组件（示意图）</a:t>
            </a:r>
          </a:p>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a:t>
            </a:r>
            <a:r>
              <a:rPr lang="en-US" altLang="zh-CN" sz="1600" dirty="0">
                <a:latin typeface="楷体" pitchFamily="49" charset="-122"/>
                <a:ea typeface="楷体" pitchFamily="49" charset="-122"/>
              </a:rPr>
              <a:t>3—</a:t>
            </a:r>
            <a:r>
              <a:rPr lang="zh-CN" altLang="en-US" sz="1600" dirty="0">
                <a:latin typeface="楷体" pitchFamily="49" charset="-122"/>
                <a:ea typeface="楷体" pitchFamily="49" charset="-122"/>
              </a:rPr>
              <a:t>后减振器上支座垫圈　</a:t>
            </a: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后减振器上支座隔圈　</a:t>
            </a:r>
            <a:r>
              <a:rPr lang="en-US" altLang="zh-CN" sz="1600" dirty="0">
                <a:latin typeface="楷体" pitchFamily="49" charset="-122"/>
                <a:ea typeface="楷体" pitchFamily="49" charset="-122"/>
              </a:rPr>
              <a:t>4—</a:t>
            </a:r>
            <a:r>
              <a:rPr lang="zh-CN" altLang="en-US" sz="1600" dirty="0">
                <a:latin typeface="楷体" pitchFamily="49" charset="-122"/>
                <a:ea typeface="楷体" pitchFamily="49" charset="-122"/>
              </a:rPr>
              <a:t>后减振器上支座　</a:t>
            </a:r>
            <a:r>
              <a:rPr lang="en-US" altLang="zh-CN" sz="1600" dirty="0">
                <a:latin typeface="楷体" pitchFamily="49" charset="-122"/>
                <a:ea typeface="楷体" pitchFamily="49" charset="-122"/>
              </a:rPr>
              <a:t>5—</a:t>
            </a:r>
            <a:r>
              <a:rPr lang="zh-CN" altLang="en-US" sz="1600" dirty="0">
                <a:latin typeface="楷体" pitchFamily="49" charset="-122"/>
                <a:ea typeface="楷体" pitchFamily="49" charset="-122"/>
              </a:rPr>
              <a:t>减振器总成　</a:t>
            </a:r>
            <a:r>
              <a:rPr lang="en-US" altLang="zh-CN" sz="1600" dirty="0">
                <a:latin typeface="楷体" pitchFamily="49" charset="-122"/>
                <a:ea typeface="楷体" pitchFamily="49" charset="-122"/>
              </a:rPr>
              <a:t>6—</a:t>
            </a:r>
            <a:r>
              <a:rPr lang="zh-CN" altLang="en-US" sz="1600" dirty="0">
                <a:latin typeface="楷体" pitchFamily="49" charset="-122"/>
                <a:ea typeface="楷体" pitchFamily="49" charset="-122"/>
              </a:rPr>
              <a:t>上翻转环</a:t>
            </a:r>
          </a:p>
          <a:p>
            <a:pPr algn="ctr"/>
            <a:r>
              <a:rPr lang="en-US" altLang="zh-CN" sz="1600" dirty="0">
                <a:latin typeface="楷体" pitchFamily="49" charset="-122"/>
                <a:ea typeface="楷体" pitchFamily="49" charset="-122"/>
              </a:rPr>
              <a:t>7—</a:t>
            </a:r>
            <a:r>
              <a:rPr lang="zh-CN" altLang="en-US" sz="1600" dirty="0">
                <a:latin typeface="楷体" pitchFamily="49" charset="-122"/>
                <a:ea typeface="楷体" pitchFamily="49" charset="-122"/>
              </a:rPr>
              <a:t>后弹簧　</a:t>
            </a:r>
            <a:r>
              <a:rPr lang="en-US" altLang="zh-CN" sz="1600" dirty="0">
                <a:latin typeface="楷体" pitchFamily="49" charset="-122"/>
                <a:ea typeface="楷体" pitchFamily="49" charset="-122"/>
              </a:rPr>
              <a:t>8—</a:t>
            </a:r>
            <a:r>
              <a:rPr lang="zh-CN" altLang="en-US" sz="1600" dirty="0">
                <a:latin typeface="楷体" pitchFamily="49" charset="-122"/>
                <a:ea typeface="楷体" pitchFamily="49" charset="-122"/>
              </a:rPr>
              <a:t>下翻转环　</a:t>
            </a:r>
            <a:r>
              <a:rPr lang="en-US" altLang="zh-CN" sz="1600" dirty="0">
                <a:latin typeface="楷体" pitchFamily="49" charset="-122"/>
                <a:ea typeface="楷体" pitchFamily="49" charset="-122"/>
              </a:rPr>
              <a:t>9—</a:t>
            </a:r>
            <a:r>
              <a:rPr lang="zh-CN" altLang="en-US" sz="1600" dirty="0">
                <a:latin typeface="楷体" pitchFamily="49" charset="-122"/>
                <a:ea typeface="楷体" pitchFamily="49" charset="-122"/>
              </a:rPr>
              <a:t>后桥衬套　</a:t>
            </a:r>
            <a:r>
              <a:rPr lang="en-US" altLang="zh-CN" sz="1600" dirty="0">
                <a:latin typeface="楷体" pitchFamily="49" charset="-122"/>
                <a:ea typeface="楷体" pitchFamily="49" charset="-122"/>
              </a:rPr>
              <a:t>10—</a:t>
            </a:r>
            <a:r>
              <a:rPr lang="zh-CN" altLang="en-US" sz="1600" dirty="0">
                <a:latin typeface="楷体" pitchFamily="49" charset="-122"/>
                <a:ea typeface="楷体" pitchFamily="49" charset="-122"/>
              </a:rPr>
              <a:t>后桥托架　</a:t>
            </a:r>
            <a:r>
              <a:rPr lang="en-US" altLang="zh-CN" sz="1600" dirty="0">
                <a:latin typeface="楷体" pitchFamily="49" charset="-122"/>
                <a:ea typeface="楷体" pitchFamily="49" charset="-122"/>
              </a:rPr>
              <a:t>11—</a:t>
            </a:r>
            <a:r>
              <a:rPr lang="zh-CN" altLang="en-US" sz="1600" dirty="0">
                <a:latin typeface="楷体" pitchFamily="49" charset="-122"/>
                <a:ea typeface="楷体" pitchFamily="49" charset="-122"/>
              </a:rPr>
              <a:t>后轮轴承　</a:t>
            </a:r>
            <a:r>
              <a:rPr lang="en-US" altLang="zh-CN" sz="1600" dirty="0">
                <a:latin typeface="楷体" pitchFamily="49" charset="-122"/>
                <a:ea typeface="楷体" pitchFamily="49" charset="-122"/>
              </a:rPr>
              <a:t>12—</a:t>
            </a:r>
            <a:r>
              <a:rPr lang="zh-CN" altLang="en-US" sz="1600" dirty="0">
                <a:latin typeface="楷体" pitchFamily="49" charset="-122"/>
                <a:ea typeface="楷体" pitchFamily="49" charset="-122"/>
              </a:rPr>
              <a:t>后桥</a:t>
            </a:r>
          </a:p>
        </p:txBody>
      </p:sp>
      <p:pic>
        <p:nvPicPr>
          <p:cNvPr id="11571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76958" y="2562132"/>
            <a:ext cx="3339040" cy="3027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642100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161</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7</a:t>
            </a:r>
            <a:r>
              <a:rPr lang="zh-CN" altLang="en-US" sz="2400" dirty="0">
                <a:solidFill>
                  <a:schemeClr val="tx1">
                    <a:lumMod val="75000"/>
                    <a:lumOff val="25000"/>
                  </a:schemeClr>
                </a:solidFill>
                <a:latin typeface="黑体" pitchFamily="49" charset="-122"/>
                <a:ea typeface="黑体" pitchFamily="49" charset="-122"/>
              </a:rPr>
              <a:t>．检查悬架</a:t>
            </a:r>
          </a:p>
        </p:txBody>
      </p:sp>
      <p:sp>
        <p:nvSpPr>
          <p:cNvPr id="15" name="TextBox 14"/>
          <p:cNvSpPr txBox="1"/>
          <p:nvPr/>
        </p:nvSpPr>
        <p:spPr>
          <a:xfrm>
            <a:off x="1190848" y="2005249"/>
            <a:ext cx="43082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）检查后悬架系统螺母和螺栓，使用扭力扳手在车下逐一检查、紧固。后悬架系统紧固件紧固规格见表。</a:t>
            </a:r>
          </a:p>
        </p:txBody>
      </p:sp>
      <p:sp>
        <p:nvSpPr>
          <p:cNvPr id="10" name="TextBox 9"/>
          <p:cNvSpPr txBox="1"/>
          <p:nvPr/>
        </p:nvSpPr>
        <p:spPr>
          <a:xfrm>
            <a:off x="7467359" y="1797160"/>
            <a:ext cx="2646879"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后悬架系统紧固件紧固规格</a:t>
            </a:r>
          </a:p>
        </p:txBody>
      </p:sp>
      <p:pic>
        <p:nvPicPr>
          <p:cNvPr id="11673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715589" y="2135714"/>
            <a:ext cx="6150417" cy="4192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265635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162</a:t>
            </a:fld>
            <a:endParaRPr lang="zh-CN" altLang="en-US"/>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5</a:t>
            </a:r>
            <a:r>
              <a:rPr lang="zh-CN" altLang="en-US" sz="3200" b="1" dirty="0">
                <a:solidFill>
                  <a:srgbClr val="7030A0"/>
                </a:solidFill>
                <a:latin typeface="楷体" pitchFamily="49" charset="-122"/>
                <a:ea typeface="楷体" pitchFamily="49" charset="-122"/>
              </a:rPr>
              <a:t>　车辆底盘的检查与维护</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8</a:t>
            </a:r>
            <a:r>
              <a:rPr lang="zh-CN" altLang="en-US" sz="2400" dirty="0">
                <a:solidFill>
                  <a:schemeClr val="tx1">
                    <a:lumMod val="75000"/>
                    <a:lumOff val="25000"/>
                  </a:schemeClr>
                </a:solidFill>
                <a:latin typeface="黑体" pitchFamily="49" charset="-122"/>
                <a:ea typeface="黑体" pitchFamily="49" charset="-122"/>
              </a:rPr>
              <a:t>．结束工作</a:t>
            </a:r>
          </a:p>
        </p:txBody>
      </p:sp>
      <p:sp>
        <p:nvSpPr>
          <p:cNvPr id="15" name="TextBox 14"/>
          <p:cNvSpPr txBox="1"/>
          <p:nvPr/>
        </p:nvSpPr>
        <p:spPr>
          <a:xfrm>
            <a:off x="1190848" y="2005249"/>
            <a:ext cx="97819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降下举升器，取下外三件套、关闭发动机舱盖。进入驾驶室，检查驻车制动器、变速器挡位、点火开关，升起车窗玻璃，取下内三件套，将车辆复位。</a:t>
            </a:r>
          </a:p>
        </p:txBody>
      </p:sp>
    </p:spTree>
    <p:extLst>
      <p:ext uri="{BB962C8B-B14F-4D97-AF65-F5344CB8AC3E}">
        <p14:creationId xmlns:p14="http://schemas.microsoft.com/office/powerpoint/2010/main" val="2968170963"/>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163</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Tree>
    <p:extLst>
      <p:ext uri="{BB962C8B-B14F-4D97-AF65-F5344CB8AC3E}">
        <p14:creationId xmlns:p14="http://schemas.microsoft.com/office/powerpoint/2010/main" val="1766711356"/>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164</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3329758"/>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a:t>
            </a:r>
            <a:r>
              <a:rPr lang="en-US" altLang="zh-CN" sz="2400" dirty="0">
                <a:latin typeface="宋体" pitchFamily="2" charset="-122"/>
                <a:ea typeface="宋体" pitchFamily="2" charset="-122"/>
              </a:rPr>
              <a:t>5000 km</a:t>
            </a:r>
            <a:r>
              <a:rPr lang="zh-CN" altLang="en-US" sz="2400" dirty="0">
                <a:latin typeface="宋体" pitchFamily="2" charset="-122"/>
                <a:ea typeface="宋体" pitchFamily="2" charset="-122"/>
              </a:rPr>
              <a:t>维护乘员舱内外的检查与维护项目</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．熟悉汽车内组合仪表指示灯的含义。</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．掌握乘员舱内用电设备功能的检查方法。</a:t>
            </a:r>
          </a:p>
          <a:p>
            <a:pPr indent="720000">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．能用故障诊断设备读取各系统控制器内的故障存储信息。</a:t>
            </a:r>
          </a:p>
          <a:p>
            <a:pPr indent="720000">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．掌握座椅和安全带的检查方法。</a:t>
            </a:r>
          </a:p>
          <a:p>
            <a:pPr indent="720000">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．掌握刮水器、清洗装置的检查方法。</a:t>
            </a:r>
          </a:p>
        </p:txBody>
      </p:sp>
    </p:spTree>
    <p:extLst>
      <p:ext uri="{BB962C8B-B14F-4D97-AF65-F5344CB8AC3E}">
        <p14:creationId xmlns:p14="http://schemas.microsoft.com/office/powerpoint/2010/main" val="4088694732"/>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165</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86232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在车辆行驶到</a:t>
            </a:r>
            <a:r>
              <a:rPr lang="en-US" altLang="zh-CN" sz="2400" dirty="0">
                <a:latin typeface="宋体" pitchFamily="2" charset="-122"/>
                <a:ea typeface="宋体" pitchFamily="2" charset="-122"/>
              </a:rPr>
              <a:t>5 000 km</a:t>
            </a:r>
            <a:r>
              <a:rPr lang="zh-CN" altLang="en-US" sz="2400" dirty="0">
                <a:latin typeface="宋体" pitchFamily="2" charset="-122"/>
                <a:ea typeface="宋体" pitchFamily="2" charset="-122"/>
              </a:rPr>
              <a:t>时，需要对乘员舱内外进行检查与维护，项目包括：对汽车内组合仪表指示灯的查看，对乘员舱内用电设备的功能检查，用故障诊断设备读取各系统控制器内的故障存储信息，座椅、安全带、刮水器及其清洗装置的检查等。这些项目集中完成，可以提高工作效率。</a:t>
            </a:r>
          </a:p>
        </p:txBody>
      </p:sp>
    </p:spTree>
    <p:extLst>
      <p:ext uri="{BB962C8B-B14F-4D97-AF65-F5344CB8AC3E}">
        <p14:creationId xmlns:p14="http://schemas.microsoft.com/office/powerpoint/2010/main" val="3007011281"/>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166</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8" name="TextBox 7"/>
          <p:cNvSpPr txBox="1"/>
          <p:nvPr/>
        </p:nvSpPr>
        <p:spPr>
          <a:xfrm>
            <a:off x="1190847" y="2176582"/>
            <a:ext cx="4435253" cy="2308324"/>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汽车组合仪表如图所示，这是驾驶员了解车辆状况的重要途径，如转速、车速和冷却液温度等信息。</a:t>
            </a:r>
          </a:p>
        </p:txBody>
      </p:sp>
      <p:sp>
        <p:nvSpPr>
          <p:cNvPr id="9" name="TextBox 8"/>
          <p:cNvSpPr txBox="1"/>
          <p:nvPr/>
        </p:nvSpPr>
        <p:spPr>
          <a:xfrm>
            <a:off x="8243692" y="5247896"/>
            <a:ext cx="141577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汽车组合仪表</a:t>
            </a:r>
          </a:p>
        </p:txBody>
      </p:sp>
      <p:pic>
        <p:nvPicPr>
          <p:cNvPr id="11776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94103" y="2276096"/>
            <a:ext cx="5314950"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8300823"/>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167</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8" name="TextBox 7"/>
          <p:cNvSpPr txBox="1"/>
          <p:nvPr/>
        </p:nvSpPr>
        <p:spPr>
          <a:xfrm>
            <a:off x="1190847" y="2176582"/>
            <a:ext cx="8468617" cy="646331"/>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常见的汽车组合仪表指示灯的含义见表。</a:t>
            </a:r>
          </a:p>
        </p:txBody>
      </p:sp>
      <p:sp>
        <p:nvSpPr>
          <p:cNvPr id="9" name="TextBox 8"/>
          <p:cNvSpPr txBox="1"/>
          <p:nvPr/>
        </p:nvSpPr>
        <p:spPr>
          <a:xfrm>
            <a:off x="3420787" y="2992190"/>
            <a:ext cx="141577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汽车组合仪表</a:t>
            </a:r>
          </a:p>
        </p:txBody>
      </p:sp>
      <p:pic>
        <p:nvPicPr>
          <p:cNvPr id="11878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88673" y="3365347"/>
            <a:ext cx="4680000" cy="2221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878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99464" y="269056"/>
            <a:ext cx="4320000" cy="6192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358532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168</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pic>
        <p:nvPicPr>
          <p:cNvPr id="11981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448050" y="1558771"/>
            <a:ext cx="5797550" cy="4560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4083061"/>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8" name="TextBox 7"/>
          <p:cNvSpPr txBox="1"/>
          <p:nvPr/>
        </p:nvSpPr>
        <p:spPr>
          <a:xfrm>
            <a:off x="5593298" y="2000917"/>
            <a:ext cx="100540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工具器材</a:t>
            </a:r>
          </a:p>
        </p:txBody>
      </p:sp>
      <p:pic>
        <p:nvPicPr>
          <p:cNvPr id="120834"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224086" y="2451100"/>
            <a:ext cx="7743825" cy="3650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8541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14" name="TextBox 13"/>
          <p:cNvSpPr txBox="1"/>
          <p:nvPr/>
        </p:nvSpPr>
        <p:spPr>
          <a:xfrm>
            <a:off x="1092554" y="1441821"/>
            <a:ext cx="341632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．准备工具车、零件车</a:t>
            </a:r>
          </a:p>
        </p:txBody>
      </p:sp>
      <p:sp>
        <p:nvSpPr>
          <p:cNvPr id="11" name="TextBox 10"/>
          <p:cNvSpPr txBox="1"/>
          <p:nvPr/>
        </p:nvSpPr>
        <p:spPr>
          <a:xfrm>
            <a:off x="1190849" y="2005249"/>
            <a:ext cx="4498752"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车辆举升工位如图所示，工具车、零件车停放在工位中的固定位置。</a:t>
            </a:r>
          </a:p>
        </p:txBody>
      </p:sp>
      <p:sp>
        <p:nvSpPr>
          <p:cNvPr id="6" name="TextBox 5"/>
          <p:cNvSpPr txBox="1"/>
          <p:nvPr/>
        </p:nvSpPr>
        <p:spPr>
          <a:xfrm>
            <a:off x="8205589" y="5247896"/>
            <a:ext cx="141577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车辆举升工位</a:t>
            </a:r>
          </a:p>
        </p:txBody>
      </p:sp>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2115018"/>
            <a:ext cx="4320000" cy="3132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5968791"/>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6" name="TextBox 5"/>
          <p:cNvSpPr txBox="1"/>
          <p:nvPr/>
        </p:nvSpPr>
        <p:spPr>
          <a:xfrm>
            <a:off x="2599152" y="1297161"/>
            <a:ext cx="413446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一、查看组合仪表指示灯</a:t>
            </a:r>
          </a:p>
        </p:txBody>
      </p:sp>
      <p:sp>
        <p:nvSpPr>
          <p:cNvPr id="12" name="TextBox 11"/>
          <p:cNvSpPr txBox="1"/>
          <p:nvPr/>
        </p:nvSpPr>
        <p:spPr>
          <a:xfrm>
            <a:off x="1190847" y="2176582"/>
            <a:ext cx="9832753" cy="2862322"/>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．做好车辆防护。</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．启动发动机，组合仪表指示灯、发动机指示灯、</a:t>
            </a:r>
            <a:r>
              <a:rPr lang="en-US" altLang="zh-CN" sz="2400" dirty="0">
                <a:latin typeface="宋体" pitchFamily="2" charset="-122"/>
                <a:ea typeface="宋体" pitchFamily="2" charset="-122"/>
              </a:rPr>
              <a:t>ABS</a:t>
            </a:r>
            <a:r>
              <a:rPr lang="zh-CN" altLang="en-US" sz="2400" dirty="0">
                <a:latin typeface="宋体" pitchFamily="2" charset="-122"/>
                <a:ea typeface="宋体" pitchFamily="2" charset="-122"/>
              </a:rPr>
              <a:t>指示灯等应点亮。</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．发动机运转</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 s</a:t>
            </a:r>
            <a:r>
              <a:rPr lang="zh-CN" altLang="en-US" sz="2400" dirty="0">
                <a:latin typeface="宋体" pitchFamily="2" charset="-122"/>
                <a:ea typeface="宋体" pitchFamily="2" charset="-122"/>
              </a:rPr>
              <a:t>后，发动机指示灯、</a:t>
            </a:r>
            <a:r>
              <a:rPr lang="en-US" altLang="zh-CN" sz="2400" dirty="0">
                <a:latin typeface="宋体" pitchFamily="2" charset="-122"/>
                <a:ea typeface="宋体" pitchFamily="2" charset="-122"/>
              </a:rPr>
              <a:t>ABS</a:t>
            </a:r>
            <a:r>
              <a:rPr lang="zh-CN" altLang="en-US" sz="2400" dirty="0">
                <a:latin typeface="宋体" pitchFamily="2" charset="-122"/>
                <a:ea typeface="宋体" pitchFamily="2" charset="-122"/>
              </a:rPr>
              <a:t>指示灯等应熄灭。</a:t>
            </a:r>
          </a:p>
          <a:p>
            <a:pPr indent="720000">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．关闭发动机。</a:t>
            </a:r>
          </a:p>
        </p:txBody>
      </p:sp>
    </p:spTree>
    <p:extLst>
      <p:ext uri="{BB962C8B-B14F-4D97-AF65-F5344CB8AC3E}">
        <p14:creationId xmlns:p14="http://schemas.microsoft.com/office/powerpoint/2010/main" val="1113718906"/>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二、车内用电设备功能检查</a:t>
            </a:r>
          </a:p>
        </p:txBody>
      </p:sp>
      <p:sp>
        <p:nvSpPr>
          <p:cNvPr id="7" name="TextBox 6"/>
          <p:cNvSpPr txBox="1"/>
          <p:nvPr/>
        </p:nvSpPr>
        <p:spPr>
          <a:xfrm>
            <a:off x="1092554" y="2058370"/>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．检查暖风空调系统功能。</a:t>
            </a:r>
          </a:p>
        </p:txBody>
      </p:sp>
      <p:sp>
        <p:nvSpPr>
          <p:cNvPr id="8" name="TextBox 7"/>
          <p:cNvSpPr txBox="1"/>
          <p:nvPr/>
        </p:nvSpPr>
        <p:spPr>
          <a:xfrm>
            <a:off x="1190848" y="2621798"/>
            <a:ext cx="49813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）启动发动机。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）打开空调，逐一检查风扇各挡位工作是否正常，如图所示。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）逐一打开出风口各挡位，检查其工作是否正常。</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）打开空调</a:t>
            </a:r>
            <a:r>
              <a:rPr lang="en-US" altLang="zh-CN" sz="2400" dirty="0">
                <a:latin typeface="宋体" pitchFamily="2" charset="-122"/>
                <a:ea typeface="宋体" pitchFamily="2" charset="-122"/>
              </a:rPr>
              <a:t>A/C</a:t>
            </a:r>
            <a:r>
              <a:rPr lang="zh-CN" altLang="en-US" sz="2400" dirty="0">
                <a:latin typeface="宋体" pitchFamily="2" charset="-122"/>
                <a:ea typeface="宋体" pitchFamily="2" charset="-122"/>
              </a:rPr>
              <a:t>开关。</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）打开所有车门。</a:t>
            </a:r>
          </a:p>
        </p:txBody>
      </p:sp>
      <p:sp>
        <p:nvSpPr>
          <p:cNvPr id="9" name="TextBox 8"/>
          <p:cNvSpPr txBox="1"/>
          <p:nvPr/>
        </p:nvSpPr>
        <p:spPr>
          <a:xfrm>
            <a:off x="8243692" y="5247896"/>
            <a:ext cx="141577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汽车组合仪表</a:t>
            </a:r>
          </a:p>
        </p:txBody>
      </p:sp>
      <p:pic>
        <p:nvPicPr>
          <p:cNvPr id="12185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37015" y="2704721"/>
            <a:ext cx="4429125"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5620422"/>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14" name="TextBox 13"/>
          <p:cNvSpPr txBox="1"/>
          <p:nvPr/>
        </p:nvSpPr>
        <p:spPr>
          <a:xfrm>
            <a:off x="1092554" y="1441821"/>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．检查暖风空调系统功能。</a:t>
            </a:r>
          </a:p>
        </p:txBody>
      </p:sp>
      <p:sp>
        <p:nvSpPr>
          <p:cNvPr id="13" name="TextBox 12"/>
          <p:cNvSpPr txBox="1"/>
          <p:nvPr/>
        </p:nvSpPr>
        <p:spPr>
          <a:xfrm>
            <a:off x="1190848" y="2005249"/>
            <a:ext cx="47019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）将空调打开至最大制冷效果。</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）将发动机转速加至</a:t>
            </a:r>
            <a:r>
              <a:rPr lang="en-US" altLang="zh-CN" sz="2400" dirty="0">
                <a:latin typeface="宋体" pitchFamily="2" charset="-122"/>
                <a:ea typeface="宋体" pitchFamily="2" charset="-122"/>
              </a:rPr>
              <a:t>1 500 r/min</a:t>
            </a:r>
            <a:r>
              <a:rPr lang="zh-CN" altLang="en-US" sz="2400" dirty="0">
                <a:latin typeface="宋体" pitchFamily="2" charset="-122"/>
                <a:ea typeface="宋体" pitchFamily="2" charset="-122"/>
              </a:rPr>
              <a:t>。</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）检查制冷效果是否正常，如图所示。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）关闭空调。</a:t>
            </a:r>
          </a:p>
        </p:txBody>
      </p:sp>
      <p:pic>
        <p:nvPicPr>
          <p:cNvPr id="12288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91578" y="2332945"/>
            <a:ext cx="4320000" cy="2914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8038508" y="5247896"/>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检查空调制冷效果</a:t>
            </a:r>
          </a:p>
        </p:txBody>
      </p:sp>
    </p:spTree>
    <p:extLst>
      <p:ext uri="{BB962C8B-B14F-4D97-AF65-F5344CB8AC3E}">
        <p14:creationId xmlns:p14="http://schemas.microsoft.com/office/powerpoint/2010/main" val="2393942540"/>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14" name="TextBox 13"/>
          <p:cNvSpPr txBox="1"/>
          <p:nvPr/>
        </p:nvSpPr>
        <p:spPr>
          <a:xfrm>
            <a:off x="1092554" y="1441821"/>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．检查电动车窗升降功能。</a:t>
            </a:r>
          </a:p>
        </p:txBody>
      </p:sp>
      <p:sp>
        <p:nvSpPr>
          <p:cNvPr id="13" name="TextBox 12"/>
          <p:cNvSpPr txBox="1"/>
          <p:nvPr/>
        </p:nvSpPr>
        <p:spPr>
          <a:xfrm>
            <a:off x="1190848" y="2005249"/>
            <a:ext cx="47019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）检查主驾位置车窗升降功能是否正常，如图所示。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）检查主驾位置车窗一键升降功能是否正常。</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）检查其他车门位置车窗升降和一键升降功能是否正常。</a:t>
            </a:r>
          </a:p>
        </p:txBody>
      </p:sp>
      <p:sp>
        <p:nvSpPr>
          <p:cNvPr id="15" name="TextBox 14"/>
          <p:cNvSpPr txBox="1"/>
          <p:nvPr/>
        </p:nvSpPr>
        <p:spPr>
          <a:xfrm>
            <a:off x="8038508" y="5247896"/>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检查空调制冷效果</a:t>
            </a:r>
          </a:p>
        </p:txBody>
      </p:sp>
      <p:pic>
        <p:nvPicPr>
          <p:cNvPr id="12390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79878" y="2618996"/>
            <a:ext cx="4343400"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2113145"/>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14" name="TextBox 13"/>
          <p:cNvSpPr txBox="1"/>
          <p:nvPr/>
        </p:nvSpPr>
        <p:spPr>
          <a:xfrm>
            <a:off x="1092554" y="1441821"/>
            <a:ext cx="495520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．检查电动后视镜是否能够调整。</a:t>
            </a:r>
          </a:p>
        </p:txBody>
      </p:sp>
      <p:sp>
        <p:nvSpPr>
          <p:cNvPr id="8" name="TextBox 7"/>
          <p:cNvSpPr txBox="1"/>
          <p:nvPr/>
        </p:nvSpPr>
        <p:spPr>
          <a:xfrm>
            <a:off x="1092554" y="2330821"/>
            <a:ext cx="433965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．检查收音机工作是否正常。</a:t>
            </a:r>
          </a:p>
        </p:txBody>
      </p:sp>
      <p:sp>
        <p:nvSpPr>
          <p:cNvPr id="9" name="TextBox 8"/>
          <p:cNvSpPr txBox="1"/>
          <p:nvPr/>
        </p:nvSpPr>
        <p:spPr>
          <a:xfrm>
            <a:off x="1092554" y="3219821"/>
            <a:ext cx="7725192"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．检查在转向盘转动到各位置时，喇叭工作是否正常。</a:t>
            </a:r>
          </a:p>
        </p:txBody>
      </p:sp>
    </p:spTree>
    <p:extLst>
      <p:ext uri="{BB962C8B-B14F-4D97-AF65-F5344CB8AC3E}">
        <p14:creationId xmlns:p14="http://schemas.microsoft.com/office/powerpoint/2010/main" val="3069106928"/>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175</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三、读取故障码</a:t>
            </a:r>
          </a:p>
        </p:txBody>
      </p:sp>
      <p:sp>
        <p:nvSpPr>
          <p:cNvPr id="12" name="TextBox 11"/>
          <p:cNvSpPr txBox="1"/>
          <p:nvPr/>
        </p:nvSpPr>
        <p:spPr>
          <a:xfrm>
            <a:off x="1190847" y="2176582"/>
            <a:ext cx="4397153" cy="3416320"/>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．连接</a:t>
            </a:r>
            <a:r>
              <a:rPr lang="en-US" altLang="zh-CN" sz="2400" dirty="0">
                <a:latin typeface="宋体" pitchFamily="2" charset="-122"/>
                <a:ea typeface="宋体" pitchFamily="2" charset="-122"/>
              </a:rPr>
              <a:t>KT600</a:t>
            </a:r>
            <a:r>
              <a:rPr lang="zh-CN" altLang="en-US" sz="2400" dirty="0">
                <a:latin typeface="宋体" pitchFamily="2" charset="-122"/>
                <a:ea typeface="宋体" pitchFamily="2" charset="-122"/>
              </a:rPr>
              <a:t>故障诊断仪，如图所示为连接科鲁兹轿车诊断接口。</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．打开车辆点火开关（“</a:t>
            </a:r>
            <a:r>
              <a:rPr lang="en-US" altLang="zh-CN" sz="2400" dirty="0">
                <a:latin typeface="宋体" pitchFamily="2" charset="-122"/>
                <a:ea typeface="宋体" pitchFamily="2" charset="-122"/>
              </a:rPr>
              <a:t>ON”</a:t>
            </a:r>
            <a:r>
              <a:rPr lang="zh-CN" altLang="en-US" sz="2400" dirty="0">
                <a:latin typeface="宋体" pitchFamily="2" charset="-122"/>
                <a:ea typeface="宋体" pitchFamily="2" charset="-122"/>
              </a:rPr>
              <a:t>位置），必要时可启动发动机读取故障码。</a:t>
            </a:r>
          </a:p>
        </p:txBody>
      </p:sp>
      <p:sp>
        <p:nvSpPr>
          <p:cNvPr id="7" name="TextBox 6"/>
          <p:cNvSpPr txBox="1"/>
          <p:nvPr/>
        </p:nvSpPr>
        <p:spPr>
          <a:xfrm>
            <a:off x="8038508" y="5247896"/>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检查空调制冷效果</a:t>
            </a:r>
          </a:p>
        </p:txBody>
      </p:sp>
      <p:pic>
        <p:nvPicPr>
          <p:cNvPr id="12493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613190" y="2495171"/>
            <a:ext cx="4676775" cy="275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7492092"/>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176</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三、读取故障码</a:t>
            </a:r>
          </a:p>
        </p:txBody>
      </p:sp>
      <p:sp>
        <p:nvSpPr>
          <p:cNvPr id="12" name="TextBox 11"/>
          <p:cNvSpPr txBox="1"/>
          <p:nvPr/>
        </p:nvSpPr>
        <p:spPr>
          <a:xfrm>
            <a:off x="1190847" y="2176582"/>
            <a:ext cx="4397153" cy="3970318"/>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．打开</a:t>
            </a:r>
            <a:r>
              <a:rPr lang="en-US" altLang="zh-CN" sz="2400" dirty="0">
                <a:latin typeface="宋体" pitchFamily="2" charset="-122"/>
                <a:ea typeface="宋体" pitchFamily="2" charset="-122"/>
              </a:rPr>
              <a:t>KT600</a:t>
            </a:r>
            <a:r>
              <a:rPr lang="zh-CN" altLang="en-US" sz="2400" dirty="0">
                <a:latin typeface="宋体" pitchFamily="2" charset="-122"/>
                <a:ea typeface="宋体" pitchFamily="2" charset="-122"/>
              </a:rPr>
              <a:t>主机电源开关，如图所示。</a:t>
            </a:r>
          </a:p>
          <a:p>
            <a:pPr indent="720000">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．进入</a:t>
            </a:r>
            <a:r>
              <a:rPr lang="en-US" altLang="zh-CN" sz="2400" dirty="0">
                <a:latin typeface="宋体" pitchFamily="2" charset="-122"/>
                <a:ea typeface="宋体" pitchFamily="2" charset="-122"/>
              </a:rPr>
              <a:t>KT600</a:t>
            </a:r>
            <a:r>
              <a:rPr lang="zh-CN" altLang="en-US" sz="2400" dirty="0">
                <a:latin typeface="宋体" pitchFamily="2" charset="-122"/>
                <a:ea typeface="宋体" pitchFamily="2" charset="-122"/>
              </a:rPr>
              <a:t>故障诊断仪的功能菜单，按上下选择键进行功能选择，按确认键</a:t>
            </a:r>
            <a:r>
              <a:rPr lang="en-US" altLang="zh-CN" sz="2400" dirty="0">
                <a:latin typeface="宋体" pitchFamily="2" charset="-122"/>
                <a:ea typeface="宋体" pitchFamily="2" charset="-122"/>
              </a:rPr>
              <a:t>【ENTER】</a:t>
            </a:r>
            <a:r>
              <a:rPr lang="zh-CN" altLang="en-US" sz="2400" dirty="0">
                <a:latin typeface="宋体" pitchFamily="2" charset="-122"/>
                <a:ea typeface="宋体" pitchFamily="2" charset="-122"/>
              </a:rPr>
              <a:t>进入所选功能菜单，按返回键</a:t>
            </a:r>
            <a:r>
              <a:rPr lang="en-US" altLang="zh-CN" sz="2400" dirty="0">
                <a:latin typeface="宋体" pitchFamily="2" charset="-122"/>
                <a:ea typeface="宋体" pitchFamily="2" charset="-122"/>
              </a:rPr>
              <a:t>【EXIT】</a:t>
            </a:r>
            <a:r>
              <a:rPr lang="zh-CN" altLang="en-US" sz="2400" dirty="0">
                <a:latin typeface="宋体" pitchFamily="2" charset="-122"/>
                <a:ea typeface="宋体" pitchFamily="2" charset="-122"/>
              </a:rPr>
              <a:t>返回上一级功能菜单。</a:t>
            </a:r>
          </a:p>
        </p:txBody>
      </p:sp>
      <p:sp>
        <p:nvSpPr>
          <p:cNvPr id="7" name="TextBox 6"/>
          <p:cNvSpPr txBox="1"/>
          <p:nvPr/>
        </p:nvSpPr>
        <p:spPr>
          <a:xfrm>
            <a:off x="7782028" y="5247896"/>
            <a:ext cx="233910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打开</a:t>
            </a:r>
            <a:r>
              <a:rPr lang="en-US" altLang="zh-CN" sz="1600" dirty="0">
                <a:latin typeface="楷体" pitchFamily="49" charset="-122"/>
                <a:ea typeface="楷体" pitchFamily="49" charset="-122"/>
              </a:rPr>
              <a:t>KT600</a:t>
            </a:r>
            <a:r>
              <a:rPr lang="zh-CN" altLang="en-US" sz="1600" dirty="0">
                <a:latin typeface="楷体" pitchFamily="49" charset="-122"/>
                <a:ea typeface="楷体" pitchFamily="49" charset="-122"/>
              </a:rPr>
              <a:t>主机电源开关</a:t>
            </a:r>
          </a:p>
        </p:txBody>
      </p:sp>
      <p:pic>
        <p:nvPicPr>
          <p:cNvPr id="12595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51415" y="1860317"/>
            <a:ext cx="2600325" cy="3387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9416444"/>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三、读取故障码</a:t>
            </a:r>
          </a:p>
        </p:txBody>
      </p:sp>
      <p:sp>
        <p:nvSpPr>
          <p:cNvPr id="12" name="TextBox 11"/>
          <p:cNvSpPr txBox="1"/>
          <p:nvPr/>
        </p:nvSpPr>
        <p:spPr>
          <a:xfrm>
            <a:off x="1190847" y="2176582"/>
            <a:ext cx="4397153" cy="2775760"/>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．选择汽车诊断，并按下中间的确认键</a:t>
            </a:r>
            <a:r>
              <a:rPr lang="en-US" altLang="zh-CN" sz="2400" dirty="0">
                <a:latin typeface="宋体" pitchFamily="2" charset="-122"/>
                <a:ea typeface="宋体" pitchFamily="2" charset="-122"/>
              </a:rPr>
              <a:t>【ENTER】</a:t>
            </a:r>
            <a:r>
              <a:rPr lang="zh-CN" altLang="en-US" sz="2400" dirty="0">
                <a:latin typeface="宋体" pitchFamily="2" charset="-122"/>
                <a:ea typeface="宋体" pitchFamily="2" charset="-122"/>
              </a:rPr>
              <a:t>，如图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所示。教学中应用的诊断仪可能存在“模式选择”，应先选择</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教学模式</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7" name="TextBox 6"/>
          <p:cNvSpPr txBox="1"/>
          <p:nvPr/>
        </p:nvSpPr>
        <p:spPr>
          <a:xfrm>
            <a:off x="8346285" y="6098112"/>
            <a:ext cx="1210589"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模式选择</a:t>
            </a:r>
          </a:p>
        </p:txBody>
      </p:sp>
      <p:pic>
        <p:nvPicPr>
          <p:cNvPr id="12697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308516" y="558318"/>
            <a:ext cx="3286125" cy="252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97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270415" y="3564462"/>
            <a:ext cx="3362325"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8346285" y="3082443"/>
            <a:ext cx="1210589"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功能选择</a:t>
            </a:r>
          </a:p>
        </p:txBody>
      </p:sp>
    </p:spTree>
    <p:extLst>
      <p:ext uri="{BB962C8B-B14F-4D97-AF65-F5344CB8AC3E}">
        <p14:creationId xmlns:p14="http://schemas.microsoft.com/office/powerpoint/2010/main" val="2260748020"/>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三、读取故障码</a:t>
            </a:r>
          </a:p>
        </p:txBody>
      </p:sp>
      <p:sp>
        <p:nvSpPr>
          <p:cNvPr id="12" name="TextBox 11"/>
          <p:cNvSpPr txBox="1"/>
          <p:nvPr/>
        </p:nvSpPr>
        <p:spPr>
          <a:xfrm>
            <a:off x="1190847" y="2176582"/>
            <a:ext cx="9705753" cy="3970318"/>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．选择中国车系</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通用</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，并按下中间的确认键</a:t>
            </a:r>
            <a:r>
              <a:rPr lang="en-US" altLang="zh-CN" sz="2400" dirty="0">
                <a:latin typeface="宋体" pitchFamily="2" charset="-122"/>
                <a:ea typeface="宋体" pitchFamily="2" charset="-122"/>
              </a:rPr>
              <a:t>【ENTER】</a:t>
            </a:r>
            <a:r>
              <a:rPr lang="zh-CN" altLang="en-US" sz="2400" dirty="0">
                <a:latin typeface="宋体" pitchFamily="2" charset="-122"/>
                <a:ea typeface="宋体" pitchFamily="2" charset="-122"/>
              </a:rPr>
              <a:t>。</a:t>
            </a:r>
          </a:p>
          <a:p>
            <a:pPr indent="720000">
              <a:lnSpc>
                <a:spcPct val="150000"/>
              </a:lnSpc>
            </a:pP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．根据车辆识别码选择年款。</a:t>
            </a:r>
          </a:p>
          <a:p>
            <a:pPr indent="720000">
              <a:lnSpc>
                <a:spcPct val="150000"/>
              </a:lnSpc>
            </a:pP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．选择</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雪佛兰</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生产商。</a:t>
            </a:r>
          </a:p>
          <a:p>
            <a:pPr indent="720000">
              <a:lnSpc>
                <a:spcPct val="150000"/>
              </a:lnSpc>
            </a:pP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．选择</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科鲁兹</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车型。</a:t>
            </a:r>
          </a:p>
          <a:p>
            <a:pPr indent="720000">
              <a:lnSpc>
                <a:spcPct val="150000"/>
              </a:lnSpc>
            </a:pPr>
            <a:r>
              <a:rPr lang="en-US" altLang="zh-CN" sz="2400" dirty="0">
                <a:latin typeface="宋体" pitchFamily="2" charset="-122"/>
                <a:ea typeface="宋体" pitchFamily="2" charset="-122"/>
              </a:rPr>
              <a:t>10</a:t>
            </a:r>
            <a:r>
              <a:rPr lang="zh-CN" altLang="en-US" sz="2400" dirty="0">
                <a:latin typeface="宋体" pitchFamily="2" charset="-122"/>
                <a:ea typeface="宋体" pitchFamily="2" charset="-122"/>
              </a:rPr>
              <a:t>．选择</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发动机控制模块</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a:t>
            </a:r>
          </a:p>
          <a:p>
            <a:pPr indent="720000">
              <a:lnSpc>
                <a:spcPct val="150000"/>
              </a:lnSpc>
            </a:pPr>
            <a:r>
              <a:rPr lang="en-US" altLang="zh-CN" sz="2400" dirty="0">
                <a:latin typeface="宋体" pitchFamily="2" charset="-122"/>
                <a:ea typeface="宋体" pitchFamily="2" charset="-122"/>
              </a:rPr>
              <a:t>11</a:t>
            </a:r>
            <a:r>
              <a:rPr lang="zh-CN" altLang="en-US" sz="2400" dirty="0">
                <a:latin typeface="宋体" pitchFamily="2" charset="-122"/>
                <a:ea typeface="宋体" pitchFamily="2" charset="-122"/>
              </a:rPr>
              <a:t>．选择</a:t>
            </a:r>
            <a:r>
              <a:rPr lang="en-US" altLang="zh-CN" sz="2400" dirty="0">
                <a:latin typeface="宋体" pitchFamily="2" charset="-122"/>
                <a:ea typeface="宋体" pitchFamily="2" charset="-122"/>
              </a:rPr>
              <a:t>【1.6L L4 LDE】</a:t>
            </a:r>
            <a:r>
              <a:rPr lang="zh-CN" altLang="en-US" sz="2400" dirty="0">
                <a:latin typeface="宋体" pitchFamily="2" charset="-122"/>
                <a:ea typeface="宋体" pitchFamily="2" charset="-122"/>
              </a:rPr>
              <a:t>。</a:t>
            </a:r>
          </a:p>
          <a:p>
            <a:pPr indent="720000">
              <a:lnSpc>
                <a:spcPct val="150000"/>
              </a:lnSpc>
            </a:pPr>
            <a:r>
              <a:rPr lang="en-US" altLang="zh-CN" sz="2400" dirty="0">
                <a:latin typeface="宋体" pitchFamily="2" charset="-122"/>
                <a:ea typeface="宋体" pitchFamily="2" charset="-122"/>
              </a:rPr>
              <a:t>12</a:t>
            </a:r>
            <a:r>
              <a:rPr lang="zh-CN" altLang="en-US" sz="2400" dirty="0">
                <a:latin typeface="宋体" pitchFamily="2" charset="-122"/>
                <a:ea typeface="宋体" pitchFamily="2" charset="-122"/>
              </a:rPr>
              <a:t>．选择</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读取故障码</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a:t>
            </a:r>
          </a:p>
        </p:txBody>
      </p:sp>
    </p:spTree>
    <p:extLst>
      <p:ext uri="{BB962C8B-B14F-4D97-AF65-F5344CB8AC3E}">
        <p14:creationId xmlns:p14="http://schemas.microsoft.com/office/powerpoint/2010/main" val="324003075"/>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三、读取故障码</a:t>
            </a:r>
          </a:p>
        </p:txBody>
      </p:sp>
      <p:sp>
        <p:nvSpPr>
          <p:cNvPr id="12" name="TextBox 11"/>
          <p:cNvSpPr txBox="1"/>
          <p:nvPr/>
        </p:nvSpPr>
        <p:spPr>
          <a:xfrm>
            <a:off x="1190847" y="2176582"/>
            <a:ext cx="4397153" cy="166776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13</a:t>
            </a:r>
            <a:r>
              <a:rPr lang="zh-CN" altLang="en-US" sz="2400" dirty="0">
                <a:latin typeface="宋体" pitchFamily="2" charset="-122"/>
                <a:ea typeface="宋体" pitchFamily="2" charset="-122"/>
              </a:rPr>
              <a:t>．选择</a:t>
            </a:r>
            <a:r>
              <a:rPr lang="en-US" altLang="zh-CN" sz="2400" dirty="0">
                <a:latin typeface="宋体" pitchFamily="2" charset="-122"/>
                <a:ea typeface="宋体" pitchFamily="2" charset="-122"/>
              </a:rPr>
              <a:t>【DTC</a:t>
            </a:r>
            <a:r>
              <a:rPr lang="zh-CN" altLang="en-US" sz="2400" dirty="0">
                <a:latin typeface="宋体" pitchFamily="2" charset="-122"/>
                <a:ea typeface="宋体" pitchFamily="2" charset="-122"/>
              </a:rPr>
              <a:t>显示屏</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a:t>
            </a:r>
            <a:endParaRPr lang="en-US" altLang="zh-CN" sz="2400" dirty="0">
              <a:latin typeface="宋体" pitchFamily="2" charset="-122"/>
              <a:ea typeface="宋体" pitchFamily="2" charset="-122"/>
            </a:endParaRPr>
          </a:p>
          <a:p>
            <a:pPr indent="720000">
              <a:lnSpc>
                <a:spcPct val="150000"/>
              </a:lnSpc>
            </a:pPr>
            <a:r>
              <a:rPr lang="en-US" altLang="zh-CN" sz="2400" dirty="0">
                <a:latin typeface="宋体" pitchFamily="2" charset="-122"/>
                <a:ea typeface="宋体" pitchFamily="2" charset="-122"/>
              </a:rPr>
              <a:t>14</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KT600</a:t>
            </a:r>
            <a:r>
              <a:rPr lang="zh-CN" altLang="en-US" sz="2400" dirty="0">
                <a:latin typeface="宋体" pitchFamily="2" charset="-122"/>
                <a:ea typeface="宋体" pitchFamily="2" charset="-122"/>
              </a:rPr>
              <a:t>显示故障码，如图所示。</a:t>
            </a:r>
          </a:p>
        </p:txBody>
      </p:sp>
      <p:sp>
        <p:nvSpPr>
          <p:cNvPr id="14" name="TextBox 13"/>
          <p:cNvSpPr txBox="1"/>
          <p:nvPr/>
        </p:nvSpPr>
        <p:spPr>
          <a:xfrm>
            <a:off x="8346285" y="5247896"/>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显示故障码</a:t>
            </a:r>
          </a:p>
        </p:txBody>
      </p:sp>
      <p:pic>
        <p:nvPicPr>
          <p:cNvPr id="12800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94166" y="1961771"/>
            <a:ext cx="4314825" cy="328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58114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14" name="TextBox 13"/>
          <p:cNvSpPr txBox="1"/>
          <p:nvPr/>
        </p:nvSpPr>
        <p:spPr>
          <a:xfrm>
            <a:off x="1092554" y="1441821"/>
            <a:ext cx="341632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．准备垃圾桶、消防箱</a:t>
            </a:r>
          </a:p>
        </p:txBody>
      </p:sp>
      <p:sp>
        <p:nvSpPr>
          <p:cNvPr id="11" name="TextBox 10"/>
          <p:cNvSpPr txBox="1"/>
          <p:nvPr/>
        </p:nvSpPr>
        <p:spPr>
          <a:xfrm>
            <a:off x="1190849" y="2005249"/>
            <a:ext cx="4498752"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注重环境保护，垃圾需分类收集。坚持“安全第一、预防为主”的安全生产方针，做到有备无患。消防设施应完好齐全，如图所示。</a:t>
            </a:r>
          </a:p>
        </p:txBody>
      </p:sp>
      <p:sp>
        <p:nvSpPr>
          <p:cNvPr id="6" name="TextBox 5"/>
          <p:cNvSpPr txBox="1"/>
          <p:nvPr/>
        </p:nvSpPr>
        <p:spPr>
          <a:xfrm>
            <a:off x="8410773" y="5247896"/>
            <a:ext cx="100540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消防设施</a:t>
            </a:r>
          </a:p>
        </p:txBody>
      </p:sp>
      <p:pic>
        <p:nvPicPr>
          <p:cNvPr id="51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5" y="2204771"/>
            <a:ext cx="5400000" cy="30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2185583"/>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三、读取故障码</a:t>
            </a:r>
          </a:p>
        </p:txBody>
      </p:sp>
      <p:sp>
        <p:nvSpPr>
          <p:cNvPr id="12" name="TextBox 11"/>
          <p:cNvSpPr txBox="1"/>
          <p:nvPr/>
        </p:nvSpPr>
        <p:spPr>
          <a:xfrm>
            <a:off x="1190847" y="2176582"/>
            <a:ext cx="4397153" cy="3416320"/>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15</a:t>
            </a:r>
            <a:r>
              <a:rPr lang="zh-CN" altLang="en-US" sz="2400" dirty="0">
                <a:latin typeface="宋体" pitchFamily="2" charset="-122"/>
                <a:ea typeface="宋体" pitchFamily="2" charset="-122"/>
              </a:rPr>
              <a:t>．如有故障码，应检查故障原因。</a:t>
            </a:r>
          </a:p>
          <a:p>
            <a:pPr indent="720000">
              <a:lnSpc>
                <a:spcPct val="150000"/>
              </a:lnSpc>
            </a:pPr>
            <a:r>
              <a:rPr lang="en-US" altLang="zh-CN" sz="2400" dirty="0">
                <a:latin typeface="宋体" pitchFamily="2" charset="-122"/>
                <a:ea typeface="宋体" pitchFamily="2" charset="-122"/>
              </a:rPr>
              <a:t>16</a:t>
            </a:r>
            <a:r>
              <a:rPr lang="zh-CN" altLang="en-US" sz="2400" dirty="0">
                <a:latin typeface="宋体" pitchFamily="2" charset="-122"/>
                <a:ea typeface="宋体" pitchFamily="2" charset="-122"/>
              </a:rPr>
              <a:t>．故障排除后，需要清除故障码，如图所示。</a:t>
            </a:r>
          </a:p>
          <a:p>
            <a:pPr indent="720000">
              <a:lnSpc>
                <a:spcPct val="150000"/>
              </a:lnSpc>
            </a:pPr>
            <a:r>
              <a:rPr lang="en-US" altLang="zh-CN" sz="2400" dirty="0">
                <a:latin typeface="宋体" pitchFamily="2" charset="-122"/>
                <a:ea typeface="宋体" pitchFamily="2" charset="-122"/>
              </a:rPr>
              <a:t>17</a:t>
            </a:r>
            <a:r>
              <a:rPr lang="zh-CN" altLang="en-US" sz="2400" dirty="0">
                <a:latin typeface="宋体" pitchFamily="2" charset="-122"/>
                <a:ea typeface="宋体" pitchFamily="2" charset="-122"/>
              </a:rPr>
              <a:t>．用相同的方法进行底盘等其他系统的故障码读取。</a:t>
            </a:r>
          </a:p>
        </p:txBody>
      </p:sp>
      <p:sp>
        <p:nvSpPr>
          <p:cNvPr id="14" name="TextBox 13"/>
          <p:cNvSpPr txBox="1"/>
          <p:nvPr/>
        </p:nvSpPr>
        <p:spPr>
          <a:xfrm>
            <a:off x="8346285" y="5247896"/>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清除故障码</a:t>
            </a:r>
          </a:p>
        </p:txBody>
      </p:sp>
      <p:pic>
        <p:nvPicPr>
          <p:cNvPr id="1290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89404" y="2009396"/>
            <a:ext cx="4324350" cy="323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9513676"/>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四、检查座椅和安全带</a:t>
            </a:r>
          </a:p>
        </p:txBody>
      </p:sp>
      <p:sp>
        <p:nvSpPr>
          <p:cNvPr id="9" name="TextBox 8"/>
          <p:cNvSpPr txBox="1"/>
          <p:nvPr/>
        </p:nvSpPr>
        <p:spPr>
          <a:xfrm>
            <a:off x="1092554" y="2058370"/>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．检查座椅</a:t>
            </a:r>
          </a:p>
        </p:txBody>
      </p:sp>
      <p:sp>
        <p:nvSpPr>
          <p:cNvPr id="10" name="TextBox 9"/>
          <p:cNvSpPr txBox="1"/>
          <p:nvPr/>
        </p:nvSpPr>
        <p:spPr>
          <a:xfrm>
            <a:off x="1190848" y="2621798"/>
            <a:ext cx="9654952"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）检查座椅螺栓和螺母有无松动现象。</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）检查座椅前后移动、高低调节有无卡滞现象。</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）检查座椅靠背摆动调节是否自如。</a:t>
            </a:r>
          </a:p>
        </p:txBody>
      </p:sp>
    </p:spTree>
    <p:extLst>
      <p:ext uri="{BB962C8B-B14F-4D97-AF65-F5344CB8AC3E}">
        <p14:creationId xmlns:p14="http://schemas.microsoft.com/office/powerpoint/2010/main" val="2746068784"/>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．检查安全带锁紧器</a:t>
            </a:r>
          </a:p>
        </p:txBody>
      </p:sp>
      <p:sp>
        <p:nvSpPr>
          <p:cNvPr id="13" name="TextBox 12"/>
          <p:cNvSpPr txBox="1"/>
          <p:nvPr/>
        </p:nvSpPr>
        <p:spPr>
          <a:xfrm>
            <a:off x="1190848" y="2005249"/>
            <a:ext cx="47019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）用手握住安全带一端，然后迅速拉动安全带，如图所示。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）安全带应该不能被外力拉动，而被锁紧器锁止。</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）用同样方法检查其他安全带。</a:t>
            </a:r>
          </a:p>
        </p:txBody>
      </p:sp>
      <p:sp>
        <p:nvSpPr>
          <p:cNvPr id="15" name="TextBox 14"/>
          <p:cNvSpPr txBox="1"/>
          <p:nvPr/>
        </p:nvSpPr>
        <p:spPr>
          <a:xfrm>
            <a:off x="8038508" y="5247896"/>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检查安全带锁紧器</a:t>
            </a:r>
          </a:p>
        </p:txBody>
      </p:sp>
      <p:pic>
        <p:nvPicPr>
          <p:cNvPr id="13005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98928" y="2237996"/>
            <a:ext cx="4305300" cy="300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1786869"/>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．检查安全带锁扣</a:t>
            </a:r>
          </a:p>
        </p:txBody>
      </p:sp>
      <p:sp>
        <p:nvSpPr>
          <p:cNvPr id="13" name="TextBox 12"/>
          <p:cNvSpPr txBox="1"/>
          <p:nvPr/>
        </p:nvSpPr>
        <p:spPr>
          <a:xfrm>
            <a:off x="1190848" y="2005249"/>
            <a:ext cx="4701952"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）将安全带锁舌插入红色锁扣中，如图所示。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）安全带应锁定牢固。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）安全带指示灯熄灭，表示安全带使用状态指示灯正常。</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）检查其他安全带，副驾驶位置只有当有乘客而未系安全带时，才会触发安全带指示灯。</a:t>
            </a:r>
          </a:p>
        </p:txBody>
      </p:sp>
      <p:sp>
        <p:nvSpPr>
          <p:cNvPr id="15" name="TextBox 14"/>
          <p:cNvSpPr txBox="1"/>
          <p:nvPr/>
        </p:nvSpPr>
        <p:spPr>
          <a:xfrm>
            <a:off x="8141100" y="5247896"/>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检查安全带锁扣</a:t>
            </a:r>
          </a:p>
        </p:txBody>
      </p:sp>
      <p:pic>
        <p:nvPicPr>
          <p:cNvPr id="13107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89415" y="2323721"/>
            <a:ext cx="4124325" cy="292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8757546"/>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184</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五、检查刮水器、清洗装置</a:t>
            </a:r>
          </a:p>
        </p:txBody>
      </p:sp>
      <p:sp>
        <p:nvSpPr>
          <p:cNvPr id="9" name="TextBox 8"/>
          <p:cNvSpPr txBox="1"/>
          <p:nvPr/>
        </p:nvSpPr>
        <p:spPr>
          <a:xfrm>
            <a:off x="1092554" y="2058370"/>
            <a:ext cx="341632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．检查清洗装置的状态</a:t>
            </a:r>
          </a:p>
        </p:txBody>
      </p:sp>
      <p:sp>
        <p:nvSpPr>
          <p:cNvPr id="10" name="TextBox 9"/>
          <p:cNvSpPr txBox="1"/>
          <p:nvPr/>
        </p:nvSpPr>
        <p:spPr>
          <a:xfrm>
            <a:off x="1190848" y="2621798"/>
            <a:ext cx="45241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）启动发动机。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）拨动刮水器多功能开关，如图所示。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）检查风窗清洗装置是否有清洗液喷出。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）检查喷射压力是否足够，如图所示。</a:t>
            </a:r>
          </a:p>
        </p:txBody>
      </p:sp>
      <p:sp>
        <p:nvSpPr>
          <p:cNvPr id="8" name="TextBox 7"/>
          <p:cNvSpPr txBox="1"/>
          <p:nvPr/>
        </p:nvSpPr>
        <p:spPr>
          <a:xfrm>
            <a:off x="8141101" y="6098112"/>
            <a:ext cx="162095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检查喷射压力</a:t>
            </a:r>
          </a:p>
        </p:txBody>
      </p:sp>
      <p:sp>
        <p:nvSpPr>
          <p:cNvPr id="12" name="TextBox 11"/>
          <p:cNvSpPr txBox="1"/>
          <p:nvPr/>
        </p:nvSpPr>
        <p:spPr>
          <a:xfrm>
            <a:off x="7730733" y="3682781"/>
            <a:ext cx="2441694"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打开刮水器多功能开关</a:t>
            </a:r>
          </a:p>
        </p:txBody>
      </p:sp>
      <p:pic>
        <p:nvPicPr>
          <p:cNvPr id="132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511579" y="1820381"/>
            <a:ext cx="2880000" cy="18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209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11579" y="4246227"/>
            <a:ext cx="2880000" cy="1851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5861615"/>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14" name="TextBox 13"/>
          <p:cNvSpPr txBox="1"/>
          <p:nvPr/>
        </p:nvSpPr>
        <p:spPr>
          <a:xfrm>
            <a:off x="1092554" y="1441821"/>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．检查清洗装置的喷射位置</a:t>
            </a:r>
          </a:p>
        </p:txBody>
      </p:sp>
      <p:sp>
        <p:nvSpPr>
          <p:cNvPr id="13" name="TextBox 12"/>
          <p:cNvSpPr txBox="1"/>
          <p:nvPr/>
        </p:nvSpPr>
        <p:spPr>
          <a:xfrm>
            <a:off x="1190848" y="2005249"/>
            <a:ext cx="4701952"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检查喷射区是否集中在刮水器的工作范围，必要时进行调整。可在喷嘴内插入一根与喷嘴相匹配的钢丝，以便调整喷射方向，如图所示。</a:t>
            </a:r>
          </a:p>
        </p:txBody>
      </p:sp>
      <p:sp>
        <p:nvSpPr>
          <p:cNvPr id="15" name="TextBox 14"/>
          <p:cNvSpPr txBox="1"/>
          <p:nvPr/>
        </p:nvSpPr>
        <p:spPr>
          <a:xfrm>
            <a:off x="8038508" y="5247896"/>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检查安全带锁紧器</a:t>
            </a:r>
          </a:p>
        </p:txBody>
      </p:sp>
      <p:pic>
        <p:nvPicPr>
          <p:cNvPr id="13312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689390" y="1695071"/>
            <a:ext cx="4524375" cy="355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2832814"/>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6</a:t>
            </a:r>
            <a:r>
              <a:rPr lang="zh-CN" altLang="en-US" sz="3200" b="1" dirty="0">
                <a:solidFill>
                  <a:srgbClr val="7030A0"/>
                </a:solidFill>
                <a:latin typeface="楷体" pitchFamily="49" charset="-122"/>
                <a:ea typeface="楷体" pitchFamily="49" charset="-122"/>
              </a:rPr>
              <a:t>　乘员舱内外的检查与维护</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．检查刮水器的工作情况</a:t>
            </a:r>
          </a:p>
        </p:txBody>
      </p:sp>
      <p:sp>
        <p:nvSpPr>
          <p:cNvPr id="13" name="TextBox 12"/>
          <p:cNvSpPr txBox="1"/>
          <p:nvPr/>
        </p:nvSpPr>
        <p:spPr>
          <a:xfrm>
            <a:off x="1190848" y="2005249"/>
            <a:ext cx="9578752"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）旋动刮水器多功能开关，依次检查刮水器处于间歇挡、低速挡和高速挡时，工作是否正常。</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）检查刮水器处于停止位置时，刮水器回位是否正常。</a:t>
            </a:r>
          </a:p>
        </p:txBody>
      </p:sp>
    </p:spTree>
    <p:extLst>
      <p:ext uri="{BB962C8B-B14F-4D97-AF65-F5344CB8AC3E}">
        <p14:creationId xmlns:p14="http://schemas.microsoft.com/office/powerpoint/2010/main" val="3106062249"/>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187</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7</a:t>
            </a:r>
            <a:r>
              <a:rPr lang="zh-CN" altLang="en-US" sz="3200" b="1" dirty="0">
                <a:solidFill>
                  <a:srgbClr val="7030A0"/>
                </a:solidFill>
                <a:latin typeface="楷体" pitchFamily="49" charset="-122"/>
                <a:ea typeface="楷体" pitchFamily="49" charset="-122"/>
              </a:rPr>
              <a:t>　双人维护工艺规范</a:t>
            </a:r>
          </a:p>
        </p:txBody>
      </p:sp>
    </p:spTree>
    <p:extLst>
      <p:ext uri="{BB962C8B-B14F-4D97-AF65-F5344CB8AC3E}">
        <p14:creationId xmlns:p14="http://schemas.microsoft.com/office/powerpoint/2010/main" val="848364767"/>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188</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7</a:t>
            </a:r>
            <a:r>
              <a:rPr lang="zh-CN" altLang="en-US" sz="3200" b="1" dirty="0">
                <a:solidFill>
                  <a:srgbClr val="7030A0"/>
                </a:solidFill>
                <a:latin typeface="楷体" pitchFamily="49" charset="-122"/>
                <a:ea typeface="楷体" pitchFamily="49" charset="-122"/>
              </a:rPr>
              <a:t>　双人维护工艺规范</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66776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．了解双人维护的优点。</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a:t>
            </a:r>
            <a:r>
              <a:rPr lang="en-US" altLang="zh-CN" sz="2400" dirty="0">
                <a:latin typeface="宋体" pitchFamily="2" charset="-122"/>
                <a:ea typeface="宋体" pitchFamily="2" charset="-122"/>
              </a:rPr>
              <a:t>5 000 km</a:t>
            </a:r>
            <a:r>
              <a:rPr lang="zh-CN" altLang="en-US" sz="2400" dirty="0">
                <a:latin typeface="宋体" pitchFamily="2" charset="-122"/>
                <a:ea typeface="宋体" pitchFamily="2" charset="-122"/>
              </a:rPr>
              <a:t>双人维护工艺流程。</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．能进行</a:t>
            </a:r>
            <a:r>
              <a:rPr lang="en-US" altLang="zh-CN" sz="2400" dirty="0">
                <a:latin typeface="宋体" pitchFamily="2" charset="-122"/>
                <a:ea typeface="宋体" pitchFamily="2" charset="-122"/>
              </a:rPr>
              <a:t>5 000 km</a:t>
            </a:r>
            <a:r>
              <a:rPr lang="zh-CN" altLang="en-US" sz="2400" dirty="0">
                <a:latin typeface="宋体" pitchFamily="2" charset="-122"/>
                <a:ea typeface="宋体" pitchFamily="2" charset="-122"/>
              </a:rPr>
              <a:t>双人维护作业。</a:t>
            </a:r>
          </a:p>
        </p:txBody>
      </p:sp>
    </p:spTree>
    <p:extLst>
      <p:ext uri="{BB962C8B-B14F-4D97-AF65-F5344CB8AC3E}">
        <p14:creationId xmlns:p14="http://schemas.microsoft.com/office/powerpoint/2010/main" val="1110199380"/>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189</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7</a:t>
            </a:r>
            <a:r>
              <a:rPr lang="zh-CN" altLang="en-US" sz="3200" b="1" dirty="0">
                <a:solidFill>
                  <a:srgbClr val="7030A0"/>
                </a:solidFill>
                <a:latin typeface="楷体" pitchFamily="49" charset="-122"/>
                <a:ea typeface="楷体" pitchFamily="49" charset="-122"/>
              </a:rPr>
              <a:t>　双人维护工艺规范</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86232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据不完全统计，有超过</a:t>
            </a:r>
            <a:r>
              <a:rPr lang="en-US" altLang="zh-CN" sz="2400" dirty="0">
                <a:latin typeface="宋体" pitchFamily="2" charset="-122"/>
                <a:ea typeface="宋体" pitchFamily="2" charset="-122"/>
              </a:rPr>
              <a:t>35%</a:t>
            </a:r>
            <a:r>
              <a:rPr lang="zh-CN" altLang="en-US" sz="2400" dirty="0">
                <a:latin typeface="宋体" pitchFamily="2" charset="-122"/>
                <a:ea typeface="宋体" pitchFamily="2" charset="-122"/>
              </a:rPr>
              <a:t>的车主对汽车维护工作质量、等待时间过长有过严重不满。为解决该问题，越来越多的汽车厂商把“双人维护”引入到售后服务当中，在</a:t>
            </a:r>
            <a:r>
              <a:rPr lang="en-US" altLang="zh-CN" sz="2400" dirty="0">
                <a:latin typeface="宋体" pitchFamily="2" charset="-122"/>
                <a:ea typeface="宋体" pitchFamily="2" charset="-122"/>
              </a:rPr>
              <a:t>4S</a:t>
            </a:r>
            <a:r>
              <a:rPr lang="zh-CN" altLang="en-US" sz="2400" dirty="0">
                <a:latin typeface="宋体" pitchFamily="2" charset="-122"/>
                <a:ea typeface="宋体" pitchFamily="2" charset="-122"/>
              </a:rPr>
              <a:t>店开启了双人维护绿色通道。双人同时施工作业可以将维护时间缩短，而在费用上则与单人作业一样，并未额外增加车主的维护费用。</a:t>
            </a:r>
          </a:p>
        </p:txBody>
      </p:sp>
    </p:spTree>
    <p:extLst>
      <p:ext uri="{BB962C8B-B14F-4D97-AF65-F5344CB8AC3E}">
        <p14:creationId xmlns:p14="http://schemas.microsoft.com/office/powerpoint/2010/main" val="19731811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6" name="TextBox 5"/>
          <p:cNvSpPr txBox="1"/>
          <p:nvPr/>
        </p:nvSpPr>
        <p:spPr>
          <a:xfrm>
            <a:off x="2599152" y="1297161"/>
            <a:ext cx="592982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二、维护车辆的准备及基本功能操作</a:t>
            </a:r>
          </a:p>
        </p:txBody>
      </p:sp>
      <p:sp>
        <p:nvSpPr>
          <p:cNvPr id="12" name="TextBox 11"/>
          <p:cNvSpPr txBox="1"/>
          <p:nvPr/>
        </p:nvSpPr>
        <p:spPr>
          <a:xfrm>
            <a:off x="1190848" y="2052631"/>
            <a:ext cx="9731151"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．车辆停放周正，安放车轮挡块。</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．安放车辆内三套一垫（座椅套、转向盘套、变速杆套、地板垫）。</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．检查车辆变速杆位置、拉紧驻车制动器、降下车窗玻璃。</a:t>
            </a: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．打开发动机舱盖、行李舱盖、油箱盖。</a:t>
            </a:r>
          </a:p>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．安放车辆外三件套（左、右翼子板布及格栅布）。</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3862023262"/>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190</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7</a:t>
            </a:r>
            <a:r>
              <a:rPr lang="zh-CN" altLang="en-US" sz="3200" b="1" dirty="0">
                <a:solidFill>
                  <a:srgbClr val="7030A0"/>
                </a:solidFill>
                <a:latin typeface="楷体" pitchFamily="49" charset="-122"/>
                <a:ea typeface="楷体" pitchFamily="49" charset="-122"/>
              </a:rPr>
              <a:t>　双人维护工艺规范</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8" name="TextBox 7"/>
          <p:cNvSpPr txBox="1"/>
          <p:nvPr/>
        </p:nvSpPr>
        <p:spPr>
          <a:xfrm>
            <a:off x="1190847" y="2176582"/>
            <a:ext cx="9743853" cy="222176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双人维护又称为双人快速维护、双人快保，是通过执行标准化的工艺流程，配备专用的设备和工具，采用双人分工、同时作业的形式，将单车维护时间控制在</a:t>
            </a:r>
            <a:r>
              <a:rPr lang="en-US" altLang="zh-CN" sz="2400" dirty="0">
                <a:latin typeface="宋体" pitchFamily="2" charset="-122"/>
                <a:ea typeface="宋体" pitchFamily="2" charset="-122"/>
              </a:rPr>
              <a:t>30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50 min</a:t>
            </a:r>
            <a:r>
              <a:rPr lang="zh-CN" altLang="en-US" sz="2400" dirty="0">
                <a:latin typeface="宋体" pitchFamily="2" charset="-122"/>
                <a:ea typeface="宋体" pitchFamily="2" charset="-122"/>
              </a:rPr>
              <a:t>的快速维护服务，可大大节约车辆作业时间，提高工作效率。</a:t>
            </a:r>
          </a:p>
        </p:txBody>
      </p:sp>
    </p:spTree>
    <p:extLst>
      <p:ext uri="{BB962C8B-B14F-4D97-AF65-F5344CB8AC3E}">
        <p14:creationId xmlns:p14="http://schemas.microsoft.com/office/powerpoint/2010/main" val="3081732802"/>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7</a:t>
            </a:r>
            <a:r>
              <a:rPr lang="zh-CN" altLang="en-US" sz="3200" b="1" dirty="0">
                <a:solidFill>
                  <a:srgbClr val="7030A0"/>
                </a:solidFill>
                <a:latin typeface="楷体" pitchFamily="49" charset="-122"/>
                <a:ea typeface="楷体" pitchFamily="49" charset="-122"/>
              </a:rPr>
              <a:t>　双人维护工艺规范</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一、双人维护的优点</a:t>
            </a:r>
          </a:p>
        </p:txBody>
      </p:sp>
      <p:sp>
        <p:nvSpPr>
          <p:cNvPr id="9" name="TextBox 8"/>
          <p:cNvSpPr txBox="1"/>
          <p:nvPr/>
        </p:nvSpPr>
        <p:spPr>
          <a:xfrm>
            <a:off x="1092554" y="2058370"/>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．客户需求得到快速响应</a:t>
            </a:r>
          </a:p>
        </p:txBody>
      </p:sp>
      <p:sp>
        <p:nvSpPr>
          <p:cNvPr id="10" name="TextBox 9"/>
          <p:cNvSpPr txBox="1"/>
          <p:nvPr/>
        </p:nvSpPr>
        <p:spPr>
          <a:xfrm>
            <a:off x="1190848" y="2621798"/>
            <a:ext cx="45622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优化的流程和措施提升了经销商的运营能力，特别是在高峰时段，客户可以直观地感受到双人维护的优先快速。</a:t>
            </a:r>
          </a:p>
          <a:p>
            <a:pPr indent="627063">
              <a:lnSpc>
                <a:spcPct val="150000"/>
              </a:lnSpc>
            </a:pPr>
            <a:r>
              <a:rPr lang="zh-CN" altLang="en-US" sz="2400" dirty="0">
                <a:latin typeface="宋体" pitchFamily="2" charset="-122"/>
                <a:ea typeface="宋体" pitchFamily="2" charset="-122"/>
              </a:rPr>
              <a:t>快速维护专属工位如图所示。</a:t>
            </a:r>
          </a:p>
        </p:txBody>
      </p:sp>
      <p:sp>
        <p:nvSpPr>
          <p:cNvPr id="8" name="TextBox 7"/>
          <p:cNvSpPr txBox="1"/>
          <p:nvPr/>
        </p:nvSpPr>
        <p:spPr>
          <a:xfrm>
            <a:off x="8038508" y="5247896"/>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快速维护专属工位</a:t>
            </a:r>
          </a:p>
        </p:txBody>
      </p:sp>
      <p:pic>
        <p:nvPicPr>
          <p:cNvPr id="1341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91578" y="1710937"/>
            <a:ext cx="4320000" cy="3536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1602680"/>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7</a:t>
            </a:r>
            <a:r>
              <a:rPr lang="zh-CN" altLang="en-US" sz="3200" b="1" dirty="0">
                <a:solidFill>
                  <a:srgbClr val="7030A0"/>
                </a:solidFill>
                <a:latin typeface="楷体" pitchFamily="49" charset="-122"/>
                <a:ea typeface="楷体" pitchFamily="49" charset="-122"/>
              </a:rPr>
              <a:t>　双人维护工艺规范</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．减少客户等待时间</a:t>
            </a:r>
          </a:p>
        </p:txBody>
      </p:sp>
      <p:sp>
        <p:nvSpPr>
          <p:cNvPr id="13" name="TextBox 12"/>
          <p:cNvSpPr txBox="1"/>
          <p:nvPr/>
        </p:nvSpPr>
        <p:spPr>
          <a:xfrm>
            <a:off x="1190848" y="2005249"/>
            <a:ext cx="9731152"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双人维护的“快”不仅体现在预检速度的提升，更体现在维护过程的效率优化。车辆进行维护时，每车都配备两名专业技师，进行分项施工，极大提高了车辆检查及维护的作业效率。</a:t>
            </a:r>
          </a:p>
          <a:p>
            <a:pPr indent="627063">
              <a:lnSpc>
                <a:spcPct val="150000"/>
              </a:lnSpc>
            </a:pPr>
            <a:r>
              <a:rPr lang="zh-CN" altLang="en-US" sz="2400" dirty="0">
                <a:latin typeface="宋体" pitchFamily="2" charset="-122"/>
                <a:ea typeface="宋体" pitchFamily="2" charset="-122"/>
              </a:rPr>
              <a:t>这种“双倍输出”的施工方式，让维护速度与质量得到大幅度提升，单车维护时间由以前的</a:t>
            </a:r>
            <a:r>
              <a:rPr lang="en-US" altLang="zh-CN" sz="2400" dirty="0">
                <a:latin typeface="宋体" pitchFamily="2" charset="-122"/>
                <a:ea typeface="宋体" pitchFamily="2" charset="-122"/>
              </a:rPr>
              <a:t>2 h</a:t>
            </a:r>
            <a:r>
              <a:rPr lang="zh-CN" altLang="en-US" sz="2400" dirty="0">
                <a:latin typeface="宋体" pitchFamily="2" charset="-122"/>
                <a:ea typeface="宋体" pitchFamily="2" charset="-122"/>
              </a:rPr>
              <a:t>缩短到</a:t>
            </a:r>
            <a:r>
              <a:rPr lang="en-US" altLang="zh-CN" sz="2400" dirty="0">
                <a:latin typeface="宋体" pitchFamily="2" charset="-122"/>
                <a:ea typeface="宋体" pitchFamily="2" charset="-122"/>
              </a:rPr>
              <a:t>30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50 min</a:t>
            </a:r>
            <a:r>
              <a:rPr lang="zh-CN" altLang="en-US" sz="2400" dirty="0">
                <a:latin typeface="宋体" pitchFamily="2" charset="-122"/>
                <a:ea typeface="宋体" pitchFamily="2" charset="-122"/>
              </a:rPr>
              <a:t>，减少了客户等待时间。</a:t>
            </a:r>
          </a:p>
        </p:txBody>
      </p:sp>
    </p:spTree>
    <p:extLst>
      <p:ext uri="{BB962C8B-B14F-4D97-AF65-F5344CB8AC3E}">
        <p14:creationId xmlns:p14="http://schemas.microsoft.com/office/powerpoint/2010/main" val="3747290033"/>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7</a:t>
            </a:r>
            <a:r>
              <a:rPr lang="zh-CN" altLang="en-US" sz="3200" b="1" dirty="0">
                <a:solidFill>
                  <a:srgbClr val="7030A0"/>
                </a:solidFill>
                <a:latin typeface="楷体" pitchFamily="49" charset="-122"/>
                <a:ea typeface="楷体" pitchFamily="49" charset="-122"/>
              </a:rPr>
              <a:t>　双人维护工艺规范</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．获得更专业的服务</a:t>
            </a:r>
          </a:p>
        </p:txBody>
      </p:sp>
      <p:sp>
        <p:nvSpPr>
          <p:cNvPr id="13" name="TextBox 12"/>
          <p:cNvSpPr txBox="1"/>
          <p:nvPr/>
        </p:nvSpPr>
        <p:spPr>
          <a:xfrm>
            <a:off x="1190848" y="2005249"/>
            <a:ext cx="97311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双人快速维护设置专属的工位、配置专用的工具和设备，由训练有素的专属人员，依据标准化的快速维护流程，在最短的时间内完成车辆的各项维护作业。</a:t>
            </a:r>
          </a:p>
        </p:txBody>
      </p:sp>
    </p:spTree>
    <p:extLst>
      <p:ext uri="{BB962C8B-B14F-4D97-AF65-F5344CB8AC3E}">
        <p14:creationId xmlns:p14="http://schemas.microsoft.com/office/powerpoint/2010/main" val="2098564139"/>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194</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7</a:t>
            </a:r>
            <a:r>
              <a:rPr lang="zh-CN" altLang="en-US" sz="3200" b="1" dirty="0">
                <a:solidFill>
                  <a:srgbClr val="7030A0"/>
                </a:solidFill>
                <a:latin typeface="楷体" pitchFamily="49" charset="-122"/>
                <a:ea typeface="楷体" pitchFamily="49" charset="-122"/>
              </a:rPr>
              <a:t>　双人维护工艺规范</a:t>
            </a: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二、双人维护工艺流程</a:t>
            </a:r>
          </a:p>
        </p:txBody>
      </p:sp>
      <p:sp>
        <p:nvSpPr>
          <p:cNvPr id="9" name="TextBox 8"/>
          <p:cNvSpPr txBox="1"/>
          <p:nvPr/>
        </p:nvSpPr>
        <p:spPr>
          <a:xfrm>
            <a:off x="1092554" y="2058370"/>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．车辆举升位</a:t>
            </a:r>
          </a:p>
        </p:txBody>
      </p:sp>
      <p:sp>
        <p:nvSpPr>
          <p:cNvPr id="10" name="TextBox 9"/>
          <p:cNvSpPr txBox="1"/>
          <p:nvPr/>
        </p:nvSpPr>
        <p:spPr>
          <a:xfrm>
            <a:off x="1190848" y="2621798"/>
            <a:ext cx="4562252"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车辆举升位就是车辆在举升机上的位置，由于举升机举升高度不同而产生不同的举升位。双人维护的整个流程是由多个车辆举升位组合而成的。常见车辆举升位有以下四种，如图所示。</a:t>
            </a:r>
          </a:p>
        </p:txBody>
      </p:sp>
      <p:sp>
        <p:nvSpPr>
          <p:cNvPr id="8" name="TextBox 7"/>
          <p:cNvSpPr txBox="1"/>
          <p:nvPr/>
        </p:nvSpPr>
        <p:spPr>
          <a:xfrm>
            <a:off x="8141100" y="5247896"/>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常见车辆举升位</a:t>
            </a:r>
          </a:p>
        </p:txBody>
      </p:sp>
      <p:pic>
        <p:nvPicPr>
          <p:cNvPr id="1351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51578" y="2957531"/>
            <a:ext cx="5400000" cy="2290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6390003"/>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7</a:t>
            </a:r>
            <a:r>
              <a:rPr lang="zh-CN" altLang="en-US" sz="3200" b="1" dirty="0">
                <a:solidFill>
                  <a:srgbClr val="7030A0"/>
                </a:solidFill>
                <a:latin typeface="楷体" pitchFamily="49" charset="-122"/>
                <a:ea typeface="楷体" pitchFamily="49" charset="-122"/>
              </a:rPr>
              <a:t>　双人维护工艺规范</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．减少客户等待时间</a:t>
            </a:r>
          </a:p>
        </p:txBody>
      </p:sp>
      <p:sp>
        <p:nvSpPr>
          <p:cNvPr id="13" name="TextBox 12"/>
          <p:cNvSpPr txBox="1"/>
          <p:nvPr/>
        </p:nvSpPr>
        <p:spPr>
          <a:xfrm>
            <a:off x="1190848" y="2005249"/>
            <a:ext cx="9731152" cy="286232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．操作内容的汇总</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）某车型</a:t>
            </a:r>
            <a:r>
              <a:rPr lang="en-US" altLang="zh-CN" sz="2400" dirty="0">
                <a:latin typeface="宋体" pitchFamily="2" charset="-122"/>
                <a:ea typeface="宋体" pitchFamily="2" charset="-122"/>
              </a:rPr>
              <a:t>5 000 km</a:t>
            </a:r>
            <a:r>
              <a:rPr lang="zh-CN" altLang="en-US" sz="2400" dirty="0">
                <a:latin typeface="宋体" pitchFamily="2" charset="-122"/>
                <a:ea typeface="宋体" pitchFamily="2" charset="-122"/>
              </a:rPr>
              <a:t>维护项目</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）更换工作项目</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）检查工作项目</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）附加检查工作项目</a:t>
            </a:r>
          </a:p>
        </p:txBody>
      </p:sp>
    </p:spTree>
    <p:extLst>
      <p:ext uri="{BB962C8B-B14F-4D97-AF65-F5344CB8AC3E}">
        <p14:creationId xmlns:p14="http://schemas.microsoft.com/office/powerpoint/2010/main" val="1151262163"/>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7</a:t>
            </a:r>
            <a:r>
              <a:rPr lang="zh-CN" altLang="en-US" sz="3200" b="1" dirty="0">
                <a:solidFill>
                  <a:srgbClr val="7030A0"/>
                </a:solidFill>
                <a:latin typeface="楷体" pitchFamily="49" charset="-122"/>
                <a:ea typeface="楷体" pitchFamily="49" charset="-122"/>
              </a:rPr>
              <a:t>　双人维护工艺规范</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．减少客户等待时间</a:t>
            </a:r>
          </a:p>
        </p:txBody>
      </p:sp>
      <p:sp>
        <p:nvSpPr>
          <p:cNvPr id="13" name="TextBox 12"/>
          <p:cNvSpPr txBox="1"/>
          <p:nvPr/>
        </p:nvSpPr>
        <p:spPr>
          <a:xfrm>
            <a:off x="1190848" y="2005249"/>
            <a:ext cx="46130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）某品牌双人维护操作内容分工与走位</a:t>
            </a:r>
          </a:p>
          <a:p>
            <a:pPr indent="627063">
              <a:lnSpc>
                <a:spcPct val="150000"/>
              </a:lnSpc>
            </a:pPr>
            <a:r>
              <a:rPr lang="zh-CN" altLang="en-US" sz="2400" dirty="0">
                <a:latin typeface="宋体" pitchFamily="2" charset="-122"/>
                <a:ea typeface="宋体" pitchFamily="2" charset="-122"/>
              </a:rPr>
              <a:t>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所示为某品牌双人维护车辆举升至最高位置的项目分工与走位。</a:t>
            </a:r>
          </a:p>
        </p:txBody>
      </p:sp>
      <p:pic>
        <p:nvPicPr>
          <p:cNvPr id="1361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54875" y="598388"/>
            <a:ext cx="3121025" cy="2999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6195"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185025" y="4159546"/>
            <a:ext cx="3190875" cy="177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8107500" y="5931196"/>
            <a:ext cx="1415773"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走位配合图</a:t>
            </a:r>
          </a:p>
        </p:txBody>
      </p:sp>
      <p:sp>
        <p:nvSpPr>
          <p:cNvPr id="9" name="TextBox 8"/>
          <p:cNvSpPr txBox="1"/>
          <p:nvPr/>
        </p:nvSpPr>
        <p:spPr>
          <a:xfrm>
            <a:off x="8210092" y="3597571"/>
            <a:ext cx="1210589"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项目分工</a:t>
            </a:r>
          </a:p>
        </p:txBody>
      </p:sp>
    </p:spTree>
    <p:extLst>
      <p:ext uri="{BB962C8B-B14F-4D97-AF65-F5344CB8AC3E}">
        <p14:creationId xmlns:p14="http://schemas.microsoft.com/office/powerpoint/2010/main" val="4222084551"/>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7</a:t>
            </a:r>
            <a:r>
              <a:rPr lang="zh-CN" altLang="en-US" sz="3200" b="1" dirty="0">
                <a:solidFill>
                  <a:srgbClr val="7030A0"/>
                </a:solidFill>
                <a:latin typeface="楷体" pitchFamily="49" charset="-122"/>
                <a:ea typeface="楷体" pitchFamily="49" charset="-122"/>
              </a:rPr>
              <a:t>　双人维护工艺规范</a:t>
            </a:r>
          </a:p>
        </p:txBody>
      </p:sp>
      <p:sp>
        <p:nvSpPr>
          <p:cNvPr id="8" name="TextBox 7"/>
          <p:cNvSpPr txBox="1"/>
          <p:nvPr/>
        </p:nvSpPr>
        <p:spPr>
          <a:xfrm>
            <a:off x="5593298" y="2000917"/>
            <a:ext cx="100540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工具器材</a:t>
            </a:r>
          </a:p>
        </p:txBody>
      </p:sp>
      <p:pic>
        <p:nvPicPr>
          <p:cNvPr id="1372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14761" y="2339471"/>
            <a:ext cx="4562475" cy="4227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0093224"/>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7</a:t>
            </a:r>
            <a:r>
              <a:rPr lang="zh-CN" altLang="en-US" sz="3200" b="1" dirty="0">
                <a:solidFill>
                  <a:srgbClr val="7030A0"/>
                </a:solidFill>
                <a:latin typeface="楷体" pitchFamily="49" charset="-122"/>
                <a:ea typeface="楷体" pitchFamily="49" charset="-122"/>
              </a:rPr>
              <a:t>　双人维护工艺规范</a:t>
            </a: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一、双人维护工艺流程</a:t>
            </a:r>
          </a:p>
        </p:txBody>
      </p:sp>
      <p:sp>
        <p:nvSpPr>
          <p:cNvPr id="9" name="TextBox 8"/>
          <p:cNvSpPr txBox="1"/>
          <p:nvPr/>
        </p:nvSpPr>
        <p:spPr>
          <a:xfrm>
            <a:off x="1092554" y="2058370"/>
            <a:ext cx="4955203" cy="1200329"/>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．按照双人维护工艺流程（见表）</a:t>
            </a:r>
            <a:endParaRPr lang="en-US" altLang="zh-CN" sz="2400" dirty="0">
              <a:solidFill>
                <a:schemeClr val="tx1">
                  <a:lumMod val="75000"/>
                  <a:lumOff val="25000"/>
                </a:schemeClr>
              </a:solidFill>
              <a:latin typeface="黑体" pitchFamily="49" charset="-122"/>
              <a:ea typeface="黑体" pitchFamily="49" charset="-122"/>
            </a:endParaRPr>
          </a:p>
          <a:p>
            <a:r>
              <a:rPr lang="zh-CN" altLang="en-US" sz="2400" dirty="0">
                <a:solidFill>
                  <a:schemeClr val="tx1">
                    <a:lumMod val="75000"/>
                    <a:lumOff val="25000"/>
                  </a:schemeClr>
                </a:solidFill>
                <a:latin typeface="黑体" pitchFamily="49" charset="-122"/>
                <a:ea typeface="黑体" pitchFamily="49" charset="-122"/>
              </a:rPr>
              <a:t>对通用克鲁兹</a:t>
            </a:r>
            <a:r>
              <a:rPr lang="en-US" altLang="zh-CN" sz="2400" dirty="0">
                <a:solidFill>
                  <a:schemeClr val="tx1">
                    <a:lumMod val="75000"/>
                    <a:lumOff val="25000"/>
                  </a:schemeClr>
                </a:solidFill>
                <a:latin typeface="黑体" pitchFamily="49" charset="-122"/>
                <a:ea typeface="黑体" pitchFamily="49" charset="-122"/>
              </a:rPr>
              <a:t>1.6MT</a:t>
            </a:r>
            <a:r>
              <a:rPr lang="zh-CN" altLang="en-US" sz="2400" dirty="0">
                <a:solidFill>
                  <a:schemeClr val="tx1">
                    <a:lumMod val="75000"/>
                    <a:lumOff val="25000"/>
                  </a:schemeClr>
                </a:solidFill>
                <a:latin typeface="黑体" pitchFamily="49" charset="-122"/>
                <a:ea typeface="黑体" pitchFamily="49" charset="-122"/>
              </a:rPr>
              <a:t>轿车进行双</a:t>
            </a:r>
            <a:endParaRPr lang="en-US" altLang="zh-CN" sz="2400" dirty="0">
              <a:solidFill>
                <a:schemeClr val="tx1">
                  <a:lumMod val="75000"/>
                  <a:lumOff val="25000"/>
                </a:schemeClr>
              </a:solidFill>
              <a:latin typeface="黑体" pitchFamily="49" charset="-122"/>
              <a:ea typeface="黑体" pitchFamily="49" charset="-122"/>
            </a:endParaRPr>
          </a:p>
          <a:p>
            <a:r>
              <a:rPr lang="zh-CN" altLang="en-US" sz="2400" dirty="0">
                <a:solidFill>
                  <a:schemeClr val="tx1">
                    <a:lumMod val="75000"/>
                    <a:lumOff val="25000"/>
                  </a:schemeClr>
                </a:solidFill>
                <a:latin typeface="黑体" pitchFamily="49" charset="-122"/>
                <a:ea typeface="黑体" pitchFamily="49" charset="-122"/>
              </a:rPr>
              <a:t>人维护工作。</a:t>
            </a:r>
          </a:p>
        </p:txBody>
      </p:sp>
      <p:sp>
        <p:nvSpPr>
          <p:cNvPr id="8" name="TextBox 7"/>
          <p:cNvSpPr txBox="1"/>
          <p:nvPr/>
        </p:nvSpPr>
        <p:spPr>
          <a:xfrm>
            <a:off x="8064542" y="776026"/>
            <a:ext cx="2031326"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双人维护工艺流程表</a:t>
            </a:r>
          </a:p>
        </p:txBody>
      </p:sp>
      <p:pic>
        <p:nvPicPr>
          <p:cNvPr id="1382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76780" y="1114580"/>
            <a:ext cx="4006850" cy="5152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9283676"/>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7</a:t>
            </a:r>
            <a:r>
              <a:rPr lang="zh-CN" altLang="en-US" sz="3200" b="1" dirty="0">
                <a:solidFill>
                  <a:srgbClr val="7030A0"/>
                </a:solidFill>
                <a:latin typeface="楷体" pitchFamily="49" charset="-122"/>
                <a:ea typeface="楷体" pitchFamily="49" charset="-122"/>
              </a:rPr>
              <a:t>　双人维护工艺规范</a:t>
            </a:r>
          </a:p>
        </p:txBody>
      </p:sp>
      <p:sp>
        <p:nvSpPr>
          <p:cNvPr id="14" name="TextBox 13"/>
          <p:cNvSpPr txBox="1"/>
          <p:nvPr/>
        </p:nvSpPr>
        <p:spPr>
          <a:xfrm>
            <a:off x="1092554" y="1441821"/>
            <a:ext cx="1095684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．按照双人维护工艺流程（见表）对通用克鲁兹</a:t>
            </a:r>
            <a:r>
              <a:rPr lang="en-US" altLang="zh-CN" sz="2400" dirty="0">
                <a:solidFill>
                  <a:schemeClr val="tx1">
                    <a:lumMod val="75000"/>
                    <a:lumOff val="25000"/>
                  </a:schemeClr>
                </a:solidFill>
                <a:latin typeface="黑体" pitchFamily="49" charset="-122"/>
                <a:ea typeface="黑体" pitchFamily="49" charset="-122"/>
              </a:rPr>
              <a:t>1.6MT</a:t>
            </a:r>
            <a:r>
              <a:rPr lang="zh-CN" altLang="en-US" sz="2400" dirty="0">
                <a:solidFill>
                  <a:schemeClr val="tx1">
                    <a:lumMod val="75000"/>
                    <a:lumOff val="25000"/>
                  </a:schemeClr>
                </a:solidFill>
                <a:latin typeface="黑体" pitchFamily="49" charset="-122"/>
                <a:ea typeface="黑体" pitchFamily="49" charset="-122"/>
              </a:rPr>
              <a:t>轿车进行双人维护工作。</a:t>
            </a:r>
          </a:p>
        </p:txBody>
      </p:sp>
      <p:pic>
        <p:nvPicPr>
          <p:cNvPr id="13926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57754" y="2054918"/>
            <a:ext cx="3024187" cy="4379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9267"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478463" y="2054918"/>
            <a:ext cx="4714875" cy="324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975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维护接车单的识读与填写</a:t>
            </a:r>
          </a:p>
        </p:txBody>
      </p:sp>
    </p:spTree>
    <p:extLst>
      <p:ext uri="{BB962C8B-B14F-4D97-AF65-F5344CB8AC3E}">
        <p14:creationId xmlns:p14="http://schemas.microsoft.com/office/powerpoint/2010/main" val="661633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8" name="TextBox 7"/>
          <p:cNvSpPr txBox="1"/>
          <p:nvPr/>
        </p:nvSpPr>
        <p:spPr>
          <a:xfrm>
            <a:off x="1190847" y="2176582"/>
            <a:ext cx="4435253" cy="2308324"/>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本任务以</a:t>
            </a:r>
            <a:r>
              <a:rPr lang="en-US" altLang="zh-CN" sz="2400" dirty="0">
                <a:latin typeface="宋体" pitchFamily="2" charset="-122"/>
                <a:ea typeface="宋体" pitchFamily="2" charset="-122"/>
              </a:rPr>
              <a:t>1.6</a:t>
            </a:r>
            <a:r>
              <a:rPr lang="zh-CN" altLang="en-US" sz="2400" dirty="0">
                <a:latin typeface="宋体" pitchFamily="2" charset="-122"/>
                <a:ea typeface="宋体" pitchFamily="2" charset="-122"/>
              </a:rPr>
              <a:t>手动挡轿车</a:t>
            </a:r>
            <a:r>
              <a:rPr lang="en-US" altLang="zh-CN" sz="2400" dirty="0">
                <a:latin typeface="宋体" pitchFamily="2" charset="-122"/>
                <a:ea typeface="宋体" pitchFamily="2" charset="-122"/>
              </a:rPr>
              <a:t>5 000km</a:t>
            </a:r>
            <a:r>
              <a:rPr lang="zh-CN" altLang="en-US" sz="2400" dirty="0">
                <a:latin typeface="宋体" pitchFamily="2" charset="-122"/>
                <a:ea typeface="宋体" pitchFamily="2" charset="-122"/>
              </a:rPr>
              <a:t>维护作业为例，进行维护工位的准备、维护车辆的准备、维护车辆功能的基本操作。</a:t>
            </a:r>
          </a:p>
        </p:txBody>
      </p:sp>
      <p:pic>
        <p:nvPicPr>
          <p:cNvPr id="61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5" y="2844025"/>
            <a:ext cx="5400000" cy="2403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8410773" y="2505471"/>
            <a:ext cx="100540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工具器材</a:t>
            </a:r>
          </a:p>
        </p:txBody>
      </p:sp>
    </p:spTree>
    <p:extLst>
      <p:ext uri="{BB962C8B-B14F-4D97-AF65-F5344CB8AC3E}">
        <p14:creationId xmlns:p14="http://schemas.microsoft.com/office/powerpoint/2010/main" val="254612262"/>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7</a:t>
            </a:r>
            <a:r>
              <a:rPr lang="zh-CN" altLang="en-US" sz="3200" b="1" dirty="0">
                <a:solidFill>
                  <a:srgbClr val="7030A0"/>
                </a:solidFill>
                <a:latin typeface="楷体" pitchFamily="49" charset="-122"/>
                <a:ea typeface="楷体" pitchFamily="49" charset="-122"/>
              </a:rPr>
              <a:t>　双人维护工艺规范</a:t>
            </a:r>
          </a:p>
        </p:txBody>
      </p:sp>
      <p:sp>
        <p:nvSpPr>
          <p:cNvPr id="14" name="TextBox 13"/>
          <p:cNvSpPr txBox="1"/>
          <p:nvPr/>
        </p:nvSpPr>
        <p:spPr>
          <a:xfrm>
            <a:off x="1092554" y="1441821"/>
            <a:ext cx="495520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．填写双人维护记录单（见表）。</a:t>
            </a:r>
          </a:p>
        </p:txBody>
      </p:sp>
      <p:pic>
        <p:nvPicPr>
          <p:cNvPr id="14029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92554" y="2476500"/>
            <a:ext cx="5141825" cy="342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029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213600" y="501650"/>
            <a:ext cx="4313525" cy="610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2852987" y="2137946"/>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双人维护记录单</a:t>
            </a:r>
          </a:p>
        </p:txBody>
      </p:sp>
    </p:spTree>
    <p:extLst>
      <p:ext uri="{BB962C8B-B14F-4D97-AF65-F5344CB8AC3E}">
        <p14:creationId xmlns:p14="http://schemas.microsoft.com/office/powerpoint/2010/main" val="576809407"/>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7</a:t>
            </a:r>
            <a:r>
              <a:rPr lang="zh-CN" altLang="en-US" sz="3200" b="1" dirty="0">
                <a:solidFill>
                  <a:srgbClr val="7030A0"/>
                </a:solidFill>
                <a:latin typeface="楷体" pitchFamily="49" charset="-122"/>
                <a:ea typeface="楷体" pitchFamily="49" charset="-122"/>
              </a:rPr>
              <a:t>　双人维护工艺规范</a:t>
            </a: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二、双人维护灯光检查</a:t>
            </a:r>
          </a:p>
        </p:txBody>
      </p:sp>
      <p:sp>
        <p:nvSpPr>
          <p:cNvPr id="9" name="TextBox 8"/>
          <p:cNvSpPr txBox="1"/>
          <p:nvPr/>
        </p:nvSpPr>
        <p:spPr>
          <a:xfrm>
            <a:off x="1092554" y="2058370"/>
            <a:ext cx="6494085"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．双人维护灯光检查的十种配合手势（如图）</a:t>
            </a:r>
          </a:p>
        </p:txBody>
      </p:sp>
      <p:sp>
        <p:nvSpPr>
          <p:cNvPr id="10" name="TextBox 9"/>
          <p:cNvSpPr txBox="1"/>
          <p:nvPr/>
        </p:nvSpPr>
        <p:spPr>
          <a:xfrm>
            <a:off x="1190848" y="2621798"/>
            <a:ext cx="4562252"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双人维护中对车辆灯光的检查由车内、车外两名维修技师，通过手势配合进行检查，以确保做到准确、高效、不漏项。</a:t>
            </a:r>
          </a:p>
        </p:txBody>
      </p:sp>
      <p:sp>
        <p:nvSpPr>
          <p:cNvPr id="8" name="TextBox 7"/>
          <p:cNvSpPr txBox="1"/>
          <p:nvPr/>
        </p:nvSpPr>
        <p:spPr>
          <a:xfrm>
            <a:off x="8515809" y="6035526"/>
            <a:ext cx="244169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双人维护的十种配合手势</a:t>
            </a:r>
          </a:p>
        </p:txBody>
      </p:sp>
      <p:pic>
        <p:nvPicPr>
          <p:cNvPr id="14131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803082" y="425301"/>
            <a:ext cx="3867150" cy="561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318292"/>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7</a:t>
            </a:r>
            <a:r>
              <a:rPr lang="zh-CN" altLang="en-US" sz="3200" b="1" dirty="0">
                <a:solidFill>
                  <a:srgbClr val="7030A0"/>
                </a:solidFill>
                <a:latin typeface="楷体" pitchFamily="49" charset="-122"/>
                <a:ea typeface="楷体" pitchFamily="49" charset="-122"/>
              </a:rPr>
              <a:t>　双人维护工艺规范</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．双人维护灯光检查</a:t>
            </a:r>
          </a:p>
        </p:txBody>
      </p:sp>
      <p:sp>
        <p:nvSpPr>
          <p:cNvPr id="13" name="TextBox 12"/>
          <p:cNvSpPr txBox="1"/>
          <p:nvPr/>
        </p:nvSpPr>
        <p:spPr>
          <a:xfrm>
            <a:off x="1190848" y="2005249"/>
            <a:ext cx="46130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按照双人维护灯光检查的手势配合，对通用克鲁兹</a:t>
            </a:r>
            <a:r>
              <a:rPr lang="en-US" altLang="zh-CN" sz="2400" dirty="0">
                <a:latin typeface="宋体" pitchFamily="2" charset="-122"/>
                <a:ea typeface="宋体" pitchFamily="2" charset="-122"/>
              </a:rPr>
              <a:t>1.6MT</a:t>
            </a:r>
            <a:r>
              <a:rPr lang="zh-CN" altLang="en-US" sz="2400" dirty="0">
                <a:latin typeface="宋体" pitchFamily="2" charset="-122"/>
                <a:ea typeface="宋体" pitchFamily="2" charset="-122"/>
              </a:rPr>
              <a:t>轿车进行灯光检查工作，填写灯光检查报告单（见表）。</a:t>
            </a:r>
          </a:p>
        </p:txBody>
      </p:sp>
      <p:sp>
        <p:nvSpPr>
          <p:cNvPr id="8" name="TextBox 7"/>
          <p:cNvSpPr txBox="1"/>
          <p:nvPr/>
        </p:nvSpPr>
        <p:spPr>
          <a:xfrm>
            <a:off x="7612002" y="300909"/>
            <a:ext cx="2441694"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检查报告单（灯光部分）</a:t>
            </a:r>
          </a:p>
        </p:txBody>
      </p:sp>
      <p:pic>
        <p:nvPicPr>
          <p:cNvPr id="14233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489699" y="639463"/>
            <a:ext cx="4686300" cy="596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233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24025" y="4229040"/>
            <a:ext cx="4181475" cy="2133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4631802"/>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203</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spTree>
    <p:extLst>
      <p:ext uri="{BB962C8B-B14F-4D97-AF65-F5344CB8AC3E}">
        <p14:creationId xmlns:p14="http://schemas.microsoft.com/office/powerpoint/2010/main" val="273139477"/>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204</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2221762"/>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．了解汽车维护质量控制的基本要求。</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．熟悉汽车维护质量控制的工作流程。</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．掌握汽车维护各项检验的基本内容。</a:t>
            </a:r>
          </a:p>
          <a:p>
            <a:pPr indent="720000">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．掌握汽车维护竣工验收的基本内容。</a:t>
            </a:r>
          </a:p>
        </p:txBody>
      </p:sp>
    </p:spTree>
    <p:extLst>
      <p:ext uri="{BB962C8B-B14F-4D97-AF65-F5344CB8AC3E}">
        <p14:creationId xmlns:p14="http://schemas.microsoft.com/office/powerpoint/2010/main" val="3558048915"/>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205</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22176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在车辆进厂维修时，为确保汽车维修质量，车辆需经过进厂检验、维修过程检验、维修竣工检验。在车辆维护过程中，维修技师、质检员、总检验员各司其职，实施三级检验制度。本任务是对维护车辆进行进厂检验、过程检验、竣工出厂检验。</a:t>
            </a:r>
          </a:p>
        </p:txBody>
      </p:sp>
    </p:spTree>
    <p:extLst>
      <p:ext uri="{BB962C8B-B14F-4D97-AF65-F5344CB8AC3E}">
        <p14:creationId xmlns:p14="http://schemas.microsoft.com/office/powerpoint/2010/main" val="3476476484"/>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206</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8" name="TextBox 7"/>
          <p:cNvSpPr txBox="1"/>
          <p:nvPr/>
        </p:nvSpPr>
        <p:spPr>
          <a:xfrm>
            <a:off x="1190847" y="2176582"/>
            <a:ext cx="9743853" cy="222176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汽车维修质量是企业赖以生存的重要依据，直接影响到企业品牌和长远发展，也是客户最为关心的问题。因此，维修过程中的各级人员需各司其职，做好质量检验工作，以提高车辆的维修质量，减少返修率，增加用户满意度。</a:t>
            </a:r>
          </a:p>
        </p:txBody>
      </p:sp>
    </p:spTree>
    <p:extLst>
      <p:ext uri="{BB962C8B-B14F-4D97-AF65-F5344CB8AC3E}">
        <p14:creationId xmlns:p14="http://schemas.microsoft.com/office/powerpoint/2010/main" val="1521616581"/>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sp>
        <p:nvSpPr>
          <p:cNvPr id="6" name="TextBox 5"/>
          <p:cNvSpPr txBox="1"/>
          <p:nvPr/>
        </p:nvSpPr>
        <p:spPr>
          <a:xfrm>
            <a:off x="2599152" y="1297161"/>
            <a:ext cx="485261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一、维修质量控制的基本要求</a:t>
            </a:r>
          </a:p>
        </p:txBody>
      </p:sp>
      <p:sp>
        <p:nvSpPr>
          <p:cNvPr id="12" name="TextBox 11"/>
          <p:cNvSpPr txBox="1"/>
          <p:nvPr/>
        </p:nvSpPr>
        <p:spPr>
          <a:xfrm>
            <a:off x="1190847" y="2176582"/>
            <a:ext cx="9743853" cy="3416320"/>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．所有进厂维护或修理的车辆，都要实施三级检验制度：维修技师的自检互检、维修班专职质检员的检验、总检验员的终检。</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．终检时按照委托书、定期维护检查项目表，检查每一个维修项目；每一个完工的维修项目都要符合客户的要求及维修技术要求。</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．将总检验结果记录在委托书上并签字，并将总检结束的</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竣工车辆委托书</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及</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定期维护检查项目表</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向车间主管报告。</a:t>
            </a:r>
          </a:p>
        </p:txBody>
      </p:sp>
    </p:spTree>
    <p:extLst>
      <p:ext uri="{BB962C8B-B14F-4D97-AF65-F5344CB8AC3E}">
        <p14:creationId xmlns:p14="http://schemas.microsoft.com/office/powerpoint/2010/main" val="2003855955"/>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sp>
        <p:nvSpPr>
          <p:cNvPr id="6" name="TextBox 5"/>
          <p:cNvSpPr txBox="1"/>
          <p:nvPr/>
        </p:nvSpPr>
        <p:spPr>
          <a:xfrm>
            <a:off x="2599152" y="1297161"/>
            <a:ext cx="485261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一、维修质量控制的基本要求</a:t>
            </a:r>
          </a:p>
        </p:txBody>
      </p:sp>
      <p:sp>
        <p:nvSpPr>
          <p:cNvPr id="12" name="TextBox 11"/>
          <p:cNvSpPr txBox="1"/>
          <p:nvPr/>
        </p:nvSpPr>
        <p:spPr>
          <a:xfrm>
            <a:off x="1190847" y="2176582"/>
            <a:ext cx="9743853" cy="2221762"/>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．若检查发现完工的维修项目不符合维修技术要求，则必须返工。</a:t>
            </a:r>
          </a:p>
          <a:p>
            <a:pPr indent="720000">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．需要返工的维修项目，应向车间主管详细汇报，由车间主管重新分配工作。每天发生的返工应以最终质量检查报告单的形式向服务经理报告。</a:t>
            </a:r>
          </a:p>
        </p:txBody>
      </p:sp>
    </p:spTree>
    <p:extLst>
      <p:ext uri="{BB962C8B-B14F-4D97-AF65-F5344CB8AC3E}">
        <p14:creationId xmlns:p14="http://schemas.microsoft.com/office/powerpoint/2010/main" val="2076269290"/>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sp>
        <p:nvSpPr>
          <p:cNvPr id="6" name="TextBox 5"/>
          <p:cNvSpPr txBox="1"/>
          <p:nvPr/>
        </p:nvSpPr>
        <p:spPr>
          <a:xfrm>
            <a:off x="2599152" y="1297161"/>
            <a:ext cx="6288901"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二、维修质量检验的工作流程（见图）</a:t>
            </a:r>
          </a:p>
        </p:txBody>
      </p:sp>
      <p:pic>
        <p:nvPicPr>
          <p:cNvPr id="14336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14750" y="1985545"/>
            <a:ext cx="4353014" cy="413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4522755" y="6122570"/>
            <a:ext cx="2441694"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检查报告单（灯光部分）</a:t>
            </a:r>
          </a:p>
        </p:txBody>
      </p:sp>
    </p:spTree>
    <p:extLst>
      <p:ext uri="{BB962C8B-B14F-4D97-AF65-F5344CB8AC3E}">
        <p14:creationId xmlns:p14="http://schemas.microsoft.com/office/powerpoint/2010/main" val="36533030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一、维护工位的准备</a:t>
            </a:r>
          </a:p>
        </p:txBody>
      </p:sp>
      <p:sp>
        <p:nvSpPr>
          <p:cNvPr id="9" name="TextBox 8"/>
          <p:cNvSpPr txBox="1"/>
          <p:nvPr/>
        </p:nvSpPr>
        <p:spPr>
          <a:xfrm>
            <a:off x="1190847" y="2176582"/>
            <a:ext cx="9680353" cy="1754326"/>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．车辆举升工位应干净整洁。准备车轮挡块、举升机、尾气抽排装置、压缩空气、照明设备等。</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．准备工具车、零件车。</a:t>
            </a:r>
          </a:p>
        </p:txBody>
      </p:sp>
    </p:spTree>
    <p:extLst>
      <p:ext uri="{BB962C8B-B14F-4D97-AF65-F5344CB8AC3E}">
        <p14:creationId xmlns:p14="http://schemas.microsoft.com/office/powerpoint/2010/main" val="2833876158"/>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sp>
        <p:nvSpPr>
          <p:cNvPr id="6" name="TextBox 5"/>
          <p:cNvSpPr txBox="1"/>
          <p:nvPr/>
        </p:nvSpPr>
        <p:spPr>
          <a:xfrm>
            <a:off x="2599152" y="1297161"/>
            <a:ext cx="413446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三、质量检验的基本内容</a:t>
            </a:r>
          </a:p>
        </p:txBody>
      </p:sp>
      <p:sp>
        <p:nvSpPr>
          <p:cNvPr id="7" name="TextBox 6"/>
          <p:cNvSpPr txBox="1"/>
          <p:nvPr/>
        </p:nvSpPr>
        <p:spPr>
          <a:xfrm>
            <a:off x="1092554" y="2058370"/>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．自检、互检</a:t>
            </a:r>
          </a:p>
        </p:txBody>
      </p:sp>
      <p:sp>
        <p:nvSpPr>
          <p:cNvPr id="8" name="TextBox 7"/>
          <p:cNvSpPr txBox="1"/>
          <p:nvPr/>
        </p:nvSpPr>
        <p:spPr>
          <a:xfrm>
            <a:off x="1190848" y="2621798"/>
            <a:ext cx="97819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）对车辆进行维修过程中，维修技师进行自检。维修技师检查更换后的零部件是否有效，检查更换下来的零部件是否确实损坏，反思更换下来的零部件的损坏原因及是否会导致该故障。</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）自检之后，维修技师间进行互检。检查该故障是否再现，检查被拆装部位接口是否完好，检查被拆装线路连接是否完好，检查被拆装部件（车轮、发动机、转向器、悬架等）的力矩是否准确。</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）发现没有完全解决的问题，则需继续检修。</a:t>
            </a:r>
          </a:p>
        </p:txBody>
      </p:sp>
    </p:spTree>
    <p:extLst>
      <p:ext uri="{BB962C8B-B14F-4D97-AF65-F5344CB8AC3E}">
        <p14:creationId xmlns:p14="http://schemas.microsoft.com/office/powerpoint/2010/main" val="613413626"/>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sp>
        <p:nvSpPr>
          <p:cNvPr id="14" name="TextBox 13"/>
          <p:cNvSpPr txBox="1"/>
          <p:nvPr/>
        </p:nvSpPr>
        <p:spPr>
          <a:xfrm>
            <a:off x="1092554" y="1441821"/>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．巡检</a:t>
            </a:r>
          </a:p>
        </p:txBody>
      </p:sp>
      <p:sp>
        <p:nvSpPr>
          <p:cNvPr id="13" name="TextBox 12"/>
          <p:cNvSpPr txBox="1"/>
          <p:nvPr/>
        </p:nvSpPr>
        <p:spPr>
          <a:xfrm>
            <a:off x="1190848" y="2005249"/>
            <a:ext cx="101248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）质检员（技术总监）在车间巡视，观察各维修班组的工作情况。</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）每日定量间隔抽查一部分在修车辆，重点抽查互检异常较多和较少的班组所作业的车辆。</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）对疑难故障，重点询问维修技师的诊断、判断思路。</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）对一般故障或简单拆装，重点询问维修技师相关拆装参数及方法。</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）使用关键仪器时，重点观察维修技师的操作是否正确、规范。</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）对维修技师在维修过程中存在的问题给予指导、纠正。</a:t>
            </a:r>
          </a:p>
        </p:txBody>
      </p:sp>
    </p:spTree>
    <p:extLst>
      <p:ext uri="{BB962C8B-B14F-4D97-AF65-F5344CB8AC3E}">
        <p14:creationId xmlns:p14="http://schemas.microsoft.com/office/powerpoint/2010/main" val="326928981"/>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sp>
        <p:nvSpPr>
          <p:cNvPr id="14" name="TextBox 13"/>
          <p:cNvSpPr txBox="1"/>
          <p:nvPr/>
        </p:nvSpPr>
        <p:spPr>
          <a:xfrm>
            <a:off x="1092554" y="1441821"/>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．终检</a:t>
            </a:r>
          </a:p>
        </p:txBody>
      </p:sp>
      <p:sp>
        <p:nvSpPr>
          <p:cNvPr id="13" name="TextBox 12"/>
          <p:cNvSpPr txBox="1"/>
          <p:nvPr/>
        </p:nvSpPr>
        <p:spPr>
          <a:xfrm>
            <a:off x="1190848" y="2005249"/>
            <a:ext cx="99724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）车辆维修完工后，交付质量检验员检验</a:t>
            </a:r>
          </a:p>
          <a:p>
            <a:pPr indent="627063">
              <a:lnSpc>
                <a:spcPct val="150000"/>
              </a:lnSpc>
            </a:pPr>
            <a:r>
              <a:rPr lang="zh-CN" altLang="en-US" sz="2400" dirty="0">
                <a:latin typeface="宋体" pitchFamily="2" charset="-122"/>
                <a:ea typeface="宋体" pitchFamily="2" charset="-122"/>
              </a:rPr>
              <a:t>初检：对所竣工车辆维修工作进行初步检查以及内、外部清洁的检查。</a:t>
            </a:r>
          </a:p>
          <a:p>
            <a:pPr indent="627063">
              <a:lnSpc>
                <a:spcPct val="150000"/>
              </a:lnSpc>
            </a:pPr>
            <a:r>
              <a:rPr lang="zh-CN" altLang="en-US" sz="2400" dirty="0">
                <a:latin typeface="宋体" pitchFamily="2" charset="-122"/>
                <a:ea typeface="宋体" pitchFamily="2" charset="-122"/>
              </a:rPr>
              <a:t>抽检：每日定量抽取一定比例的维护车辆和维修项目较多的车辆进行全面检验，对照</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机动车维修管理规定</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的要求，对二级维护、总成修理、整车修理的车辆进行竣工质量检验。</a:t>
            </a:r>
          </a:p>
          <a:p>
            <a:pPr indent="627063">
              <a:lnSpc>
                <a:spcPct val="150000"/>
              </a:lnSpc>
            </a:pPr>
            <a:r>
              <a:rPr lang="zh-CN" altLang="en-US" sz="2400" dirty="0">
                <a:latin typeface="宋体" pitchFamily="2" charset="-122"/>
                <a:ea typeface="宋体" pitchFamily="2" charset="-122"/>
              </a:rPr>
              <a:t>全检：对所有维修车辆的安全部位进行检查，对总成零件发生故障的车辆进行相关故障排除的确认。</a:t>
            </a:r>
          </a:p>
        </p:txBody>
      </p:sp>
    </p:spTree>
    <p:extLst>
      <p:ext uri="{BB962C8B-B14F-4D97-AF65-F5344CB8AC3E}">
        <p14:creationId xmlns:p14="http://schemas.microsoft.com/office/powerpoint/2010/main" val="1992993280"/>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sp>
        <p:nvSpPr>
          <p:cNvPr id="14" name="TextBox 13"/>
          <p:cNvSpPr txBox="1"/>
          <p:nvPr/>
        </p:nvSpPr>
        <p:spPr>
          <a:xfrm>
            <a:off x="1092554" y="1441821"/>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．终检</a:t>
            </a:r>
          </a:p>
        </p:txBody>
      </p:sp>
      <p:sp>
        <p:nvSpPr>
          <p:cNvPr id="13" name="TextBox 12"/>
          <p:cNvSpPr txBox="1"/>
          <p:nvPr/>
        </p:nvSpPr>
        <p:spPr>
          <a:xfrm>
            <a:off x="1190848" y="2005249"/>
            <a:ext cx="98327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）检验内容</a:t>
            </a:r>
          </a:p>
          <a:p>
            <a:pPr indent="627063">
              <a:lnSpc>
                <a:spcPct val="150000"/>
              </a:lnSpc>
            </a:pPr>
            <a:r>
              <a:rPr lang="zh-CN" altLang="en-US" sz="2400" dirty="0">
                <a:latin typeface="宋体" pitchFamily="2" charset="-122"/>
                <a:ea typeface="宋体" pitchFamily="2" charset="-122"/>
              </a:rPr>
              <a:t>试车判断故障是否再现，检查是否产生新的故障，拆装部件是否连接可靠、到位，维护操作是否有缺项，维护工艺是否完全到位，车辆的内、外部是否清理，是否对车内、外产生表面伤害。不合格则需返修，返修结束后需再次检验，合格后方可做交车前准备，最后在委托书上签字。</a:t>
            </a:r>
          </a:p>
        </p:txBody>
      </p:sp>
    </p:spTree>
    <p:extLst>
      <p:ext uri="{BB962C8B-B14F-4D97-AF65-F5344CB8AC3E}">
        <p14:creationId xmlns:p14="http://schemas.microsoft.com/office/powerpoint/2010/main" val="1530853674"/>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214</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sp>
        <p:nvSpPr>
          <p:cNvPr id="6" name="TextBox 5"/>
          <p:cNvSpPr txBox="1"/>
          <p:nvPr/>
        </p:nvSpPr>
        <p:spPr>
          <a:xfrm>
            <a:off x="2599152" y="1297161"/>
            <a:ext cx="592982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四、维修质量检验工作标准（见表）</a:t>
            </a:r>
          </a:p>
        </p:txBody>
      </p:sp>
      <p:pic>
        <p:nvPicPr>
          <p:cNvPr id="14438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0250" y="2184556"/>
            <a:ext cx="5416550" cy="372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438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46800" y="2184556"/>
            <a:ext cx="5434706" cy="1984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4445811" y="1846002"/>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维修质量检验工作标准</a:t>
            </a:r>
          </a:p>
        </p:txBody>
      </p:sp>
    </p:spTree>
    <p:extLst>
      <p:ext uri="{BB962C8B-B14F-4D97-AF65-F5344CB8AC3E}">
        <p14:creationId xmlns:p14="http://schemas.microsoft.com/office/powerpoint/2010/main" val="924093674"/>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215</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sp>
        <p:nvSpPr>
          <p:cNvPr id="9" name="TextBox 8"/>
          <p:cNvSpPr txBox="1"/>
          <p:nvPr/>
        </p:nvSpPr>
        <p:spPr>
          <a:xfrm>
            <a:off x="1190847" y="2176582"/>
            <a:ext cx="9743853" cy="1200329"/>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．对任务</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中的维护车辆，进行相应的进厂检验（见表</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）、过程检验（见表</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）、竣工出厂检验（见表</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），并填写相应的表单。</a:t>
            </a:r>
          </a:p>
        </p:txBody>
      </p:sp>
    </p:spTree>
    <p:extLst>
      <p:ext uri="{BB962C8B-B14F-4D97-AF65-F5344CB8AC3E}">
        <p14:creationId xmlns:p14="http://schemas.microsoft.com/office/powerpoint/2010/main" val="1926319600"/>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216</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pic>
        <p:nvPicPr>
          <p:cNvPr id="145410"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693361" y="2044700"/>
            <a:ext cx="5197475" cy="433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541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48036" y="2044700"/>
            <a:ext cx="5159537" cy="306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932850" y="1584327"/>
            <a:ext cx="326243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汽车维修行业二级维护进厂检验单</a:t>
            </a:r>
          </a:p>
        </p:txBody>
      </p:sp>
    </p:spTree>
    <p:extLst>
      <p:ext uri="{BB962C8B-B14F-4D97-AF65-F5344CB8AC3E}">
        <p14:creationId xmlns:p14="http://schemas.microsoft.com/office/powerpoint/2010/main" val="1423732096"/>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sp>
        <p:nvSpPr>
          <p:cNvPr id="8" name="TextBox 7"/>
          <p:cNvSpPr txBox="1"/>
          <p:nvPr/>
        </p:nvSpPr>
        <p:spPr>
          <a:xfrm>
            <a:off x="3976243" y="1389494"/>
            <a:ext cx="326243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汽车维修行业二级维护过程检验单</a:t>
            </a:r>
          </a:p>
        </p:txBody>
      </p:sp>
      <p:pic>
        <p:nvPicPr>
          <p:cNvPr id="14643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88673" y="1847385"/>
            <a:ext cx="3688295" cy="2999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643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77068" y="1820381"/>
            <a:ext cx="3528100" cy="5010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1315683"/>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sp>
        <p:nvSpPr>
          <p:cNvPr id="8" name="TextBox 7"/>
          <p:cNvSpPr txBox="1"/>
          <p:nvPr/>
        </p:nvSpPr>
        <p:spPr>
          <a:xfrm>
            <a:off x="4616011" y="1651106"/>
            <a:ext cx="326243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汽车维修行业二级维护竣工检验单</a:t>
            </a:r>
          </a:p>
        </p:txBody>
      </p:sp>
      <p:pic>
        <p:nvPicPr>
          <p:cNvPr id="14745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5400000">
            <a:off x="4023139" y="718073"/>
            <a:ext cx="4448175" cy="699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772631"/>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pic>
        <p:nvPicPr>
          <p:cNvPr id="14848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5400000">
            <a:off x="4040188" y="575781"/>
            <a:ext cx="4695825" cy="690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87353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6" name="TextBox 5"/>
          <p:cNvSpPr txBox="1"/>
          <p:nvPr/>
        </p:nvSpPr>
        <p:spPr>
          <a:xfrm>
            <a:off x="2599152" y="1297161"/>
            <a:ext cx="521168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二、维护车辆的准备及基本检查</a:t>
            </a:r>
          </a:p>
        </p:txBody>
      </p:sp>
      <p:sp>
        <p:nvSpPr>
          <p:cNvPr id="13" name="TextBox 12"/>
          <p:cNvSpPr txBox="1"/>
          <p:nvPr/>
        </p:nvSpPr>
        <p:spPr>
          <a:xfrm>
            <a:off x="1092554" y="2058370"/>
            <a:ext cx="6801862"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．将车辆停放周正，安放车轮挡块，如图所示。</a:t>
            </a:r>
          </a:p>
        </p:txBody>
      </p:sp>
      <p:sp>
        <p:nvSpPr>
          <p:cNvPr id="14" name="TextBox 13"/>
          <p:cNvSpPr txBox="1"/>
          <p:nvPr/>
        </p:nvSpPr>
        <p:spPr>
          <a:xfrm>
            <a:off x="1190848" y="2621798"/>
            <a:ext cx="56544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）车轮挡块可放置在任意车轮的前后。</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）车轮挡块要与轮胎外边沿平齐。</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）在放置车轮挡块时，车轮挡块不能撞击轮胎或轮毂，以免对车轮造成损伤。</a:t>
            </a:r>
            <a:endParaRPr lang="en-US" altLang="zh-CN" sz="2400" dirty="0">
              <a:latin typeface="宋体" pitchFamily="2" charset="-122"/>
              <a:ea typeface="宋体" pitchFamily="2" charset="-122"/>
            </a:endParaRPr>
          </a:p>
        </p:txBody>
      </p:sp>
      <p:sp>
        <p:nvSpPr>
          <p:cNvPr id="10" name="TextBox 9"/>
          <p:cNvSpPr txBox="1"/>
          <p:nvPr/>
        </p:nvSpPr>
        <p:spPr>
          <a:xfrm>
            <a:off x="8227020" y="5247896"/>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胎压表连接压缩空气源</a:t>
            </a:r>
          </a:p>
        </p:txBody>
      </p:sp>
      <p:pic>
        <p:nvPicPr>
          <p:cNvPr id="71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85275" y="2679117"/>
            <a:ext cx="4320000" cy="2568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7138991"/>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sp>
        <p:nvSpPr>
          <p:cNvPr id="6" name="TextBox 5"/>
          <p:cNvSpPr txBox="1"/>
          <p:nvPr/>
        </p:nvSpPr>
        <p:spPr>
          <a:xfrm>
            <a:off x="1190847" y="2176582"/>
            <a:ext cx="9743853" cy="1113766"/>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．如检查结果不合格，填写返修车处理记录表（见表）。确认合格后，质量检验员在表格中签字。</a:t>
            </a:r>
          </a:p>
        </p:txBody>
      </p:sp>
    </p:spTree>
    <p:extLst>
      <p:ext uri="{BB962C8B-B14F-4D97-AF65-F5344CB8AC3E}">
        <p14:creationId xmlns:p14="http://schemas.microsoft.com/office/powerpoint/2010/main" val="330932507"/>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8</a:t>
            </a:r>
            <a:r>
              <a:rPr lang="zh-CN" altLang="en-US" sz="3200" b="1" dirty="0">
                <a:solidFill>
                  <a:srgbClr val="7030A0"/>
                </a:solidFill>
                <a:latin typeface="楷体" pitchFamily="49" charset="-122"/>
                <a:ea typeface="楷体" pitchFamily="49" charset="-122"/>
              </a:rPr>
              <a:t>　汽车维护质量检验及竣工验收</a:t>
            </a:r>
          </a:p>
        </p:txBody>
      </p:sp>
      <p:pic>
        <p:nvPicPr>
          <p:cNvPr id="14950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01730" y="1858481"/>
            <a:ext cx="5578475" cy="4495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334157" y="1481827"/>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返修车处理记录表</a:t>
            </a:r>
          </a:p>
        </p:txBody>
      </p:sp>
    </p:spTree>
    <p:extLst>
      <p:ext uri="{BB962C8B-B14F-4D97-AF65-F5344CB8AC3E}">
        <p14:creationId xmlns:p14="http://schemas.microsoft.com/office/powerpoint/2010/main" val="34553444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．安放车辆内三套一垫。</a:t>
            </a:r>
          </a:p>
        </p:txBody>
      </p:sp>
      <p:sp>
        <p:nvSpPr>
          <p:cNvPr id="11" name="TextBox 10"/>
          <p:cNvSpPr txBox="1"/>
          <p:nvPr/>
        </p:nvSpPr>
        <p:spPr>
          <a:xfrm>
            <a:off x="1190849" y="2005249"/>
            <a:ext cx="44987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）双手操作安装转向盘套，转向盘套应完全罩住转向盘，如图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）双手安装座椅套，座椅套应将座椅全部罩住，如图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6" name="TextBox 5"/>
          <p:cNvSpPr txBox="1"/>
          <p:nvPr/>
        </p:nvSpPr>
        <p:spPr>
          <a:xfrm>
            <a:off x="8051700" y="3231399"/>
            <a:ext cx="1723550"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安装转向盘套 </a:t>
            </a:r>
          </a:p>
        </p:txBody>
      </p:sp>
      <p:pic>
        <p:nvPicPr>
          <p:cNvPr id="81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93474" y="790249"/>
            <a:ext cx="3240000" cy="243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8205589" y="6012699"/>
            <a:ext cx="141577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安装座椅套</a:t>
            </a:r>
          </a:p>
        </p:txBody>
      </p:sp>
      <p:pic>
        <p:nvPicPr>
          <p:cNvPr id="819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293474" y="3581623"/>
            <a:ext cx="3240000" cy="2431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20582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．安放车辆内三套一垫。</a:t>
            </a:r>
          </a:p>
        </p:txBody>
      </p:sp>
      <p:sp>
        <p:nvSpPr>
          <p:cNvPr id="11" name="TextBox 10"/>
          <p:cNvSpPr txBox="1"/>
          <p:nvPr/>
        </p:nvSpPr>
        <p:spPr>
          <a:xfrm>
            <a:off x="1190849" y="2005249"/>
            <a:ext cx="44987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）安装变速杆套。</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）安装地板垫，如图所示。地板垫放置要平整、不允许歪斜，地板垫上的品牌标识和单位名称正向应朝向车辆前方。</a:t>
            </a:r>
          </a:p>
        </p:txBody>
      </p:sp>
      <p:pic>
        <p:nvPicPr>
          <p:cNvPr id="92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4" y="2010776"/>
            <a:ext cx="4320000" cy="3237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8308180" y="5247896"/>
            <a:ext cx="1210589"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安装地板垫</a:t>
            </a:r>
          </a:p>
        </p:txBody>
      </p:sp>
    </p:spTree>
    <p:extLst>
      <p:ext uri="{BB962C8B-B14F-4D97-AF65-F5344CB8AC3E}">
        <p14:creationId xmlns:p14="http://schemas.microsoft.com/office/powerpoint/2010/main" val="11573121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14" name="TextBox 13"/>
          <p:cNvSpPr txBox="1"/>
          <p:nvPr/>
        </p:nvSpPr>
        <p:spPr>
          <a:xfrm>
            <a:off x="1092554" y="1441821"/>
            <a:ext cx="8340745"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．检查车辆变速杆位置、拉紧驻车制动器、降下车窗玻璃。</a:t>
            </a:r>
          </a:p>
        </p:txBody>
      </p:sp>
      <p:sp>
        <p:nvSpPr>
          <p:cNvPr id="11" name="TextBox 10"/>
          <p:cNvSpPr txBox="1"/>
          <p:nvPr/>
        </p:nvSpPr>
        <p:spPr>
          <a:xfrm>
            <a:off x="1190848" y="2005249"/>
            <a:ext cx="9502551"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）进入驾驶室，确认驻车制动器已拉紧、变速杆位于空挡位置（自动变速器则位于</a:t>
            </a:r>
            <a:r>
              <a:rPr lang="en-US" altLang="zh-CN" sz="2400" dirty="0">
                <a:latin typeface="宋体" pitchFamily="2" charset="-122"/>
                <a:ea typeface="宋体" pitchFamily="2" charset="-122"/>
              </a:rPr>
              <a:t>P</a:t>
            </a:r>
            <a:r>
              <a:rPr lang="zh-CN" altLang="en-US" sz="2400" dirty="0">
                <a:latin typeface="宋体" pitchFamily="2" charset="-122"/>
                <a:ea typeface="宋体" pitchFamily="2" charset="-122"/>
              </a:rPr>
              <a:t>挡位置）。</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）打开点火开关，降下车窗玻璃，关闭点火开关。</a:t>
            </a:r>
          </a:p>
        </p:txBody>
      </p:sp>
    </p:spTree>
    <p:extLst>
      <p:ext uri="{BB962C8B-B14F-4D97-AF65-F5344CB8AC3E}">
        <p14:creationId xmlns:p14="http://schemas.microsoft.com/office/powerpoint/2010/main" val="24513546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14" name="TextBox 13"/>
          <p:cNvSpPr txBox="1"/>
          <p:nvPr/>
        </p:nvSpPr>
        <p:spPr>
          <a:xfrm>
            <a:off x="1092554" y="1441821"/>
            <a:ext cx="5262979"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．打开发动机舱盖，安装外三件套。</a:t>
            </a:r>
          </a:p>
        </p:txBody>
      </p:sp>
      <p:sp>
        <p:nvSpPr>
          <p:cNvPr id="11" name="TextBox 10"/>
          <p:cNvSpPr txBox="1"/>
          <p:nvPr/>
        </p:nvSpPr>
        <p:spPr>
          <a:xfrm>
            <a:off x="1190849" y="2005249"/>
            <a:ext cx="44606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）拉起发动机舱盖释放杆，如图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）打开发动机舱盖，如图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6" name="TextBox 5"/>
          <p:cNvSpPr txBox="1"/>
          <p:nvPr/>
        </p:nvSpPr>
        <p:spPr>
          <a:xfrm>
            <a:off x="6214686" y="5822814"/>
            <a:ext cx="2441695"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拉起发动机舱盖释放杆</a:t>
            </a:r>
          </a:p>
        </p:txBody>
      </p:sp>
      <p:sp>
        <p:nvSpPr>
          <p:cNvPr id="7" name="TextBox 6"/>
          <p:cNvSpPr txBox="1"/>
          <p:nvPr/>
        </p:nvSpPr>
        <p:spPr>
          <a:xfrm>
            <a:off x="9298230" y="5811367"/>
            <a:ext cx="1826141"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打开发动机舱盖</a:t>
            </a:r>
          </a:p>
        </p:txBody>
      </p:sp>
      <p:pic>
        <p:nvPicPr>
          <p:cNvPr id="102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355533" y="2005249"/>
            <a:ext cx="2160000" cy="3817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131300" y="1943340"/>
            <a:ext cx="2160000" cy="3879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54011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14" name="TextBox 13"/>
          <p:cNvSpPr txBox="1"/>
          <p:nvPr/>
        </p:nvSpPr>
        <p:spPr>
          <a:xfrm>
            <a:off x="1092554" y="1441821"/>
            <a:ext cx="5262979"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．打开发动机舱盖，安装外三件套。</a:t>
            </a:r>
          </a:p>
        </p:txBody>
      </p:sp>
      <p:sp>
        <p:nvSpPr>
          <p:cNvPr id="11" name="TextBox 10"/>
          <p:cNvSpPr txBox="1"/>
          <p:nvPr/>
        </p:nvSpPr>
        <p:spPr>
          <a:xfrm>
            <a:off x="1190849" y="2005249"/>
            <a:ext cx="44987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）安装车辆外三件套（左、右翼子板布及格栅布），如图所示。</a:t>
            </a:r>
          </a:p>
        </p:txBody>
      </p:sp>
      <p:sp>
        <p:nvSpPr>
          <p:cNvPr id="13" name="TextBox 12"/>
          <p:cNvSpPr txBox="1"/>
          <p:nvPr/>
        </p:nvSpPr>
        <p:spPr>
          <a:xfrm>
            <a:off x="8000404" y="5247896"/>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安装车辆外三件套</a:t>
            </a:r>
          </a:p>
        </p:txBody>
      </p:sp>
      <p:pic>
        <p:nvPicPr>
          <p:cNvPr id="1126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4" y="2228780"/>
            <a:ext cx="5400000" cy="3019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72060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．打开行李舱盖</a:t>
            </a:r>
          </a:p>
        </p:txBody>
      </p:sp>
      <p:sp>
        <p:nvSpPr>
          <p:cNvPr id="11" name="TextBox 10"/>
          <p:cNvSpPr txBox="1"/>
          <p:nvPr/>
        </p:nvSpPr>
        <p:spPr>
          <a:xfrm>
            <a:off x="1190849" y="2005249"/>
            <a:ext cx="4498752"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）按压遥控钥匙“解锁”按钮，再按压行李舱盖下方的锁扣释放按钮，即可打开行李舱盖，如图所示。</a:t>
            </a:r>
          </a:p>
        </p:txBody>
      </p:sp>
      <p:sp>
        <p:nvSpPr>
          <p:cNvPr id="13" name="TextBox 12"/>
          <p:cNvSpPr txBox="1"/>
          <p:nvPr/>
        </p:nvSpPr>
        <p:spPr>
          <a:xfrm>
            <a:off x="8000404" y="5247896"/>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安装车辆外三件套</a:t>
            </a:r>
          </a:p>
        </p:txBody>
      </p:sp>
      <p:pic>
        <p:nvPicPr>
          <p:cNvPr id="1229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4" y="2222466"/>
            <a:ext cx="5400000" cy="3025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99781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．打开行李舱盖</a:t>
            </a:r>
          </a:p>
        </p:txBody>
      </p:sp>
      <p:sp>
        <p:nvSpPr>
          <p:cNvPr id="11" name="TextBox 10"/>
          <p:cNvSpPr txBox="1"/>
          <p:nvPr/>
        </p:nvSpPr>
        <p:spPr>
          <a:xfrm>
            <a:off x="1190849" y="2005249"/>
            <a:ext cx="4498752"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）打开行李舱盖，用双手支撑行李舱盖，检查行李舱盖的螺栓和螺母是否松动，如图所示。</a:t>
            </a:r>
          </a:p>
        </p:txBody>
      </p:sp>
      <p:sp>
        <p:nvSpPr>
          <p:cNvPr id="13" name="TextBox 12"/>
          <p:cNvSpPr txBox="1"/>
          <p:nvPr/>
        </p:nvSpPr>
        <p:spPr>
          <a:xfrm>
            <a:off x="7692628" y="5247896"/>
            <a:ext cx="2441694"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检查行李舱盖的固定情况</a:t>
            </a:r>
          </a:p>
        </p:txBody>
      </p:sp>
      <p:pic>
        <p:nvPicPr>
          <p:cNvPr id="1331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4" y="2213949"/>
            <a:ext cx="5400000" cy="3033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06547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维护接车单的识读与填写</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66776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．熟悉汽车维护作业的流程。</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．能够正确识读汽车</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维修委托书</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．能够正确填写汽车</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定期维护作业检查项目表</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a:t>
            </a:r>
          </a:p>
        </p:txBody>
      </p:sp>
    </p:spTree>
    <p:extLst>
      <p:ext uri="{BB962C8B-B14F-4D97-AF65-F5344CB8AC3E}">
        <p14:creationId xmlns:p14="http://schemas.microsoft.com/office/powerpoint/2010/main" val="37167765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6</a:t>
            </a:r>
            <a:r>
              <a:rPr lang="zh-CN" altLang="en-US" sz="2400" dirty="0">
                <a:solidFill>
                  <a:schemeClr val="tx1">
                    <a:lumMod val="75000"/>
                    <a:lumOff val="25000"/>
                  </a:schemeClr>
                </a:solidFill>
                <a:latin typeface="黑体" pitchFamily="49" charset="-122"/>
                <a:ea typeface="黑体" pitchFamily="49" charset="-122"/>
              </a:rPr>
              <a:t>．打开油箱盖</a:t>
            </a:r>
          </a:p>
        </p:txBody>
      </p:sp>
      <p:sp>
        <p:nvSpPr>
          <p:cNvPr id="11" name="TextBox 10"/>
          <p:cNvSpPr txBox="1"/>
          <p:nvPr/>
        </p:nvSpPr>
        <p:spPr>
          <a:xfrm>
            <a:off x="1190849" y="2005249"/>
            <a:ext cx="44987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）在车门解锁状态下，按压加油口盖，加油口盖锁扣即可释放，如图所示。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）检查加油口盖是否变形或损坏。</a:t>
            </a:r>
          </a:p>
        </p:txBody>
      </p:sp>
      <p:sp>
        <p:nvSpPr>
          <p:cNvPr id="13" name="TextBox 12"/>
          <p:cNvSpPr txBox="1"/>
          <p:nvPr/>
        </p:nvSpPr>
        <p:spPr>
          <a:xfrm>
            <a:off x="8205589" y="5247896"/>
            <a:ext cx="141577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打开加油口盖</a:t>
            </a:r>
          </a:p>
        </p:txBody>
      </p:sp>
      <p:pic>
        <p:nvPicPr>
          <p:cNvPr id="1433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5" y="2189359"/>
            <a:ext cx="5400000" cy="305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40589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a:t>
            </a:r>
            <a:r>
              <a:rPr lang="en-US" altLang="zh-CN" sz="3200" b="1" dirty="0">
                <a:solidFill>
                  <a:srgbClr val="7030A0"/>
                </a:solidFill>
                <a:latin typeface="楷体" pitchFamily="49" charset="-122"/>
                <a:ea typeface="楷体" pitchFamily="49" charset="-122"/>
              </a:rPr>
              <a:t>5000km</a:t>
            </a:r>
            <a:r>
              <a:rPr lang="zh-CN" altLang="en-US" sz="3200" b="1" dirty="0">
                <a:solidFill>
                  <a:srgbClr val="7030A0"/>
                </a:solidFill>
                <a:latin typeface="楷体" pitchFamily="49" charset="-122"/>
                <a:ea typeface="楷体" pitchFamily="49" charset="-122"/>
              </a:rPr>
              <a:t>维护准备工作</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6</a:t>
            </a:r>
            <a:r>
              <a:rPr lang="zh-CN" altLang="en-US" sz="2400" dirty="0">
                <a:solidFill>
                  <a:schemeClr val="tx1">
                    <a:lumMod val="75000"/>
                    <a:lumOff val="25000"/>
                  </a:schemeClr>
                </a:solidFill>
                <a:latin typeface="黑体" pitchFamily="49" charset="-122"/>
                <a:ea typeface="黑体" pitchFamily="49" charset="-122"/>
              </a:rPr>
              <a:t>．打开油箱盖</a:t>
            </a:r>
          </a:p>
        </p:txBody>
      </p:sp>
      <p:sp>
        <p:nvSpPr>
          <p:cNvPr id="11" name="TextBox 10"/>
          <p:cNvSpPr txBox="1"/>
          <p:nvPr/>
        </p:nvSpPr>
        <p:spPr>
          <a:xfrm>
            <a:off x="1190849" y="2005249"/>
            <a:ext cx="44987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）检查油箱盖，油箱盖拧紧时，应发出“咔咔”声，而且能自由旋转，如图所示。</a:t>
            </a:r>
          </a:p>
        </p:txBody>
      </p:sp>
      <p:sp>
        <p:nvSpPr>
          <p:cNvPr id="13" name="TextBox 12"/>
          <p:cNvSpPr txBox="1"/>
          <p:nvPr/>
        </p:nvSpPr>
        <p:spPr>
          <a:xfrm>
            <a:off x="8308181" y="5247896"/>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检查油箱盖</a:t>
            </a:r>
          </a:p>
        </p:txBody>
      </p:sp>
      <p:pic>
        <p:nvPicPr>
          <p:cNvPr id="1536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5" y="2194103"/>
            <a:ext cx="5400000" cy="3053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24532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32</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Tree>
    <p:extLst>
      <p:ext uri="{BB962C8B-B14F-4D97-AF65-F5344CB8AC3E}">
        <p14:creationId xmlns:p14="http://schemas.microsoft.com/office/powerpoint/2010/main" val="6711722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33</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66776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．了解汽车灯光信号的种类。</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．熟悉车内、外照明灯及车外信号灯的功能。</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．掌握车内、外照明灯及车外信号灯的操作及检查方法。</a:t>
            </a:r>
          </a:p>
        </p:txBody>
      </p:sp>
    </p:spTree>
    <p:extLst>
      <p:ext uri="{BB962C8B-B14F-4D97-AF65-F5344CB8AC3E}">
        <p14:creationId xmlns:p14="http://schemas.microsoft.com/office/powerpoint/2010/main" val="24417031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34</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86232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汽车照明灯、信号灯发生故障的概率比较高，有些车型的某些灯光出现故障，仪表板上会有故障提示；有些灯光出现故障后，仪表板上没有故障提示，驾驶员很难发现。汽车灯光信号的正常与否，对于行车安全至关重要，因此，及时、规范地对汽车灯光信号进行检查与维护是非常重要的。</a:t>
            </a:r>
          </a:p>
        </p:txBody>
      </p:sp>
    </p:spTree>
    <p:extLst>
      <p:ext uri="{BB962C8B-B14F-4D97-AF65-F5344CB8AC3E}">
        <p14:creationId xmlns:p14="http://schemas.microsoft.com/office/powerpoint/2010/main" val="9695920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35</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一、车内照明灯</a:t>
            </a:r>
          </a:p>
        </p:txBody>
      </p:sp>
      <p:sp>
        <p:nvSpPr>
          <p:cNvPr id="8" name="TextBox 7"/>
          <p:cNvSpPr txBox="1"/>
          <p:nvPr/>
        </p:nvSpPr>
        <p:spPr>
          <a:xfrm>
            <a:off x="1092554" y="2058370"/>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．阅读灯</a:t>
            </a:r>
          </a:p>
        </p:txBody>
      </p:sp>
      <p:sp>
        <p:nvSpPr>
          <p:cNvPr id="9" name="TextBox 8"/>
          <p:cNvSpPr txBox="1"/>
          <p:nvPr/>
        </p:nvSpPr>
        <p:spPr>
          <a:xfrm>
            <a:off x="1190849" y="2621798"/>
            <a:ext cx="4574951"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阅读灯的作用是对车厢内部进行照明，如图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所示。前排阅读灯位于前排座椅中间的车顶位置，按压开关按钮可以打开、关闭阅读灯，如图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所示。后排阅读灯位于后排座椅车顶中央位置或两侧。</a:t>
            </a:r>
            <a:endParaRPr lang="en-US" altLang="zh-CN" sz="2400" dirty="0">
              <a:latin typeface="宋体" pitchFamily="2" charset="-122"/>
              <a:ea typeface="宋体" pitchFamily="2" charset="-122"/>
            </a:endParaRPr>
          </a:p>
        </p:txBody>
      </p:sp>
      <p:sp>
        <p:nvSpPr>
          <p:cNvPr id="10" name="TextBox 9"/>
          <p:cNvSpPr txBox="1"/>
          <p:nvPr/>
        </p:nvSpPr>
        <p:spPr>
          <a:xfrm>
            <a:off x="8260669" y="2665323"/>
            <a:ext cx="1005403"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阅读灯</a:t>
            </a:r>
          </a:p>
        </p:txBody>
      </p:sp>
      <p:sp>
        <p:nvSpPr>
          <p:cNvPr id="14" name="TextBox 13"/>
          <p:cNvSpPr txBox="1"/>
          <p:nvPr/>
        </p:nvSpPr>
        <p:spPr>
          <a:xfrm>
            <a:off x="8055484" y="5786505"/>
            <a:ext cx="141577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阅读灯开关</a:t>
            </a:r>
          </a:p>
        </p:txBody>
      </p:sp>
      <p:pic>
        <p:nvPicPr>
          <p:cNvPr id="1638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09402" y="952173"/>
            <a:ext cx="2880000" cy="1736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23370" y="3303421"/>
            <a:ext cx="2880000" cy="2485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43285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．车厢灯</a:t>
            </a:r>
          </a:p>
        </p:txBody>
      </p:sp>
      <p:sp>
        <p:nvSpPr>
          <p:cNvPr id="11" name="TextBox 10"/>
          <p:cNvSpPr txBox="1"/>
          <p:nvPr/>
        </p:nvSpPr>
        <p:spPr>
          <a:xfrm>
            <a:off x="1190849" y="2005249"/>
            <a:ext cx="4498752" cy="388375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车厢灯位于前排或车厢中部的车厢顶部，上下车时，由门控开关控制自动开启，并延迟一段时间后关闭，如图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所示。门控开关位于车门与车身结合部位，如图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所示，用于监控车门是否处于关闭状态。</a:t>
            </a:r>
            <a:endParaRPr lang="en-US" altLang="zh-CN" sz="2400" dirty="0">
              <a:latin typeface="宋体" pitchFamily="2" charset="-122"/>
              <a:ea typeface="宋体" pitchFamily="2" charset="-122"/>
            </a:endParaRPr>
          </a:p>
        </p:txBody>
      </p:sp>
      <p:sp>
        <p:nvSpPr>
          <p:cNvPr id="8" name="TextBox 7"/>
          <p:cNvSpPr txBox="1"/>
          <p:nvPr/>
        </p:nvSpPr>
        <p:spPr>
          <a:xfrm>
            <a:off x="8260669" y="3226078"/>
            <a:ext cx="1005403"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车厢灯</a:t>
            </a:r>
          </a:p>
        </p:txBody>
      </p:sp>
      <p:sp>
        <p:nvSpPr>
          <p:cNvPr id="9" name="TextBox 8"/>
          <p:cNvSpPr txBox="1"/>
          <p:nvPr/>
        </p:nvSpPr>
        <p:spPr>
          <a:xfrm>
            <a:off x="7952892" y="6125059"/>
            <a:ext cx="162095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门控开关位置</a:t>
            </a:r>
          </a:p>
        </p:txBody>
      </p:sp>
      <p:pic>
        <p:nvPicPr>
          <p:cNvPr id="1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603370" y="752125"/>
            <a:ext cx="4320000" cy="2473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03370" y="3729144"/>
            <a:ext cx="4320000" cy="2395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89901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．行李舱灯</a:t>
            </a:r>
          </a:p>
        </p:txBody>
      </p:sp>
      <p:sp>
        <p:nvSpPr>
          <p:cNvPr id="11" name="TextBox 10"/>
          <p:cNvSpPr txBox="1"/>
          <p:nvPr/>
        </p:nvSpPr>
        <p:spPr>
          <a:xfrm>
            <a:off x="1190849" y="2005249"/>
            <a:ext cx="44987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行李舱灯位于行李舱内部一侧，如图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所示，方便驾驶员在晚间或光线不足的情况下存取物品。有的车型行李舱灯还设有开关，如图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endParaRPr lang="en-US" altLang="zh-CN" sz="2400" dirty="0">
              <a:latin typeface="宋体" pitchFamily="2" charset="-122"/>
              <a:ea typeface="宋体" pitchFamily="2" charset="-122"/>
            </a:endParaRPr>
          </a:p>
        </p:txBody>
      </p:sp>
      <p:sp>
        <p:nvSpPr>
          <p:cNvPr id="8" name="TextBox 7"/>
          <p:cNvSpPr txBox="1"/>
          <p:nvPr/>
        </p:nvSpPr>
        <p:spPr>
          <a:xfrm>
            <a:off x="8158076" y="3226078"/>
            <a:ext cx="1210589"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行李舱灯</a:t>
            </a:r>
          </a:p>
        </p:txBody>
      </p:sp>
      <p:sp>
        <p:nvSpPr>
          <p:cNvPr id="9" name="TextBox 8"/>
          <p:cNvSpPr txBox="1"/>
          <p:nvPr/>
        </p:nvSpPr>
        <p:spPr>
          <a:xfrm>
            <a:off x="7952892" y="6125059"/>
            <a:ext cx="162095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行李舱灯开关</a:t>
            </a:r>
          </a:p>
        </p:txBody>
      </p:sp>
      <p:pic>
        <p:nvPicPr>
          <p:cNvPr id="1843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603370" y="746881"/>
            <a:ext cx="4320000" cy="2479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03370" y="3693150"/>
            <a:ext cx="4320000" cy="2431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66108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二、车外照明灯</a:t>
            </a:r>
          </a:p>
        </p:txBody>
      </p:sp>
      <p:sp>
        <p:nvSpPr>
          <p:cNvPr id="8" name="TextBox 7"/>
          <p:cNvSpPr txBox="1"/>
          <p:nvPr/>
        </p:nvSpPr>
        <p:spPr>
          <a:xfrm>
            <a:off x="1092554" y="2058370"/>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．前照灯</a:t>
            </a:r>
          </a:p>
        </p:txBody>
      </p:sp>
      <p:sp>
        <p:nvSpPr>
          <p:cNvPr id="9" name="TextBox 8"/>
          <p:cNvSpPr txBox="1"/>
          <p:nvPr/>
        </p:nvSpPr>
        <p:spPr>
          <a:xfrm>
            <a:off x="1190849" y="2621798"/>
            <a:ext cx="4574951"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前照灯是指装于汽车头部两侧，用于夜间行车的照明装置。前照灯具有远、近光变换功能，如图所示。前照灯的功能通过操作灯光组合开关及灯光组合开关杆来实现。</a:t>
            </a:r>
            <a:endParaRPr lang="en-US" altLang="zh-CN" sz="2400" dirty="0">
              <a:latin typeface="宋体" pitchFamily="2" charset="-122"/>
              <a:ea typeface="宋体" pitchFamily="2" charset="-122"/>
            </a:endParaRPr>
          </a:p>
        </p:txBody>
      </p:sp>
      <p:sp>
        <p:nvSpPr>
          <p:cNvPr id="12" name="TextBox 11"/>
          <p:cNvSpPr txBox="1"/>
          <p:nvPr/>
        </p:nvSpPr>
        <p:spPr>
          <a:xfrm>
            <a:off x="8513365" y="5247896"/>
            <a:ext cx="800219"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前照灯</a:t>
            </a:r>
          </a:p>
        </p:txBody>
      </p:sp>
      <p:pic>
        <p:nvPicPr>
          <p:cNvPr id="19460"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4" y="3112441"/>
            <a:ext cx="5400000" cy="2135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1608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．前照灯</a:t>
            </a:r>
          </a:p>
        </p:txBody>
      </p:sp>
      <p:sp>
        <p:nvSpPr>
          <p:cNvPr id="11" name="TextBox 10"/>
          <p:cNvSpPr txBox="1"/>
          <p:nvPr/>
        </p:nvSpPr>
        <p:spPr>
          <a:xfrm>
            <a:off x="1190849" y="2005249"/>
            <a:ext cx="44987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）近光灯</a:t>
            </a:r>
          </a:p>
          <a:p>
            <a:pPr indent="627063">
              <a:lnSpc>
                <a:spcPct val="150000"/>
              </a:lnSpc>
            </a:pPr>
            <a:r>
              <a:rPr lang="zh-CN" altLang="en-US" sz="2400" dirty="0">
                <a:latin typeface="宋体" pitchFamily="2" charset="-122"/>
                <a:ea typeface="宋体" pitchFamily="2" charset="-122"/>
              </a:rPr>
              <a:t>如图所示，将灯光组合开关顺时针旋到图示挡位，近光灯应亮起。</a:t>
            </a:r>
          </a:p>
        </p:txBody>
      </p:sp>
      <p:sp>
        <p:nvSpPr>
          <p:cNvPr id="10" name="TextBox 9"/>
          <p:cNvSpPr txBox="1"/>
          <p:nvPr/>
        </p:nvSpPr>
        <p:spPr>
          <a:xfrm>
            <a:off x="8513365" y="5247896"/>
            <a:ext cx="800219"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近光灯</a:t>
            </a:r>
          </a:p>
        </p:txBody>
      </p:sp>
      <p:pic>
        <p:nvPicPr>
          <p:cNvPr id="20483"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4" y="3178737"/>
            <a:ext cx="5400000" cy="2069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60209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维护接车单的识读与填写</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86232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客户王先生六个月前购买的汽车已行驶</a:t>
            </a:r>
            <a:r>
              <a:rPr lang="en-US" altLang="zh-CN" sz="2400" dirty="0">
                <a:latin typeface="宋体" pitchFamily="2" charset="-122"/>
                <a:ea typeface="宋体" pitchFamily="2" charset="-122"/>
              </a:rPr>
              <a:t>5 000 km</a:t>
            </a:r>
            <a:r>
              <a:rPr lang="zh-CN" altLang="en-US" sz="2400" dirty="0">
                <a:latin typeface="宋体" pitchFamily="2" charset="-122"/>
                <a:ea typeface="宋体" pitchFamily="2" charset="-122"/>
              </a:rPr>
              <a:t>，需要做首保，并且汽车还有空调制冷不良的故障。</a:t>
            </a:r>
          </a:p>
          <a:p>
            <a:pPr indent="720000">
              <a:lnSpc>
                <a:spcPct val="150000"/>
              </a:lnSpc>
            </a:pPr>
            <a:r>
              <a:rPr lang="zh-CN" altLang="en-US" sz="2400" dirty="0">
                <a:latin typeface="宋体" pitchFamily="2" charset="-122"/>
                <a:ea typeface="宋体" pitchFamily="2" charset="-122"/>
              </a:rPr>
              <a:t>作为一名维修技师，要熟悉车辆进入维修企业后的基本服务流程，能从汽车</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维修委托书</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中读取相应的作业项目信息，从而顺利完成车辆的维护作业。</a:t>
            </a:r>
          </a:p>
        </p:txBody>
      </p:sp>
    </p:spTree>
    <p:extLst>
      <p:ext uri="{BB962C8B-B14F-4D97-AF65-F5344CB8AC3E}">
        <p14:creationId xmlns:p14="http://schemas.microsoft.com/office/powerpoint/2010/main" val="12210223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．前照灯</a:t>
            </a:r>
          </a:p>
        </p:txBody>
      </p:sp>
      <p:sp>
        <p:nvSpPr>
          <p:cNvPr id="11" name="TextBox 10"/>
          <p:cNvSpPr txBox="1"/>
          <p:nvPr/>
        </p:nvSpPr>
        <p:spPr>
          <a:xfrm>
            <a:off x="1190849" y="2005249"/>
            <a:ext cx="44987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）远光灯（常亮）</a:t>
            </a:r>
          </a:p>
          <a:p>
            <a:pPr indent="627063">
              <a:lnSpc>
                <a:spcPct val="150000"/>
              </a:lnSpc>
            </a:pPr>
            <a:r>
              <a:rPr lang="zh-CN" altLang="en-US" sz="2400" dirty="0">
                <a:latin typeface="宋体" pitchFamily="2" charset="-122"/>
                <a:ea typeface="宋体" pitchFamily="2" charset="-122"/>
              </a:rPr>
              <a:t>如图所示，在近光灯打开的情况下，按图示位置压下灯光组合开关杆，远光灯及仪表板上的指示灯应亮起。</a:t>
            </a:r>
          </a:p>
        </p:txBody>
      </p:sp>
      <p:sp>
        <p:nvSpPr>
          <p:cNvPr id="10" name="TextBox 9"/>
          <p:cNvSpPr txBox="1"/>
          <p:nvPr/>
        </p:nvSpPr>
        <p:spPr>
          <a:xfrm>
            <a:off x="8102996" y="5247896"/>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远光灯（常亮）</a:t>
            </a:r>
          </a:p>
        </p:txBody>
      </p:sp>
      <p:pic>
        <p:nvPicPr>
          <p:cNvPr id="2150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4" y="2661141"/>
            <a:ext cx="5400000" cy="2586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71769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．前照灯</a:t>
            </a:r>
          </a:p>
        </p:txBody>
      </p:sp>
      <p:sp>
        <p:nvSpPr>
          <p:cNvPr id="11" name="TextBox 10"/>
          <p:cNvSpPr txBox="1"/>
          <p:nvPr/>
        </p:nvSpPr>
        <p:spPr>
          <a:xfrm>
            <a:off x="1190849" y="2005249"/>
            <a:ext cx="4498752"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）远光灯（单次远光）</a:t>
            </a:r>
          </a:p>
          <a:p>
            <a:pPr indent="627063">
              <a:lnSpc>
                <a:spcPct val="150000"/>
              </a:lnSpc>
            </a:pPr>
            <a:r>
              <a:rPr lang="zh-CN" altLang="en-US" sz="2400" dirty="0">
                <a:latin typeface="宋体" pitchFamily="2" charset="-122"/>
                <a:ea typeface="宋体" pitchFamily="2" charset="-122"/>
              </a:rPr>
              <a:t>如图所示，在灯光组合开关位于任意位置时，按图示位置提拉灯光组合开关杆，则前照灯远光灯亮起（单次远光），仪表板上指示灯也应亮起。松开灯光组合开关杆，则其自动回位，远光灯熄灭。</a:t>
            </a:r>
          </a:p>
        </p:txBody>
      </p:sp>
      <p:sp>
        <p:nvSpPr>
          <p:cNvPr id="10" name="TextBox 9"/>
          <p:cNvSpPr txBox="1"/>
          <p:nvPr/>
        </p:nvSpPr>
        <p:spPr>
          <a:xfrm>
            <a:off x="7897812" y="5247896"/>
            <a:ext cx="203132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远光灯（单次远光）</a:t>
            </a:r>
          </a:p>
        </p:txBody>
      </p:sp>
      <p:pic>
        <p:nvPicPr>
          <p:cNvPr id="22531"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4" y="3450210"/>
            <a:ext cx="5400000" cy="1797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6759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．雾灯</a:t>
            </a:r>
          </a:p>
        </p:txBody>
      </p:sp>
      <p:sp>
        <p:nvSpPr>
          <p:cNvPr id="11" name="TextBox 10"/>
          <p:cNvSpPr txBox="1"/>
          <p:nvPr/>
        </p:nvSpPr>
        <p:spPr>
          <a:xfrm>
            <a:off x="1190849" y="2005249"/>
            <a:ext cx="4498752"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汽车雾灯安装于汽车的前部和后部，如图所示，用于在雨雾天气行车时为道路照明并提供安全警示，提高驾驶员与周围交通参与者的能见度。</a:t>
            </a:r>
          </a:p>
        </p:txBody>
      </p:sp>
      <p:sp>
        <p:nvSpPr>
          <p:cNvPr id="10" name="TextBox 9"/>
          <p:cNvSpPr txBox="1"/>
          <p:nvPr/>
        </p:nvSpPr>
        <p:spPr>
          <a:xfrm>
            <a:off x="8410773" y="5247896"/>
            <a:ext cx="100540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前后雾灯</a:t>
            </a:r>
          </a:p>
        </p:txBody>
      </p:sp>
      <p:pic>
        <p:nvPicPr>
          <p:cNvPr id="2355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4" y="3331555"/>
            <a:ext cx="5400000" cy="1916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10979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．雾灯</a:t>
            </a:r>
          </a:p>
        </p:txBody>
      </p:sp>
      <p:sp>
        <p:nvSpPr>
          <p:cNvPr id="11" name="TextBox 10"/>
          <p:cNvSpPr txBox="1"/>
          <p:nvPr/>
        </p:nvSpPr>
        <p:spPr>
          <a:xfrm>
            <a:off x="1190849" y="2005249"/>
            <a:ext cx="44987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）前雾灯</a:t>
            </a:r>
          </a:p>
          <a:p>
            <a:pPr indent="627063">
              <a:lnSpc>
                <a:spcPct val="150000"/>
              </a:lnSpc>
            </a:pPr>
            <a:r>
              <a:rPr lang="zh-CN" altLang="en-US" sz="2400" dirty="0">
                <a:latin typeface="宋体" pitchFamily="2" charset="-122"/>
                <a:ea typeface="宋体" pitchFamily="2" charset="-122"/>
              </a:rPr>
              <a:t>在示廓灯打开的情况下，将灯光组合开关中间的前雾灯开关按钮按下，则前雾灯及仪表板上的前雾灯指示灯点亮，如图所示。</a:t>
            </a:r>
          </a:p>
        </p:txBody>
      </p:sp>
      <p:sp>
        <p:nvSpPr>
          <p:cNvPr id="10" name="TextBox 9"/>
          <p:cNvSpPr txBox="1"/>
          <p:nvPr/>
        </p:nvSpPr>
        <p:spPr>
          <a:xfrm>
            <a:off x="8513365" y="5247896"/>
            <a:ext cx="800219"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前雾灯</a:t>
            </a:r>
          </a:p>
        </p:txBody>
      </p:sp>
      <p:pic>
        <p:nvPicPr>
          <p:cNvPr id="2457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4" y="3886551"/>
            <a:ext cx="5400000" cy="1361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28409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．雾灯</a:t>
            </a:r>
          </a:p>
        </p:txBody>
      </p:sp>
      <p:sp>
        <p:nvSpPr>
          <p:cNvPr id="11" name="TextBox 10"/>
          <p:cNvSpPr txBox="1"/>
          <p:nvPr/>
        </p:nvSpPr>
        <p:spPr>
          <a:xfrm>
            <a:off x="1190849" y="2005249"/>
            <a:ext cx="44987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）后雾灯</a:t>
            </a:r>
          </a:p>
          <a:p>
            <a:pPr indent="627063">
              <a:lnSpc>
                <a:spcPct val="150000"/>
              </a:lnSpc>
            </a:pPr>
            <a:r>
              <a:rPr lang="zh-CN" altLang="en-US" sz="2400" dirty="0">
                <a:latin typeface="宋体" pitchFamily="2" charset="-122"/>
                <a:ea typeface="宋体" pitchFamily="2" charset="-122"/>
              </a:rPr>
              <a:t>在前雾灯亮起的前提下，将灯光组合开关中间的后雾灯开关按钮按下，则后雾灯及仪表板上的后雾灯指示灯点亮，如图所示。</a:t>
            </a:r>
          </a:p>
        </p:txBody>
      </p:sp>
      <p:sp>
        <p:nvSpPr>
          <p:cNvPr id="10" name="TextBox 9"/>
          <p:cNvSpPr txBox="1"/>
          <p:nvPr/>
        </p:nvSpPr>
        <p:spPr>
          <a:xfrm>
            <a:off x="8513365" y="5247896"/>
            <a:ext cx="800219"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后雾灯</a:t>
            </a:r>
          </a:p>
        </p:txBody>
      </p:sp>
      <p:pic>
        <p:nvPicPr>
          <p:cNvPr id="2560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4" y="4070236"/>
            <a:ext cx="5400000" cy="1177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46270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．倒车灯</a:t>
            </a:r>
          </a:p>
        </p:txBody>
      </p:sp>
      <p:sp>
        <p:nvSpPr>
          <p:cNvPr id="11" name="TextBox 10"/>
          <p:cNvSpPr txBox="1"/>
          <p:nvPr/>
        </p:nvSpPr>
        <p:spPr>
          <a:xfrm>
            <a:off x="1190849" y="2005249"/>
            <a:ext cx="44987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将手动变速器置于倒挡或自动变速器置于“</a:t>
            </a:r>
            <a:r>
              <a:rPr lang="en-US" altLang="zh-CN" sz="2400" dirty="0">
                <a:latin typeface="宋体" pitchFamily="2" charset="-122"/>
                <a:ea typeface="宋体" pitchFamily="2" charset="-122"/>
              </a:rPr>
              <a:t>R”</a:t>
            </a:r>
            <a:r>
              <a:rPr lang="zh-CN" altLang="en-US" sz="2400" dirty="0">
                <a:latin typeface="宋体" pitchFamily="2" charset="-122"/>
                <a:ea typeface="宋体" pitchFamily="2" charset="-122"/>
              </a:rPr>
              <a:t>挡，倒车灯应亮起，如图所示。在倒车时，倒车灯能提示车后的行人或车辆，起警示作用。</a:t>
            </a:r>
          </a:p>
        </p:txBody>
      </p:sp>
      <p:sp>
        <p:nvSpPr>
          <p:cNvPr id="10" name="TextBox 9"/>
          <p:cNvSpPr txBox="1"/>
          <p:nvPr/>
        </p:nvSpPr>
        <p:spPr>
          <a:xfrm>
            <a:off x="8513365" y="5247896"/>
            <a:ext cx="800219"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后雾灯</a:t>
            </a:r>
          </a:p>
        </p:txBody>
      </p:sp>
      <p:pic>
        <p:nvPicPr>
          <p:cNvPr id="2662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4" y="3366178"/>
            <a:ext cx="5400000" cy="1881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11186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46</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三、车外信号灯</a:t>
            </a:r>
          </a:p>
        </p:txBody>
      </p:sp>
      <p:sp>
        <p:nvSpPr>
          <p:cNvPr id="8" name="TextBox 7"/>
          <p:cNvSpPr txBox="1"/>
          <p:nvPr/>
        </p:nvSpPr>
        <p:spPr>
          <a:xfrm>
            <a:off x="1092554" y="2058370"/>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．转向灯</a:t>
            </a:r>
          </a:p>
        </p:txBody>
      </p:sp>
      <p:sp>
        <p:nvSpPr>
          <p:cNvPr id="9" name="TextBox 8"/>
          <p:cNvSpPr txBox="1"/>
          <p:nvPr/>
        </p:nvSpPr>
        <p:spPr>
          <a:xfrm>
            <a:off x="1190849" y="2621798"/>
            <a:ext cx="4574951"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将灯光组合开关杆向上（或向下）拨至“位置</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，则左（或右）转向灯及仪表板上左（或右）转向灯指示灯亮起，如图所示。</a:t>
            </a:r>
            <a:endParaRPr lang="en-US" altLang="zh-CN" sz="2400" dirty="0">
              <a:latin typeface="宋体" pitchFamily="2" charset="-122"/>
              <a:ea typeface="宋体" pitchFamily="2" charset="-122"/>
            </a:endParaRPr>
          </a:p>
        </p:txBody>
      </p:sp>
      <p:sp>
        <p:nvSpPr>
          <p:cNvPr id="12" name="TextBox 11"/>
          <p:cNvSpPr txBox="1"/>
          <p:nvPr/>
        </p:nvSpPr>
        <p:spPr>
          <a:xfrm>
            <a:off x="8513365" y="5247896"/>
            <a:ext cx="800219"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转向灯</a:t>
            </a:r>
          </a:p>
        </p:txBody>
      </p:sp>
      <p:pic>
        <p:nvPicPr>
          <p:cNvPr id="276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4" y="3250731"/>
            <a:ext cx="5400000" cy="1997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73080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．危险警告灯</a:t>
            </a:r>
          </a:p>
        </p:txBody>
      </p:sp>
      <p:sp>
        <p:nvSpPr>
          <p:cNvPr id="11" name="TextBox 10"/>
          <p:cNvSpPr txBox="1"/>
          <p:nvPr/>
        </p:nvSpPr>
        <p:spPr>
          <a:xfrm>
            <a:off x="1190849" y="2005249"/>
            <a:ext cx="44987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将仪表板中央的危险警告灯按钮（红色三角形）按下，则危险警告灯亮起（即所有转向灯同时亮起闪烁），如图所示，仪表板上指示灯也应同时点亮。</a:t>
            </a:r>
          </a:p>
        </p:txBody>
      </p:sp>
      <p:sp>
        <p:nvSpPr>
          <p:cNvPr id="10" name="TextBox 9"/>
          <p:cNvSpPr txBox="1"/>
          <p:nvPr/>
        </p:nvSpPr>
        <p:spPr>
          <a:xfrm>
            <a:off x="8308181" y="5247896"/>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危险警示灯</a:t>
            </a:r>
          </a:p>
        </p:txBody>
      </p:sp>
      <p:pic>
        <p:nvPicPr>
          <p:cNvPr id="286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4" y="3542633"/>
            <a:ext cx="5400000" cy="170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86169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．制动灯</a:t>
            </a:r>
          </a:p>
        </p:txBody>
      </p:sp>
      <p:sp>
        <p:nvSpPr>
          <p:cNvPr id="11" name="TextBox 10"/>
          <p:cNvSpPr txBox="1"/>
          <p:nvPr/>
        </p:nvSpPr>
        <p:spPr>
          <a:xfrm>
            <a:off x="1190849" y="2005249"/>
            <a:ext cx="4498752"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踩踏制动踏板时，制动灯及高位制动灯应亮起，如图所示。在进行车辆制动时，制动灯点亮，仪表板上 指示灯熄灭。制动灯点亮将对车后的车辆或行人起到警示的作用，避免追尾事故发生。</a:t>
            </a:r>
          </a:p>
        </p:txBody>
      </p:sp>
      <p:sp>
        <p:nvSpPr>
          <p:cNvPr id="10" name="TextBox 9"/>
          <p:cNvSpPr txBox="1"/>
          <p:nvPr/>
        </p:nvSpPr>
        <p:spPr>
          <a:xfrm>
            <a:off x="8513365" y="5247896"/>
            <a:ext cx="800219"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制动灯</a:t>
            </a:r>
          </a:p>
        </p:txBody>
      </p:sp>
      <p:pic>
        <p:nvPicPr>
          <p:cNvPr id="296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4" y="3805528"/>
            <a:ext cx="5400000" cy="144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83737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90688" y="2339781"/>
            <a:ext cx="8810625" cy="389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593298" y="2000917"/>
            <a:ext cx="100540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工具器材</a:t>
            </a:r>
          </a:p>
        </p:txBody>
      </p:sp>
    </p:spTree>
    <p:extLst>
      <p:ext uri="{BB962C8B-B14F-4D97-AF65-F5344CB8AC3E}">
        <p14:creationId xmlns:p14="http://schemas.microsoft.com/office/powerpoint/2010/main" val="7811574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维护接车单的识读与填写</a:t>
            </a:r>
          </a:p>
        </p:txBody>
      </p:sp>
      <p:sp>
        <p:nvSpPr>
          <p:cNvPr id="6" name="TextBox 5"/>
          <p:cNvSpPr txBox="1"/>
          <p:nvPr/>
        </p:nvSpPr>
        <p:spPr>
          <a:xfrm>
            <a:off x="2599152" y="1297161"/>
            <a:ext cx="592982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一、汽车维护的职责分工和作业流程</a:t>
            </a:r>
          </a:p>
        </p:txBody>
      </p:sp>
      <p:sp>
        <p:nvSpPr>
          <p:cNvPr id="8" name="TextBox 7"/>
          <p:cNvSpPr txBox="1"/>
          <p:nvPr/>
        </p:nvSpPr>
        <p:spPr>
          <a:xfrm>
            <a:off x="1092554" y="2058370"/>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．汽车维护职责分工</a:t>
            </a:r>
          </a:p>
        </p:txBody>
      </p:sp>
      <p:sp>
        <p:nvSpPr>
          <p:cNvPr id="9" name="TextBox 8"/>
          <p:cNvSpPr txBox="1"/>
          <p:nvPr/>
        </p:nvSpPr>
        <p:spPr>
          <a:xfrm>
            <a:off x="1190848" y="2621798"/>
            <a:ext cx="9845451"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）服务顾问负责用户接待、开单及与用户交接车辆。</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）服务经理或维修经理负责维修任务的指派和进度跟踪。</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）维修技师负责按要求完成维修、维护作业。</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）技术总监负责维修、维护作业过程中的巡视检验。</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）质量检验员负责车辆维修、维护作业结束后的终检。</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3110985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一、车内照明灯检查与维护</a:t>
            </a:r>
          </a:p>
        </p:txBody>
      </p:sp>
      <p:sp>
        <p:nvSpPr>
          <p:cNvPr id="13" name="TextBox 12"/>
          <p:cNvSpPr txBox="1"/>
          <p:nvPr/>
        </p:nvSpPr>
        <p:spPr>
          <a:xfrm>
            <a:off x="1092554" y="2058370"/>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．维护前的准备工作</a:t>
            </a:r>
          </a:p>
        </p:txBody>
      </p:sp>
      <p:sp>
        <p:nvSpPr>
          <p:cNvPr id="14" name="TextBox 13"/>
          <p:cNvSpPr txBox="1"/>
          <p:nvPr/>
        </p:nvSpPr>
        <p:spPr>
          <a:xfrm>
            <a:off x="1190848" y="2621798"/>
            <a:ext cx="9726196"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）车辆进入工位前，清理工位卫生，排除障碍物，准备相关的工具、物品、耗材等。</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）安装、铺设内三件套（转向盘套、座椅套、地板垫）；将车辆停放在举升机的中央位置，拉紧驻车制动器；将变速器置于空挡，安装好车轮挡块；释放发动机舱盖拉手。</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）打开点火开关至“</a:t>
            </a:r>
            <a:r>
              <a:rPr lang="en-US" altLang="zh-CN" sz="2400" dirty="0">
                <a:latin typeface="宋体" pitchFamily="2" charset="-122"/>
                <a:ea typeface="宋体" pitchFamily="2" charset="-122"/>
              </a:rPr>
              <a:t>ON”</a:t>
            </a:r>
            <a:r>
              <a:rPr lang="zh-CN" altLang="en-US" sz="2400" dirty="0">
                <a:latin typeface="宋体" pitchFamily="2" charset="-122"/>
                <a:ea typeface="宋体" pitchFamily="2" charset="-122"/>
              </a:rPr>
              <a:t>挡（不用启动发动机）。</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2400637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．检查阅读灯</a:t>
            </a:r>
          </a:p>
        </p:txBody>
      </p:sp>
      <p:sp>
        <p:nvSpPr>
          <p:cNvPr id="11" name="TextBox 10"/>
          <p:cNvSpPr txBox="1"/>
          <p:nvPr/>
        </p:nvSpPr>
        <p:spPr>
          <a:xfrm>
            <a:off x="1190849" y="2005249"/>
            <a:ext cx="44987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分别按下两个阅读灯开关，阅读灯应能点亮，如图所示。</a:t>
            </a:r>
          </a:p>
        </p:txBody>
      </p:sp>
      <p:sp>
        <p:nvSpPr>
          <p:cNvPr id="10" name="TextBox 9"/>
          <p:cNvSpPr txBox="1"/>
          <p:nvPr/>
        </p:nvSpPr>
        <p:spPr>
          <a:xfrm>
            <a:off x="8308181" y="5247896"/>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检查阅读灯</a:t>
            </a:r>
          </a:p>
        </p:txBody>
      </p:sp>
      <p:pic>
        <p:nvPicPr>
          <p:cNvPr id="31747" name="Picture 3"/>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6213475" y="2059549"/>
            <a:ext cx="5400000" cy="3188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66530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．检查车厢灯</a:t>
            </a:r>
          </a:p>
        </p:txBody>
      </p:sp>
      <p:sp>
        <p:nvSpPr>
          <p:cNvPr id="11" name="TextBox 10"/>
          <p:cNvSpPr txBox="1"/>
          <p:nvPr/>
        </p:nvSpPr>
        <p:spPr>
          <a:xfrm>
            <a:off x="1190849" y="2005249"/>
            <a:ext cx="4498752" cy="452431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）将开关拨至“</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位，车厢灯应能点亮，如图所示。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）关闭所有车门，将开关拨至“</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位，车厢灯应能熄灭。</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）逐一打开各扇车门，车厢灯能点亮；关闭车门后，能延时熄灭。</a:t>
            </a:r>
          </a:p>
        </p:txBody>
      </p:sp>
      <p:sp>
        <p:nvSpPr>
          <p:cNvPr id="10" name="TextBox 9"/>
          <p:cNvSpPr txBox="1"/>
          <p:nvPr/>
        </p:nvSpPr>
        <p:spPr>
          <a:xfrm>
            <a:off x="8308181" y="5247896"/>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检查车厢灯</a:t>
            </a:r>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13475" y="1620415"/>
            <a:ext cx="5400000" cy="3627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08994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．检查行李舱灯</a:t>
            </a:r>
          </a:p>
        </p:txBody>
      </p:sp>
      <p:sp>
        <p:nvSpPr>
          <p:cNvPr id="11" name="TextBox 10"/>
          <p:cNvSpPr txBox="1"/>
          <p:nvPr/>
        </p:nvSpPr>
        <p:spPr>
          <a:xfrm>
            <a:off x="1190849" y="2005249"/>
            <a:ext cx="44987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打开行李舱盖，行李舱灯应能点亮，如图所示。</a:t>
            </a:r>
          </a:p>
        </p:txBody>
      </p:sp>
      <p:sp>
        <p:nvSpPr>
          <p:cNvPr id="10" name="TextBox 9"/>
          <p:cNvSpPr txBox="1"/>
          <p:nvPr/>
        </p:nvSpPr>
        <p:spPr>
          <a:xfrm>
            <a:off x="8205589" y="5247896"/>
            <a:ext cx="141577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检查行李舱灯</a:t>
            </a:r>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13475" y="1971745"/>
            <a:ext cx="5400000" cy="3276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092554" y="3570702"/>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．结束工作</a:t>
            </a:r>
          </a:p>
        </p:txBody>
      </p:sp>
      <p:sp>
        <p:nvSpPr>
          <p:cNvPr id="12" name="TextBox 11"/>
          <p:cNvSpPr txBox="1"/>
          <p:nvPr/>
        </p:nvSpPr>
        <p:spPr>
          <a:xfrm>
            <a:off x="1190849" y="4134130"/>
            <a:ext cx="4498752"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关闭点火开关，将车辆复位。</a:t>
            </a:r>
          </a:p>
        </p:txBody>
      </p:sp>
    </p:spTree>
    <p:extLst>
      <p:ext uri="{BB962C8B-B14F-4D97-AF65-F5344CB8AC3E}">
        <p14:creationId xmlns:p14="http://schemas.microsoft.com/office/powerpoint/2010/main" val="34606197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54</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二、车外照明灯检查与维护</a:t>
            </a:r>
          </a:p>
        </p:txBody>
      </p:sp>
      <p:sp>
        <p:nvSpPr>
          <p:cNvPr id="13" name="TextBox 12"/>
          <p:cNvSpPr txBox="1"/>
          <p:nvPr/>
        </p:nvSpPr>
        <p:spPr>
          <a:xfrm>
            <a:off x="1092554" y="2058370"/>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．检查示廓灯</a:t>
            </a:r>
          </a:p>
        </p:txBody>
      </p:sp>
      <p:sp>
        <p:nvSpPr>
          <p:cNvPr id="14" name="TextBox 13"/>
          <p:cNvSpPr txBox="1"/>
          <p:nvPr/>
        </p:nvSpPr>
        <p:spPr>
          <a:xfrm>
            <a:off x="1190848" y="2621798"/>
            <a:ext cx="4685845"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）打开点火开关至“</a:t>
            </a:r>
            <a:r>
              <a:rPr lang="en-US" altLang="zh-CN" sz="2400" dirty="0">
                <a:latin typeface="宋体" pitchFamily="2" charset="-122"/>
                <a:ea typeface="宋体" pitchFamily="2" charset="-122"/>
              </a:rPr>
              <a:t>ON”</a:t>
            </a:r>
            <a:r>
              <a:rPr lang="zh-CN" altLang="en-US" sz="2400" dirty="0">
                <a:latin typeface="宋体" pitchFamily="2" charset="-122"/>
                <a:ea typeface="宋体" pitchFamily="2" charset="-122"/>
              </a:rPr>
              <a:t>挡，将灯光组合开关旋到    。两人协作（一人在车内，一人在车外）检查，如图所示。</a:t>
            </a:r>
            <a:endParaRPr lang="en-US" altLang="zh-CN" sz="2400" dirty="0">
              <a:latin typeface="宋体" pitchFamily="2" charset="-122"/>
              <a:ea typeface="宋体" pitchFamily="2" charset="-122"/>
            </a:endParaRPr>
          </a:p>
        </p:txBody>
      </p:sp>
      <p:sp>
        <p:nvSpPr>
          <p:cNvPr id="8" name="TextBox 7"/>
          <p:cNvSpPr txBox="1"/>
          <p:nvPr/>
        </p:nvSpPr>
        <p:spPr>
          <a:xfrm>
            <a:off x="8308181" y="5247896"/>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检查示廓灯</a:t>
            </a:r>
          </a:p>
        </p:txBody>
      </p:sp>
      <p:pic>
        <p:nvPicPr>
          <p:cNvPr id="34818"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4764881" y="3374231"/>
            <a:ext cx="404813" cy="288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1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13475" y="3430537"/>
            <a:ext cx="5400000" cy="1817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61678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．检查示廓灯</a:t>
            </a:r>
          </a:p>
        </p:txBody>
      </p:sp>
      <p:sp>
        <p:nvSpPr>
          <p:cNvPr id="11" name="TextBox 10"/>
          <p:cNvSpPr txBox="1"/>
          <p:nvPr/>
        </p:nvSpPr>
        <p:spPr>
          <a:xfrm>
            <a:off x="1190849" y="2005249"/>
            <a:ext cx="4498752"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）检查仪表照明灯是否点亮，如图所示。</a:t>
            </a:r>
          </a:p>
        </p:txBody>
      </p:sp>
      <p:sp>
        <p:nvSpPr>
          <p:cNvPr id="10" name="TextBox 9"/>
          <p:cNvSpPr txBox="1"/>
          <p:nvPr/>
        </p:nvSpPr>
        <p:spPr>
          <a:xfrm>
            <a:off x="8102997" y="5247896"/>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仪表照明灯点亮</a:t>
            </a:r>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570325" y="2476121"/>
            <a:ext cx="4686300"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10675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．检查示廓灯</a:t>
            </a:r>
          </a:p>
        </p:txBody>
      </p:sp>
      <p:sp>
        <p:nvSpPr>
          <p:cNvPr id="11" name="TextBox 10"/>
          <p:cNvSpPr txBox="1"/>
          <p:nvPr/>
        </p:nvSpPr>
        <p:spPr>
          <a:xfrm>
            <a:off x="1190849" y="2005249"/>
            <a:ext cx="44987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）检查前示廓灯是否点亮，如图所示（后示廓灯检查方法相同）。</a:t>
            </a:r>
          </a:p>
        </p:txBody>
      </p:sp>
      <p:sp>
        <p:nvSpPr>
          <p:cNvPr id="10" name="TextBox 9"/>
          <p:cNvSpPr txBox="1"/>
          <p:nvPr/>
        </p:nvSpPr>
        <p:spPr>
          <a:xfrm>
            <a:off x="8154293" y="5247896"/>
            <a:ext cx="1518364"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前示廓灯点亮 </a:t>
            </a:r>
          </a:p>
        </p:txBody>
      </p:sp>
      <p:pic>
        <p:nvPicPr>
          <p:cNvPr id="3686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53475" y="1991777"/>
            <a:ext cx="4320000" cy="3256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13772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．检查示廓灯</a:t>
            </a:r>
          </a:p>
        </p:txBody>
      </p:sp>
      <p:sp>
        <p:nvSpPr>
          <p:cNvPr id="11" name="TextBox 10"/>
          <p:cNvSpPr txBox="1"/>
          <p:nvPr/>
        </p:nvSpPr>
        <p:spPr>
          <a:xfrm>
            <a:off x="1190849" y="2005249"/>
            <a:ext cx="4498752"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）检查牌照灯是否点亮，如图所示。</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）检查尾灯总成安装有无松动。</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）检查尾灯总成壳体有无开裂、油污、内部起雾等现象。</a:t>
            </a:r>
          </a:p>
        </p:txBody>
      </p:sp>
      <p:sp>
        <p:nvSpPr>
          <p:cNvPr id="10" name="TextBox 9"/>
          <p:cNvSpPr txBox="1"/>
          <p:nvPr/>
        </p:nvSpPr>
        <p:spPr>
          <a:xfrm>
            <a:off x="8308181" y="5247896"/>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牌照灯点亮</a:t>
            </a:r>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53475" y="1943096"/>
            <a:ext cx="4320000" cy="3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12574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．检查前照灯</a:t>
            </a:r>
          </a:p>
        </p:txBody>
      </p:sp>
      <p:sp>
        <p:nvSpPr>
          <p:cNvPr id="11" name="TextBox 10"/>
          <p:cNvSpPr txBox="1"/>
          <p:nvPr/>
        </p:nvSpPr>
        <p:spPr>
          <a:xfrm>
            <a:off x="1190849" y="2005249"/>
            <a:ext cx="44987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）将灯光组合开关旋到   ，如图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所示；检查前照灯（近光灯）是否点亮，如图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10" name="TextBox 9"/>
          <p:cNvSpPr txBox="1"/>
          <p:nvPr/>
        </p:nvSpPr>
        <p:spPr>
          <a:xfrm>
            <a:off x="7897813" y="3055938"/>
            <a:ext cx="2031325"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灯光组合开关处于</a:t>
            </a:r>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44650" y="2760663"/>
            <a:ext cx="342900"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13475" y="597827"/>
            <a:ext cx="3600000" cy="2458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859288" y="3055938"/>
            <a:ext cx="342900"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6"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13475" y="3413036"/>
            <a:ext cx="3600000" cy="2510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7692629" y="5939740"/>
            <a:ext cx="2441694"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前照灯（近光灯）点亮</a:t>
            </a:r>
          </a:p>
        </p:txBody>
      </p:sp>
    </p:spTree>
    <p:extLst>
      <p:ext uri="{BB962C8B-B14F-4D97-AF65-F5344CB8AC3E}">
        <p14:creationId xmlns:p14="http://schemas.microsoft.com/office/powerpoint/2010/main" val="27879126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．检查前照灯</a:t>
            </a:r>
          </a:p>
        </p:txBody>
      </p:sp>
      <p:sp>
        <p:nvSpPr>
          <p:cNvPr id="11" name="TextBox 10"/>
          <p:cNvSpPr txBox="1"/>
          <p:nvPr/>
        </p:nvSpPr>
        <p:spPr>
          <a:xfrm>
            <a:off x="1190849" y="2005249"/>
            <a:ext cx="44987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）按压灯光组合开关杆，如图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所示；检查远光灯是否点亮，如图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所示；检查仪表板上的指示灯是否点亮，如图</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所示。</a:t>
            </a:r>
          </a:p>
        </p:txBody>
      </p:sp>
      <p:sp>
        <p:nvSpPr>
          <p:cNvPr id="10" name="TextBox 9"/>
          <p:cNvSpPr txBox="1"/>
          <p:nvPr/>
        </p:nvSpPr>
        <p:spPr>
          <a:xfrm>
            <a:off x="7884772" y="2100263"/>
            <a:ext cx="233910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按压灯光组合开关杆 </a:t>
            </a:r>
          </a:p>
        </p:txBody>
      </p:sp>
      <p:sp>
        <p:nvSpPr>
          <p:cNvPr id="13" name="TextBox 12"/>
          <p:cNvSpPr txBox="1"/>
          <p:nvPr/>
        </p:nvSpPr>
        <p:spPr>
          <a:xfrm>
            <a:off x="7936067" y="6028640"/>
            <a:ext cx="2236510"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3-</a:t>
            </a:r>
            <a:r>
              <a:rPr lang="zh-CN" altLang="en-US" sz="1600" dirty="0">
                <a:latin typeface="楷体" pitchFamily="49" charset="-122"/>
                <a:ea typeface="楷体" pitchFamily="49" charset="-122"/>
              </a:rPr>
              <a:t>仪表板上远光指示灯</a:t>
            </a:r>
          </a:p>
        </p:txBody>
      </p:sp>
      <p:pic>
        <p:nvPicPr>
          <p:cNvPr id="3993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74323" y="510788"/>
            <a:ext cx="2160000" cy="1540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3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74323" y="2438817"/>
            <a:ext cx="2160000" cy="1646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40"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74323" y="4402473"/>
            <a:ext cx="2160000" cy="165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8346437" y="4102568"/>
            <a:ext cx="141577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检查远光灯</a:t>
            </a:r>
          </a:p>
        </p:txBody>
      </p:sp>
    </p:spTree>
    <p:extLst>
      <p:ext uri="{BB962C8B-B14F-4D97-AF65-F5344CB8AC3E}">
        <p14:creationId xmlns:p14="http://schemas.microsoft.com/office/powerpoint/2010/main" val="30063778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维护接车单的识读与填写</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．汽车维护作业流程</a:t>
            </a:r>
          </a:p>
        </p:txBody>
      </p:sp>
      <p:sp>
        <p:nvSpPr>
          <p:cNvPr id="11" name="TextBox 10"/>
          <p:cNvSpPr txBox="1"/>
          <p:nvPr/>
        </p:nvSpPr>
        <p:spPr>
          <a:xfrm>
            <a:off x="1190848" y="2005249"/>
            <a:ext cx="9769251"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）服务顾问将</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维修委托书</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一联和车辆钥匙交车间维修经理。</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）车间维修经理向已经完成上次同类作业的维修技师班组分派维修任务。</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）车间维修经理将车移至维修工位。</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）维修技师班组开始协同作业，并在</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维修委托书</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上记录各维修项目开工时间。</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）进行车辆防护工作。</a:t>
            </a:r>
          </a:p>
        </p:txBody>
      </p:sp>
    </p:spTree>
    <p:extLst>
      <p:ext uri="{BB962C8B-B14F-4D97-AF65-F5344CB8AC3E}">
        <p14:creationId xmlns:p14="http://schemas.microsoft.com/office/powerpoint/2010/main" val="42923875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．检查前照灯</a:t>
            </a:r>
          </a:p>
        </p:txBody>
      </p:sp>
      <p:sp>
        <p:nvSpPr>
          <p:cNvPr id="11" name="TextBox 10"/>
          <p:cNvSpPr txBox="1"/>
          <p:nvPr/>
        </p:nvSpPr>
        <p:spPr>
          <a:xfrm>
            <a:off x="1190848" y="2005249"/>
            <a:ext cx="9515251"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）提拉灯光组合开关杆，检查前照灯变光器是否正常。</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）检查前照灯总成安装有无松动。</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）检查前照灯壳体有无开裂、油污、内部起雾等现象。</a:t>
            </a:r>
          </a:p>
        </p:txBody>
      </p:sp>
    </p:spTree>
    <p:extLst>
      <p:ext uri="{BB962C8B-B14F-4D97-AF65-F5344CB8AC3E}">
        <p14:creationId xmlns:p14="http://schemas.microsoft.com/office/powerpoint/2010/main" val="16627684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．检查前、后雾灯</a:t>
            </a:r>
          </a:p>
        </p:txBody>
      </p:sp>
      <p:sp>
        <p:nvSpPr>
          <p:cNvPr id="11" name="TextBox 10"/>
          <p:cNvSpPr txBox="1"/>
          <p:nvPr/>
        </p:nvSpPr>
        <p:spPr>
          <a:xfrm>
            <a:off x="1190849" y="2005249"/>
            <a:ext cx="44987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）将灯光组合开关旋到    ，如图所示。</a:t>
            </a:r>
          </a:p>
        </p:txBody>
      </p:sp>
      <p:sp>
        <p:nvSpPr>
          <p:cNvPr id="10" name="TextBox 9"/>
          <p:cNvSpPr txBox="1"/>
          <p:nvPr/>
        </p:nvSpPr>
        <p:spPr>
          <a:xfrm>
            <a:off x="7949109" y="5247896"/>
            <a:ext cx="192873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灯光组合开关处于 </a:t>
            </a:r>
          </a:p>
        </p:txBody>
      </p:sp>
      <p:pic>
        <p:nvPicPr>
          <p:cNvPr id="4096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81163" y="2710905"/>
            <a:ext cx="465137" cy="347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3"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13475" y="1630030"/>
            <a:ext cx="5400000" cy="3617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683373" y="5247896"/>
            <a:ext cx="465137" cy="347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932940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．检查前、后雾灯</a:t>
            </a:r>
          </a:p>
        </p:txBody>
      </p:sp>
      <p:sp>
        <p:nvSpPr>
          <p:cNvPr id="11" name="TextBox 10"/>
          <p:cNvSpPr txBox="1"/>
          <p:nvPr/>
        </p:nvSpPr>
        <p:spPr>
          <a:xfrm>
            <a:off x="1190849" y="2005249"/>
            <a:ext cx="4498752"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）将灯光组合开关中间上方的前雾灯开关按下，如图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所示；检查仪表板上的前雾灯指示灯是否点亮，如图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所示；检查前雾灯是否点亮，如图</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所示。</a:t>
            </a:r>
          </a:p>
        </p:txBody>
      </p:sp>
      <p:sp>
        <p:nvSpPr>
          <p:cNvPr id="10" name="TextBox 9"/>
          <p:cNvSpPr txBox="1"/>
          <p:nvPr/>
        </p:nvSpPr>
        <p:spPr>
          <a:xfrm>
            <a:off x="8141252" y="2100263"/>
            <a:ext cx="1826141"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按下前雾灯开关</a:t>
            </a:r>
          </a:p>
        </p:txBody>
      </p:sp>
      <p:sp>
        <p:nvSpPr>
          <p:cNvPr id="13" name="TextBox 12"/>
          <p:cNvSpPr txBox="1"/>
          <p:nvPr/>
        </p:nvSpPr>
        <p:spPr>
          <a:xfrm>
            <a:off x="8346436" y="6028640"/>
            <a:ext cx="141577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3-</a:t>
            </a:r>
            <a:r>
              <a:rPr lang="zh-CN" altLang="en-US" sz="1600" dirty="0">
                <a:latin typeface="楷体" pitchFamily="49" charset="-122"/>
                <a:ea typeface="楷体" pitchFamily="49" charset="-122"/>
              </a:rPr>
              <a:t>检查前雾灯</a:t>
            </a:r>
          </a:p>
        </p:txBody>
      </p:sp>
      <p:sp>
        <p:nvSpPr>
          <p:cNvPr id="15" name="TextBox 14"/>
          <p:cNvSpPr txBox="1"/>
          <p:nvPr/>
        </p:nvSpPr>
        <p:spPr>
          <a:xfrm>
            <a:off x="7576996" y="4102568"/>
            <a:ext cx="2954655"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检查仪表板上前雾灯指示灯 </a:t>
            </a:r>
          </a:p>
        </p:txBody>
      </p:sp>
      <p:pic>
        <p:nvPicPr>
          <p:cNvPr id="4198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74322" y="630704"/>
            <a:ext cx="2160000" cy="137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8"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154322" y="2579118"/>
            <a:ext cx="1800000" cy="152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9"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74323" y="4632322"/>
            <a:ext cx="2160000" cy="1396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238938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．检查前、后雾灯</a:t>
            </a:r>
          </a:p>
        </p:txBody>
      </p:sp>
      <p:sp>
        <p:nvSpPr>
          <p:cNvPr id="11" name="TextBox 10"/>
          <p:cNvSpPr txBox="1"/>
          <p:nvPr/>
        </p:nvSpPr>
        <p:spPr>
          <a:xfrm>
            <a:off x="1190849" y="2005249"/>
            <a:ext cx="44987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）将灯光组合开关中间下方的后雾灯开关按下，检查仪表板上的后雾灯指示灯是否点亮，如图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所示；检查后雾灯是否点亮，如图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10" name="TextBox 9"/>
          <p:cNvSpPr txBox="1"/>
          <p:nvPr/>
        </p:nvSpPr>
        <p:spPr>
          <a:xfrm>
            <a:off x="7436148" y="3225215"/>
            <a:ext cx="2954655"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检查仪表板上后雾灯指示灯 </a:t>
            </a:r>
          </a:p>
        </p:txBody>
      </p:sp>
      <p:sp>
        <p:nvSpPr>
          <p:cNvPr id="13" name="TextBox 12"/>
          <p:cNvSpPr txBox="1"/>
          <p:nvPr/>
        </p:nvSpPr>
        <p:spPr>
          <a:xfrm>
            <a:off x="8205590" y="5601186"/>
            <a:ext cx="141577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检查后雾灯</a:t>
            </a:r>
          </a:p>
        </p:txBody>
      </p:sp>
      <p:pic>
        <p:nvPicPr>
          <p:cNvPr id="4301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73475" y="1080534"/>
            <a:ext cx="2880000" cy="2144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73475" y="3852396"/>
            <a:ext cx="2880000" cy="1748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1092554" y="495291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．结束工作</a:t>
            </a:r>
          </a:p>
        </p:txBody>
      </p:sp>
      <p:sp>
        <p:nvSpPr>
          <p:cNvPr id="16" name="TextBox 15"/>
          <p:cNvSpPr txBox="1"/>
          <p:nvPr/>
        </p:nvSpPr>
        <p:spPr>
          <a:xfrm>
            <a:off x="1190849" y="5516339"/>
            <a:ext cx="4498752"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关闭点火开关，将车辆复位。</a:t>
            </a:r>
          </a:p>
        </p:txBody>
      </p:sp>
    </p:spTree>
    <p:extLst>
      <p:ext uri="{BB962C8B-B14F-4D97-AF65-F5344CB8AC3E}">
        <p14:creationId xmlns:p14="http://schemas.microsoft.com/office/powerpoint/2010/main" val="269819956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64</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三、车外信号灯检查与维护</a:t>
            </a:r>
          </a:p>
        </p:txBody>
      </p:sp>
      <p:sp>
        <p:nvSpPr>
          <p:cNvPr id="13" name="TextBox 12"/>
          <p:cNvSpPr txBox="1"/>
          <p:nvPr/>
        </p:nvSpPr>
        <p:spPr>
          <a:xfrm>
            <a:off x="1092554" y="2058370"/>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．检查转向灯</a:t>
            </a:r>
          </a:p>
        </p:txBody>
      </p:sp>
      <p:sp>
        <p:nvSpPr>
          <p:cNvPr id="14" name="TextBox 13"/>
          <p:cNvSpPr txBox="1"/>
          <p:nvPr/>
        </p:nvSpPr>
        <p:spPr>
          <a:xfrm>
            <a:off x="1190848" y="2621798"/>
            <a:ext cx="4685845"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）准备工作同上。打开点火开关至“</a:t>
            </a:r>
            <a:r>
              <a:rPr lang="en-US" altLang="zh-CN" sz="2400" dirty="0">
                <a:latin typeface="宋体" pitchFamily="2" charset="-122"/>
                <a:ea typeface="宋体" pitchFamily="2" charset="-122"/>
              </a:rPr>
              <a:t>ON”</a:t>
            </a:r>
            <a:r>
              <a:rPr lang="zh-CN" altLang="en-US" sz="2400" dirty="0">
                <a:latin typeface="宋体" pitchFamily="2" charset="-122"/>
                <a:ea typeface="宋体" pitchFamily="2" charset="-122"/>
              </a:rPr>
              <a:t>挡，将灯光组合开关杆向下或向上拨至位置“</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（扳到底），听到“咔哒”一声，如图所示。</a:t>
            </a:r>
            <a:endParaRPr lang="en-US" altLang="zh-CN" sz="2400" dirty="0">
              <a:latin typeface="宋体" pitchFamily="2" charset="-122"/>
              <a:ea typeface="宋体" pitchFamily="2" charset="-122"/>
            </a:endParaRPr>
          </a:p>
        </p:txBody>
      </p:sp>
      <p:sp>
        <p:nvSpPr>
          <p:cNvPr id="8" name="TextBox 7"/>
          <p:cNvSpPr txBox="1"/>
          <p:nvPr/>
        </p:nvSpPr>
        <p:spPr>
          <a:xfrm>
            <a:off x="7538740" y="5247896"/>
            <a:ext cx="274947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将转向灯开关拨至“</a:t>
            </a: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位置</a:t>
            </a:r>
          </a:p>
        </p:txBody>
      </p:sp>
      <p:pic>
        <p:nvPicPr>
          <p:cNvPr id="4403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79912" y="2390396"/>
            <a:ext cx="3667125"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95339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．检查转向灯</a:t>
            </a:r>
          </a:p>
        </p:txBody>
      </p:sp>
      <p:sp>
        <p:nvSpPr>
          <p:cNvPr id="11" name="TextBox 10"/>
          <p:cNvSpPr txBox="1"/>
          <p:nvPr/>
        </p:nvSpPr>
        <p:spPr>
          <a:xfrm>
            <a:off x="1190849" y="2005249"/>
            <a:ext cx="4498752"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）分别检查车辆前部左、右转向灯及仪表板上左、右转向灯指示灯是否点亮，如图所示；检查车辆后部左右转向灯是否点亮。</a:t>
            </a:r>
          </a:p>
        </p:txBody>
      </p:sp>
      <p:sp>
        <p:nvSpPr>
          <p:cNvPr id="10" name="TextBox 9"/>
          <p:cNvSpPr txBox="1"/>
          <p:nvPr/>
        </p:nvSpPr>
        <p:spPr>
          <a:xfrm>
            <a:off x="8102997" y="5247896"/>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检查左右转向灯</a:t>
            </a:r>
          </a:p>
        </p:txBody>
      </p:sp>
      <p:pic>
        <p:nvPicPr>
          <p:cNvPr id="4505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5" y="3453721"/>
            <a:ext cx="5400000" cy="17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79679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．检查转向灯</a:t>
            </a:r>
          </a:p>
        </p:txBody>
      </p:sp>
      <p:sp>
        <p:nvSpPr>
          <p:cNvPr id="11" name="TextBox 10"/>
          <p:cNvSpPr txBox="1"/>
          <p:nvPr/>
        </p:nvSpPr>
        <p:spPr>
          <a:xfrm>
            <a:off x="1190849" y="2005249"/>
            <a:ext cx="4498752"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）检查转向开关自动返回功能。如图所示，打开转向灯后，转动转向盘进行转弯操作，当转弯完成转向盘回正时，听到“咔哒”声，转向灯自动熄灭，说明回位功能正常。</a:t>
            </a:r>
          </a:p>
        </p:txBody>
      </p:sp>
      <p:sp>
        <p:nvSpPr>
          <p:cNvPr id="10" name="TextBox 9"/>
          <p:cNvSpPr txBox="1"/>
          <p:nvPr/>
        </p:nvSpPr>
        <p:spPr>
          <a:xfrm>
            <a:off x="7692628" y="5247896"/>
            <a:ext cx="244169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检查转向灯自动返回功能</a:t>
            </a:r>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53475" y="1999935"/>
            <a:ext cx="4320000" cy="3247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029295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．检查转向灯</a:t>
            </a:r>
          </a:p>
        </p:txBody>
      </p:sp>
      <p:sp>
        <p:nvSpPr>
          <p:cNvPr id="11" name="TextBox 10"/>
          <p:cNvSpPr txBox="1"/>
          <p:nvPr/>
        </p:nvSpPr>
        <p:spPr>
          <a:xfrm>
            <a:off x="1190849" y="2005249"/>
            <a:ext cx="44987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）检查转向灯“一触三闪”功能。如图所示，将灯光组合开关杆向上或向下轻轻扳动至有阻力，检查转向灯是否闪烁</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下，发出变换车道信号。</a:t>
            </a:r>
          </a:p>
        </p:txBody>
      </p:sp>
      <p:sp>
        <p:nvSpPr>
          <p:cNvPr id="10" name="TextBox 9"/>
          <p:cNvSpPr txBox="1"/>
          <p:nvPr/>
        </p:nvSpPr>
        <p:spPr>
          <a:xfrm>
            <a:off x="7487444" y="5247896"/>
            <a:ext cx="2852064"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检查转向灯变换车道信号功能</a:t>
            </a:r>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53476" y="2044418"/>
            <a:ext cx="4320000" cy="3203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417592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．检查危险警告灯</a:t>
            </a:r>
          </a:p>
        </p:txBody>
      </p:sp>
      <p:sp>
        <p:nvSpPr>
          <p:cNvPr id="11" name="TextBox 10"/>
          <p:cNvSpPr txBox="1"/>
          <p:nvPr/>
        </p:nvSpPr>
        <p:spPr>
          <a:xfrm>
            <a:off x="1190849" y="2005249"/>
            <a:ext cx="44987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）按下危险警告灯开关，如图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）检查车外危险警告灯（前）是否点亮，如图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）检查车外危险警告灯（后）是否点亮，方法同前。</a:t>
            </a:r>
          </a:p>
        </p:txBody>
      </p:sp>
      <p:sp>
        <p:nvSpPr>
          <p:cNvPr id="8" name="TextBox 7"/>
          <p:cNvSpPr txBox="1"/>
          <p:nvPr/>
        </p:nvSpPr>
        <p:spPr>
          <a:xfrm>
            <a:off x="7743924" y="2925084"/>
            <a:ext cx="233910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按下危险警告灯开关 </a:t>
            </a:r>
          </a:p>
        </p:txBody>
      </p:sp>
      <p:sp>
        <p:nvSpPr>
          <p:cNvPr id="9" name="TextBox 8"/>
          <p:cNvSpPr txBox="1"/>
          <p:nvPr/>
        </p:nvSpPr>
        <p:spPr>
          <a:xfrm>
            <a:off x="8000406" y="5601186"/>
            <a:ext cx="1826141"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检查危险警告灯</a:t>
            </a:r>
          </a:p>
        </p:txBody>
      </p:sp>
      <p:pic>
        <p:nvPicPr>
          <p:cNvPr id="4813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73475" y="881888"/>
            <a:ext cx="2880000" cy="2043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73476" y="3487222"/>
            <a:ext cx="2880000" cy="2113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657831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．检查制动灯</a:t>
            </a:r>
          </a:p>
        </p:txBody>
      </p:sp>
      <p:sp>
        <p:nvSpPr>
          <p:cNvPr id="11" name="TextBox 10"/>
          <p:cNvSpPr txBox="1"/>
          <p:nvPr/>
        </p:nvSpPr>
        <p:spPr>
          <a:xfrm>
            <a:off x="1190849" y="2005249"/>
            <a:ext cx="4498752"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）踩下制动踏板。</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）检查制动灯、高位制动灯是否点亮，如图所示。</a:t>
            </a:r>
          </a:p>
        </p:txBody>
      </p:sp>
      <p:sp>
        <p:nvSpPr>
          <p:cNvPr id="10" name="TextBox 9"/>
          <p:cNvSpPr txBox="1"/>
          <p:nvPr/>
        </p:nvSpPr>
        <p:spPr>
          <a:xfrm>
            <a:off x="7641333" y="5247896"/>
            <a:ext cx="2544286"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检查制动灯、高位制动灯 </a:t>
            </a:r>
          </a:p>
        </p:txBody>
      </p:sp>
      <p:pic>
        <p:nvPicPr>
          <p:cNvPr id="4915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53476" y="1972679"/>
            <a:ext cx="4320000" cy="3275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96854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维护接车单的识读与填写</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．汽车维护作业流程</a:t>
            </a:r>
          </a:p>
        </p:txBody>
      </p:sp>
      <p:sp>
        <p:nvSpPr>
          <p:cNvPr id="11" name="TextBox 10"/>
          <p:cNvSpPr txBox="1"/>
          <p:nvPr/>
        </p:nvSpPr>
        <p:spPr>
          <a:xfrm>
            <a:off x="1190848" y="2005249"/>
            <a:ext cx="9769251"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）确定维修操作工艺和程序。</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）领取零部件及辅料。</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）车间维修经理适时检查和督促维修进度、处理问题。因备件暂时缺货或其他原因不能及时完工的，服务顾问应通知责任人采取措施，并在服务系统上输入具体原因。</a:t>
            </a:r>
          </a:p>
        </p:txBody>
      </p:sp>
    </p:spTree>
    <p:extLst>
      <p:ext uri="{BB962C8B-B14F-4D97-AF65-F5344CB8AC3E}">
        <p14:creationId xmlns:p14="http://schemas.microsoft.com/office/powerpoint/2010/main" val="243850452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灯光信号的检查与维护</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．检查倒车灯</a:t>
            </a:r>
          </a:p>
        </p:txBody>
      </p:sp>
      <p:sp>
        <p:nvSpPr>
          <p:cNvPr id="11" name="TextBox 10"/>
          <p:cNvSpPr txBox="1"/>
          <p:nvPr/>
        </p:nvSpPr>
        <p:spPr>
          <a:xfrm>
            <a:off x="1190849" y="2005249"/>
            <a:ext cx="4498752"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）挂倒挡。</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）检查倒车灯是否点亮，如图所示。</a:t>
            </a:r>
          </a:p>
        </p:txBody>
      </p:sp>
      <p:sp>
        <p:nvSpPr>
          <p:cNvPr id="10" name="TextBox 9"/>
          <p:cNvSpPr txBox="1"/>
          <p:nvPr/>
        </p:nvSpPr>
        <p:spPr>
          <a:xfrm>
            <a:off x="8308182" y="5247896"/>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检查倒车灯</a:t>
            </a:r>
          </a:p>
        </p:txBody>
      </p:sp>
      <p:pic>
        <p:nvPicPr>
          <p:cNvPr id="5017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53476" y="2357755"/>
            <a:ext cx="4320000" cy="2890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092554" y="3807305"/>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．结束工作</a:t>
            </a:r>
          </a:p>
        </p:txBody>
      </p:sp>
      <p:sp>
        <p:nvSpPr>
          <p:cNvPr id="12" name="TextBox 11"/>
          <p:cNvSpPr txBox="1"/>
          <p:nvPr/>
        </p:nvSpPr>
        <p:spPr>
          <a:xfrm>
            <a:off x="1190849" y="4370733"/>
            <a:ext cx="4498752"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关闭点火开关，将车辆复位。</a:t>
            </a:r>
          </a:p>
        </p:txBody>
      </p:sp>
    </p:spTree>
    <p:extLst>
      <p:ext uri="{BB962C8B-B14F-4D97-AF65-F5344CB8AC3E}">
        <p14:creationId xmlns:p14="http://schemas.microsoft.com/office/powerpoint/2010/main" val="194633626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71</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Tree>
    <p:extLst>
      <p:ext uri="{BB962C8B-B14F-4D97-AF65-F5344CB8AC3E}">
        <p14:creationId xmlns:p14="http://schemas.microsoft.com/office/powerpoint/2010/main" val="15874926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72</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3416320"/>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．了解机油、冷却液的相关知识。</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a:t>
            </a:r>
            <a:r>
              <a:rPr lang="en-US" altLang="zh-CN" sz="2400" dirty="0">
                <a:latin typeface="宋体" pitchFamily="2" charset="-122"/>
                <a:ea typeface="宋体" pitchFamily="2" charset="-122"/>
              </a:rPr>
              <a:t>5 000 km</a:t>
            </a:r>
            <a:r>
              <a:rPr lang="zh-CN" altLang="en-US" sz="2400" dirty="0">
                <a:latin typeface="宋体" pitchFamily="2" charset="-122"/>
                <a:ea typeface="宋体" pitchFamily="2" charset="-122"/>
              </a:rPr>
              <a:t>维护时发动机舱的检查与维护项目。</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．掌握机油及机油滤清器的更换方法。</a:t>
            </a:r>
          </a:p>
          <a:p>
            <a:pPr indent="720000">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．掌握冷却系统的检查方法。</a:t>
            </a:r>
          </a:p>
          <a:p>
            <a:pPr indent="720000">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．掌握蓄电池的检查方法。</a:t>
            </a:r>
          </a:p>
          <a:p>
            <a:pPr indent="720000">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．掌握发动机舱内管路的检查方法。</a:t>
            </a:r>
          </a:p>
        </p:txBody>
      </p:sp>
    </p:spTree>
    <p:extLst>
      <p:ext uri="{BB962C8B-B14F-4D97-AF65-F5344CB8AC3E}">
        <p14:creationId xmlns:p14="http://schemas.microsoft.com/office/powerpoint/2010/main" val="26072461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73</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22176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在车辆行驶到</a:t>
            </a:r>
            <a:r>
              <a:rPr lang="en-US" altLang="zh-CN" sz="2400" dirty="0">
                <a:latin typeface="宋体" pitchFamily="2" charset="-122"/>
                <a:ea typeface="宋体" pitchFamily="2" charset="-122"/>
              </a:rPr>
              <a:t>5 000 km</a:t>
            </a:r>
            <a:r>
              <a:rPr lang="zh-CN" altLang="en-US" sz="2400" dirty="0">
                <a:latin typeface="宋体" pitchFamily="2" charset="-122"/>
                <a:ea typeface="宋体" pitchFamily="2" charset="-122"/>
              </a:rPr>
              <a:t>时，对发动机舱内的维护可以集中进行，这些项目包括：发动机舱内的管路检查，机油及机油滤清器的更换，冷却系统的检查，蓄电池的检查和空气滤清器的清洁等。这些项目集中完成，可以提高工作效率。</a:t>
            </a:r>
          </a:p>
        </p:txBody>
      </p:sp>
    </p:spTree>
    <p:extLst>
      <p:ext uri="{BB962C8B-B14F-4D97-AF65-F5344CB8AC3E}">
        <p14:creationId xmlns:p14="http://schemas.microsoft.com/office/powerpoint/2010/main" val="102592658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74</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一、机油的作用</a:t>
            </a:r>
          </a:p>
        </p:txBody>
      </p:sp>
      <p:sp>
        <p:nvSpPr>
          <p:cNvPr id="12" name="TextBox 11"/>
          <p:cNvSpPr txBox="1"/>
          <p:nvPr/>
        </p:nvSpPr>
        <p:spPr>
          <a:xfrm>
            <a:off x="1190847" y="2176582"/>
            <a:ext cx="4486053" cy="2308324"/>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机油是发动机润滑油的简称，如图所示。机油的作用是：润滑、辅助冷却、清洗清洁、密封防漏、防锈防蚀。</a:t>
            </a:r>
          </a:p>
        </p:txBody>
      </p:sp>
      <p:pic>
        <p:nvPicPr>
          <p:cNvPr id="5120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13476" y="2572397"/>
            <a:ext cx="5400000" cy="2675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8615958" y="5247896"/>
            <a:ext cx="59503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机油</a:t>
            </a:r>
          </a:p>
        </p:txBody>
      </p:sp>
    </p:spTree>
    <p:extLst>
      <p:ext uri="{BB962C8B-B14F-4D97-AF65-F5344CB8AC3E}">
        <p14:creationId xmlns:p14="http://schemas.microsoft.com/office/powerpoint/2010/main" val="45238026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75</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二、机油的构成</a:t>
            </a:r>
          </a:p>
        </p:txBody>
      </p:sp>
      <p:sp>
        <p:nvSpPr>
          <p:cNvPr id="12" name="TextBox 11"/>
          <p:cNvSpPr txBox="1"/>
          <p:nvPr/>
        </p:nvSpPr>
        <p:spPr>
          <a:xfrm>
            <a:off x="1190847" y="2176582"/>
            <a:ext cx="9794653" cy="286232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机油由</a:t>
            </a:r>
            <a:r>
              <a:rPr lang="en-US" altLang="zh-CN" sz="2400" dirty="0">
                <a:latin typeface="宋体" pitchFamily="2" charset="-122"/>
                <a:ea typeface="宋体" pitchFamily="2" charset="-122"/>
              </a:rPr>
              <a:t>70%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80%</a:t>
            </a:r>
            <a:r>
              <a:rPr lang="zh-CN" altLang="en-US" sz="2400" dirty="0">
                <a:latin typeface="宋体" pitchFamily="2" charset="-122"/>
                <a:ea typeface="宋体" pitchFamily="2" charset="-122"/>
              </a:rPr>
              <a:t>的基础油和</a:t>
            </a:r>
            <a:r>
              <a:rPr lang="en-US" altLang="zh-CN" sz="2400" dirty="0">
                <a:latin typeface="宋体" pitchFamily="2" charset="-122"/>
                <a:ea typeface="宋体" pitchFamily="2" charset="-122"/>
              </a:rPr>
              <a:t>20%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30%</a:t>
            </a:r>
            <a:r>
              <a:rPr lang="zh-CN" altLang="en-US" sz="2400" dirty="0">
                <a:latin typeface="宋体" pitchFamily="2" charset="-122"/>
                <a:ea typeface="宋体" pitchFamily="2" charset="-122"/>
              </a:rPr>
              <a:t>的添加剂构成。基础油是润滑油的主要成分，决定着润滑油的基本性质；添加剂可弥补和改善基础油性能方面的不足，是润滑油的重要组成部分。</a:t>
            </a:r>
          </a:p>
          <a:p>
            <a:pPr indent="720000">
              <a:lnSpc>
                <a:spcPct val="150000"/>
              </a:lnSpc>
            </a:pPr>
            <a:r>
              <a:rPr lang="zh-CN" altLang="en-US" sz="2400" dirty="0">
                <a:latin typeface="宋体" pitchFamily="2" charset="-122"/>
                <a:ea typeface="宋体" pitchFamily="2" charset="-122"/>
              </a:rPr>
              <a:t>基础油主要分为矿物基础油和合成基础油两大类。合成基础油又分为全合成基础油和半合成基础油。</a:t>
            </a:r>
          </a:p>
        </p:txBody>
      </p:sp>
    </p:spTree>
    <p:extLst>
      <p:ext uri="{BB962C8B-B14F-4D97-AF65-F5344CB8AC3E}">
        <p14:creationId xmlns:p14="http://schemas.microsoft.com/office/powerpoint/2010/main" val="351995608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76</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三、机油的分类</a:t>
            </a:r>
          </a:p>
        </p:txBody>
      </p:sp>
      <p:sp>
        <p:nvSpPr>
          <p:cNvPr id="7" name="TextBox 6"/>
          <p:cNvSpPr txBox="1"/>
          <p:nvPr/>
        </p:nvSpPr>
        <p:spPr>
          <a:xfrm>
            <a:off x="1092554" y="2058370"/>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．质量等级分类</a:t>
            </a:r>
          </a:p>
        </p:txBody>
      </p:sp>
      <p:sp>
        <p:nvSpPr>
          <p:cNvPr id="8" name="TextBox 7"/>
          <p:cNvSpPr txBox="1"/>
          <p:nvPr/>
        </p:nvSpPr>
        <p:spPr>
          <a:xfrm>
            <a:off x="1190848" y="2621798"/>
            <a:ext cx="4685845"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美国石油研究所（</a:t>
            </a:r>
            <a:r>
              <a:rPr lang="en-US" altLang="zh-CN" sz="2400" dirty="0">
                <a:latin typeface="宋体" pitchFamily="2" charset="-122"/>
                <a:ea typeface="宋体" pitchFamily="2" charset="-122"/>
              </a:rPr>
              <a:t>API</a:t>
            </a:r>
            <a:r>
              <a:rPr lang="zh-CN" altLang="en-US" sz="2400" dirty="0">
                <a:latin typeface="宋体" pitchFamily="2" charset="-122"/>
                <a:ea typeface="宋体" pitchFamily="2" charset="-122"/>
              </a:rPr>
              <a:t>）根据机油的使用性能及使用场合不同，将发动机机油分为汽油机系列（</a:t>
            </a:r>
            <a:r>
              <a:rPr lang="en-US" altLang="zh-CN" sz="2400" dirty="0">
                <a:latin typeface="宋体" pitchFamily="2" charset="-122"/>
                <a:ea typeface="宋体" pitchFamily="2" charset="-122"/>
              </a:rPr>
              <a:t>S</a:t>
            </a:r>
            <a:r>
              <a:rPr lang="zh-CN" altLang="en-US" sz="2400" dirty="0">
                <a:latin typeface="宋体" pitchFamily="2" charset="-122"/>
                <a:ea typeface="宋体" pitchFamily="2" charset="-122"/>
              </a:rPr>
              <a:t>系列）和柴油机系列（</a:t>
            </a:r>
            <a:r>
              <a:rPr lang="en-US" altLang="zh-CN" sz="2400" dirty="0">
                <a:latin typeface="宋体" pitchFamily="2" charset="-122"/>
                <a:ea typeface="宋体" pitchFamily="2" charset="-122"/>
              </a:rPr>
              <a:t>C</a:t>
            </a:r>
            <a:r>
              <a:rPr lang="zh-CN" altLang="en-US" sz="2400" dirty="0">
                <a:latin typeface="宋体" pitchFamily="2" charset="-122"/>
                <a:ea typeface="宋体" pitchFamily="2" charset="-122"/>
              </a:rPr>
              <a:t>系列），每个系列又分为若干等级，见表。</a:t>
            </a:r>
            <a:endParaRPr lang="en-US" altLang="zh-CN" sz="2400" dirty="0">
              <a:latin typeface="宋体" pitchFamily="2" charset="-122"/>
              <a:ea typeface="宋体" pitchFamily="2" charset="-122"/>
            </a:endParaRPr>
          </a:p>
        </p:txBody>
      </p:sp>
      <p:sp>
        <p:nvSpPr>
          <p:cNvPr id="9" name="TextBox 8"/>
          <p:cNvSpPr txBox="1"/>
          <p:nvPr/>
        </p:nvSpPr>
        <p:spPr>
          <a:xfrm>
            <a:off x="8154294" y="1913935"/>
            <a:ext cx="1518364"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API</a:t>
            </a:r>
            <a:r>
              <a:rPr lang="zh-CN" altLang="en-US" sz="1600" dirty="0">
                <a:latin typeface="楷体" pitchFamily="49" charset="-122"/>
                <a:ea typeface="楷体" pitchFamily="49" charset="-122"/>
              </a:rPr>
              <a:t>机油的分类</a:t>
            </a:r>
          </a:p>
        </p:txBody>
      </p:sp>
      <p:pic>
        <p:nvPicPr>
          <p:cNvPr id="5222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6" y="2252489"/>
            <a:ext cx="5400000" cy="351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2984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．黏度等级分类</a:t>
            </a:r>
          </a:p>
        </p:txBody>
      </p:sp>
      <p:sp>
        <p:nvSpPr>
          <p:cNvPr id="11" name="TextBox 10"/>
          <p:cNvSpPr txBox="1"/>
          <p:nvPr/>
        </p:nvSpPr>
        <p:spPr>
          <a:xfrm>
            <a:off x="1190849" y="2005249"/>
            <a:ext cx="4498752"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根据黏度的不同，机油分为单级机油和多级机油。牌号中代表冬用部分的数字越小，代表非冬用部分的数字越大，机油适用的环境温度范围越大，如图所示。</a:t>
            </a:r>
            <a:endParaRPr lang="en-US" altLang="zh-CN" sz="2400" dirty="0">
              <a:latin typeface="宋体" pitchFamily="2" charset="-122"/>
              <a:ea typeface="宋体" pitchFamily="2" charset="-122"/>
            </a:endParaRPr>
          </a:p>
        </p:txBody>
      </p:sp>
      <p:pic>
        <p:nvPicPr>
          <p:cNvPr id="532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5" y="2444315"/>
            <a:ext cx="5400000" cy="2803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7179668" y="5247896"/>
            <a:ext cx="3467616"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机油黏度等级与环境温度之间的关系</a:t>
            </a:r>
          </a:p>
        </p:txBody>
      </p:sp>
    </p:spTree>
    <p:extLst>
      <p:ext uri="{BB962C8B-B14F-4D97-AF65-F5344CB8AC3E}">
        <p14:creationId xmlns:p14="http://schemas.microsoft.com/office/powerpoint/2010/main" val="91719204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1980029"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四、冷却液</a:t>
            </a:r>
          </a:p>
        </p:txBody>
      </p:sp>
      <p:sp>
        <p:nvSpPr>
          <p:cNvPr id="12" name="TextBox 11"/>
          <p:cNvSpPr txBox="1"/>
          <p:nvPr/>
        </p:nvSpPr>
        <p:spPr>
          <a:xfrm>
            <a:off x="1190847" y="2176582"/>
            <a:ext cx="9794653" cy="3416320"/>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发动机冷却液在发动机冷却系统中循环流动，将发动机工作中产生的多余热量带走，使发动机能以正常的工作温度运转。冷却液中一般还加有防冻剂。</a:t>
            </a:r>
            <a:endParaRPr lang="en-US" altLang="zh-CN" sz="2400" dirty="0">
              <a:latin typeface="宋体" pitchFamily="2" charset="-122"/>
              <a:ea typeface="宋体" pitchFamily="2" charset="-122"/>
            </a:endParaRPr>
          </a:p>
          <a:p>
            <a:pPr indent="720000">
              <a:lnSpc>
                <a:spcPct val="150000"/>
              </a:lnSpc>
            </a:pPr>
            <a:r>
              <a:rPr lang="zh-CN" altLang="en-US" sz="2400" dirty="0">
                <a:latin typeface="宋体" pitchFamily="2" charset="-122"/>
                <a:ea typeface="宋体" pitchFamily="2" charset="-122"/>
              </a:rPr>
              <a:t>现在广泛使用长效冷却液，由乙二醇与水混合而成，其最佳混合比例为</a:t>
            </a:r>
            <a:r>
              <a:rPr lang="en-US" altLang="zh-CN" sz="2400" dirty="0">
                <a:latin typeface="宋体" pitchFamily="2" charset="-122"/>
                <a:ea typeface="宋体" pitchFamily="2" charset="-122"/>
              </a:rPr>
              <a:t>1∶1</a:t>
            </a:r>
            <a:r>
              <a:rPr lang="zh-CN" altLang="en-US" sz="2400" dirty="0">
                <a:latin typeface="宋体" pitchFamily="2" charset="-122"/>
                <a:ea typeface="宋体" pitchFamily="2" charset="-122"/>
              </a:rPr>
              <a:t>，有些车辆使用自身品牌的专用冷却液。</a:t>
            </a:r>
            <a:endParaRPr lang="en-US" altLang="zh-CN" sz="2400" dirty="0">
              <a:latin typeface="宋体" pitchFamily="2" charset="-122"/>
              <a:ea typeface="宋体" pitchFamily="2" charset="-122"/>
            </a:endParaRPr>
          </a:p>
          <a:p>
            <a:pPr indent="720000">
              <a:lnSpc>
                <a:spcPct val="150000"/>
              </a:lnSpc>
            </a:pPr>
            <a:r>
              <a:rPr lang="zh-CN" altLang="en-US" sz="2400" dirty="0">
                <a:latin typeface="宋体" pitchFamily="2" charset="-122"/>
                <a:ea typeface="宋体" pitchFamily="2" charset="-122"/>
              </a:rPr>
              <a:t>冷却液需要定期更换，周期一般为两年。</a:t>
            </a:r>
          </a:p>
        </p:txBody>
      </p:sp>
    </p:spTree>
    <p:extLst>
      <p:ext uri="{BB962C8B-B14F-4D97-AF65-F5344CB8AC3E}">
        <p14:creationId xmlns:p14="http://schemas.microsoft.com/office/powerpoint/2010/main" val="344555646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8" name="TextBox 7"/>
          <p:cNvSpPr txBox="1"/>
          <p:nvPr/>
        </p:nvSpPr>
        <p:spPr>
          <a:xfrm>
            <a:off x="5593298" y="2000917"/>
            <a:ext cx="100540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工具器材</a:t>
            </a:r>
          </a:p>
        </p:txBody>
      </p:sp>
      <p:pic>
        <p:nvPicPr>
          <p:cNvPr id="542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35999" y="2339471"/>
            <a:ext cx="6120000" cy="4009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73387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维护接车单的识读与填写</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．汽车维护作业流程</a:t>
            </a:r>
          </a:p>
        </p:txBody>
      </p:sp>
      <p:sp>
        <p:nvSpPr>
          <p:cNvPr id="11" name="TextBox 10"/>
          <p:cNvSpPr txBox="1"/>
          <p:nvPr/>
        </p:nvSpPr>
        <p:spPr>
          <a:xfrm>
            <a:off x="1190848" y="2005249"/>
            <a:ext cx="9769251"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）完工后对车辆座舱、前舱进行清理，内部交车。</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10</a:t>
            </a:r>
            <a:r>
              <a:rPr lang="zh-CN" altLang="en-US" sz="2400" dirty="0">
                <a:latin typeface="宋体" pitchFamily="2" charset="-122"/>
                <a:ea typeface="宋体" pitchFamily="2" charset="-122"/>
              </a:rPr>
              <a:t>）维修中发现新问题，维修技师应及时报维修经理，经维修经理转服务顾问，当场处理。服务顾问就追加项目及费用向用户确认并填写</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维修委托书</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166541099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一、机油的液位检查与更换</a:t>
            </a:r>
          </a:p>
        </p:txBody>
      </p:sp>
      <p:sp>
        <p:nvSpPr>
          <p:cNvPr id="10" name="TextBox 9"/>
          <p:cNvSpPr txBox="1"/>
          <p:nvPr/>
        </p:nvSpPr>
        <p:spPr>
          <a:xfrm>
            <a:off x="1190847" y="2176582"/>
            <a:ext cx="97946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发动机机油使用一段时间后会变脏、变黑，造成发动机润滑不良，磨损加剧，动力性下降，所以必须定期检查及更换机油。</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．车辆进入工位前，清理工位卫生，排除障碍物，准备相关的工具、物品、耗材等。</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．安装、铺设内三件套；将车辆停放在举升机的中央位置，拉紧驻车制动器；将变速器置于空挡，安装好车轮挡块；释放发动机舱盖拉手。</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41801150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一、机油的液位检查与更换</a:t>
            </a:r>
          </a:p>
        </p:txBody>
      </p:sp>
      <p:sp>
        <p:nvSpPr>
          <p:cNvPr id="9" name="TextBox 8"/>
          <p:cNvSpPr txBox="1"/>
          <p:nvPr/>
        </p:nvSpPr>
        <p:spPr>
          <a:xfrm>
            <a:off x="9064177" y="4851691"/>
            <a:ext cx="141577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检查机油液位</a:t>
            </a:r>
          </a:p>
        </p:txBody>
      </p:sp>
      <p:sp>
        <p:nvSpPr>
          <p:cNvPr id="12" name="TextBox 11"/>
          <p:cNvSpPr txBox="1"/>
          <p:nvPr/>
        </p:nvSpPr>
        <p:spPr>
          <a:xfrm>
            <a:off x="1190847" y="2176582"/>
            <a:ext cx="6276753"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．打开发动机舱盖，检查机油液位，如图所示。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）取出机油刻度尺，用抹布擦拭干净。</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）将机油刻度尺插入原位。</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）再次拔出机油刻度尺，查看机油液位。</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）如果机油液位不正常，应检查原因。</a:t>
            </a:r>
            <a:endParaRPr lang="en-US" altLang="zh-CN" sz="2400" dirty="0">
              <a:latin typeface="宋体" pitchFamily="2" charset="-122"/>
              <a:ea typeface="宋体" pitchFamily="2" charset="-122"/>
            </a:endParaRPr>
          </a:p>
        </p:txBody>
      </p:sp>
      <p:pic>
        <p:nvPicPr>
          <p:cNvPr id="552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12063" y="3235325"/>
            <a:ext cx="4320000" cy="1616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741169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82</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一、机油的液位检查与更换</a:t>
            </a:r>
          </a:p>
        </p:txBody>
      </p:sp>
      <p:sp>
        <p:nvSpPr>
          <p:cNvPr id="12" name="TextBox 11"/>
          <p:cNvSpPr txBox="1"/>
          <p:nvPr/>
        </p:nvSpPr>
        <p:spPr>
          <a:xfrm>
            <a:off x="1190847" y="2176582"/>
            <a:ext cx="4587653"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．拆下机油加注口盖，如图所示，用干净的布遮住。</a:t>
            </a:r>
          </a:p>
        </p:txBody>
      </p:sp>
      <p:sp>
        <p:nvSpPr>
          <p:cNvPr id="10" name="TextBox 9"/>
          <p:cNvSpPr txBox="1"/>
          <p:nvPr/>
        </p:nvSpPr>
        <p:spPr>
          <a:xfrm>
            <a:off x="8000405" y="5247896"/>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打开机油加注口盖</a:t>
            </a:r>
          </a:p>
        </p:txBody>
      </p:sp>
      <p:pic>
        <p:nvPicPr>
          <p:cNvPr id="563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1988180"/>
            <a:ext cx="4320000" cy="3259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507432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83</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一、机油的液位检查与更换</a:t>
            </a:r>
          </a:p>
        </p:txBody>
      </p:sp>
      <p:sp>
        <p:nvSpPr>
          <p:cNvPr id="12" name="TextBox 11"/>
          <p:cNvSpPr txBox="1"/>
          <p:nvPr/>
        </p:nvSpPr>
        <p:spPr>
          <a:xfrm>
            <a:off x="1190847" y="2176582"/>
            <a:ext cx="4587653" cy="230832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．用举升机将车辆举升至适当高度。</a:t>
            </a:r>
            <a:endParaRPr lang="en-US" altLang="zh-CN" sz="2400" dirty="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．准备机油收集器，如图所示。</a:t>
            </a:r>
            <a:endParaRPr lang="en-US" altLang="zh-CN" sz="2400" dirty="0">
              <a:latin typeface="宋体" pitchFamily="2" charset="-122"/>
              <a:ea typeface="宋体" pitchFamily="2" charset="-122"/>
            </a:endParaRPr>
          </a:p>
        </p:txBody>
      </p:sp>
      <p:sp>
        <p:nvSpPr>
          <p:cNvPr id="10" name="TextBox 9"/>
          <p:cNvSpPr txBox="1"/>
          <p:nvPr/>
        </p:nvSpPr>
        <p:spPr>
          <a:xfrm>
            <a:off x="8308181" y="5247896"/>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机油收集器</a:t>
            </a:r>
          </a:p>
        </p:txBody>
      </p:sp>
      <p:pic>
        <p:nvPicPr>
          <p:cNvPr id="5734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551400" y="1685546"/>
            <a:ext cx="2724150" cy="356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55262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84</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一、机油的液位检查与更换</a:t>
            </a:r>
          </a:p>
        </p:txBody>
      </p:sp>
      <p:sp>
        <p:nvSpPr>
          <p:cNvPr id="12" name="TextBox 11"/>
          <p:cNvSpPr txBox="1"/>
          <p:nvPr/>
        </p:nvSpPr>
        <p:spPr>
          <a:xfrm>
            <a:off x="1190847" y="2176582"/>
            <a:ext cx="4587653" cy="286232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．排放机油。</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）用套筒扳手松开机油排放塞，如图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）用手小心旋下排放塞，排放机油，如图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endParaRPr lang="en-US" altLang="zh-CN" sz="2400" dirty="0">
              <a:latin typeface="宋体" pitchFamily="2" charset="-122"/>
              <a:ea typeface="宋体" pitchFamily="2" charset="-122"/>
            </a:endParaRPr>
          </a:p>
        </p:txBody>
      </p:sp>
      <p:sp>
        <p:nvSpPr>
          <p:cNvPr id="10" name="TextBox 9"/>
          <p:cNvSpPr txBox="1"/>
          <p:nvPr/>
        </p:nvSpPr>
        <p:spPr>
          <a:xfrm>
            <a:off x="8308180" y="6047996"/>
            <a:ext cx="1210589"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排放机油</a:t>
            </a:r>
          </a:p>
        </p:txBody>
      </p:sp>
      <p:pic>
        <p:nvPicPr>
          <p:cNvPr id="583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08181" y="1559714"/>
            <a:ext cx="2880000" cy="2125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08181" y="4233120"/>
            <a:ext cx="2880000" cy="1814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8000405" y="3684762"/>
            <a:ext cx="182614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松开机油排放塞</a:t>
            </a:r>
          </a:p>
        </p:txBody>
      </p:sp>
    </p:spTree>
    <p:extLst>
      <p:ext uri="{BB962C8B-B14F-4D97-AF65-F5344CB8AC3E}">
        <p14:creationId xmlns:p14="http://schemas.microsoft.com/office/powerpoint/2010/main" val="304404620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85</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一、机油的液位检查与更换</a:t>
            </a:r>
          </a:p>
        </p:txBody>
      </p:sp>
      <p:sp>
        <p:nvSpPr>
          <p:cNvPr id="12" name="TextBox 11"/>
          <p:cNvSpPr txBox="1"/>
          <p:nvPr/>
        </p:nvSpPr>
        <p:spPr>
          <a:xfrm>
            <a:off x="1190847" y="2176582"/>
            <a:ext cx="4587653"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．更换机油滤清器。</a:t>
            </a:r>
          </a:p>
          <a:p>
            <a:pPr indent="627063">
              <a:lnSpc>
                <a:spcPct val="150000"/>
              </a:lnSpc>
            </a:pPr>
            <a:r>
              <a:rPr lang="zh-CN" altLang="en-US" sz="2400" dirty="0">
                <a:latin typeface="宋体" pitchFamily="2" charset="-122"/>
                <a:ea typeface="宋体" pitchFamily="2" charset="-122"/>
              </a:rPr>
              <a:t>如图所示。</a:t>
            </a:r>
            <a:endParaRPr lang="en-US" altLang="zh-CN" sz="2400" dirty="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．安装机油排放塞。</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）等旧机油放尽后，更换机油排放塞垫片。</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）用手将排放塞拧紧到位，再将其按规定力矩拧紧。</a:t>
            </a:r>
            <a:endParaRPr lang="en-US" altLang="zh-CN" sz="2400" dirty="0">
              <a:latin typeface="宋体" pitchFamily="2" charset="-122"/>
              <a:ea typeface="宋体" pitchFamily="2" charset="-122"/>
            </a:endParaRPr>
          </a:p>
        </p:txBody>
      </p:sp>
      <p:sp>
        <p:nvSpPr>
          <p:cNvPr id="10" name="TextBox 9"/>
          <p:cNvSpPr txBox="1"/>
          <p:nvPr/>
        </p:nvSpPr>
        <p:spPr>
          <a:xfrm>
            <a:off x="7897813" y="5247896"/>
            <a:ext cx="203132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拧紧机油滤清器螺栓</a:t>
            </a:r>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53475" y="2239677"/>
            <a:ext cx="4320000" cy="3008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297839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86</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一、机油的液位检查与更换</a:t>
            </a:r>
          </a:p>
        </p:txBody>
      </p:sp>
      <p:sp>
        <p:nvSpPr>
          <p:cNvPr id="12" name="TextBox 11"/>
          <p:cNvSpPr txBox="1"/>
          <p:nvPr/>
        </p:nvSpPr>
        <p:spPr>
          <a:xfrm>
            <a:off x="1190847" y="2176582"/>
            <a:ext cx="4587653"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10</a:t>
            </a:r>
            <a:r>
              <a:rPr lang="zh-CN" altLang="en-US" sz="2400" dirty="0">
                <a:latin typeface="宋体" pitchFamily="2" charset="-122"/>
                <a:ea typeface="宋体" pitchFamily="2" charset="-122"/>
              </a:rPr>
              <a:t>．加注机油。</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）降下车辆。</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）加注新机油，如图所示。</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）通过机油尺检查机油液位，应加注至规定的刻度范围。</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）拧紧机油加注口盖。</a:t>
            </a:r>
            <a:endParaRPr lang="en-US" altLang="zh-CN" sz="2400" dirty="0">
              <a:latin typeface="宋体" pitchFamily="2" charset="-122"/>
              <a:ea typeface="宋体" pitchFamily="2" charset="-122"/>
            </a:endParaRPr>
          </a:p>
        </p:txBody>
      </p:sp>
      <p:sp>
        <p:nvSpPr>
          <p:cNvPr id="10" name="TextBox 9"/>
          <p:cNvSpPr txBox="1"/>
          <p:nvPr/>
        </p:nvSpPr>
        <p:spPr>
          <a:xfrm>
            <a:off x="8308181" y="5247896"/>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加注新机油</a:t>
            </a:r>
          </a:p>
        </p:txBody>
      </p:sp>
      <p:pic>
        <p:nvPicPr>
          <p:cNvPr id="59395"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2392617"/>
            <a:ext cx="4320000" cy="2855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239573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一、机油的液位检查与更换</a:t>
            </a:r>
          </a:p>
        </p:txBody>
      </p:sp>
      <p:sp>
        <p:nvSpPr>
          <p:cNvPr id="12" name="TextBox 11"/>
          <p:cNvSpPr txBox="1"/>
          <p:nvPr/>
        </p:nvSpPr>
        <p:spPr>
          <a:xfrm>
            <a:off x="1190847" y="2176582"/>
            <a:ext cx="9756553" cy="286232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11</a:t>
            </a:r>
            <a:r>
              <a:rPr lang="zh-CN" altLang="en-US" sz="2400" dirty="0">
                <a:latin typeface="宋体" pitchFamily="2" charset="-122"/>
                <a:ea typeface="宋体" pitchFamily="2" charset="-122"/>
              </a:rPr>
              <a:t>．复查机油。</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）接尾气抽排装置。</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）启动发动机，运行</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 min</a:t>
            </a:r>
            <a:r>
              <a:rPr lang="zh-CN" altLang="en-US" sz="2400" dirty="0">
                <a:latin typeface="宋体" pitchFamily="2" charset="-122"/>
                <a:ea typeface="宋体" pitchFamily="2" charset="-122"/>
              </a:rPr>
              <a:t>。</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）检查机油滤清器及排放塞处是否有渗漏。</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）熄火后复查机油液位。</a:t>
            </a:r>
          </a:p>
        </p:txBody>
      </p:sp>
    </p:spTree>
    <p:extLst>
      <p:ext uri="{BB962C8B-B14F-4D97-AF65-F5344CB8AC3E}">
        <p14:creationId xmlns:p14="http://schemas.microsoft.com/office/powerpoint/2010/main" val="220599211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一、机油的液位检查与更换</a:t>
            </a:r>
          </a:p>
        </p:txBody>
      </p:sp>
      <p:sp>
        <p:nvSpPr>
          <p:cNvPr id="12" name="TextBox 11"/>
          <p:cNvSpPr txBox="1"/>
          <p:nvPr/>
        </p:nvSpPr>
        <p:spPr>
          <a:xfrm>
            <a:off x="1190847" y="2176582"/>
            <a:ext cx="4587653"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12</a:t>
            </a:r>
            <a:r>
              <a:rPr lang="zh-CN" altLang="en-US" sz="2400" dirty="0">
                <a:latin typeface="宋体" pitchFamily="2" charset="-122"/>
                <a:ea typeface="宋体" pitchFamily="2" charset="-122"/>
              </a:rPr>
              <a:t>．机油寿命复位。</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）更换机油之后，多数车辆需要进行机油寿命复位。根据车型不同，按下转向盘上的“▲”按钮，或按下转向信号操纵杆上的“</a:t>
            </a:r>
            <a:r>
              <a:rPr lang="en-US" altLang="zh-CN" sz="2400" dirty="0">
                <a:latin typeface="宋体" pitchFamily="2" charset="-122"/>
                <a:ea typeface="宋体" pitchFamily="2" charset="-122"/>
              </a:rPr>
              <a:t>MENU”</a:t>
            </a:r>
            <a:r>
              <a:rPr lang="zh-CN" altLang="en-US" sz="2400" dirty="0">
                <a:latin typeface="宋体" pitchFamily="2" charset="-122"/>
                <a:ea typeface="宋体" pitchFamily="2" charset="-122"/>
              </a:rPr>
              <a:t>按钮，选择“车辆信息菜单”，如图所示。</a:t>
            </a:r>
            <a:endParaRPr lang="en-US" altLang="zh-CN" sz="2400" dirty="0">
              <a:latin typeface="宋体" pitchFamily="2" charset="-122"/>
              <a:ea typeface="宋体" pitchFamily="2" charset="-122"/>
            </a:endParaRPr>
          </a:p>
        </p:txBody>
      </p:sp>
      <p:sp>
        <p:nvSpPr>
          <p:cNvPr id="10" name="TextBox 9"/>
          <p:cNvSpPr txBox="1"/>
          <p:nvPr/>
        </p:nvSpPr>
        <p:spPr>
          <a:xfrm>
            <a:off x="7846516" y="5247896"/>
            <a:ext cx="213391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仪表板车辆信息菜单 </a:t>
            </a:r>
          </a:p>
        </p:txBody>
      </p:sp>
      <p:pic>
        <p:nvPicPr>
          <p:cNvPr id="6041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08475" y="2333246"/>
            <a:ext cx="3810000" cy="291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546934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一、机油的液位检查与更换</a:t>
            </a:r>
          </a:p>
        </p:txBody>
      </p:sp>
      <p:sp>
        <p:nvSpPr>
          <p:cNvPr id="12" name="TextBox 11"/>
          <p:cNvSpPr txBox="1"/>
          <p:nvPr/>
        </p:nvSpPr>
        <p:spPr>
          <a:xfrm>
            <a:off x="1190847" y="2176582"/>
            <a:ext cx="4587653"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）转动转向信号操纵杆的调节轮，选择机油寿命。如图所示，剩余机油寿命用“</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表示。一些车型还使用里程数表示机油寿命。</a:t>
            </a:r>
            <a:endParaRPr lang="en-US" altLang="zh-CN" sz="2400" dirty="0">
              <a:latin typeface="宋体" pitchFamily="2" charset="-122"/>
              <a:ea typeface="宋体" pitchFamily="2" charset="-122"/>
            </a:endParaRPr>
          </a:p>
        </p:txBody>
      </p:sp>
      <p:sp>
        <p:nvSpPr>
          <p:cNvPr id="10" name="TextBox 9"/>
          <p:cNvSpPr txBox="1"/>
          <p:nvPr/>
        </p:nvSpPr>
        <p:spPr>
          <a:xfrm>
            <a:off x="8205589" y="5247896"/>
            <a:ext cx="141577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选择机油寿命</a:t>
            </a:r>
          </a:p>
        </p:txBody>
      </p:sp>
      <p:pic>
        <p:nvPicPr>
          <p:cNvPr id="6144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46575" y="2399921"/>
            <a:ext cx="3733800"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0765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维护接车单的识读与填写</a:t>
            </a:r>
          </a:p>
        </p:txBody>
      </p:sp>
      <p:sp>
        <p:nvSpPr>
          <p:cNvPr id="6" name="TextBox 5"/>
          <p:cNvSpPr txBox="1"/>
          <p:nvPr/>
        </p:nvSpPr>
        <p:spPr>
          <a:xfrm>
            <a:off x="2599152" y="1297161"/>
            <a:ext cx="413446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二、维修委托书（如图）</a:t>
            </a:r>
          </a:p>
        </p:txBody>
      </p:sp>
      <p:pic>
        <p:nvPicPr>
          <p:cNvPr id="102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69842" y="1926826"/>
            <a:ext cx="3228975" cy="4412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5479035" y="6338887"/>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维修委托书</a:t>
            </a:r>
          </a:p>
        </p:txBody>
      </p:sp>
    </p:spTree>
    <p:extLst>
      <p:ext uri="{BB962C8B-B14F-4D97-AF65-F5344CB8AC3E}">
        <p14:creationId xmlns:p14="http://schemas.microsoft.com/office/powerpoint/2010/main" val="109649604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4493538"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一、机油的液位检查与更换</a:t>
            </a:r>
          </a:p>
        </p:txBody>
      </p:sp>
      <p:sp>
        <p:nvSpPr>
          <p:cNvPr id="12" name="TextBox 11"/>
          <p:cNvSpPr txBox="1"/>
          <p:nvPr/>
        </p:nvSpPr>
        <p:spPr>
          <a:xfrm>
            <a:off x="1190847" y="2176582"/>
            <a:ext cx="56798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）按下“√”或“</a:t>
            </a:r>
            <a:r>
              <a:rPr lang="en-US" altLang="zh-CN" sz="2400" dirty="0">
                <a:latin typeface="宋体" pitchFamily="2" charset="-122"/>
                <a:ea typeface="宋体" pitchFamily="2" charset="-122"/>
              </a:rPr>
              <a:t>Set/</a:t>
            </a:r>
            <a:r>
              <a:rPr lang="en-US" altLang="zh-CN" sz="2400" dirty="0" err="1">
                <a:latin typeface="宋体" pitchFamily="2" charset="-122"/>
                <a:ea typeface="宋体" pitchFamily="2" charset="-122"/>
              </a:rPr>
              <a:t>Clr</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按钮，可复位发动机机油寿命检测系统，如图所示。复位时点火开关应处于“</a:t>
            </a:r>
            <a:r>
              <a:rPr lang="en-US" altLang="zh-CN" sz="2400" dirty="0">
                <a:latin typeface="宋体" pitchFamily="2" charset="-122"/>
                <a:ea typeface="宋体" pitchFamily="2" charset="-122"/>
              </a:rPr>
              <a:t>ON”</a:t>
            </a:r>
            <a:r>
              <a:rPr lang="zh-CN" altLang="en-US" sz="2400" dirty="0">
                <a:latin typeface="宋体" pitchFamily="2" charset="-122"/>
                <a:ea typeface="宋体" pitchFamily="2" charset="-122"/>
              </a:rPr>
              <a:t>挡，但不启动发动机。复位后，机油寿命为</a:t>
            </a:r>
            <a:r>
              <a:rPr lang="en-US" altLang="zh-CN" sz="2400" dirty="0">
                <a:latin typeface="宋体" pitchFamily="2" charset="-122"/>
                <a:ea typeface="宋体" pitchFamily="2" charset="-122"/>
              </a:rPr>
              <a:t>100%</a:t>
            </a:r>
            <a:r>
              <a:rPr lang="zh-CN" altLang="en-US" sz="2400" dirty="0">
                <a:latin typeface="宋体" pitchFamily="2" charset="-122"/>
                <a:ea typeface="宋体" pitchFamily="2" charset="-122"/>
              </a:rPr>
              <a:t>。</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）还可使用检测仪，通过发动机系统的匹配</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调整功能进行机油寿命复位。</a:t>
            </a:r>
            <a:endParaRPr lang="en-US" altLang="zh-CN" sz="2400" dirty="0">
              <a:latin typeface="宋体" pitchFamily="2" charset="-122"/>
              <a:ea typeface="宋体" pitchFamily="2" charset="-122"/>
            </a:endParaRPr>
          </a:p>
        </p:txBody>
      </p:sp>
      <p:sp>
        <p:nvSpPr>
          <p:cNvPr id="10" name="TextBox 9"/>
          <p:cNvSpPr txBox="1"/>
          <p:nvPr/>
        </p:nvSpPr>
        <p:spPr>
          <a:xfrm>
            <a:off x="8020844" y="5247896"/>
            <a:ext cx="285206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复位发动机机油寿命检测系统</a:t>
            </a:r>
          </a:p>
        </p:txBody>
      </p:sp>
      <p:pic>
        <p:nvPicPr>
          <p:cNvPr id="6246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313275" y="2037971"/>
            <a:ext cx="4267200" cy="320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282950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二、冷却系统的检查</a:t>
            </a:r>
          </a:p>
        </p:txBody>
      </p:sp>
      <p:sp>
        <p:nvSpPr>
          <p:cNvPr id="12" name="TextBox 11"/>
          <p:cNvSpPr txBox="1"/>
          <p:nvPr/>
        </p:nvSpPr>
        <p:spPr>
          <a:xfrm>
            <a:off x="1190847" y="2176582"/>
            <a:ext cx="5806853" cy="646331"/>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．准备冰点检测仪，如图所示。</a:t>
            </a:r>
            <a:endParaRPr lang="en-US" altLang="zh-CN" sz="2400" dirty="0">
              <a:latin typeface="宋体" pitchFamily="2" charset="-122"/>
              <a:ea typeface="宋体" pitchFamily="2" charset="-122"/>
            </a:endParaRPr>
          </a:p>
        </p:txBody>
      </p:sp>
      <p:sp>
        <p:nvSpPr>
          <p:cNvPr id="10" name="TextBox 9"/>
          <p:cNvSpPr txBox="1"/>
          <p:nvPr/>
        </p:nvSpPr>
        <p:spPr>
          <a:xfrm>
            <a:off x="5606713" y="5247896"/>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冰点检测仪</a:t>
            </a:r>
          </a:p>
        </p:txBody>
      </p:sp>
      <p:pic>
        <p:nvPicPr>
          <p:cNvPr id="6349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778244" y="3581021"/>
            <a:ext cx="6867525"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73594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92</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二、冷却系统的检查</a:t>
            </a:r>
          </a:p>
        </p:txBody>
      </p:sp>
      <p:sp>
        <p:nvSpPr>
          <p:cNvPr id="12" name="TextBox 11"/>
          <p:cNvSpPr txBox="1"/>
          <p:nvPr/>
        </p:nvSpPr>
        <p:spPr>
          <a:xfrm>
            <a:off x="1190847" y="2176582"/>
            <a:ext cx="4587653" cy="286232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．检查冷却液液位，如图所示。如果液位偏低，应适当添加冷却液。</a:t>
            </a:r>
            <a:endParaRPr lang="en-US" altLang="zh-CN" sz="2400" dirty="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．检查冷却系统管路是否泄漏。</a:t>
            </a:r>
          </a:p>
        </p:txBody>
      </p:sp>
      <p:sp>
        <p:nvSpPr>
          <p:cNvPr id="10" name="TextBox 9"/>
          <p:cNvSpPr txBox="1"/>
          <p:nvPr/>
        </p:nvSpPr>
        <p:spPr>
          <a:xfrm>
            <a:off x="8102997" y="5247896"/>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检查冷却液液位</a:t>
            </a:r>
          </a:p>
        </p:txBody>
      </p:sp>
      <p:pic>
        <p:nvPicPr>
          <p:cNvPr id="6451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5" y="2194145"/>
            <a:ext cx="5400000" cy="3053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14648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93</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二、冷却系统的检查</a:t>
            </a:r>
          </a:p>
        </p:txBody>
      </p:sp>
      <p:sp>
        <p:nvSpPr>
          <p:cNvPr id="12" name="TextBox 11"/>
          <p:cNvSpPr txBox="1"/>
          <p:nvPr/>
        </p:nvSpPr>
        <p:spPr>
          <a:xfrm>
            <a:off x="1190847" y="2176582"/>
            <a:ext cx="7457853"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．检测冷却液冰点。</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）清洁冰点检测仪。</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）用蒸馏水进行校零。</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）用吸管吸取少量冷却液，滴在冰点检测仪上。</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）如图所示，读取分界线数值，即为冷却液冰点，冰点应符合要求。</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）清洗吸管和冰点检测仪。</a:t>
            </a:r>
          </a:p>
        </p:txBody>
      </p:sp>
      <p:sp>
        <p:nvSpPr>
          <p:cNvPr id="10" name="TextBox 9"/>
          <p:cNvSpPr txBox="1"/>
          <p:nvPr/>
        </p:nvSpPr>
        <p:spPr>
          <a:xfrm>
            <a:off x="9107032" y="5247896"/>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检查冷却液冰点</a:t>
            </a:r>
          </a:p>
        </p:txBody>
      </p:sp>
      <p:pic>
        <p:nvPicPr>
          <p:cNvPr id="65539"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750697" y="2438021"/>
            <a:ext cx="2333625"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898948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94</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三、蓄电池的检查</a:t>
            </a:r>
          </a:p>
        </p:txBody>
      </p:sp>
      <p:sp>
        <p:nvSpPr>
          <p:cNvPr id="12" name="TextBox 11"/>
          <p:cNvSpPr txBox="1"/>
          <p:nvPr/>
        </p:nvSpPr>
        <p:spPr>
          <a:xfrm>
            <a:off x="1190847" y="2176582"/>
            <a:ext cx="9477153" cy="230832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．准备维修工具。</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．检查蓄电池外壳，四周应无裂纹、无渗漏。</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．检查蓄电池接线柱端子是否有污垢、腐蚀，导线连接是否牢靠。</a:t>
            </a:r>
          </a:p>
        </p:txBody>
      </p:sp>
    </p:spTree>
    <p:extLst>
      <p:ext uri="{BB962C8B-B14F-4D97-AF65-F5344CB8AC3E}">
        <p14:creationId xmlns:p14="http://schemas.microsoft.com/office/powerpoint/2010/main" val="120371973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95</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三、蓄电池的检查</a:t>
            </a:r>
          </a:p>
        </p:txBody>
      </p:sp>
      <p:sp>
        <p:nvSpPr>
          <p:cNvPr id="12" name="TextBox 11"/>
          <p:cNvSpPr txBox="1"/>
          <p:nvPr/>
        </p:nvSpPr>
        <p:spPr>
          <a:xfrm>
            <a:off x="1190847" y="2176582"/>
            <a:ext cx="4587653" cy="175432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．检查蓄电池电解液液位，如液位偏低，需适当添加蒸馏水，如图所示。</a:t>
            </a:r>
          </a:p>
        </p:txBody>
      </p:sp>
      <p:sp>
        <p:nvSpPr>
          <p:cNvPr id="10" name="TextBox 9"/>
          <p:cNvSpPr txBox="1"/>
          <p:nvPr/>
        </p:nvSpPr>
        <p:spPr>
          <a:xfrm>
            <a:off x="7795220" y="5247896"/>
            <a:ext cx="223651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检查蓄电池电解液液位</a:t>
            </a:r>
          </a:p>
        </p:txBody>
      </p:sp>
      <p:pic>
        <p:nvPicPr>
          <p:cNvPr id="66563"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465550" y="2390396"/>
            <a:ext cx="489585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365451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96</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三、蓄电池的检查</a:t>
            </a:r>
          </a:p>
        </p:txBody>
      </p:sp>
      <p:sp>
        <p:nvSpPr>
          <p:cNvPr id="12" name="TextBox 11"/>
          <p:cNvSpPr txBox="1"/>
          <p:nvPr/>
        </p:nvSpPr>
        <p:spPr>
          <a:xfrm>
            <a:off x="1190847" y="2176582"/>
            <a:ext cx="4905153"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．检测蓄电池电解液密度（对于免维护蓄电池，此项目免做）。</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测量蓄电池电解液密度也可以使用浮子式密度计。用浮子式密度计吸取电解液，如图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所示。读取电解液液面指示刻度，如图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10" name="TextBox 9"/>
          <p:cNvSpPr txBox="1"/>
          <p:nvPr/>
        </p:nvSpPr>
        <p:spPr>
          <a:xfrm>
            <a:off x="7590036" y="5586450"/>
            <a:ext cx="2646879"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读取电解液液面指示刻度</a:t>
            </a:r>
          </a:p>
        </p:txBody>
      </p:sp>
      <p:pic>
        <p:nvPicPr>
          <p:cNvPr id="6758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73475" y="934720"/>
            <a:ext cx="2880000" cy="2169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88"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73475" y="3811780"/>
            <a:ext cx="2880000" cy="1774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7846517" y="3103880"/>
            <a:ext cx="213391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吸取蓄电池电解液 </a:t>
            </a:r>
          </a:p>
        </p:txBody>
      </p:sp>
    </p:spTree>
    <p:extLst>
      <p:ext uri="{BB962C8B-B14F-4D97-AF65-F5344CB8AC3E}">
        <p14:creationId xmlns:p14="http://schemas.microsoft.com/office/powerpoint/2010/main" val="234125576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三、蓄电池的检查</a:t>
            </a:r>
          </a:p>
        </p:txBody>
      </p:sp>
      <p:sp>
        <p:nvSpPr>
          <p:cNvPr id="12" name="TextBox 11"/>
          <p:cNvSpPr txBox="1"/>
          <p:nvPr/>
        </p:nvSpPr>
        <p:spPr>
          <a:xfrm>
            <a:off x="1190847" y="2176582"/>
            <a:ext cx="45876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对比颜色和刻度信息如下，如图所示。黄色表示电已充足，密度为</a:t>
            </a:r>
            <a:r>
              <a:rPr lang="en-US" altLang="zh-CN" sz="2400" dirty="0">
                <a:latin typeface="宋体" pitchFamily="2" charset="-122"/>
                <a:ea typeface="宋体" pitchFamily="2" charset="-122"/>
              </a:rPr>
              <a:t>1.25</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1.30 g/cm3</a:t>
            </a:r>
            <a:r>
              <a:rPr lang="zh-CN" altLang="en-US" sz="2400" dirty="0">
                <a:latin typeface="宋体" pitchFamily="2" charset="-122"/>
                <a:ea typeface="宋体" pitchFamily="2" charset="-122"/>
              </a:rPr>
              <a:t>；绿色表示电存半数，密度为</a:t>
            </a:r>
            <a:r>
              <a:rPr lang="en-US" altLang="zh-CN" sz="2400" dirty="0">
                <a:latin typeface="宋体" pitchFamily="2" charset="-122"/>
                <a:ea typeface="宋体" pitchFamily="2" charset="-122"/>
              </a:rPr>
              <a:t>1.15</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1.25 g/cm3</a:t>
            </a:r>
            <a:r>
              <a:rPr lang="zh-CN" altLang="en-US" sz="2400" dirty="0">
                <a:latin typeface="宋体" pitchFamily="2" charset="-122"/>
                <a:ea typeface="宋体" pitchFamily="2" charset="-122"/>
              </a:rPr>
              <a:t>；红色表示电已用完，密度为</a:t>
            </a:r>
            <a:r>
              <a:rPr lang="en-US" altLang="zh-CN" sz="2400" dirty="0">
                <a:latin typeface="宋体" pitchFamily="2" charset="-122"/>
                <a:ea typeface="宋体" pitchFamily="2" charset="-122"/>
              </a:rPr>
              <a:t>1.10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1.15 g/cm3</a:t>
            </a:r>
            <a:r>
              <a:rPr lang="zh-CN" altLang="en-US" sz="2400" dirty="0">
                <a:latin typeface="宋体" pitchFamily="2" charset="-122"/>
                <a:ea typeface="宋体" pitchFamily="2" charset="-122"/>
              </a:rPr>
              <a:t>。</a:t>
            </a:r>
            <a:endParaRPr lang="en-US" altLang="zh-CN" sz="2400" dirty="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．将维修工具复位。</a:t>
            </a:r>
          </a:p>
        </p:txBody>
      </p:sp>
      <p:sp>
        <p:nvSpPr>
          <p:cNvPr id="10" name="TextBox 9"/>
          <p:cNvSpPr txBox="1"/>
          <p:nvPr/>
        </p:nvSpPr>
        <p:spPr>
          <a:xfrm>
            <a:off x="7538740" y="5247896"/>
            <a:ext cx="274947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密度计刻度和颜色指示信息</a:t>
            </a:r>
          </a:p>
        </p:txBody>
      </p:sp>
      <p:pic>
        <p:nvPicPr>
          <p:cNvPr id="6861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13312" y="1714120"/>
            <a:ext cx="2600325" cy="353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319522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三、蓄电池的检查</a:t>
            </a:r>
          </a:p>
        </p:txBody>
      </p:sp>
      <p:sp>
        <p:nvSpPr>
          <p:cNvPr id="12" name="TextBox 11"/>
          <p:cNvSpPr txBox="1"/>
          <p:nvPr/>
        </p:nvSpPr>
        <p:spPr>
          <a:xfrm>
            <a:off x="1190847" y="2176582"/>
            <a:ext cx="4587653" cy="388375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如果是免维护蓄电池，则检查蓄电池电量指示是否正常。一般蓄电池上都有电量指示对比说明。电眼为黑色，表示蓄电池正常；电眼为白色，表示蓄电池需要更换或充电。如图所示，电眼当前为黑色，表示蓄电池正常。</a:t>
            </a:r>
          </a:p>
        </p:txBody>
      </p:sp>
      <p:sp>
        <p:nvSpPr>
          <p:cNvPr id="10" name="TextBox 9"/>
          <p:cNvSpPr txBox="1"/>
          <p:nvPr/>
        </p:nvSpPr>
        <p:spPr>
          <a:xfrm>
            <a:off x="8308182" y="5247896"/>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蓄电池电眼</a:t>
            </a:r>
          </a:p>
        </p:txBody>
      </p:sp>
      <p:pic>
        <p:nvPicPr>
          <p:cNvPr id="6963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53476" y="1954955"/>
            <a:ext cx="4320000" cy="3292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552023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发动机舱的检查与维护</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三、蓄电池的检查</a:t>
            </a:r>
          </a:p>
        </p:txBody>
      </p:sp>
      <p:sp>
        <p:nvSpPr>
          <p:cNvPr id="12" name="TextBox 11"/>
          <p:cNvSpPr txBox="1"/>
          <p:nvPr/>
        </p:nvSpPr>
        <p:spPr>
          <a:xfrm>
            <a:off x="1190847" y="2176582"/>
            <a:ext cx="4587653" cy="222176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．有的免维护蓄电池没有电眼，如图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所示，检测蓄电池时应使用蓄电池检测仪，如图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9" name="TextBox 8"/>
          <p:cNvSpPr txBox="1"/>
          <p:nvPr/>
        </p:nvSpPr>
        <p:spPr>
          <a:xfrm>
            <a:off x="8102997" y="5900410"/>
            <a:ext cx="162095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蓄电池检测仪</a:t>
            </a:r>
          </a:p>
        </p:txBody>
      </p:sp>
      <p:sp>
        <p:nvSpPr>
          <p:cNvPr id="13" name="TextBox 12"/>
          <p:cNvSpPr txBox="1"/>
          <p:nvPr/>
        </p:nvSpPr>
        <p:spPr>
          <a:xfrm>
            <a:off x="7538740" y="3103880"/>
            <a:ext cx="274947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免维护蓄电池（无电眼） </a:t>
            </a:r>
          </a:p>
        </p:txBody>
      </p:sp>
      <p:pic>
        <p:nvPicPr>
          <p:cNvPr id="7065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73475" y="966685"/>
            <a:ext cx="2880000" cy="2137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5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013476" y="3601423"/>
            <a:ext cx="1800000" cy="231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714372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3231</TotalTime>
  <Words>14039</Words>
  <Application>Microsoft Office PowerPoint</Application>
  <PresentationFormat>宽屏</PresentationFormat>
  <Paragraphs>1394</Paragraphs>
  <Slides>221</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221</vt:i4>
      </vt:variant>
    </vt:vector>
  </HeadingPairs>
  <TitlesOfParts>
    <vt:vector size="228" baseType="lpstr">
      <vt:lpstr>等线</vt:lpstr>
      <vt:lpstr>黑体</vt:lpstr>
      <vt:lpstr>楷体</vt:lpstr>
      <vt:lpstr>宋体</vt:lpstr>
      <vt:lpstr>Candara</vt:lpstr>
      <vt:lpstr>Symbol</vt:lpstr>
      <vt:lpstr>波形</vt:lpstr>
      <vt:lpstr>PowerPoint 演示文稿</vt:lpstr>
      <vt:lpstr>PowerPoint 演示文稿</vt:lpstr>
      <vt:lpstr>PowerPoint 演示文稿</vt:lpstr>
      <vt:lpstr>PowerPoint 演示文稿</vt:lpstr>
      <vt:lpstr>PowerPoint 演示文稿</vt:lpstr>
      <vt:lpstr>任务1　维护接车单的识读与填写</vt:lpstr>
      <vt:lpstr>任务1　维护接车单的识读与填写</vt:lpstr>
      <vt:lpstr>任务1　维护接车单的识读与填写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任务2　5000km维护准备工作</vt:lpstr>
      <vt:lpstr>任务2　5000km维护准备工作</vt:lpstr>
      <vt:lpstr>PowerPoint 演示文稿</vt:lpstr>
      <vt:lpstr>PowerPoint 演示文稿</vt:lpstr>
      <vt:lpstr>PowerPoint 演示文稿</vt:lpstr>
      <vt:lpstr>PowerPoint 演示文稿</vt:lpstr>
      <vt:lpstr>任务2　5000km维护准备工作</vt:lpstr>
      <vt:lpstr>任务2　5000km维护准备工作</vt:lpstr>
      <vt:lpstr>任务2　5000km维护准备工作</vt:lpstr>
      <vt:lpstr>任务2　5000km维护准备工作</vt:lpstr>
      <vt:lpstr>任务2　5000km维护准备工作</vt:lpstr>
      <vt:lpstr>任务2　5000km维护准备工作</vt:lpstr>
      <vt:lpstr>任务2　5000km维护准备工作</vt:lpstr>
      <vt:lpstr>任务2　5000km维护准备工作</vt:lpstr>
      <vt:lpstr>任务2　5000km维护准备工作</vt:lpstr>
      <vt:lpstr>PowerPoint 演示文稿</vt:lpstr>
      <vt:lpstr>PowerPoint 演示文稿</vt:lpstr>
      <vt:lpstr>PowerPoint 演示文稿</vt:lpstr>
      <vt:lpstr>PowerPoint 演示文稿</vt:lpstr>
      <vt:lpstr>任务3　灯光信号的检查与维护</vt:lpstr>
      <vt:lpstr>任务3　灯光信号的检查与维护</vt:lpstr>
      <vt:lpstr>PowerPoint 演示文稿</vt:lpstr>
      <vt:lpstr>任务3　灯光信号的检查与维护</vt:lpstr>
      <vt:lpstr>任务3　灯光信号的检查与维护</vt:lpstr>
      <vt:lpstr>任务3　灯光信号的检查与维护</vt:lpstr>
      <vt:lpstr>任务3　灯光信号的检查与维护</vt:lpstr>
      <vt:lpstr>任务3　灯光信号的检查与维护</vt:lpstr>
      <vt:lpstr>任务3　灯光信号的检查与维护</vt:lpstr>
      <vt:lpstr>任务3　灯光信号的检查与维护</vt:lpstr>
      <vt:lpstr>PowerPoint 演示文稿</vt:lpstr>
      <vt:lpstr>任务3　灯光信号的检查与维护</vt:lpstr>
      <vt:lpstr>任务3　灯光信号的检查与维护</vt:lpstr>
      <vt:lpstr>PowerPoint 演示文稿</vt:lpstr>
      <vt:lpstr>PowerPoint 演示文稿</vt:lpstr>
      <vt:lpstr>任务3　灯光信号的检查与维护</vt:lpstr>
      <vt:lpstr>任务3　灯光信号的检查与维护</vt:lpstr>
      <vt:lpstr>任务3　灯光信号的检查与维护</vt:lpstr>
      <vt:lpstr>PowerPoint 演示文稿</vt:lpstr>
      <vt:lpstr>任务3　灯光信号的检查与维护</vt:lpstr>
      <vt:lpstr>任务3　灯光信号的检查与维护</vt:lpstr>
      <vt:lpstr>任务3　灯光信号的检查与维护</vt:lpstr>
      <vt:lpstr>任务3　灯光信号的检查与维护</vt:lpstr>
      <vt:lpstr>任务3　灯光信号的检查与维护</vt:lpstr>
      <vt:lpstr>任务3　灯光信号的检查与维护</vt:lpstr>
      <vt:lpstr>任务3　灯光信号的检查与维护</vt:lpstr>
      <vt:lpstr>任务3　灯光信号的检查与维护</vt:lpstr>
      <vt:lpstr>任务3　灯光信号的检查与维护</vt:lpstr>
      <vt:lpstr>PowerPoint 演示文稿</vt:lpstr>
      <vt:lpstr>任务3　灯光信号的检查与维护</vt:lpstr>
      <vt:lpstr>任务3　灯光信号的检查与维护</vt:lpstr>
      <vt:lpstr>任务3　灯光信号的检查与维护</vt:lpstr>
      <vt:lpstr>任务3　灯光信号的检查与维护</vt:lpstr>
      <vt:lpstr>任务3　灯光信号的检查与维护</vt:lpstr>
      <vt:lpstr>任务3　灯光信号的检查与维护</vt:lpstr>
      <vt:lpstr>PowerPoint 演示文稿</vt:lpstr>
      <vt:lpstr>PowerPoint 演示文稿</vt:lpstr>
      <vt:lpstr>PowerPoint 演示文稿</vt:lpstr>
      <vt:lpstr>PowerPoint 演示文稿</vt:lpstr>
      <vt:lpstr>PowerPoint 演示文稿</vt:lpstr>
      <vt:lpstr>PowerPoint 演示文稿</vt:lpstr>
      <vt:lpstr>任务4　发动机舱的检查与维护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任务5　车辆底盘的检查与维护</vt:lpstr>
      <vt:lpstr>PowerPoint 演示文稿</vt:lpstr>
      <vt:lpstr>任务5　车辆底盘的检查与维护</vt:lpstr>
      <vt:lpstr>PowerPoint 演示文稿</vt:lpstr>
      <vt:lpstr>任务5　车辆底盘的检查与维护</vt:lpstr>
      <vt:lpstr>任务5　车辆底盘的检查与维护</vt:lpstr>
      <vt:lpstr>PowerPoint 演示文稿</vt:lpstr>
      <vt:lpstr>任务5　车辆底盘的检查与维护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任务6　乘员舱内外的检查与维护</vt:lpstr>
      <vt:lpstr>任务6　乘员舱内外的检查与维护</vt:lpstr>
      <vt:lpstr>任务6　乘员舱内外的检查与维护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任务6　乘员舱内外的检查与维护</vt:lpstr>
      <vt:lpstr>任务6　乘员舱内外的检查与维护</vt:lpstr>
      <vt:lpstr>PowerPoint 演示文稿</vt:lpstr>
      <vt:lpstr>任务6　乘员舱内外的检查与维护</vt:lpstr>
      <vt:lpstr>任务6　乘员舱内外的检查与维护</vt:lpstr>
      <vt:lpstr>PowerPoint 演示文稿</vt:lpstr>
      <vt:lpstr>PowerPoint 演示文稿</vt:lpstr>
      <vt:lpstr>PowerPoint 演示文稿</vt:lpstr>
      <vt:lpstr>PowerPoint 演示文稿</vt:lpstr>
      <vt:lpstr>PowerPoint 演示文稿</vt:lpstr>
      <vt:lpstr>任务7　双人维护工艺规范</vt:lpstr>
      <vt:lpstr>任务7　双人维护工艺规范</vt:lpstr>
      <vt:lpstr>PowerPoint 演示文稿</vt:lpstr>
      <vt:lpstr>任务7　双人维护工艺规范</vt:lpstr>
      <vt:lpstr>任务7　双人维护工艺规范</vt:lpstr>
      <vt:lpstr>PowerPoint 演示文稿</vt:lpstr>
      <vt:lpstr>PowerPoint 演示文稿</vt:lpstr>
      <vt:lpstr>任务7　双人维护工艺规范</vt:lpstr>
      <vt:lpstr>任务7　双人维护工艺规范</vt:lpstr>
      <vt:lpstr>PowerPoint 演示文稿</vt:lpstr>
      <vt:lpstr>任务7　双人维护工艺规范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任务8　汽车维护质量检验及竣工验收</vt:lpstr>
      <vt:lpstr>任务8　汽车维护质量检验及竣工验收</vt:lpstr>
      <vt:lpstr>任务8　汽车维护质量检验及竣工验收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贺利珍</cp:lastModifiedBy>
  <cp:revision>420</cp:revision>
  <dcterms:created xsi:type="dcterms:W3CDTF">2018-04-10T08:10:31Z</dcterms:created>
  <dcterms:modified xsi:type="dcterms:W3CDTF">2020-10-10T07:19:25Z</dcterms:modified>
</cp:coreProperties>
</file>