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1"/>
  </p:notesMasterIdLst>
  <p:sldIdLst>
    <p:sldId id="287" r:id="rId2"/>
    <p:sldId id="368" r:id="rId3"/>
    <p:sldId id="322" r:id="rId4"/>
    <p:sldId id="447" r:id="rId5"/>
    <p:sldId id="337" r:id="rId6"/>
    <p:sldId id="462" r:id="rId7"/>
    <p:sldId id="464" r:id="rId8"/>
    <p:sldId id="463" r:id="rId9"/>
    <p:sldId id="461" r:id="rId10"/>
    <p:sldId id="450"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9" r:id="rId25"/>
    <p:sldId id="478"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CCDD988-BA06-4EE9-BA70-641E9C559F19}">
          <p14:sldIdLst>
            <p14:sldId id="287"/>
          </p14:sldIdLst>
        </p14:section>
        <p14:section name="任务1　空气滤清器的检查与更换" id="{8D6356CD-5BD6-4562-8D57-707F2866B774}">
          <p14:sldIdLst>
            <p14:sldId id="368"/>
            <p14:sldId id="322"/>
            <p14:sldId id="447"/>
            <p14:sldId id="337"/>
            <p14:sldId id="462"/>
            <p14:sldId id="464"/>
            <p14:sldId id="463"/>
            <p14:sldId id="461"/>
            <p14:sldId id="450"/>
            <p14:sldId id="465"/>
            <p14:sldId id="466"/>
            <p14:sldId id="467"/>
            <p14:sldId id="468"/>
            <p14:sldId id="469"/>
            <p14:sldId id="470"/>
          </p14:sldIdLst>
        </p14:section>
        <p14:section name="任务2　汽油滤清器的检查与更换" id="{B95D45F2-0E46-498D-BB0A-CC4A679126C9}">
          <p14:sldIdLst>
            <p14:sldId id="471"/>
            <p14:sldId id="472"/>
            <p14:sldId id="473"/>
            <p14:sldId id="474"/>
            <p14:sldId id="475"/>
            <p14:sldId id="476"/>
            <p14:sldId id="477"/>
            <p14:sldId id="479"/>
            <p14:sldId id="478"/>
            <p14:sldId id="480"/>
            <p14:sldId id="481"/>
            <p14:sldId id="482"/>
            <p14:sldId id="483"/>
            <p14:sldId id="484"/>
            <p14:sldId id="485"/>
            <p14:sldId id="486"/>
            <p14:sldId id="487"/>
          </p14:sldIdLst>
        </p14:section>
        <p14:section name="任务3　空调滤清器的检查与更换" id="{9DFF669D-532F-403E-BD6C-5DBE3EBE58A3}">
          <p14:sldIdLst>
            <p14:sldId id="488"/>
            <p14:sldId id="489"/>
            <p14:sldId id="490"/>
            <p14:sldId id="491"/>
            <p14:sldId id="492"/>
            <p14:sldId id="493"/>
            <p14:sldId id="494"/>
            <p14:sldId id="495"/>
            <p14:sldId id="496"/>
            <p14:sldId id="497"/>
            <p14:sldId id="498"/>
            <p14:sldId id="499"/>
            <p14:sldId id="500"/>
            <p14:sldId id="501"/>
            <p14:sldId id="502"/>
            <p14:sldId id="503"/>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8" autoAdjust="0"/>
    <p:restoredTop sz="94660" autoAdjust="0"/>
  </p:normalViewPr>
  <p:slideViewPr>
    <p:cSldViewPr snapToGrid="0">
      <p:cViewPr>
        <p:scale>
          <a:sx n="75" d="100"/>
          <a:sy n="75" d="100"/>
        </p:scale>
        <p:origin x="-648" y="-348"/>
      </p:cViewPr>
      <p:guideLst>
        <p:guide orient="horz" pos="2160"/>
        <p:guide pos="3840"/>
      </p:guideLst>
    </p:cSldViewPr>
  </p:slideViewPr>
  <p:outlineViewPr>
    <p:cViewPr>
      <p:scale>
        <a:sx n="33" d="100"/>
        <a:sy n="33" d="100"/>
      </p:scale>
      <p:origin x="0" y="99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pPr/>
              <a:t>2020/9/24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pPr/>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pPr/>
              <a:t>1</a:t>
            </a:fld>
            <a:endParaRPr lang="zh-CN" altLang="en-US"/>
          </a:p>
        </p:txBody>
      </p:sp>
    </p:spTree>
    <p:extLst>
      <p:ext uri="{BB962C8B-B14F-4D97-AF65-F5344CB8AC3E}">
        <p14:creationId xmlns:p14="http://schemas.microsoft.com/office/powerpoint/2010/main" val="128995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32E29EC0-41F1-465A-8AA4-7FDE04443671}" type="datetime1">
              <a:rPr lang="zh-CN" altLang="en-US" smtClean="0"/>
              <a:t>2020/9/24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BD52BBAE-38AA-43CA-9961-6EA56632A62B}" type="datetime1">
              <a:rPr lang="zh-CN" altLang="en-US" smtClean="0"/>
              <a:t>2020/9/24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1375DD0-0A57-47CE-9FD0-3008934131A7}" type="datetime1">
              <a:rPr lang="zh-CN" altLang="en-US" smtClean="0"/>
              <a:t>2020/9/24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8839200" y="1447801"/>
            <a:ext cx="27432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7A0651CF-26D9-4A22-A47B-98B166383929}" type="datetime1">
              <a:rPr lang="zh-CN" altLang="en-US" smtClean="0"/>
              <a:t>2020/9/24</a:t>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7" name="Title 6"/>
          <p:cNvSpPr>
            <a:spLocks noGrp="1"/>
          </p:cNvSpPr>
          <p:nvPr>
            <p:ph type="title"/>
          </p:nvPr>
        </p:nvSpPr>
        <p:spPr/>
        <p:txBody>
          <a:bodyPr/>
          <a:lstStyle/>
          <a:p>
            <a:r>
              <a:rPr lang="zh-CN" altLang="en-US" smtClean="0"/>
              <a:t>单击此处编辑母版标题样式</a:t>
            </a:r>
            <a:endParaRPr lang="en-US"/>
          </a:p>
        </p:txBody>
      </p:sp>
      <p:sp>
        <p:nvSpPr>
          <p:cNvPr id="8" name="TextBox 7"/>
          <p:cNvSpPr txBox="1"/>
          <p:nvPr userDrawn="1"/>
        </p:nvSpPr>
        <p:spPr>
          <a:xfrm>
            <a:off x="659215" y="6404655"/>
            <a:ext cx="2826415" cy="307777"/>
          </a:xfrm>
          <a:prstGeom prst="rect">
            <a:avLst/>
          </a:prstGeom>
          <a:noFill/>
        </p:spPr>
        <p:txBody>
          <a:bodyPr wrap="none" rtlCol="0">
            <a:spAutoFit/>
          </a:bodyPr>
          <a:lstStyle/>
          <a:p>
            <a:r>
              <a:rPr lang="zh-CN" altLang="en-US" sz="1400" spc="300" dirty="0" smtClean="0">
                <a:effectLst/>
                <a:latin typeface="宋体" pitchFamily="2" charset="-122"/>
                <a:ea typeface="宋体" pitchFamily="2" charset="-122"/>
                <a:cs typeface="+mn-ea"/>
                <a:sym typeface="思源黑体 CN Light" panose="020B0300000000000000" pitchFamily="34" charset="-122"/>
              </a:rPr>
              <a:t>项目四　汽车</a:t>
            </a:r>
            <a:r>
              <a:rPr lang="en-US" altLang="zh-CN" sz="1400" spc="300" dirty="0" smtClean="0">
                <a:effectLst/>
                <a:latin typeface="宋体" pitchFamily="2" charset="-122"/>
                <a:ea typeface="宋体" pitchFamily="2" charset="-122"/>
                <a:cs typeface="+mn-ea"/>
                <a:sym typeface="思源黑体 CN Light" panose="020B0300000000000000" pitchFamily="34" charset="-122"/>
              </a:rPr>
              <a:t>20000km</a:t>
            </a:r>
            <a:r>
              <a:rPr lang="zh-CN" altLang="en-US" sz="1400" spc="300" dirty="0" smtClean="0">
                <a:effectLst/>
                <a:latin typeface="宋体" pitchFamily="2" charset="-122"/>
                <a:ea typeface="宋体" pitchFamily="2" charset="-122"/>
                <a:cs typeface="+mn-ea"/>
                <a:sym typeface="思源黑体 CN Light" panose="020B0300000000000000" pitchFamily="34" charset="-122"/>
              </a:rPr>
              <a:t>维护</a:t>
            </a:r>
          </a:p>
        </p:txBody>
      </p:sp>
      <p:sp>
        <p:nvSpPr>
          <p:cNvPr id="9" name="椭圆 8"/>
          <p:cNvSpPr/>
          <p:nvPr userDrawn="1"/>
        </p:nvSpPr>
        <p:spPr>
          <a:xfrm>
            <a:off x="212651" y="6325606"/>
            <a:ext cx="382772" cy="39745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Slide Number Placeholder 5"/>
          <p:cNvSpPr>
            <a:spLocks noGrp="1"/>
          </p:cNvSpPr>
          <p:nvPr>
            <p:ph type="sldNum" sz="quarter" idx="12"/>
          </p:nvPr>
        </p:nvSpPr>
        <p:spPr>
          <a:xfrm>
            <a:off x="-370514" y="6347307"/>
            <a:ext cx="1549101" cy="365125"/>
          </a:xfrm>
        </p:spPr>
        <p:txBody>
          <a:bodyPr/>
          <a:lstStyle>
            <a:lvl1pPr>
              <a:defRPr>
                <a:latin typeface="宋体" pitchFamily="2" charset="-122"/>
                <a:ea typeface="宋体" pitchFamily="2" charset="-122"/>
              </a:defRPr>
            </a:lvl1pPr>
          </a:lstStyle>
          <a:p>
            <a:fld id="{1A7D73ED-7EBB-4E11-B60B-79773C5177D3}"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8063251"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3492427"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7479319" y="4074175"/>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7CE2789-F446-4222-86FA-E6A2E5BC35C8}" type="datetime1">
              <a:rPr lang="zh-CN" altLang="en-US" smtClean="0"/>
              <a:t>2020/9/24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A3EEB19B-FD90-4F62-B3D5-0C39BC906E59}" type="datetime1">
              <a:rPr lang="zh-CN" altLang="en-US" smtClean="0"/>
              <a:t>2020/9/24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9" name="Content Placeholder 8"/>
          <p:cNvSpPr>
            <a:spLocks noGrp="1"/>
          </p:cNvSpPr>
          <p:nvPr>
            <p:ph sz="quarter" idx="13"/>
          </p:nvPr>
        </p:nvSpPr>
        <p:spPr>
          <a:xfrm>
            <a:off x="902207" y="2679192"/>
            <a:ext cx="5096256"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6193536" y="2679192"/>
            <a:ext cx="5096256"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C164183-94B3-4293-8227-356C362F9478}" type="datetime1">
              <a:rPr lang="zh-CN" altLang="en-US" smtClean="0"/>
              <a:t>2020/9/24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2F8A7FE-429E-4920-8A65-093DF5874846}" type="datetime1">
              <a:rPr lang="zh-CN" altLang="en-US" smtClean="0"/>
              <a:t>2020/9/24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D9A83880-AA04-4BAB-BCFC-EF755B9EC908}" type="datetime1">
              <a:rPr lang="zh-CN" altLang="en-US" smtClean="0"/>
              <a:t>2020/9/24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266B453-8876-4CE9-9558-2EA83F6D1B46}" type="datetime1">
              <a:rPr lang="zh-CN" altLang="en-US" smtClean="0"/>
              <a:t>2020/9/24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4" name="Text Placeholder 3"/>
          <p:cNvSpPr>
            <a:spLocks noGrp="1"/>
          </p:cNvSpPr>
          <p:nvPr>
            <p:ph type="body" sz="half" idx="2"/>
          </p:nvPr>
        </p:nvSpPr>
        <p:spPr>
          <a:xfrm>
            <a:off x="1219200" y="3581401"/>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202616"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6498874" y="338667"/>
            <a:ext cx="5083527"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6491112"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04AD020-17CC-4CCB-933B-5BD6C6F6BD56}" type="datetime1">
              <a:rPr lang="zh-CN" altLang="en-US" smtClean="0"/>
              <a:t>2020/9/24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6884896" y="6250165"/>
            <a:ext cx="5048920" cy="365125"/>
          </a:xfrm>
          <a:prstGeom prst="rect">
            <a:avLst/>
          </a:prstGeom>
        </p:spPr>
        <p:txBody>
          <a:bodyPr vert="horz" lIns="91440" tIns="45720" rIns="91440" bIns="45720" rtlCol="0" anchor="ctr"/>
          <a:lstStyle>
            <a:lvl1pPr algn="r">
              <a:defRPr sz="1000">
                <a:solidFill>
                  <a:schemeClr val="tx2"/>
                </a:solidFill>
              </a:defRPr>
            </a:lvl1pPr>
          </a:lstStyle>
          <a:p>
            <a:fld id="{AC582C89-3B53-4043-A365-A3410AD893CB}" type="datetime1">
              <a:rPr lang="zh-CN" altLang="en-US" smtClean="0"/>
              <a:t>2020/9/24</a:t>
            </a:fld>
            <a:endParaRPr lang="zh-CN" altLang="en-US"/>
          </a:p>
        </p:txBody>
      </p:sp>
      <p:sp>
        <p:nvSpPr>
          <p:cNvPr id="5" name="Footer Placeholder 4"/>
          <p:cNvSpPr>
            <a:spLocks noGrp="1"/>
          </p:cNvSpPr>
          <p:nvPr>
            <p:ph type="ftr" sz="quarter" idx="3"/>
          </p:nvPr>
        </p:nvSpPr>
        <p:spPr>
          <a:xfrm>
            <a:off x="258185" y="6250165"/>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5321451" y="6250164"/>
            <a:ext cx="1549101" cy="365125"/>
          </a:xfrm>
          <a:prstGeom prst="rect">
            <a:avLst/>
          </a:prstGeom>
        </p:spPr>
        <p:txBody>
          <a:bodyPr vert="horz" lIns="91440" tIns="45720" rIns="91440" bIns="45720" rtlCol="0" anchor="ctr"/>
          <a:lstStyle>
            <a:lvl1pPr algn="ctr">
              <a:defRPr sz="1000">
                <a:solidFill>
                  <a:schemeClr val="tx2"/>
                </a:solidFill>
              </a:defRPr>
            </a:lvl1pPr>
          </a:lstStyle>
          <a:p>
            <a:fld id="{1A7D73ED-7EBB-4E11-B60B-79773C5177D3}" type="slidenum">
              <a:rPr lang="zh-CN" altLang="en-US" smtClean="0"/>
              <a:pPr/>
              <a:t>‹#›</a:t>
            </a:fld>
            <a:endParaRPr lang="zh-CN" altLang="en-US"/>
          </a:p>
        </p:txBody>
      </p:sp>
      <p:sp>
        <p:nvSpPr>
          <p:cNvPr id="3" name="Text Placeholder 2"/>
          <p:cNvSpPr>
            <a:spLocks noGrp="1"/>
          </p:cNvSpPr>
          <p:nvPr>
            <p:ph type="body" idx="1"/>
          </p:nvPr>
        </p:nvSpPr>
        <p:spPr>
          <a:xfrm>
            <a:off x="1162757" y="2675467"/>
            <a:ext cx="9877777"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pic>
        <p:nvPicPr>
          <p:cNvPr id="15" name="图片 14">
            <a:extLst>
              <a:ext uri="{FF2B5EF4-FFF2-40B4-BE49-F238E27FC236}">
                <a16:creationId xmlns="" xmlns:a16="http://schemas.microsoft.com/office/drawing/2014/main" id="{E8C77827-CB02-4B10-BFB0-7BB047B8760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l="96152" r="1155" b="13462"/>
          <a:stretch/>
        </p:blipFill>
        <p:spPr>
          <a:xfrm flipH="1">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slide" Target="slide34.xml"/><Relationship Id="rId4" Type="http://schemas.openxmlformats.org/officeDocument/2006/relationships/slide" Target="slide1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 xmlns:a16="http://schemas.microsoft.com/office/drawing/2014/main" id="{34F6B606-5B14-4C00-AD4D-8FD9E7A19AE0}"/>
              </a:ext>
            </a:extLst>
          </p:cNvPr>
          <p:cNvSpPr txBox="1"/>
          <p:nvPr/>
        </p:nvSpPr>
        <p:spPr>
          <a:xfrm>
            <a:off x="1117270" y="820048"/>
            <a:ext cx="9982279" cy="830997"/>
          </a:xfrm>
          <a:prstGeom prst="rect">
            <a:avLst/>
          </a:prstGeom>
          <a:noFill/>
        </p:spPr>
        <p:txBody>
          <a:bodyPr wrap="square" rtlCol="0">
            <a:spAutoFit/>
          </a:bodyPr>
          <a:lstStyle/>
          <a:p>
            <a:pPr algn="ct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项目四　汽车</a:t>
            </a:r>
            <a:r>
              <a:rPr lang="en-US" altLang="zh-CN" sz="4800" b="1" spc="300" dirty="0" smtClean="0">
                <a:solidFill>
                  <a:srgbClr val="7030A0"/>
                </a:solidFill>
                <a:latin typeface="黑体" pitchFamily="49" charset="-122"/>
                <a:ea typeface="黑体" pitchFamily="49" charset="-122"/>
                <a:cs typeface="+mn-ea"/>
                <a:sym typeface="思源黑体 CN Light" panose="020B0300000000000000" pitchFamily="34" charset="-122"/>
              </a:rPr>
              <a:t>20000km</a:t>
            </a: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维护</a:t>
            </a:r>
          </a:p>
        </p:txBody>
      </p:sp>
      <p:sp>
        <p:nvSpPr>
          <p:cNvPr id="4" name="TextBox 3"/>
          <p:cNvSpPr txBox="1"/>
          <p:nvPr/>
        </p:nvSpPr>
        <p:spPr>
          <a:xfrm>
            <a:off x="2295095" y="2569978"/>
            <a:ext cx="7284840" cy="2308324"/>
          </a:xfrm>
          <a:prstGeom prst="rect">
            <a:avLst/>
          </a:prstGeom>
          <a:noFill/>
        </p:spPr>
        <p:txBody>
          <a:bodyPr wrap="square" rtlCol="0">
            <a:spAutoFit/>
          </a:bodyPr>
          <a:lstStyle/>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1</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　空气滤清器的检查与</a:t>
            </a:r>
            <a:r>
              <a:rPr lang="zh-CN" altLang="en-US" sz="3200" spc="-100" dirty="0" smtClean="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更换</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2</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　汽油滤清器的检查与</a:t>
            </a:r>
            <a:r>
              <a:rPr lang="zh-CN" altLang="en-US" sz="3200" spc="-100" dirty="0" smtClean="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更换</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3</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　空调滤清器的检查与更换</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p:txBody>
      </p:sp>
      <p:sp>
        <p:nvSpPr>
          <p:cNvPr id="7" name="灯片编号占位符 2"/>
          <p:cNvSpPr>
            <a:spLocks noGrp="1"/>
          </p:cNvSpPr>
          <p:nvPr>
            <p:ph type="sldNum" sz="quarter" idx="12"/>
          </p:nvPr>
        </p:nvSpPr>
        <p:spPr>
          <a:xfrm>
            <a:off x="-370514" y="6347307"/>
            <a:ext cx="1549101" cy="365125"/>
          </a:xfrm>
        </p:spPr>
        <p:txBody>
          <a:bodyPr/>
          <a:lstStyle/>
          <a:p>
            <a:fld id="{1A7D73ED-7EBB-4E11-B60B-79773C5177D3}" type="slidenum">
              <a:rPr lang="zh-CN" altLang="en-US" smtClean="0"/>
              <a:pPr/>
              <a:t>1</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．拆卸空气滤清器</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）清洁空气滤清器外部，如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）选用合适的十字旋具拆卸空气滤清器盖，如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768095" y="3296370"/>
            <a:ext cx="2236510" cy="338554"/>
          </a:xfrm>
          <a:prstGeom prst="rect">
            <a:avLst/>
          </a:prstGeom>
          <a:noFill/>
        </p:spPr>
        <p:txBody>
          <a:bodyPr wrap="none" rtlCol="0">
            <a:spAutoFit/>
          </a:bodyPr>
          <a:lstStyle/>
          <a:p>
            <a:pPr algn="ctr"/>
            <a:r>
              <a:rPr lang="en-US" altLang="zh-CN" sz="1600" dirty="0" smtClean="0">
                <a:latin typeface="楷体" pitchFamily="49" charset="-122"/>
                <a:ea typeface="楷体" pitchFamily="49" charset="-122"/>
              </a:rPr>
              <a:t>1-</a:t>
            </a:r>
            <a:r>
              <a:rPr lang="zh-CN" altLang="en-US" sz="1600" dirty="0">
                <a:latin typeface="楷体" pitchFamily="49" charset="-122"/>
                <a:ea typeface="楷体" pitchFamily="49" charset="-122"/>
              </a:rPr>
              <a:t>清洁空气滤清器外部</a:t>
            </a:r>
            <a:endParaRPr lang="zh-CN" altLang="en-US" sz="1600" dirty="0">
              <a:latin typeface="楷体" pitchFamily="49" charset="-122"/>
              <a:ea typeface="楷体" pitchFamily="49" charset="-122"/>
            </a:endParaRPr>
          </a:p>
        </p:txBody>
      </p:sp>
      <p:sp>
        <p:nvSpPr>
          <p:cNvPr id="13" name="TextBox 12"/>
          <p:cNvSpPr txBox="1"/>
          <p:nvPr/>
        </p:nvSpPr>
        <p:spPr>
          <a:xfrm>
            <a:off x="7870687" y="6013040"/>
            <a:ext cx="2031325" cy="338554"/>
          </a:xfrm>
          <a:prstGeom prst="rect">
            <a:avLst/>
          </a:prstGeom>
          <a:noFill/>
        </p:spPr>
        <p:txBody>
          <a:bodyPr wrap="none" rtlCol="0">
            <a:spAutoFit/>
          </a:bodyPr>
          <a:lstStyle/>
          <a:p>
            <a:pPr algn="ctr"/>
            <a:r>
              <a:rPr lang="en-US" altLang="zh-CN" sz="1600" dirty="0" smtClean="0">
                <a:latin typeface="楷体" pitchFamily="49" charset="-122"/>
                <a:ea typeface="楷体" pitchFamily="49" charset="-122"/>
              </a:rPr>
              <a:t>2-</a:t>
            </a:r>
            <a:r>
              <a:rPr lang="zh-CN" altLang="en-US" sz="1600" dirty="0" smtClean="0">
                <a:latin typeface="楷体" pitchFamily="49" charset="-122"/>
                <a:ea typeface="楷体" pitchFamily="49" charset="-122"/>
              </a:rPr>
              <a:t>拆卸</a:t>
            </a:r>
            <a:r>
              <a:rPr lang="zh-CN" altLang="en-US" sz="1600" dirty="0">
                <a:latin typeface="楷体" pitchFamily="49" charset="-122"/>
                <a:ea typeface="楷体" pitchFamily="49" charset="-122"/>
              </a:rPr>
              <a:t>空气滤清器盖</a:t>
            </a:r>
            <a:endParaRPr lang="zh-CN" altLang="en-US" sz="1600" dirty="0">
              <a:latin typeface="楷体" pitchFamily="49" charset="-122"/>
              <a:ea typeface="楷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6350" y="1230576"/>
            <a:ext cx="2880000" cy="206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6351" y="4088522"/>
            <a:ext cx="2880000" cy="1924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0136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．拆卸空气滤清器</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）取出空气滤清器滤芯，如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0" name="TextBox 9"/>
          <p:cNvSpPr txBox="1"/>
          <p:nvPr/>
        </p:nvSpPr>
        <p:spPr>
          <a:xfrm>
            <a:off x="7723645" y="5289140"/>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空气滤清器的安装位置</a:t>
            </a:r>
            <a:endParaRPr lang="zh-CN" altLang="en-US" sz="1600" dirty="0">
              <a:latin typeface="楷体" pitchFamily="49" charset="-122"/>
              <a:ea typeface="楷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8275" y="2107790"/>
            <a:ext cx="4667250"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01451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．清洁空气滤清器</a:t>
            </a:r>
          </a:p>
        </p:txBody>
      </p:sp>
      <p:sp>
        <p:nvSpPr>
          <p:cNvPr id="11" name="TextBox 10"/>
          <p:cNvSpPr txBox="1"/>
          <p:nvPr/>
        </p:nvSpPr>
        <p:spPr>
          <a:xfrm>
            <a:off x="1190849" y="2005249"/>
            <a:ext cx="47146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）用干净的抹布擦拭空气滤清器壳体内部，如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注意：不能用压缩空气直接吹洗，避免灰尘被吹入进气管道。</a:t>
            </a:r>
            <a:endParaRPr lang="zh-CN" altLang="en-US" sz="2400" dirty="0">
              <a:latin typeface="宋体" pitchFamily="2" charset="-122"/>
              <a:ea typeface="宋体" pitchFamily="2" charset="-122"/>
            </a:endParaRPr>
          </a:p>
        </p:txBody>
      </p:sp>
      <p:sp>
        <p:nvSpPr>
          <p:cNvPr id="10" name="TextBox 9"/>
          <p:cNvSpPr txBox="1"/>
          <p:nvPr/>
        </p:nvSpPr>
        <p:spPr>
          <a:xfrm>
            <a:off x="7621053" y="5289140"/>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清洁空气滤清器壳体内部</a:t>
            </a:r>
            <a:endParaRPr lang="zh-CN" altLang="en-US" sz="1600" dirty="0">
              <a:latin typeface="楷体" pitchFamily="49" charset="-122"/>
              <a:ea typeface="楷体" pitchFamily="49"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2562" y="2212565"/>
            <a:ext cx="4638675"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9951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．清洁空气滤清器</a:t>
            </a:r>
          </a:p>
        </p:txBody>
      </p:sp>
      <p:sp>
        <p:nvSpPr>
          <p:cNvPr id="11" name="TextBox 10"/>
          <p:cNvSpPr txBox="1"/>
          <p:nvPr/>
        </p:nvSpPr>
        <p:spPr>
          <a:xfrm>
            <a:off x="1190849" y="2005249"/>
            <a:ext cx="47146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）用吹尘枪清洁滤芯，如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注意：压缩空气应从滤芯的反面吹向正面，不能倒过来吹洗。</a:t>
            </a:r>
            <a:endParaRPr lang="zh-CN" altLang="en-US" sz="2400" dirty="0">
              <a:latin typeface="宋体" pitchFamily="2" charset="-122"/>
              <a:ea typeface="宋体" pitchFamily="2" charset="-122"/>
            </a:endParaRPr>
          </a:p>
        </p:txBody>
      </p:sp>
      <p:sp>
        <p:nvSpPr>
          <p:cNvPr id="10" name="TextBox 9"/>
          <p:cNvSpPr txBox="1"/>
          <p:nvPr/>
        </p:nvSpPr>
        <p:spPr>
          <a:xfrm>
            <a:off x="7826238" y="52891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清洁空气滤清器滤芯</a:t>
            </a:r>
            <a:endParaRPr lang="zh-CN" altLang="en-US" sz="1600" dirty="0">
              <a:latin typeface="楷体" pitchFamily="49" charset="-122"/>
              <a:ea typeface="楷体" pitchFamily="49"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5062" y="1393415"/>
            <a:ext cx="2733675"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56374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二、空气滤清器滤芯的更换</a:t>
            </a:r>
            <a:endParaRPr lang="zh-CN" altLang="en-US" sz="2800" dirty="0">
              <a:solidFill>
                <a:schemeClr val="bg1"/>
              </a:solidFill>
              <a:latin typeface="楷体" pitchFamily="49" charset="-122"/>
              <a:ea typeface="楷体" pitchFamily="49" charset="-122"/>
            </a:endParaRPr>
          </a:p>
        </p:txBody>
      </p:sp>
      <p:sp>
        <p:nvSpPr>
          <p:cNvPr id="13" name="TextBox 12"/>
          <p:cNvSpPr txBox="1"/>
          <p:nvPr/>
        </p:nvSpPr>
        <p:spPr>
          <a:xfrm>
            <a:off x="1092554" y="2058370"/>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．空气滤芯的更换</a:t>
            </a:r>
            <a:endParaRPr lang="zh-CN" altLang="en-US" sz="2400" dirty="0">
              <a:solidFill>
                <a:schemeClr val="tx1">
                  <a:lumMod val="75000"/>
                  <a:lumOff val="25000"/>
                </a:schemeClr>
              </a:solidFill>
              <a:latin typeface="黑体" pitchFamily="49" charset="-122"/>
              <a:ea typeface="黑体" pitchFamily="49" charset="-122"/>
            </a:endParaRPr>
          </a:p>
        </p:txBody>
      </p:sp>
      <p:sp>
        <p:nvSpPr>
          <p:cNvPr id="14" name="TextBox 13"/>
          <p:cNvSpPr txBox="1"/>
          <p:nvPr/>
        </p:nvSpPr>
        <p:spPr>
          <a:xfrm>
            <a:off x="1190849" y="2621798"/>
            <a:ext cx="44987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选用相同型号、规格的滤芯更换。滤芯的安装</a:t>
            </a:r>
            <a:r>
              <a:rPr lang="zh-CN" altLang="en-US" sz="2400" dirty="0" smtClean="0">
                <a:latin typeface="宋体" pitchFamily="2" charset="-122"/>
                <a:ea typeface="宋体" pitchFamily="2" charset="-122"/>
              </a:rPr>
              <a:t>方位应</a:t>
            </a:r>
            <a:r>
              <a:rPr lang="zh-CN" altLang="en-US" sz="2400" dirty="0">
                <a:latin typeface="宋体" pitchFamily="2" charset="-122"/>
                <a:ea typeface="宋体" pitchFamily="2" charset="-122"/>
              </a:rPr>
              <a:t>正确（滤芯是长方形的，将有编号的一面朝向自己</a:t>
            </a:r>
            <a:r>
              <a:rPr lang="zh-CN" altLang="en-US" sz="2400" dirty="0" smtClean="0">
                <a:latin typeface="宋体" pitchFamily="2" charset="-122"/>
                <a:ea typeface="宋体" pitchFamily="2" charset="-122"/>
              </a:rPr>
              <a:t>），壳体</a:t>
            </a:r>
            <a:r>
              <a:rPr lang="zh-CN" altLang="en-US" sz="2400" dirty="0">
                <a:latin typeface="宋体" pitchFamily="2" charset="-122"/>
                <a:ea typeface="宋体" pitchFamily="2" charset="-122"/>
              </a:rPr>
              <a:t>的密封圈要安装到位，保持密封状态，如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8031422" y="52891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空气滤芯的安装</a:t>
            </a:r>
            <a:endParaRPr lang="zh-CN" altLang="en-US" sz="1600" dirty="0">
              <a:latin typeface="楷体" pitchFamily="49" charset="-122"/>
              <a:ea typeface="楷体"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8287" y="2345915"/>
            <a:ext cx="4467225"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28190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．检查进气管路</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示，检查进气管，应无破损或漏气；</a:t>
            </a:r>
            <a:r>
              <a:rPr lang="zh-CN" altLang="en-US" sz="2400" dirty="0" smtClean="0">
                <a:latin typeface="宋体" pitchFamily="2" charset="-122"/>
                <a:ea typeface="宋体" pitchFamily="2" charset="-122"/>
              </a:rPr>
              <a:t>检查</a:t>
            </a:r>
            <a:r>
              <a:rPr lang="zh-CN" altLang="en-US" sz="2400" dirty="0">
                <a:latin typeface="宋体" pitchFamily="2" charset="-122"/>
                <a:ea typeface="宋体" pitchFamily="2" charset="-122"/>
              </a:rPr>
              <a:t>与进气管相连接的真空管、曲轴箱通风管等管路的</a:t>
            </a:r>
            <a:r>
              <a:rPr lang="zh-CN" altLang="en-US" sz="2400" dirty="0" smtClean="0">
                <a:latin typeface="宋体" pitchFamily="2" charset="-122"/>
                <a:ea typeface="宋体" pitchFamily="2" charset="-122"/>
              </a:rPr>
              <a:t>安装情况</a:t>
            </a:r>
            <a:r>
              <a:rPr lang="zh-CN" altLang="en-US" sz="2400" dirty="0">
                <a:latin typeface="宋体" pitchFamily="2" charset="-122"/>
                <a:ea typeface="宋体" pitchFamily="2" charset="-122"/>
              </a:rPr>
              <a:t>，应无破损。</a:t>
            </a:r>
            <a:endParaRPr lang="zh-CN" altLang="en-US" sz="2400" dirty="0">
              <a:latin typeface="宋体" pitchFamily="2" charset="-122"/>
              <a:ea typeface="宋体" pitchFamily="2" charset="-122"/>
            </a:endParaRPr>
          </a:p>
        </p:txBody>
      </p:sp>
      <p:sp>
        <p:nvSpPr>
          <p:cNvPr id="10" name="TextBox 9"/>
          <p:cNvSpPr txBox="1"/>
          <p:nvPr/>
        </p:nvSpPr>
        <p:spPr>
          <a:xfrm>
            <a:off x="8236606" y="5289140"/>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检查进气管</a:t>
            </a:r>
            <a:endParaRPr lang="zh-CN" altLang="en-US" sz="1600" dirty="0">
              <a:latin typeface="楷体" pitchFamily="49" charset="-122"/>
              <a:ea typeface="楷体" pitchFamily="49" charset="-122"/>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3062" y="2441165"/>
            <a:ext cx="425767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08016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p>
        </p:txBody>
      </p:sp>
      <p:sp>
        <p:nvSpPr>
          <p:cNvPr id="14" name="TextBox 13"/>
          <p:cNvSpPr txBox="1"/>
          <p:nvPr/>
        </p:nvSpPr>
        <p:spPr>
          <a:xfrm>
            <a:off x="1092554" y="1441821"/>
            <a:ext cx="6801862"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．怠速运转发动机数分钟，检查有无漏气现象。</a:t>
            </a:r>
            <a:endParaRPr lang="zh-CN" altLang="en-US" sz="2400" dirty="0">
              <a:solidFill>
                <a:schemeClr val="tx1">
                  <a:lumMod val="75000"/>
                  <a:lumOff val="25000"/>
                </a:schemeClr>
              </a:solidFill>
              <a:latin typeface="黑体" pitchFamily="49" charset="-122"/>
              <a:ea typeface="黑体" pitchFamily="49" charset="-122"/>
            </a:endParaRPr>
          </a:p>
        </p:txBody>
      </p:sp>
      <p:sp>
        <p:nvSpPr>
          <p:cNvPr id="8" name="TextBox 7"/>
          <p:cNvSpPr txBox="1"/>
          <p:nvPr/>
        </p:nvSpPr>
        <p:spPr>
          <a:xfrm>
            <a:off x="1092554" y="2411317"/>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．结束工作。</a:t>
            </a:r>
            <a:endParaRPr lang="zh-CN" altLang="en-US" sz="2400" dirty="0">
              <a:solidFill>
                <a:schemeClr val="tx1">
                  <a:lumMod val="75000"/>
                  <a:lumOff val="25000"/>
                </a:schemeClr>
              </a:solidFill>
              <a:latin typeface="黑体" pitchFamily="49" charset="-122"/>
              <a:ea typeface="黑体" pitchFamily="49" charset="-122"/>
            </a:endParaRPr>
          </a:p>
        </p:txBody>
      </p:sp>
      <p:sp>
        <p:nvSpPr>
          <p:cNvPr id="9" name="TextBox 8"/>
          <p:cNvSpPr txBox="1"/>
          <p:nvPr/>
        </p:nvSpPr>
        <p:spPr>
          <a:xfrm>
            <a:off x="1190848" y="2974745"/>
            <a:ext cx="96041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取下外三件套，合上发动机舱盖，收取驾驶室三件套、升起车窗玻璃</a:t>
            </a:r>
            <a:r>
              <a:rPr lang="zh-CN" altLang="en-US" sz="2400" dirty="0" smtClean="0">
                <a:latin typeface="宋体" pitchFamily="2" charset="-122"/>
                <a:ea typeface="宋体" pitchFamily="2" charset="-122"/>
              </a:rPr>
              <a:t>，清洁</a:t>
            </a:r>
            <a:r>
              <a:rPr lang="zh-CN" altLang="en-US" sz="2400" dirty="0">
                <a:latin typeface="宋体" pitchFamily="2" charset="-122"/>
                <a:ea typeface="宋体" pitchFamily="2" charset="-122"/>
              </a:rPr>
              <a:t>整理车辆、场地、设备、工具等。</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8315176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p>
        </p:txBody>
      </p:sp>
    </p:spTree>
    <p:extLst>
      <p:ext uri="{BB962C8B-B14F-4D97-AF65-F5344CB8AC3E}">
        <p14:creationId xmlns:p14="http://schemas.microsoft.com/office/powerpoint/2010/main" val="29176558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．了解汽油滤清器的结构、类型等相关知识。</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．熟悉汽油滤清器的维护要求。</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．能对汽油滤清器进行检查与更换。</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6251724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22176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本任务按照汽车维护手册要求，对达到行驶里程车辆的汽油滤清器进行检查与更换</a:t>
            </a:r>
            <a:r>
              <a:rPr lang="zh-CN" altLang="en-US" sz="2400" dirty="0" smtClean="0">
                <a:latin typeface="宋体" pitchFamily="2" charset="-122"/>
                <a:ea typeface="宋体" pitchFamily="2" charset="-122"/>
              </a:rPr>
              <a:t>。不同</a:t>
            </a:r>
            <a:r>
              <a:rPr lang="zh-CN" altLang="en-US" sz="2400" dirty="0">
                <a:latin typeface="宋体" pitchFamily="2" charset="-122"/>
                <a:ea typeface="宋体" pitchFamily="2" charset="-122"/>
              </a:rPr>
              <a:t>汽车企业对汽油滤清器的更换里程的规定基本相同。例如，</a:t>
            </a:r>
            <a:r>
              <a:rPr lang="en-US" altLang="zh-CN" sz="2400" dirty="0">
                <a:latin typeface="宋体" pitchFamily="2" charset="-122"/>
                <a:ea typeface="宋体" pitchFamily="2" charset="-122"/>
              </a:rPr>
              <a:t>2015</a:t>
            </a:r>
            <a:r>
              <a:rPr lang="zh-CN" altLang="en-US" sz="2400" dirty="0">
                <a:latin typeface="宋体" pitchFamily="2" charset="-122"/>
                <a:ea typeface="宋体" pitchFamily="2" charset="-122"/>
              </a:rPr>
              <a:t>款科鲁兹维护</a:t>
            </a:r>
            <a:r>
              <a:rPr lang="zh-CN" altLang="en-US" sz="2400" dirty="0" smtClean="0">
                <a:latin typeface="宋体" pitchFamily="2" charset="-122"/>
                <a:ea typeface="宋体" pitchFamily="2" charset="-122"/>
              </a:rPr>
              <a:t>手册要求</a:t>
            </a:r>
            <a:r>
              <a:rPr lang="zh-CN" altLang="en-US" sz="2400" dirty="0">
                <a:latin typeface="宋体" pitchFamily="2" charset="-122"/>
                <a:ea typeface="宋体" pitchFamily="2" charset="-122"/>
              </a:rPr>
              <a:t>每</a:t>
            </a:r>
            <a:r>
              <a:rPr lang="en-US" altLang="zh-CN" sz="2400" dirty="0" smtClean="0">
                <a:latin typeface="宋体" pitchFamily="2" charset="-122"/>
                <a:ea typeface="宋体" pitchFamily="2" charset="-122"/>
              </a:rPr>
              <a:t>20000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更换汽油滤清器；</a:t>
            </a:r>
            <a:r>
              <a:rPr lang="en-US" altLang="zh-CN" sz="2400" dirty="0">
                <a:latin typeface="宋体" pitchFamily="2" charset="-122"/>
                <a:ea typeface="宋体" pitchFamily="2" charset="-122"/>
              </a:rPr>
              <a:t>2014</a:t>
            </a:r>
            <a:r>
              <a:rPr lang="zh-CN" altLang="en-US" sz="2400" dirty="0">
                <a:latin typeface="宋体" pitchFamily="2" charset="-122"/>
                <a:ea typeface="宋体" pitchFamily="2" charset="-122"/>
              </a:rPr>
              <a:t>款速腾维护手册要求每</a:t>
            </a:r>
            <a:r>
              <a:rPr lang="en-US" altLang="zh-CN" sz="2400" dirty="0" smtClean="0">
                <a:latin typeface="宋体" pitchFamily="2" charset="-122"/>
                <a:ea typeface="宋体" pitchFamily="2" charset="-122"/>
              </a:rPr>
              <a:t>30000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更换汽油</a:t>
            </a:r>
            <a:r>
              <a:rPr lang="zh-CN" altLang="en-US" sz="2400" dirty="0" smtClean="0">
                <a:latin typeface="宋体" pitchFamily="2" charset="-122"/>
                <a:ea typeface="宋体" pitchFamily="2" charset="-122"/>
              </a:rPr>
              <a:t>滤清</a:t>
            </a:r>
            <a:r>
              <a:rPr lang="zh-CN" altLang="en-US" sz="2400" dirty="0">
                <a:latin typeface="宋体" pitchFamily="2" charset="-122"/>
                <a:ea typeface="宋体" pitchFamily="2" charset="-122"/>
              </a:rPr>
              <a:t>器。</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26144081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p>
        </p:txBody>
      </p:sp>
    </p:spTree>
    <p:extLst>
      <p:ext uri="{BB962C8B-B14F-4D97-AF65-F5344CB8AC3E}">
        <p14:creationId xmlns:p14="http://schemas.microsoft.com/office/powerpoint/2010/main" val="661633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45241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．燃油滤清器分为汽油滤清器和柴油滤清器两种</a:t>
            </a:r>
            <a:r>
              <a:rPr lang="zh-CN" altLang="en-US" sz="2400" dirty="0" smtClean="0">
                <a:latin typeface="宋体" pitchFamily="2" charset="-122"/>
                <a:ea typeface="宋体" pitchFamily="2" charset="-122"/>
              </a:rPr>
              <a:t>。内装式</a:t>
            </a:r>
            <a:r>
              <a:rPr lang="zh-CN" altLang="en-US" sz="2400" dirty="0">
                <a:latin typeface="宋体" pitchFamily="2" charset="-122"/>
                <a:ea typeface="宋体" pitchFamily="2" charset="-122"/>
              </a:rPr>
              <a:t>汽油</a:t>
            </a:r>
            <a:r>
              <a:rPr lang="zh-CN" altLang="en-US" sz="2400" dirty="0" smtClean="0">
                <a:latin typeface="宋体" pitchFamily="2" charset="-122"/>
                <a:ea typeface="宋体" pitchFamily="2" charset="-122"/>
              </a:rPr>
              <a:t>滤清</a:t>
            </a:r>
            <a:r>
              <a:rPr lang="zh-CN" altLang="en-US" sz="2400" dirty="0">
                <a:latin typeface="宋体" pitchFamily="2" charset="-122"/>
                <a:ea typeface="宋体" pitchFamily="2" charset="-122"/>
              </a:rPr>
              <a:t>器与燃油泵为一整体，直接装在燃油箱内；外装式汽油滤清器一般装在车辆底部的燃油</a:t>
            </a:r>
            <a:r>
              <a:rPr lang="zh-CN" altLang="en-US" sz="2400" dirty="0" smtClean="0">
                <a:latin typeface="宋体" pitchFamily="2" charset="-122"/>
                <a:ea typeface="宋体" pitchFamily="2" charset="-122"/>
              </a:rPr>
              <a:t>管上</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一、汽油滤清器的结构</a:t>
            </a:r>
            <a:endParaRPr lang="zh-CN" altLang="en-US" sz="2800" dirty="0">
              <a:solidFill>
                <a:schemeClr val="bg1"/>
              </a:solidFill>
              <a:latin typeface="楷体" pitchFamily="49" charset="-122"/>
              <a:ea typeface="楷体" pitchFamily="49" charset="-122"/>
            </a:endParaRPr>
          </a:p>
        </p:txBody>
      </p:sp>
      <p:sp>
        <p:nvSpPr>
          <p:cNvPr id="7" name="TextBox 6"/>
          <p:cNvSpPr txBox="1"/>
          <p:nvPr/>
        </p:nvSpPr>
        <p:spPr>
          <a:xfrm>
            <a:off x="7415868" y="5289140"/>
            <a:ext cx="285206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外装式汽油滤清器的安装位置</a:t>
            </a:r>
            <a:endParaRPr lang="zh-CN" altLang="en-US" sz="1600" dirty="0">
              <a:latin typeface="楷体" pitchFamily="49" charset="-122"/>
              <a:ea typeface="楷体" pitchFamily="49"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5437" y="2241140"/>
            <a:ext cx="435292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8451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45241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．汽油滤清器的作用是过滤燃油中的杂质，并使油水分离</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．汽油滤清器分为直进直出式、带回油管路式、集成油泵总成式三种，如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一、汽油滤清器的结构</a:t>
            </a:r>
            <a:endParaRPr lang="zh-CN" altLang="en-US" sz="2800" dirty="0">
              <a:solidFill>
                <a:schemeClr val="bg1"/>
              </a:solidFill>
              <a:latin typeface="楷体" pitchFamily="49" charset="-122"/>
              <a:ea typeface="楷体" pitchFamily="49" charset="-122"/>
            </a:endParaRPr>
          </a:p>
        </p:txBody>
      </p:sp>
      <p:sp>
        <p:nvSpPr>
          <p:cNvPr id="7" name="TextBox 6"/>
          <p:cNvSpPr txBox="1"/>
          <p:nvPr/>
        </p:nvSpPr>
        <p:spPr>
          <a:xfrm>
            <a:off x="8031421" y="52891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三种汽油滤清器</a:t>
            </a:r>
            <a:endParaRPr lang="zh-CN" altLang="en-US" sz="1600" dirty="0">
              <a:latin typeface="楷体" pitchFamily="49" charset="-122"/>
              <a:ea typeface="楷体" pitchFamily="49"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1900" y="3415022"/>
            <a:ext cx="5400000" cy="1874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80761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7184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汽油滤清器使用到规定里程后必须及时更换。一般更换汽油滤清器的间隔周期为每</a:t>
            </a:r>
            <a:r>
              <a:rPr lang="zh-CN" altLang="en-US" sz="2400" dirty="0" smtClean="0">
                <a:latin typeface="宋体" pitchFamily="2" charset="-122"/>
                <a:ea typeface="宋体" pitchFamily="2" charset="-122"/>
              </a:rPr>
              <a:t>行驶</a:t>
            </a:r>
            <a:r>
              <a:rPr lang="en-US" altLang="zh-CN" sz="2400" dirty="0" smtClean="0">
                <a:latin typeface="宋体" pitchFamily="2" charset="-122"/>
                <a:ea typeface="宋体" pitchFamily="2" charset="-122"/>
              </a:rPr>
              <a:t>20000</a:t>
            </a:r>
            <a:r>
              <a:rPr lang="zh-CN" altLang="en-US" sz="2400" dirty="0">
                <a:latin typeface="宋体" pitchFamily="2" charset="-122"/>
                <a:ea typeface="宋体" pitchFamily="2" charset="-122"/>
              </a:rPr>
              <a:t>～</a:t>
            </a:r>
            <a:r>
              <a:rPr lang="en-US" altLang="zh-CN" sz="2400" dirty="0" smtClean="0">
                <a:latin typeface="宋体" pitchFamily="2" charset="-122"/>
                <a:ea typeface="宋体" pitchFamily="2" charset="-122"/>
              </a:rPr>
              <a:t>30000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更换１次。更换汽油滤清器时，所用到的一次性零件，如卡箍、</a:t>
            </a:r>
            <a:r>
              <a:rPr lang="zh-CN" altLang="en-US" sz="2400" dirty="0" smtClean="0">
                <a:latin typeface="宋体" pitchFamily="2" charset="-122"/>
                <a:ea typeface="宋体" pitchFamily="2" charset="-122"/>
              </a:rPr>
              <a:t>密封圈等</a:t>
            </a:r>
            <a:r>
              <a:rPr lang="zh-CN" altLang="en-US" sz="2400" dirty="0">
                <a:latin typeface="宋体" pitchFamily="2" charset="-122"/>
                <a:ea typeface="宋体" pitchFamily="2" charset="-122"/>
              </a:rPr>
              <a:t>应同时更换。安装汽油滤清器时，安装方向一定要正确。对于可以拆解的汽油滤清器，</a:t>
            </a:r>
            <a:r>
              <a:rPr lang="zh-CN" altLang="en-US" sz="2400" dirty="0" smtClean="0">
                <a:latin typeface="宋体" pitchFamily="2" charset="-122"/>
                <a:ea typeface="宋体" pitchFamily="2" charset="-122"/>
              </a:rPr>
              <a:t>可以</a:t>
            </a:r>
            <a:r>
              <a:rPr lang="zh-CN" altLang="en-US" sz="2400" dirty="0">
                <a:latin typeface="宋体" pitchFamily="2" charset="-122"/>
                <a:ea typeface="宋体" pitchFamily="2" charset="-122"/>
              </a:rPr>
              <a:t>将滤芯拆洗清洁后重复使用。</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二、汽油滤清器的维护</a:t>
            </a:r>
            <a:endParaRPr lang="zh-CN" altLang="en-US" sz="2800" dirty="0">
              <a:solidFill>
                <a:schemeClr val="bg1"/>
              </a:solidFill>
              <a:latin typeface="楷体" pitchFamily="49" charset="-122"/>
              <a:ea typeface="楷体" pitchFamily="49" charset="-122"/>
            </a:endParaRPr>
          </a:p>
        </p:txBody>
      </p:sp>
    </p:spTree>
    <p:extLst>
      <p:ext uri="{BB962C8B-B14F-4D97-AF65-F5344CB8AC3E}">
        <p14:creationId xmlns:p14="http://schemas.microsoft.com/office/powerpoint/2010/main" val="2640236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8" name="TextBox 7"/>
          <p:cNvSpPr txBox="1"/>
          <p:nvPr/>
        </p:nvSpPr>
        <p:spPr>
          <a:xfrm>
            <a:off x="5593298" y="2095499"/>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5999" y="2453169"/>
            <a:ext cx="5760000" cy="3713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92280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一、汽油滤清器的检查与维护</a:t>
            </a:r>
            <a:endParaRPr lang="zh-CN" altLang="en-US" sz="2800" dirty="0">
              <a:solidFill>
                <a:schemeClr val="bg1"/>
              </a:solidFill>
              <a:latin typeface="楷体" pitchFamily="49" charset="-122"/>
              <a:ea typeface="楷体" pitchFamily="49" charset="-122"/>
            </a:endParaRPr>
          </a:p>
        </p:txBody>
      </p:sp>
      <p:sp>
        <p:nvSpPr>
          <p:cNvPr id="13" name="TextBox 12"/>
          <p:cNvSpPr txBox="1"/>
          <p:nvPr/>
        </p:nvSpPr>
        <p:spPr>
          <a:xfrm>
            <a:off x="1092554" y="2058370"/>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．汽油滤清器检查与更换的准备工作</a:t>
            </a:r>
            <a:endParaRPr lang="zh-CN" altLang="en-US" sz="2400" dirty="0">
              <a:solidFill>
                <a:schemeClr val="tx1">
                  <a:lumMod val="75000"/>
                  <a:lumOff val="25000"/>
                </a:schemeClr>
              </a:solidFill>
              <a:latin typeface="黑体" pitchFamily="49" charset="-122"/>
              <a:ea typeface="黑体" pitchFamily="49" charset="-122"/>
            </a:endParaRPr>
          </a:p>
        </p:txBody>
      </p:sp>
      <p:sp>
        <p:nvSpPr>
          <p:cNvPr id="14" name="TextBox 13"/>
          <p:cNvSpPr txBox="1"/>
          <p:nvPr/>
        </p:nvSpPr>
        <p:spPr>
          <a:xfrm>
            <a:off x="1190848" y="2621798"/>
            <a:ext cx="97946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a:t>
            </a:r>
            <a:r>
              <a:rPr lang="zh-CN" altLang="en-US" sz="2400" dirty="0" smtClean="0">
                <a:latin typeface="宋体" pitchFamily="2" charset="-122"/>
                <a:ea typeface="宋体" pitchFamily="2" charset="-122"/>
              </a:rPr>
              <a:t>变速器</a:t>
            </a:r>
            <a:r>
              <a:rPr lang="zh-CN" altLang="en-US" sz="2400" dirty="0">
                <a:latin typeface="宋体" pitchFamily="2" charset="-122"/>
                <a:ea typeface="宋体" pitchFamily="2" charset="-122"/>
              </a:rPr>
              <a:t>置于空挡，安装好车轮挡块；打开发动机舱盖，安装、铺设外三件套。</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9071417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．汽油滤清器检查与更换的准备工作</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）准备汽油滤清器检查与更换所需工具和设备，如吹尘枪、油盆、照明灯等，如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0" name="TextBox 9"/>
          <p:cNvSpPr txBox="1"/>
          <p:nvPr/>
        </p:nvSpPr>
        <p:spPr>
          <a:xfrm>
            <a:off x="7005499" y="5289140"/>
            <a:ext cx="367280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汽油滤清器检查与维护常用工具和设备</a:t>
            </a:r>
            <a:endParaRPr lang="zh-CN" altLang="en-US" sz="1600" dirty="0">
              <a:latin typeface="楷体" pitchFamily="49" charset="-122"/>
              <a:ea typeface="楷体" pitchFamily="49" charset="-122"/>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6836" y="2155415"/>
            <a:ext cx="481012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86861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．燃油系统泄压</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）找到燃油泵熔丝。打开熔丝盒，在盒盖的内侧有熔丝位置图，根据熔丝位置图，</a:t>
            </a:r>
            <a:r>
              <a:rPr lang="zh-CN" altLang="en-US" sz="2400" dirty="0" smtClean="0">
                <a:latin typeface="宋体" pitchFamily="2" charset="-122"/>
                <a:ea typeface="宋体" pitchFamily="2" charset="-122"/>
              </a:rPr>
              <a:t>在熔</a:t>
            </a:r>
            <a:r>
              <a:rPr lang="zh-CN" altLang="en-US" sz="2400" dirty="0">
                <a:latin typeface="宋体" pitchFamily="2" charset="-122"/>
                <a:ea typeface="宋体" pitchFamily="2" charset="-122"/>
              </a:rPr>
              <a:t>丝盒中找到燃油泵熔丝，如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）拔出燃油泵熔丝。用熔丝专用起拔器拔出燃油泵熔丝，如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0" name="TextBox 9"/>
          <p:cNvSpPr txBox="1"/>
          <p:nvPr/>
        </p:nvSpPr>
        <p:spPr>
          <a:xfrm>
            <a:off x="7928829" y="5771740"/>
            <a:ext cx="1826142" cy="338554"/>
          </a:xfrm>
          <a:prstGeom prst="rect">
            <a:avLst/>
          </a:prstGeom>
          <a:noFill/>
        </p:spPr>
        <p:txBody>
          <a:bodyPr wrap="none" rtlCol="0">
            <a:spAutoFit/>
          </a:bodyPr>
          <a:lstStyle/>
          <a:p>
            <a:pPr algn="ctr"/>
            <a:r>
              <a:rPr lang="en-US" altLang="zh-CN" sz="1600" dirty="0" smtClean="0">
                <a:latin typeface="楷体" pitchFamily="49" charset="-122"/>
                <a:ea typeface="楷体" pitchFamily="49" charset="-122"/>
              </a:rPr>
              <a:t>2-</a:t>
            </a:r>
            <a:r>
              <a:rPr lang="zh-CN" altLang="en-US" sz="1600" dirty="0">
                <a:latin typeface="楷体" pitchFamily="49" charset="-122"/>
                <a:ea typeface="楷体" pitchFamily="49" charset="-122"/>
              </a:rPr>
              <a:t>拔出燃油泵熔丝</a:t>
            </a:r>
            <a:endParaRPr lang="zh-CN" altLang="en-US" sz="1600" dirty="0">
              <a:latin typeface="楷体" pitchFamily="49" charset="-122"/>
              <a:ea typeface="楷体" pitchFamily="49" charset="-122"/>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1899" y="1250951"/>
            <a:ext cx="2880000" cy="190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1899" y="3824887"/>
            <a:ext cx="2880000" cy="1946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928829" y="3157890"/>
            <a:ext cx="1826142" cy="338554"/>
          </a:xfrm>
          <a:prstGeom prst="rect">
            <a:avLst/>
          </a:prstGeom>
          <a:noFill/>
        </p:spPr>
        <p:txBody>
          <a:bodyPr wrap="none" rtlCol="0">
            <a:spAutoFit/>
          </a:bodyPr>
          <a:lstStyle/>
          <a:p>
            <a:pPr algn="ctr"/>
            <a:r>
              <a:rPr lang="en-US" altLang="zh-CN" sz="1600" dirty="0" smtClean="0">
                <a:latin typeface="楷体" pitchFamily="49" charset="-122"/>
                <a:ea typeface="楷体" pitchFamily="49" charset="-122"/>
              </a:rPr>
              <a:t>1-</a:t>
            </a:r>
            <a:r>
              <a:rPr lang="zh-CN" altLang="en-US" sz="1600" dirty="0">
                <a:latin typeface="楷体" pitchFamily="49" charset="-122"/>
                <a:ea typeface="楷体" pitchFamily="49" charset="-122"/>
              </a:rPr>
              <a:t>找到燃油泵熔丝</a:t>
            </a:r>
            <a:endParaRPr lang="zh-CN" altLang="en-US" sz="1600" dirty="0">
              <a:latin typeface="楷体" pitchFamily="49" charset="-122"/>
              <a:ea typeface="楷体" pitchFamily="49" charset="-122"/>
            </a:endParaRPr>
          </a:p>
        </p:txBody>
      </p:sp>
    </p:spTree>
    <p:extLst>
      <p:ext uri="{BB962C8B-B14F-4D97-AF65-F5344CB8AC3E}">
        <p14:creationId xmlns:p14="http://schemas.microsoft.com/office/powerpoint/2010/main" val="3330869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．燃油系统泄压</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8" y="2005249"/>
            <a:ext cx="97565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）为燃油系统泄压。进入驾驶室，启动发动机。因燃油系统中有余压，有时发动机</a:t>
            </a:r>
            <a:r>
              <a:rPr lang="zh-CN" altLang="en-US" sz="2400" dirty="0" smtClean="0">
                <a:latin typeface="宋体" pitchFamily="2" charset="-122"/>
                <a:ea typeface="宋体" pitchFamily="2" charset="-122"/>
              </a:rPr>
              <a:t>可短</a:t>
            </a:r>
            <a:r>
              <a:rPr lang="zh-CN" altLang="en-US" sz="2400" dirty="0">
                <a:latin typeface="宋体" pitchFamily="2" charset="-122"/>
                <a:ea typeface="宋体" pitchFamily="2" charset="-122"/>
              </a:rPr>
              <a:t>时启动，等待几秒钟让其自然熄火，然后再反复启动发动机数次，确保发动机不能启动</a:t>
            </a:r>
            <a:r>
              <a:rPr lang="zh-CN" altLang="en-US" sz="2400" dirty="0" smtClean="0">
                <a:latin typeface="宋体" pitchFamily="2" charset="-122"/>
                <a:ea typeface="宋体" pitchFamily="2" charset="-122"/>
              </a:rPr>
              <a:t>，此时</a:t>
            </a:r>
            <a:r>
              <a:rPr lang="zh-CN" altLang="en-US" sz="2400" dirty="0">
                <a:latin typeface="宋体" pitchFamily="2" charset="-122"/>
                <a:ea typeface="宋体" pitchFamily="2" charset="-122"/>
              </a:rPr>
              <a:t>燃油系统中压力已泄除。</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2168414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．拆卸汽油滤清器</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）关闭点火开关，举升车辆至高位，如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）用吹尘枪及干净的抹布擦拭汽油滤清器壳体及油管接头部位。</a:t>
            </a:r>
            <a:endParaRPr lang="zh-CN" altLang="en-US" sz="2400" dirty="0">
              <a:latin typeface="宋体" pitchFamily="2" charset="-122"/>
              <a:ea typeface="宋体" pitchFamily="2" charset="-122"/>
            </a:endParaRPr>
          </a:p>
        </p:txBody>
      </p:sp>
      <p:sp>
        <p:nvSpPr>
          <p:cNvPr id="13" name="TextBox 12"/>
          <p:cNvSpPr txBox="1"/>
          <p:nvPr/>
        </p:nvSpPr>
        <p:spPr>
          <a:xfrm>
            <a:off x="8031421" y="52891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举升车辆至高位</a:t>
            </a:r>
            <a:endParaRPr lang="zh-CN" altLang="en-US" sz="1600" dirty="0">
              <a:latin typeface="楷体" pitchFamily="49" charset="-122"/>
              <a:ea typeface="楷体" pitchFamily="49" charset="-122"/>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3986" y="2164940"/>
            <a:ext cx="46958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20812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．拆卸汽油滤清器</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）拆卸汽油滤清器。雪佛兰科鲁兹轿车的汽油滤清器采用塑料快速油管接头</a:t>
            </a:r>
            <a:r>
              <a:rPr lang="zh-CN" altLang="en-US" sz="2400" dirty="0" smtClean="0">
                <a:latin typeface="宋体" pitchFamily="2" charset="-122"/>
                <a:ea typeface="宋体" pitchFamily="2" charset="-122"/>
              </a:rPr>
              <a:t>。注意</a:t>
            </a:r>
            <a:r>
              <a:rPr lang="zh-CN" altLang="en-US" sz="2400" dirty="0">
                <a:latin typeface="宋体" pitchFamily="2" charset="-122"/>
                <a:ea typeface="宋体" pitchFamily="2" charset="-122"/>
              </a:rPr>
              <a:t>：断开或连接接头时不要使用机械蛮力，断开方法如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a:p>
            <a:pPr indent="627063">
              <a:lnSpc>
                <a:spcPct val="150000"/>
              </a:lnSpc>
            </a:pPr>
            <a:r>
              <a:rPr lang="zh-CN" altLang="en-US" sz="2400" dirty="0" smtClean="0">
                <a:latin typeface="宋体" pitchFamily="2" charset="-122"/>
                <a:ea typeface="宋体" pitchFamily="2" charset="-122"/>
              </a:rPr>
              <a:t>按照图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示，用手指将图中蓝色锁闩往下压，拆下油管接头，取下汽油滤清器。</a:t>
            </a:r>
            <a:endParaRPr lang="zh-CN" altLang="en-US" sz="2400" dirty="0">
              <a:latin typeface="宋体" pitchFamily="2" charset="-122"/>
              <a:ea typeface="宋体" pitchFamily="2" charset="-122"/>
            </a:endParaRPr>
          </a:p>
        </p:txBody>
      </p:sp>
      <p:sp>
        <p:nvSpPr>
          <p:cNvPr id="10" name="TextBox 9"/>
          <p:cNvSpPr txBox="1"/>
          <p:nvPr/>
        </p:nvSpPr>
        <p:spPr>
          <a:xfrm>
            <a:off x="7928829" y="5771740"/>
            <a:ext cx="1826142" cy="338554"/>
          </a:xfrm>
          <a:prstGeom prst="rect">
            <a:avLst/>
          </a:prstGeom>
          <a:noFill/>
        </p:spPr>
        <p:txBody>
          <a:bodyPr wrap="none" rtlCol="0">
            <a:spAutoFit/>
          </a:bodyPr>
          <a:lstStyle/>
          <a:p>
            <a:pPr algn="ctr"/>
            <a:r>
              <a:rPr lang="en-US" altLang="zh-CN" sz="1600" dirty="0" smtClean="0">
                <a:latin typeface="楷体" pitchFamily="49" charset="-122"/>
                <a:ea typeface="楷体" pitchFamily="49" charset="-122"/>
              </a:rPr>
              <a:t>2-</a:t>
            </a:r>
            <a:r>
              <a:rPr lang="zh-CN" altLang="en-US" sz="1600" dirty="0">
                <a:latin typeface="楷体" pitchFamily="49" charset="-122"/>
                <a:ea typeface="楷体" pitchFamily="49" charset="-122"/>
              </a:rPr>
              <a:t>油管接头的拆卸</a:t>
            </a:r>
            <a:endParaRPr lang="zh-CN" altLang="en-US" sz="1600" dirty="0">
              <a:latin typeface="楷体" pitchFamily="49" charset="-122"/>
              <a:ea typeface="楷体" pitchFamily="49" charset="-122"/>
            </a:endParaRPr>
          </a:p>
        </p:txBody>
      </p:sp>
      <p:sp>
        <p:nvSpPr>
          <p:cNvPr id="12" name="TextBox 11"/>
          <p:cNvSpPr txBox="1"/>
          <p:nvPr/>
        </p:nvSpPr>
        <p:spPr>
          <a:xfrm>
            <a:off x="7313277" y="3157890"/>
            <a:ext cx="3057247" cy="338554"/>
          </a:xfrm>
          <a:prstGeom prst="rect">
            <a:avLst/>
          </a:prstGeom>
          <a:noFill/>
        </p:spPr>
        <p:txBody>
          <a:bodyPr wrap="none" rtlCol="0">
            <a:spAutoFit/>
          </a:bodyPr>
          <a:lstStyle/>
          <a:p>
            <a:pPr algn="ctr"/>
            <a:r>
              <a:rPr lang="en-US" altLang="zh-CN" sz="1600" dirty="0" smtClean="0">
                <a:latin typeface="楷体" pitchFamily="49" charset="-122"/>
                <a:ea typeface="楷体" pitchFamily="49" charset="-122"/>
              </a:rPr>
              <a:t>1-</a:t>
            </a:r>
            <a:r>
              <a:rPr lang="zh-CN" altLang="en-US" sz="1600" dirty="0">
                <a:latin typeface="楷体" pitchFamily="49" charset="-122"/>
                <a:ea typeface="楷体" pitchFamily="49" charset="-122"/>
              </a:rPr>
              <a:t>塑料快速油管接头的断开方法</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1900" y="1197214"/>
            <a:ext cx="5400000" cy="1960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1900" y="3873435"/>
            <a:ext cx="2880000" cy="189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00722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endParaRPr lang="zh-CN" altLang="en-US" sz="3200" b="1" dirty="0">
              <a:solidFill>
                <a:srgbClr val="7030A0"/>
              </a:solidFill>
              <a:latin typeface="楷体" pitchFamily="49" charset="-122"/>
              <a:ea typeface="楷体" pitchFamily="49" charset="-122"/>
            </a:endParaRP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．了解空气滤清器的结构、类型等相关知识。</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．熟悉空气滤清器的维护要求。</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．能对空气滤清器进行检查与更换。</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7167765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二、汽油滤清器的更换</a:t>
            </a:r>
            <a:endParaRPr lang="zh-CN" altLang="en-US" sz="2800" dirty="0">
              <a:solidFill>
                <a:schemeClr val="bg1"/>
              </a:solidFill>
              <a:latin typeface="楷体" pitchFamily="49" charset="-122"/>
              <a:ea typeface="楷体" pitchFamily="49" charset="-122"/>
            </a:endParaRPr>
          </a:p>
        </p:txBody>
      </p:sp>
      <p:sp>
        <p:nvSpPr>
          <p:cNvPr id="8" name="TextBox 7"/>
          <p:cNvSpPr txBox="1"/>
          <p:nvPr/>
        </p:nvSpPr>
        <p:spPr>
          <a:xfrm>
            <a:off x="1190847" y="2176582"/>
            <a:ext cx="44606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．选用相同型号、规格的汽油滤清器进行更换，如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注意：汽油滤芯有方向性，雪佛兰科鲁兹汽油滤清器的进出油管的直径不同，装配时</a:t>
            </a:r>
            <a:r>
              <a:rPr lang="zh-CN" altLang="en-US" sz="2400" dirty="0" smtClean="0">
                <a:latin typeface="宋体" pitchFamily="2" charset="-122"/>
                <a:ea typeface="宋体" pitchFamily="2" charset="-122"/>
              </a:rPr>
              <a:t>一般</a:t>
            </a:r>
            <a:r>
              <a:rPr lang="zh-CN" altLang="en-US" sz="2400" dirty="0">
                <a:latin typeface="宋体" pitchFamily="2" charset="-122"/>
                <a:ea typeface="宋体" pitchFamily="2" charset="-122"/>
              </a:rPr>
              <a:t>不会装错。</a:t>
            </a:r>
            <a:endParaRPr lang="zh-CN" altLang="en-US" sz="2400" dirty="0">
              <a:latin typeface="宋体" pitchFamily="2" charset="-122"/>
              <a:ea typeface="宋体" pitchFamily="2" charset="-122"/>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7336" y="2431640"/>
            <a:ext cx="442912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621052" y="5289140"/>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雪佛兰科鲁兹汽油滤清器</a:t>
            </a:r>
            <a:endParaRPr lang="zh-CN" altLang="en-US" sz="1600" dirty="0">
              <a:latin typeface="楷体" pitchFamily="49" charset="-122"/>
              <a:ea typeface="楷体" pitchFamily="49" charset="-122"/>
            </a:endParaRPr>
          </a:p>
        </p:txBody>
      </p:sp>
    </p:spTree>
    <p:extLst>
      <p:ext uri="{BB962C8B-B14F-4D97-AF65-F5344CB8AC3E}">
        <p14:creationId xmlns:p14="http://schemas.microsoft.com/office/powerpoint/2010/main" val="16465308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二、汽油滤清器的更换</a:t>
            </a:r>
            <a:endParaRPr lang="zh-CN" altLang="en-US" sz="2800" dirty="0">
              <a:solidFill>
                <a:schemeClr val="bg1"/>
              </a:solidFill>
              <a:latin typeface="楷体" pitchFamily="49" charset="-122"/>
              <a:ea typeface="楷体" pitchFamily="49" charset="-122"/>
            </a:endParaRPr>
          </a:p>
        </p:txBody>
      </p:sp>
      <p:sp>
        <p:nvSpPr>
          <p:cNvPr id="8" name="TextBox 7"/>
          <p:cNvSpPr txBox="1"/>
          <p:nvPr/>
        </p:nvSpPr>
        <p:spPr>
          <a:xfrm>
            <a:off x="1190847" y="2176582"/>
            <a:ext cx="4460653"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．塑料快速油管接头的连接方法如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0" name="TextBox 9"/>
          <p:cNvSpPr txBox="1"/>
          <p:nvPr/>
        </p:nvSpPr>
        <p:spPr>
          <a:xfrm>
            <a:off x="7415868" y="5289140"/>
            <a:ext cx="285206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塑料快速油管接头的连接方法</a:t>
            </a:r>
            <a:endParaRPr lang="zh-CN" altLang="en-US" sz="1600" dirty="0">
              <a:latin typeface="楷体" pitchFamily="49" charset="-122"/>
              <a:ea typeface="楷体" pitchFamily="49" charset="-122"/>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1900" y="3590264"/>
            <a:ext cx="5400000" cy="1698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60378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二、汽油滤清器的更换</a:t>
            </a:r>
            <a:endParaRPr lang="zh-CN" altLang="en-US" sz="2800" dirty="0">
              <a:solidFill>
                <a:schemeClr val="bg1"/>
              </a:solidFill>
              <a:latin typeface="楷体" pitchFamily="49" charset="-122"/>
              <a:ea typeface="楷体" pitchFamily="49" charset="-122"/>
            </a:endParaRPr>
          </a:p>
        </p:txBody>
      </p:sp>
      <p:sp>
        <p:nvSpPr>
          <p:cNvPr id="8" name="TextBox 7"/>
          <p:cNvSpPr txBox="1"/>
          <p:nvPr/>
        </p:nvSpPr>
        <p:spPr>
          <a:xfrm>
            <a:off x="1190847" y="2176582"/>
            <a:ext cx="4460653"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．检查汽油管路，如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示。检查汽油管路接头，应无破损或漏气，检查</a:t>
            </a:r>
            <a:r>
              <a:rPr lang="zh-CN" altLang="en-US" sz="2400" dirty="0" smtClean="0">
                <a:latin typeface="宋体" pitchFamily="2" charset="-122"/>
                <a:ea typeface="宋体" pitchFamily="2" charset="-122"/>
              </a:rPr>
              <a:t>汽油</a:t>
            </a:r>
            <a:r>
              <a:rPr lang="zh-CN" altLang="en-US" sz="2400" dirty="0">
                <a:latin typeface="宋体" pitchFamily="2" charset="-122"/>
                <a:ea typeface="宋体" pitchFamily="2" charset="-122"/>
              </a:rPr>
              <a:t>管路的安装情况，应无破损。</a:t>
            </a:r>
            <a:endParaRPr lang="zh-CN" altLang="en-US" sz="2400" dirty="0">
              <a:latin typeface="宋体" pitchFamily="2" charset="-122"/>
              <a:ea typeface="宋体" pitchFamily="2" charset="-122"/>
            </a:endParaRPr>
          </a:p>
        </p:txBody>
      </p:sp>
      <p:sp>
        <p:nvSpPr>
          <p:cNvPr id="10" name="TextBox 9"/>
          <p:cNvSpPr txBox="1"/>
          <p:nvPr/>
        </p:nvSpPr>
        <p:spPr>
          <a:xfrm>
            <a:off x="8134014" y="5289140"/>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检查汽油管路</a:t>
            </a:r>
            <a:endParaRPr lang="zh-CN" altLang="en-US" sz="1600" dirty="0">
              <a:latin typeface="楷体" pitchFamily="49" charset="-122"/>
              <a:ea typeface="楷体" pitchFamily="49" charset="-122"/>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9812" y="1231490"/>
            <a:ext cx="292417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82494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汽油滤清器的检查与更换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二、汽油滤清器的更换</a:t>
            </a:r>
            <a:endParaRPr lang="zh-CN" altLang="en-US" sz="2800" dirty="0">
              <a:solidFill>
                <a:schemeClr val="bg1"/>
              </a:solidFill>
              <a:latin typeface="楷体" pitchFamily="49" charset="-122"/>
              <a:ea typeface="楷体" pitchFamily="49" charset="-122"/>
            </a:endParaRPr>
          </a:p>
        </p:txBody>
      </p:sp>
      <p:sp>
        <p:nvSpPr>
          <p:cNvPr id="8" name="TextBox 7"/>
          <p:cNvSpPr txBox="1"/>
          <p:nvPr/>
        </p:nvSpPr>
        <p:spPr>
          <a:xfrm>
            <a:off x="1190847" y="2176582"/>
            <a:ext cx="9591453"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．放下车辆，怠速运转发动机数分钟，再次举升车辆，检查有无漏油现象</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．结束工作。清洁整理车辆、场地、设备、工具等。</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22705682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34</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p>
        </p:txBody>
      </p:sp>
    </p:spTree>
    <p:extLst>
      <p:ext uri="{BB962C8B-B14F-4D97-AF65-F5344CB8AC3E}">
        <p14:creationId xmlns:p14="http://schemas.microsoft.com/office/powerpoint/2010/main" val="25035323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．了解空调滤清器的结构、类型等相关知识。</a:t>
            </a:r>
          </a:p>
          <a:p>
            <a:pPr indent="720000">
              <a:lnSpc>
                <a:spcPct val="150000"/>
              </a:lnSpc>
            </a:pP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．熟悉空调滤清器的维护要求。</a:t>
            </a:r>
          </a:p>
          <a:p>
            <a:pPr indent="720000">
              <a:lnSpc>
                <a:spcPct val="150000"/>
              </a:lnSpc>
            </a:pP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．能对空调滤清器进行检查与更换。</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2098310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本任务按照汽车维护手册要求，对达到行驶里程车辆的空调滤清器进行检查与更换。</a:t>
            </a:r>
            <a:r>
              <a:rPr lang="zh-CN" altLang="en-US" sz="2400" dirty="0" smtClean="0">
                <a:latin typeface="宋体" pitchFamily="2" charset="-122"/>
                <a:ea typeface="宋体" pitchFamily="2" charset="-122"/>
              </a:rPr>
              <a:t>不同</a:t>
            </a:r>
            <a:r>
              <a:rPr lang="zh-CN" altLang="en-US" sz="2400" dirty="0">
                <a:latin typeface="宋体" pitchFamily="2" charset="-122"/>
                <a:ea typeface="宋体" pitchFamily="2" charset="-122"/>
              </a:rPr>
              <a:t>汽车企业对空调滤清器的更换里程的规定基本相同。例如，</a:t>
            </a:r>
            <a:r>
              <a:rPr lang="en-US" altLang="zh-CN" sz="2400" dirty="0">
                <a:latin typeface="宋体" pitchFamily="2" charset="-122"/>
                <a:ea typeface="宋体" pitchFamily="2" charset="-122"/>
              </a:rPr>
              <a:t>2015</a:t>
            </a:r>
            <a:r>
              <a:rPr lang="zh-CN" altLang="en-US" sz="2400" dirty="0">
                <a:latin typeface="宋体" pitchFamily="2" charset="-122"/>
                <a:ea typeface="宋体" pitchFamily="2" charset="-122"/>
              </a:rPr>
              <a:t>款科鲁兹维护手册要求</a:t>
            </a:r>
            <a:r>
              <a:rPr lang="zh-CN" altLang="en-US" sz="2400" dirty="0" smtClean="0">
                <a:latin typeface="宋体" pitchFamily="2" charset="-122"/>
                <a:ea typeface="宋体" pitchFamily="2" charset="-122"/>
              </a:rPr>
              <a:t>，每</a:t>
            </a:r>
            <a:r>
              <a:rPr lang="zh-CN" altLang="en-US" sz="2400" dirty="0">
                <a:latin typeface="宋体" pitchFamily="2" charset="-122"/>
                <a:ea typeface="宋体" pitchFamily="2" charset="-122"/>
              </a:rPr>
              <a:t>行驶</a:t>
            </a:r>
            <a:r>
              <a:rPr lang="en-US" altLang="zh-CN" sz="2400" dirty="0" smtClean="0">
                <a:latin typeface="宋体" pitchFamily="2" charset="-122"/>
                <a:ea typeface="宋体" pitchFamily="2" charset="-122"/>
              </a:rPr>
              <a:t>20000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更换空调滤清器；</a:t>
            </a:r>
            <a:r>
              <a:rPr lang="en-US" altLang="zh-CN" sz="2400" dirty="0">
                <a:latin typeface="宋体" pitchFamily="2" charset="-122"/>
                <a:ea typeface="宋体" pitchFamily="2" charset="-122"/>
              </a:rPr>
              <a:t>2013</a:t>
            </a:r>
            <a:r>
              <a:rPr lang="zh-CN" altLang="en-US" sz="2400" dirty="0">
                <a:latin typeface="宋体" pitchFamily="2" charset="-122"/>
                <a:ea typeface="宋体" pitchFamily="2" charset="-122"/>
              </a:rPr>
              <a:t>款大众朗逸维护手册要求，车辆行驶至</a:t>
            </a:r>
            <a:r>
              <a:rPr lang="en-US" altLang="zh-CN" sz="2400" dirty="0" smtClean="0">
                <a:latin typeface="宋体" pitchFamily="2" charset="-122"/>
                <a:ea typeface="宋体" pitchFamily="2" charset="-122"/>
              </a:rPr>
              <a:t>20000 km</a:t>
            </a:r>
            <a:r>
              <a:rPr lang="zh-CN" altLang="en-US" sz="2400" dirty="0" smtClean="0">
                <a:latin typeface="宋体" pitchFamily="2" charset="-122"/>
                <a:ea typeface="宋体" pitchFamily="2" charset="-122"/>
              </a:rPr>
              <a:t>时</a:t>
            </a:r>
            <a:r>
              <a:rPr lang="zh-CN" altLang="en-US" sz="2400" dirty="0">
                <a:latin typeface="宋体" pitchFamily="2" charset="-122"/>
                <a:ea typeface="宋体" pitchFamily="2" charset="-122"/>
              </a:rPr>
              <a:t>首次更换空调滤清器，之后每行驶</a:t>
            </a:r>
            <a:r>
              <a:rPr lang="en-US" altLang="zh-CN" sz="2400" dirty="0" smtClean="0">
                <a:latin typeface="宋体" pitchFamily="2" charset="-122"/>
                <a:ea typeface="宋体" pitchFamily="2" charset="-122"/>
              </a:rPr>
              <a:t>30000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更换一次。</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6109533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48416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．空调滤清器位于蒸发器前部，雪佛兰科鲁兹汽车的空调滤芯位于副驾驶侧手套箱</a:t>
            </a:r>
            <a:r>
              <a:rPr lang="zh-CN" altLang="en-US" sz="2400" dirty="0" smtClean="0">
                <a:latin typeface="宋体" pitchFamily="2" charset="-122"/>
                <a:ea typeface="宋体" pitchFamily="2" charset="-122"/>
              </a:rPr>
              <a:t>内部</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示。空调滤清器是一种专门用于汽车客舱内空气净化的过滤装置。滤</a:t>
            </a:r>
            <a:r>
              <a:rPr lang="zh-CN" altLang="en-US" sz="2400" dirty="0" smtClean="0">
                <a:latin typeface="宋体" pitchFamily="2" charset="-122"/>
                <a:ea typeface="宋体" pitchFamily="2" charset="-122"/>
              </a:rPr>
              <a:t>芯采用</a:t>
            </a:r>
            <a:r>
              <a:rPr lang="zh-CN" altLang="en-US" sz="2400" dirty="0">
                <a:latin typeface="宋体" pitchFamily="2" charset="-122"/>
                <a:ea typeface="宋体" pitchFamily="2" charset="-122"/>
              </a:rPr>
              <a:t>高效吸附材料（活性炭）与长丝无纺布复合，结构紧凑。</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一、空调滤清器的结构</a:t>
            </a:r>
            <a:endParaRPr lang="zh-CN" altLang="en-US" sz="2800" dirty="0">
              <a:solidFill>
                <a:schemeClr val="bg1"/>
              </a:solidFill>
              <a:latin typeface="楷体" pitchFamily="49" charset="-122"/>
              <a:ea typeface="楷体" pitchFamily="49" charset="-122"/>
            </a:endParaRPr>
          </a:p>
        </p:txBody>
      </p:sp>
      <p:sp>
        <p:nvSpPr>
          <p:cNvPr id="7" name="TextBox 6"/>
          <p:cNvSpPr txBox="1"/>
          <p:nvPr/>
        </p:nvSpPr>
        <p:spPr>
          <a:xfrm>
            <a:off x="8031421" y="52891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空调滤芯的位置</a:t>
            </a:r>
            <a:endParaRPr lang="zh-CN" altLang="en-US" sz="1600" dirty="0">
              <a:latin typeface="楷体" pitchFamily="49" charset="-122"/>
              <a:ea typeface="楷体"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5887" y="1755365"/>
            <a:ext cx="4772025"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02879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42253" cy="388375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．空调滤清器的作用是过滤外界进入车厢内部的空气，使空气的洁净度提高，能</a:t>
            </a:r>
            <a:r>
              <a:rPr lang="zh-CN" altLang="en-US" sz="2400" dirty="0" smtClean="0">
                <a:latin typeface="宋体" pitchFamily="2" charset="-122"/>
                <a:ea typeface="宋体" pitchFamily="2" charset="-122"/>
              </a:rPr>
              <a:t>过滤空气</a:t>
            </a:r>
            <a:r>
              <a:rPr lang="zh-CN" altLang="en-US" sz="2400" dirty="0">
                <a:latin typeface="宋体" pitchFamily="2" charset="-122"/>
                <a:ea typeface="宋体" pitchFamily="2" charset="-122"/>
              </a:rPr>
              <a:t>中所包含的杂质、微小颗粒物、花粉、细菌和灰尘等，为车内人员提供良好的空气</a:t>
            </a:r>
            <a:r>
              <a:rPr lang="zh-CN" altLang="en-US" sz="2400" dirty="0" smtClean="0">
                <a:latin typeface="宋体" pitchFamily="2" charset="-122"/>
                <a:ea typeface="宋体" pitchFamily="2" charset="-122"/>
              </a:rPr>
              <a:t>环境</a:t>
            </a:r>
            <a:r>
              <a:rPr lang="zh-CN" altLang="en-US" sz="2400" dirty="0">
                <a:latin typeface="宋体" pitchFamily="2" charset="-122"/>
                <a:ea typeface="宋体" pitchFamily="2" charset="-122"/>
              </a:rPr>
              <a:t>，保护车内人员的身体健康，同时还能防止玻璃雾化</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．空调滤清器的类型和材质取决于汽车配套出厂时所配置的原厂空调滤清器。根据</a:t>
            </a:r>
            <a:r>
              <a:rPr lang="zh-CN" altLang="en-US" sz="2400" dirty="0" smtClean="0">
                <a:latin typeface="宋体" pitchFamily="2" charset="-122"/>
                <a:ea typeface="宋体" pitchFamily="2" charset="-122"/>
              </a:rPr>
              <a:t>消费者</a:t>
            </a:r>
            <a:r>
              <a:rPr lang="zh-CN" altLang="en-US" sz="2400" dirty="0">
                <a:latin typeface="宋体" pitchFamily="2" charset="-122"/>
                <a:ea typeface="宋体" pitchFamily="2" charset="-122"/>
              </a:rPr>
              <a:t>的需求，可选用普通型的空调滤清器或是活性炭系列空调滤清器。</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一、空调滤清器的结构</a:t>
            </a:r>
            <a:endParaRPr lang="zh-CN" altLang="en-US" sz="2800" dirty="0">
              <a:solidFill>
                <a:schemeClr val="bg1"/>
              </a:solidFill>
              <a:latin typeface="楷体" pitchFamily="49" charset="-122"/>
              <a:ea typeface="楷体" pitchFamily="49" charset="-122"/>
            </a:endParaRPr>
          </a:p>
        </p:txBody>
      </p:sp>
    </p:spTree>
    <p:extLst>
      <p:ext uri="{BB962C8B-B14F-4D97-AF65-F5344CB8AC3E}">
        <p14:creationId xmlns:p14="http://schemas.microsoft.com/office/powerpoint/2010/main" val="12371395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422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．当汽车空调的挡位已经开到足够大，但是制冷或制热的出风量很小，若空调系统</a:t>
            </a:r>
            <a:r>
              <a:rPr lang="zh-CN" altLang="en-US" sz="2400" dirty="0" smtClean="0">
                <a:latin typeface="宋体" pitchFamily="2" charset="-122"/>
                <a:ea typeface="宋体" pitchFamily="2" charset="-122"/>
              </a:rPr>
              <a:t>正常</a:t>
            </a:r>
            <a:r>
              <a:rPr lang="zh-CN" altLang="en-US" sz="2400" dirty="0">
                <a:latin typeface="宋体" pitchFamily="2" charset="-122"/>
                <a:ea typeface="宋体" pitchFamily="2" charset="-122"/>
              </a:rPr>
              <a:t>，则原因可能为使用的空调滤清器通风效果差，或是空调滤清器使用时间过长，未及</a:t>
            </a:r>
            <a:r>
              <a:rPr lang="zh-CN" altLang="en-US" sz="2400" dirty="0" smtClean="0">
                <a:latin typeface="宋体" pitchFamily="2" charset="-122"/>
                <a:ea typeface="宋体" pitchFamily="2" charset="-122"/>
              </a:rPr>
              <a:t>时更换。</a:t>
            </a:r>
            <a:endParaRPr lang="zh-CN" altLang="en-US"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．空调工作时吹出的风有异味，可能是空调系统已很久未使用，内部系统和空调</a:t>
            </a:r>
            <a:r>
              <a:rPr lang="zh-CN" altLang="en-US" sz="2400" dirty="0" smtClean="0">
                <a:latin typeface="宋体" pitchFamily="2" charset="-122"/>
                <a:ea typeface="宋体" pitchFamily="2" charset="-122"/>
              </a:rPr>
              <a:t>滤清器</a:t>
            </a:r>
            <a:r>
              <a:rPr lang="zh-CN" altLang="en-US" sz="2400" dirty="0">
                <a:latin typeface="宋体" pitchFamily="2" charset="-122"/>
                <a:ea typeface="宋体" pitchFamily="2" charset="-122"/>
              </a:rPr>
              <a:t>因受潮发霉引起，建议清洗空调系统，更换空调滤清器</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二、空调滤清器的维护</a:t>
            </a:r>
            <a:endParaRPr lang="zh-CN" altLang="en-US" sz="2800" dirty="0">
              <a:solidFill>
                <a:schemeClr val="bg1"/>
              </a:solidFill>
              <a:latin typeface="楷体" pitchFamily="49" charset="-122"/>
              <a:ea typeface="楷体" pitchFamily="49" charset="-122"/>
            </a:endParaRPr>
          </a:p>
        </p:txBody>
      </p:sp>
    </p:spTree>
    <p:extLst>
      <p:ext uri="{BB962C8B-B14F-4D97-AF65-F5344CB8AC3E}">
        <p14:creationId xmlns:p14="http://schemas.microsoft.com/office/powerpoint/2010/main" val="10759877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endParaRPr lang="zh-CN" altLang="en-US" sz="3200" b="1" dirty="0">
              <a:solidFill>
                <a:srgbClr val="7030A0"/>
              </a:solidFill>
              <a:latin typeface="楷体" pitchFamily="49" charset="-122"/>
              <a:ea typeface="楷体" pitchFamily="49" charset="-122"/>
            </a:endParaRP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本任务按照汽车维护手册要求，对达到行驶里程车辆的空气滤清器进行检查与更换。</a:t>
            </a:r>
            <a:r>
              <a:rPr lang="zh-CN" altLang="en-US" sz="2400" dirty="0" smtClean="0">
                <a:latin typeface="宋体" pitchFamily="2" charset="-122"/>
                <a:ea typeface="宋体" pitchFamily="2" charset="-122"/>
              </a:rPr>
              <a:t>不同</a:t>
            </a:r>
            <a:r>
              <a:rPr lang="zh-CN" altLang="en-US" sz="2400" dirty="0">
                <a:latin typeface="宋体" pitchFamily="2" charset="-122"/>
                <a:ea typeface="宋体" pitchFamily="2" charset="-122"/>
              </a:rPr>
              <a:t>汽车企业对空气滤清器的更换里程的规定基本相同。例如，</a:t>
            </a:r>
            <a:r>
              <a:rPr lang="en-US" altLang="zh-CN" sz="2400" dirty="0">
                <a:latin typeface="宋体" pitchFamily="2" charset="-122"/>
                <a:ea typeface="宋体" pitchFamily="2" charset="-122"/>
              </a:rPr>
              <a:t>2015</a:t>
            </a:r>
            <a:r>
              <a:rPr lang="zh-CN" altLang="en-US" sz="2400" dirty="0">
                <a:latin typeface="宋体" pitchFamily="2" charset="-122"/>
                <a:ea typeface="宋体" pitchFamily="2" charset="-122"/>
              </a:rPr>
              <a:t>款科鲁兹维护手册要求</a:t>
            </a:r>
            <a:r>
              <a:rPr lang="zh-CN" altLang="en-US" sz="2400" dirty="0" smtClean="0">
                <a:latin typeface="宋体" pitchFamily="2" charset="-122"/>
                <a:ea typeface="宋体" pitchFamily="2" charset="-122"/>
              </a:rPr>
              <a:t>，每</a:t>
            </a:r>
            <a:r>
              <a:rPr lang="zh-CN" altLang="en-US" sz="2400" dirty="0">
                <a:latin typeface="宋体" pitchFamily="2" charset="-122"/>
                <a:ea typeface="宋体" pitchFamily="2" charset="-122"/>
              </a:rPr>
              <a:t>行驶</a:t>
            </a:r>
            <a:r>
              <a:rPr lang="en-US" altLang="zh-CN" sz="2400" dirty="0" smtClean="0">
                <a:latin typeface="宋体" pitchFamily="2" charset="-122"/>
                <a:ea typeface="宋体" pitchFamily="2" charset="-122"/>
              </a:rPr>
              <a:t>20000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更换空气滤清器；</a:t>
            </a:r>
            <a:r>
              <a:rPr lang="en-US" altLang="zh-CN" sz="2400" dirty="0">
                <a:latin typeface="宋体" pitchFamily="2" charset="-122"/>
                <a:ea typeface="宋体" pitchFamily="2" charset="-122"/>
              </a:rPr>
              <a:t>2013</a:t>
            </a:r>
            <a:r>
              <a:rPr lang="zh-CN" altLang="en-US" sz="2400" dirty="0">
                <a:latin typeface="宋体" pitchFamily="2" charset="-122"/>
                <a:ea typeface="宋体" pitchFamily="2" charset="-122"/>
              </a:rPr>
              <a:t>款大众朗逸维护手册要求，车辆行驶至</a:t>
            </a:r>
            <a:r>
              <a:rPr lang="en-US" altLang="zh-CN" sz="2400" dirty="0" smtClean="0">
                <a:latin typeface="宋体" pitchFamily="2" charset="-122"/>
                <a:ea typeface="宋体" pitchFamily="2" charset="-122"/>
              </a:rPr>
              <a:t>20000 km</a:t>
            </a:r>
            <a:r>
              <a:rPr lang="zh-CN" altLang="en-US" sz="2400" dirty="0" smtClean="0">
                <a:latin typeface="宋体" pitchFamily="2" charset="-122"/>
                <a:ea typeface="宋体" pitchFamily="2" charset="-122"/>
              </a:rPr>
              <a:t>时</a:t>
            </a:r>
            <a:r>
              <a:rPr lang="zh-CN" altLang="en-US" sz="2400" dirty="0">
                <a:latin typeface="宋体" pitchFamily="2" charset="-122"/>
                <a:ea typeface="宋体" pitchFamily="2" charset="-122"/>
              </a:rPr>
              <a:t>首次更换空气滤清器，之后每行驶</a:t>
            </a:r>
            <a:r>
              <a:rPr lang="en-US" altLang="zh-CN" sz="2400" dirty="0" smtClean="0">
                <a:latin typeface="宋体" pitchFamily="2" charset="-122"/>
                <a:ea typeface="宋体" pitchFamily="2" charset="-122"/>
              </a:rPr>
              <a:t>30000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更换一次。</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2210223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42253" cy="2862322"/>
          </a:xfrm>
          <a:prstGeom prst="rect">
            <a:avLst/>
          </a:prstGeom>
          <a:noFill/>
        </p:spPr>
        <p:txBody>
          <a:bodyPr wrap="square" rtlCol="0">
            <a:spAutoFit/>
          </a:bodyPr>
          <a:lstStyle/>
          <a:p>
            <a:pPr indent="627063">
              <a:lnSpc>
                <a:spcPct val="150000"/>
              </a:lnSpc>
            </a:pP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．空调滤清器滤芯脏污、堵塞，将影响汽车空调的制冷效果，影响汽车客舱内的</a:t>
            </a:r>
            <a:r>
              <a:rPr lang="zh-CN" altLang="en-US" sz="2400" dirty="0" smtClean="0">
                <a:latin typeface="宋体" pitchFamily="2" charset="-122"/>
                <a:ea typeface="宋体" pitchFamily="2" charset="-122"/>
              </a:rPr>
              <a:t>空气质量</a:t>
            </a:r>
            <a:r>
              <a:rPr lang="zh-CN" altLang="en-US" sz="2400" dirty="0">
                <a:latin typeface="宋体" pitchFamily="2" charset="-122"/>
                <a:ea typeface="宋体" pitchFamily="2" charset="-122"/>
              </a:rPr>
              <a:t>。因此，必须定期检查和清洁空调滤清器滤芯，破损、脏污或发霉的滤芯必须及时</a:t>
            </a:r>
            <a:r>
              <a:rPr lang="zh-CN" altLang="en-US" sz="2400" dirty="0" smtClean="0">
                <a:latin typeface="宋体" pitchFamily="2" charset="-122"/>
                <a:ea typeface="宋体" pitchFamily="2" charset="-122"/>
              </a:rPr>
              <a:t>更换</a:t>
            </a:r>
            <a:r>
              <a:rPr lang="zh-CN" altLang="en-US" sz="2400" dirty="0">
                <a:latin typeface="宋体" pitchFamily="2" charset="-122"/>
                <a:ea typeface="宋体" pitchFamily="2" charset="-122"/>
              </a:rPr>
              <a:t>。一般情况下，每行驶</a:t>
            </a:r>
            <a:r>
              <a:rPr lang="en-US" altLang="zh-CN" sz="2400" dirty="0" smtClean="0">
                <a:latin typeface="宋体" pitchFamily="2" charset="-122"/>
                <a:ea typeface="宋体" pitchFamily="2" charset="-122"/>
              </a:rPr>
              <a:t>5000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或三个月需对空调滤清器进行清洁；每行驶</a:t>
            </a:r>
            <a:r>
              <a:rPr lang="en-US" altLang="zh-CN" sz="2400" dirty="0" smtClean="0">
                <a:latin typeface="宋体" pitchFamily="2" charset="-122"/>
                <a:ea typeface="宋体" pitchFamily="2" charset="-122"/>
              </a:rPr>
              <a:t>20000 </a:t>
            </a:r>
            <a:r>
              <a:rPr lang="en-US" altLang="zh-CN" sz="2400" dirty="0">
                <a:latin typeface="宋体" pitchFamily="2" charset="-122"/>
                <a:ea typeface="宋体" pitchFamily="2" charset="-122"/>
              </a:rPr>
              <a:t>km</a:t>
            </a:r>
            <a:r>
              <a:rPr lang="zh-CN" altLang="en-US" sz="2400" dirty="0" smtClean="0">
                <a:latin typeface="宋体" pitchFamily="2" charset="-122"/>
                <a:ea typeface="宋体" pitchFamily="2" charset="-122"/>
              </a:rPr>
              <a:t>或</a:t>
            </a:r>
            <a:r>
              <a:rPr lang="en-US" altLang="zh-CN" sz="2400" dirty="0" smtClean="0">
                <a:latin typeface="宋体" pitchFamily="2" charset="-122"/>
                <a:ea typeface="宋体" pitchFamily="2" charset="-122"/>
              </a:rPr>
              <a:t>12</a:t>
            </a:r>
            <a:r>
              <a:rPr lang="zh-CN" altLang="en-US" sz="2400" dirty="0">
                <a:latin typeface="宋体" pitchFamily="2" charset="-122"/>
                <a:ea typeface="宋体" pitchFamily="2" charset="-122"/>
              </a:rPr>
              <a:t>个月需更换空调滤芯。</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二、空调滤清器的维护</a:t>
            </a:r>
            <a:endParaRPr lang="zh-CN" altLang="en-US" sz="2800" dirty="0">
              <a:solidFill>
                <a:schemeClr val="bg1"/>
              </a:solidFill>
              <a:latin typeface="楷体" pitchFamily="49" charset="-122"/>
              <a:ea typeface="楷体" pitchFamily="49" charset="-122"/>
            </a:endParaRPr>
          </a:p>
        </p:txBody>
      </p:sp>
    </p:spTree>
    <p:extLst>
      <p:ext uri="{BB962C8B-B14F-4D97-AF65-F5344CB8AC3E}">
        <p14:creationId xmlns:p14="http://schemas.microsoft.com/office/powerpoint/2010/main" val="20379808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8" name="TextBox 7"/>
          <p:cNvSpPr txBox="1"/>
          <p:nvPr/>
        </p:nvSpPr>
        <p:spPr>
          <a:xfrm>
            <a:off x="5593298" y="2095499"/>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999" y="2434053"/>
            <a:ext cx="6480000" cy="3346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6982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一、空调滤清器的检查与维护</a:t>
            </a:r>
            <a:endParaRPr lang="zh-CN" altLang="en-US" sz="2800" dirty="0">
              <a:solidFill>
                <a:schemeClr val="bg1"/>
              </a:solidFill>
              <a:latin typeface="楷体" pitchFamily="49" charset="-122"/>
              <a:ea typeface="楷体" pitchFamily="49" charset="-122"/>
            </a:endParaRPr>
          </a:p>
        </p:txBody>
      </p:sp>
      <p:sp>
        <p:nvSpPr>
          <p:cNvPr id="13" name="TextBox 12"/>
          <p:cNvSpPr txBox="1"/>
          <p:nvPr/>
        </p:nvSpPr>
        <p:spPr>
          <a:xfrm>
            <a:off x="1092554" y="2058370"/>
            <a:ext cx="557075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．空调滤清器检查与更换前的准备工作</a:t>
            </a:r>
            <a:endParaRPr lang="zh-CN" altLang="en-US" sz="2400" dirty="0">
              <a:solidFill>
                <a:schemeClr val="tx1">
                  <a:lumMod val="75000"/>
                  <a:lumOff val="25000"/>
                </a:schemeClr>
              </a:solidFill>
              <a:latin typeface="黑体" pitchFamily="49" charset="-122"/>
              <a:ea typeface="黑体" pitchFamily="49" charset="-122"/>
            </a:endParaRPr>
          </a:p>
        </p:txBody>
      </p:sp>
      <p:sp>
        <p:nvSpPr>
          <p:cNvPr id="14" name="TextBox 13"/>
          <p:cNvSpPr txBox="1"/>
          <p:nvPr/>
        </p:nvSpPr>
        <p:spPr>
          <a:xfrm>
            <a:off x="1190848" y="2621798"/>
            <a:ext cx="97946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a:t>
            </a:r>
            <a:r>
              <a:rPr lang="zh-CN" altLang="en-US" sz="2400" dirty="0" smtClean="0">
                <a:latin typeface="宋体" pitchFamily="2" charset="-122"/>
                <a:ea typeface="宋体" pitchFamily="2" charset="-122"/>
              </a:rPr>
              <a:t>变速器</a:t>
            </a:r>
            <a:r>
              <a:rPr lang="zh-CN" altLang="en-US" sz="2400" dirty="0">
                <a:latin typeface="宋体" pitchFamily="2" charset="-122"/>
                <a:ea typeface="宋体" pitchFamily="2" charset="-122"/>
              </a:rPr>
              <a:t>置于空挡，安装好车轮挡块；打开发动机舱盖，安装、铺设外三件套。</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6264375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p>
        </p:txBody>
      </p:sp>
      <p:sp>
        <p:nvSpPr>
          <p:cNvPr id="14" name="TextBox 13"/>
          <p:cNvSpPr txBox="1"/>
          <p:nvPr/>
        </p:nvSpPr>
        <p:spPr>
          <a:xfrm>
            <a:off x="1092554" y="1441821"/>
            <a:ext cx="557075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．空调滤清器检查与更换前的准备工作</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）准备空调滤清器检查与更换所需的工具和设备，如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0" name="TextBox 9"/>
          <p:cNvSpPr txBox="1"/>
          <p:nvPr/>
        </p:nvSpPr>
        <p:spPr>
          <a:xfrm>
            <a:off x="7108091" y="5289140"/>
            <a:ext cx="346761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空调滤清器检查维护常用工具和设备</a:t>
            </a:r>
            <a:endParaRPr lang="zh-CN" altLang="en-US" sz="1600" dirty="0">
              <a:latin typeface="楷体" pitchFamily="49" charset="-122"/>
              <a:ea typeface="楷体" pitchFamily="49"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3486" y="2155415"/>
            <a:ext cx="507682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37607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．拆卸空调滤清器</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示，打开手套箱，图中箭头位置是手套箱两侧的限位卡扣</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）取下手套箱的两个限位卡扣，如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0" name="TextBox 9"/>
          <p:cNvSpPr txBox="1"/>
          <p:nvPr/>
        </p:nvSpPr>
        <p:spPr>
          <a:xfrm>
            <a:off x="7415868" y="5911440"/>
            <a:ext cx="2852064" cy="338554"/>
          </a:xfrm>
          <a:prstGeom prst="rect">
            <a:avLst/>
          </a:prstGeom>
          <a:noFill/>
        </p:spPr>
        <p:txBody>
          <a:bodyPr wrap="none" rtlCol="0">
            <a:spAutoFit/>
          </a:bodyPr>
          <a:lstStyle/>
          <a:p>
            <a:pPr algn="ctr"/>
            <a:r>
              <a:rPr lang="en-US" altLang="zh-CN" sz="1600" dirty="0" smtClean="0">
                <a:latin typeface="楷体" pitchFamily="49" charset="-122"/>
                <a:ea typeface="楷体" pitchFamily="49" charset="-122"/>
              </a:rPr>
              <a:t>2-</a:t>
            </a:r>
            <a:r>
              <a:rPr lang="zh-CN" altLang="en-US" sz="1600" dirty="0">
                <a:latin typeface="楷体" pitchFamily="49" charset="-122"/>
                <a:ea typeface="楷体" pitchFamily="49" charset="-122"/>
              </a:rPr>
              <a:t>取下手套箱的两个限位卡扣</a:t>
            </a:r>
            <a:endParaRPr lang="zh-CN" altLang="en-US" sz="1600" dirty="0">
              <a:latin typeface="楷体" pitchFamily="49" charset="-122"/>
              <a:ea typeface="楷体" pitchFamily="49" charset="-122"/>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1899" y="745025"/>
            <a:ext cx="2880000" cy="1855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8886" y="3177765"/>
            <a:ext cx="2486025"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8134013" y="2600281"/>
            <a:ext cx="1415773" cy="338554"/>
          </a:xfrm>
          <a:prstGeom prst="rect">
            <a:avLst/>
          </a:prstGeom>
          <a:noFill/>
        </p:spPr>
        <p:txBody>
          <a:bodyPr wrap="none" rtlCol="0">
            <a:spAutoFit/>
          </a:bodyPr>
          <a:lstStyle/>
          <a:p>
            <a:pPr algn="ctr"/>
            <a:r>
              <a:rPr lang="en-US" altLang="zh-CN" sz="1600" dirty="0" smtClean="0">
                <a:latin typeface="楷体" pitchFamily="49" charset="-122"/>
                <a:ea typeface="楷体" pitchFamily="49" charset="-122"/>
              </a:rPr>
              <a:t>1-</a:t>
            </a:r>
            <a:r>
              <a:rPr lang="zh-CN" altLang="en-US" sz="1600" dirty="0">
                <a:latin typeface="楷体" pitchFamily="49" charset="-122"/>
                <a:ea typeface="楷体" pitchFamily="49" charset="-122"/>
              </a:rPr>
              <a:t>打开手套箱</a:t>
            </a:r>
            <a:endParaRPr lang="zh-CN" altLang="en-US" sz="1600" dirty="0">
              <a:latin typeface="楷体" pitchFamily="49" charset="-122"/>
              <a:ea typeface="楷体" pitchFamily="49" charset="-122"/>
            </a:endParaRPr>
          </a:p>
        </p:txBody>
      </p:sp>
    </p:spTree>
    <p:extLst>
      <p:ext uri="{BB962C8B-B14F-4D97-AF65-F5344CB8AC3E}">
        <p14:creationId xmlns:p14="http://schemas.microsoft.com/office/powerpoint/2010/main" val="6099998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．拆卸空调滤清器</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）取出空调滤清器滤芯，如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3" name="TextBox 12"/>
          <p:cNvSpPr txBox="1"/>
          <p:nvPr/>
        </p:nvSpPr>
        <p:spPr>
          <a:xfrm>
            <a:off x="7826236" y="52891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取出空调滤清器滤芯</a:t>
            </a:r>
            <a:endParaRPr lang="zh-CN" altLang="en-US" sz="1600" dirty="0">
              <a:latin typeface="楷体" pitchFamily="49" charset="-122"/>
              <a:ea typeface="楷体" pitchFamily="49" charset="-122"/>
            </a:endParaRPr>
          </a:p>
        </p:txBody>
      </p:sp>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1899" y="2331997"/>
            <a:ext cx="5400000" cy="29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52503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．清洁空调滤清器</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）用干净的抹布擦拭空调滤清器壳体</a:t>
            </a:r>
            <a:r>
              <a:rPr lang="zh-CN" altLang="en-US" sz="2400" dirty="0" smtClean="0">
                <a:latin typeface="宋体" pitchFamily="2" charset="-122"/>
                <a:ea typeface="宋体" pitchFamily="2" charset="-122"/>
              </a:rPr>
              <a:t>内部</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注意：不能用压缩空气直接吹洗，避免</a:t>
            </a:r>
            <a:r>
              <a:rPr lang="zh-CN" altLang="en-US" sz="2400" dirty="0" smtClean="0">
                <a:latin typeface="宋体" pitchFamily="2" charset="-122"/>
                <a:ea typeface="宋体" pitchFamily="2" charset="-122"/>
              </a:rPr>
              <a:t>灰尘被</a:t>
            </a:r>
            <a:r>
              <a:rPr lang="zh-CN" altLang="en-US" sz="2400" dirty="0">
                <a:latin typeface="宋体" pitchFamily="2" charset="-122"/>
                <a:ea typeface="宋体" pitchFamily="2" charset="-122"/>
              </a:rPr>
              <a:t>吹入进气管道。</a:t>
            </a:r>
            <a:endParaRPr lang="zh-CN" altLang="en-US" sz="2400" dirty="0">
              <a:latin typeface="宋体" pitchFamily="2" charset="-122"/>
              <a:ea typeface="宋体" pitchFamily="2" charset="-122"/>
            </a:endParaRPr>
          </a:p>
        </p:txBody>
      </p:sp>
      <p:sp>
        <p:nvSpPr>
          <p:cNvPr id="13" name="TextBox 12"/>
          <p:cNvSpPr txBox="1"/>
          <p:nvPr/>
        </p:nvSpPr>
        <p:spPr>
          <a:xfrm>
            <a:off x="7621052" y="5289140"/>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清洁空调滤清器壳体内部</a:t>
            </a:r>
            <a:endParaRPr lang="zh-CN" altLang="en-US" sz="1600" dirty="0">
              <a:latin typeface="楷体" pitchFamily="49" charset="-122"/>
              <a:ea typeface="楷体" pitchFamily="49" charset="-122"/>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1635" y="2384015"/>
            <a:ext cx="4200525" cy="290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36683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．清洁空调滤清器</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714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）用吹尘枪清洁空调滤清器滤芯，如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注意：压缩空气从滤芯的反面吹向正面，不能倒过来吹洗，注意观察空调滤芯上的箭头方向。</a:t>
            </a:r>
            <a:endParaRPr lang="zh-CN" altLang="en-US" sz="2400" dirty="0">
              <a:latin typeface="宋体" pitchFamily="2" charset="-122"/>
              <a:ea typeface="宋体" pitchFamily="2" charset="-122"/>
            </a:endParaRPr>
          </a:p>
        </p:txBody>
      </p:sp>
      <p:sp>
        <p:nvSpPr>
          <p:cNvPr id="13" name="TextBox 12"/>
          <p:cNvSpPr txBox="1"/>
          <p:nvPr/>
        </p:nvSpPr>
        <p:spPr>
          <a:xfrm>
            <a:off x="7826236" y="52891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清洁空调滤清器滤芯</a:t>
            </a:r>
            <a:endParaRPr lang="zh-CN" altLang="en-US" sz="1600" dirty="0">
              <a:latin typeface="楷体" pitchFamily="49" charset="-122"/>
              <a:ea typeface="楷体" pitchFamily="49"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4974" y="2479265"/>
            <a:ext cx="413385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03639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二、空调滤清器的更换</a:t>
            </a:r>
            <a:endParaRPr lang="zh-CN" altLang="en-US" sz="2800" dirty="0">
              <a:solidFill>
                <a:schemeClr val="bg1"/>
              </a:solidFill>
              <a:latin typeface="楷体" pitchFamily="49" charset="-122"/>
              <a:ea typeface="楷体" pitchFamily="49" charset="-122"/>
            </a:endParaRPr>
          </a:p>
        </p:txBody>
      </p:sp>
      <p:sp>
        <p:nvSpPr>
          <p:cNvPr id="8" name="TextBox 7"/>
          <p:cNvSpPr txBox="1"/>
          <p:nvPr/>
        </p:nvSpPr>
        <p:spPr>
          <a:xfrm>
            <a:off x="1190847" y="2176582"/>
            <a:ext cx="45241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．空调滤芯的更换。应选用相同型号、规格的滤芯更换</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注意：滤芯安装的方位应正确，有文字的一侧朝向自己，箭头向下，如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．安装滤芯盖板和手套箱。</a:t>
            </a:r>
            <a:endParaRPr lang="zh-CN" altLang="en-US" sz="2400" dirty="0">
              <a:latin typeface="宋体" pitchFamily="2" charset="-122"/>
              <a:ea typeface="宋体" pitchFamily="2" charset="-122"/>
            </a:endParaRPr>
          </a:p>
        </p:txBody>
      </p:sp>
      <p:sp>
        <p:nvSpPr>
          <p:cNvPr id="9" name="TextBox 8"/>
          <p:cNvSpPr txBox="1"/>
          <p:nvPr/>
        </p:nvSpPr>
        <p:spPr>
          <a:xfrm>
            <a:off x="7826236" y="52891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安装空调滤清器滤芯</a:t>
            </a:r>
            <a:endParaRPr lang="zh-CN" altLang="en-US" sz="1600" dirty="0">
              <a:latin typeface="楷体" pitchFamily="49" charset="-122"/>
              <a:ea typeface="楷体" pitchFamily="49" charset="-122"/>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5873" y="1926815"/>
            <a:ext cx="4972050" cy="336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4544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空调滤清器的检查与更换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二、空调滤清器的更换</a:t>
            </a:r>
            <a:endParaRPr lang="zh-CN" altLang="en-US" sz="2800" dirty="0">
              <a:solidFill>
                <a:schemeClr val="bg1"/>
              </a:solidFill>
              <a:latin typeface="楷体" pitchFamily="49" charset="-122"/>
              <a:ea typeface="楷体" pitchFamily="49" charset="-122"/>
            </a:endParaRPr>
          </a:p>
        </p:txBody>
      </p:sp>
      <p:sp>
        <p:nvSpPr>
          <p:cNvPr id="8" name="TextBox 7"/>
          <p:cNvSpPr txBox="1"/>
          <p:nvPr/>
        </p:nvSpPr>
        <p:spPr>
          <a:xfrm>
            <a:off x="1190847" y="2176582"/>
            <a:ext cx="96676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．将发动机怠速运转，打开</a:t>
            </a:r>
            <a:r>
              <a:rPr lang="zh-CN" altLang="en-US" sz="2400" dirty="0" smtClean="0">
                <a:latin typeface="宋体" pitchFamily="2" charset="-122"/>
                <a:ea typeface="宋体" pitchFamily="2" charset="-122"/>
              </a:rPr>
              <a:t>空调</a:t>
            </a:r>
            <a:r>
              <a:rPr lang="zh-CN" altLang="en-US" sz="2400" dirty="0">
                <a:latin typeface="宋体" pitchFamily="2" charset="-122"/>
                <a:ea typeface="宋体" pitchFamily="2" charset="-122"/>
              </a:rPr>
              <a:t>，检查有无异常现象。</a:t>
            </a:r>
          </a:p>
          <a:p>
            <a:pPr indent="627063">
              <a:lnSpc>
                <a:spcPct val="150000"/>
              </a:lnSpc>
            </a:pP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．结束工作。关闭空调，将</a:t>
            </a:r>
            <a:r>
              <a:rPr lang="zh-CN" altLang="en-US" sz="2400" dirty="0" smtClean="0">
                <a:latin typeface="宋体" pitchFamily="2" charset="-122"/>
                <a:ea typeface="宋体" pitchFamily="2" charset="-122"/>
              </a:rPr>
              <a:t>发动机</a:t>
            </a:r>
            <a:r>
              <a:rPr lang="zh-CN" altLang="en-US" sz="2400" dirty="0">
                <a:latin typeface="宋体" pitchFamily="2" charset="-122"/>
                <a:ea typeface="宋体" pitchFamily="2" charset="-122"/>
              </a:rPr>
              <a:t>熄火。取下外三件套，合上</a:t>
            </a:r>
            <a:r>
              <a:rPr lang="zh-CN" altLang="en-US" sz="2400" dirty="0" smtClean="0">
                <a:latin typeface="宋体" pitchFamily="2" charset="-122"/>
                <a:ea typeface="宋体" pitchFamily="2" charset="-122"/>
              </a:rPr>
              <a:t>发动机</a:t>
            </a:r>
            <a:r>
              <a:rPr lang="zh-CN" altLang="en-US" sz="2400" dirty="0">
                <a:latin typeface="宋体" pitchFamily="2" charset="-122"/>
                <a:ea typeface="宋体" pitchFamily="2" charset="-122"/>
              </a:rPr>
              <a:t>舱盖，收取驾驶室三件套，升起</a:t>
            </a:r>
            <a:r>
              <a:rPr lang="zh-CN" altLang="en-US" sz="2400" dirty="0" smtClean="0">
                <a:latin typeface="宋体" pitchFamily="2" charset="-122"/>
                <a:ea typeface="宋体" pitchFamily="2" charset="-122"/>
              </a:rPr>
              <a:t>车窗</a:t>
            </a:r>
            <a:r>
              <a:rPr lang="zh-CN" altLang="en-US" sz="2400" dirty="0">
                <a:latin typeface="宋体" pitchFamily="2" charset="-122"/>
                <a:ea typeface="宋体" pitchFamily="2" charset="-122"/>
              </a:rPr>
              <a:t>玻璃，清洁整理车辆、场地、设备</a:t>
            </a:r>
            <a:r>
              <a:rPr lang="zh-CN" altLang="en-US" sz="2400" dirty="0" smtClean="0">
                <a:latin typeface="宋体" pitchFamily="2" charset="-122"/>
                <a:ea typeface="宋体" pitchFamily="2" charset="-122"/>
              </a:rPr>
              <a:t>、工具</a:t>
            </a:r>
            <a:r>
              <a:rPr lang="zh-CN" altLang="en-US" sz="2400" dirty="0">
                <a:latin typeface="宋体" pitchFamily="2" charset="-122"/>
                <a:ea typeface="宋体" pitchFamily="2" charset="-122"/>
              </a:rPr>
              <a:t>等</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注意：废弃滤芯应做集中</a:t>
            </a:r>
            <a:r>
              <a:rPr lang="zh-CN" altLang="en-US" sz="2400" dirty="0" smtClean="0">
                <a:latin typeface="宋体" pitchFamily="2" charset="-122"/>
                <a:ea typeface="宋体" pitchFamily="2" charset="-122"/>
              </a:rPr>
              <a:t>回收处理</a:t>
            </a:r>
            <a:r>
              <a:rPr lang="zh-CN" altLang="en-US" sz="2400" dirty="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819542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45241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．空气滤清器简称空滤，位于发动机进气系统进气管的前端，是对空气进行净化的</a:t>
            </a:r>
            <a:r>
              <a:rPr lang="zh-CN" altLang="en-US" sz="2400" dirty="0" smtClean="0">
                <a:latin typeface="宋体" pitchFamily="2" charset="-122"/>
                <a:ea typeface="宋体" pitchFamily="2" charset="-122"/>
              </a:rPr>
              <a:t>装置</a:t>
            </a:r>
            <a:r>
              <a:rPr lang="zh-CN" altLang="en-US" sz="2400" dirty="0">
                <a:latin typeface="宋体" pitchFamily="2" charset="-122"/>
                <a:ea typeface="宋体" pitchFamily="2" charset="-122"/>
              </a:rPr>
              <a:t>，它由壳体和滤芯组成，滤芯布置在</a:t>
            </a:r>
            <a:r>
              <a:rPr lang="zh-CN" altLang="en-US" sz="2400" dirty="0" smtClean="0">
                <a:latin typeface="宋体" pitchFamily="2" charset="-122"/>
                <a:ea typeface="宋体" pitchFamily="2" charset="-122"/>
              </a:rPr>
              <a:t>壳体内</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一、空气滤清器的结构和作用</a:t>
            </a:r>
            <a:endParaRPr lang="zh-CN" altLang="en-US" sz="2800" dirty="0">
              <a:solidFill>
                <a:schemeClr val="bg1"/>
              </a:solidFill>
              <a:latin typeface="楷体" pitchFamily="49" charset="-122"/>
              <a:ea typeface="楷体" pitchFamily="49" charset="-122"/>
            </a:endParaRPr>
          </a:p>
        </p:txBody>
      </p:sp>
      <p:sp>
        <p:nvSpPr>
          <p:cNvPr id="7" name="TextBox 6"/>
          <p:cNvSpPr txBox="1"/>
          <p:nvPr/>
        </p:nvSpPr>
        <p:spPr>
          <a:xfrm>
            <a:off x="7723645" y="5289140"/>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空气滤清器的安装位置</a:t>
            </a:r>
            <a:endParaRPr lang="zh-CN" altLang="en-US" sz="1600" dirty="0">
              <a:latin typeface="楷体" pitchFamily="49" charset="-122"/>
              <a:ea typeface="楷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1900" y="2345914"/>
            <a:ext cx="4320000" cy="296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09852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7184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．空气滤清器的作用是过滤空气中的</a:t>
            </a:r>
            <a:r>
              <a:rPr lang="zh-CN" altLang="en-US" sz="2400" dirty="0" smtClean="0">
                <a:latin typeface="宋体" pitchFamily="2" charset="-122"/>
                <a:ea typeface="宋体" pitchFamily="2" charset="-122"/>
              </a:rPr>
              <a:t>灰尘</a:t>
            </a:r>
            <a:r>
              <a:rPr lang="zh-CN" altLang="en-US" sz="2400" dirty="0">
                <a:latin typeface="宋体" pitchFamily="2" charset="-122"/>
                <a:ea typeface="宋体" pitchFamily="2" charset="-122"/>
              </a:rPr>
              <a:t>和杂质，给发动机气缸提供清洁的空气，</a:t>
            </a:r>
            <a:r>
              <a:rPr lang="zh-CN" altLang="en-US" sz="2400" dirty="0" smtClean="0">
                <a:latin typeface="宋体" pitchFamily="2" charset="-122"/>
                <a:ea typeface="宋体" pitchFamily="2" charset="-122"/>
              </a:rPr>
              <a:t>减少</a:t>
            </a:r>
            <a:r>
              <a:rPr lang="zh-CN" altLang="en-US" sz="2400" dirty="0">
                <a:latin typeface="宋体" pitchFamily="2" charset="-122"/>
                <a:ea typeface="宋体" pitchFamily="2" charset="-122"/>
              </a:rPr>
              <a:t>杂质对活塞、气缸等的磨损，确保发动机</a:t>
            </a:r>
            <a:r>
              <a:rPr lang="zh-CN" altLang="en-US" sz="2400" dirty="0" smtClean="0">
                <a:latin typeface="宋体" pitchFamily="2" charset="-122"/>
                <a:ea typeface="宋体" pitchFamily="2" charset="-122"/>
              </a:rPr>
              <a:t>正常</a:t>
            </a:r>
            <a:r>
              <a:rPr lang="zh-CN" altLang="en-US" sz="2400" dirty="0">
                <a:latin typeface="宋体" pitchFamily="2" charset="-122"/>
                <a:ea typeface="宋体" pitchFamily="2" charset="-122"/>
              </a:rPr>
              <a:t>、高效运转</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．空气滤清器分为干式和湿式。干式</a:t>
            </a:r>
            <a:r>
              <a:rPr lang="zh-CN" altLang="en-US" sz="2400" dirty="0" smtClean="0">
                <a:latin typeface="宋体" pitchFamily="2" charset="-122"/>
                <a:ea typeface="宋体" pitchFamily="2" charset="-122"/>
              </a:rPr>
              <a:t>空气</a:t>
            </a:r>
            <a:r>
              <a:rPr lang="zh-CN" altLang="en-US" sz="2400" dirty="0">
                <a:latin typeface="宋体" pitchFamily="2" charset="-122"/>
                <a:ea typeface="宋体" pitchFamily="2" charset="-122"/>
              </a:rPr>
              <a:t>滤清器的滤芯一般是纸质的，其制造方便</a:t>
            </a:r>
            <a:r>
              <a:rPr lang="zh-CN" altLang="en-US" sz="2400" dirty="0" smtClean="0">
                <a:latin typeface="宋体" pitchFamily="2" charset="-122"/>
                <a:ea typeface="宋体" pitchFamily="2" charset="-122"/>
              </a:rPr>
              <a:t>、成本</a:t>
            </a:r>
            <a:r>
              <a:rPr lang="zh-CN" altLang="en-US" sz="2400" dirty="0">
                <a:latin typeface="宋体" pitchFamily="2" charset="-122"/>
                <a:ea typeface="宋体" pitchFamily="2" charset="-122"/>
              </a:rPr>
              <a:t>低，不能水洗，需要定期清洁和更换，是汽车上使用最为广泛的类型。湿式空气滤清器一般包括油浸式和油浴式两种，使用时浸有</a:t>
            </a:r>
            <a:r>
              <a:rPr lang="zh-CN" altLang="en-US" sz="2400" dirty="0" smtClean="0">
                <a:latin typeface="宋体" pitchFamily="2" charset="-122"/>
                <a:ea typeface="宋体" pitchFamily="2" charset="-122"/>
              </a:rPr>
              <a:t>适量</a:t>
            </a:r>
            <a:r>
              <a:rPr lang="zh-CN" altLang="en-US" sz="2400" dirty="0">
                <a:latin typeface="宋体" pitchFamily="2" charset="-122"/>
                <a:ea typeface="宋体" pitchFamily="2" charset="-122"/>
              </a:rPr>
              <a:t>的机油，一般用在柴油车上。</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一、空气滤清器的结构和作用</a:t>
            </a:r>
            <a:endParaRPr lang="zh-CN" altLang="en-US" sz="2800" dirty="0">
              <a:solidFill>
                <a:schemeClr val="bg1"/>
              </a:solidFill>
              <a:latin typeface="楷体" pitchFamily="49" charset="-122"/>
              <a:ea typeface="楷体" pitchFamily="49" charset="-122"/>
            </a:endParaRPr>
          </a:p>
        </p:txBody>
      </p:sp>
    </p:spTree>
    <p:extLst>
      <p:ext uri="{BB962C8B-B14F-4D97-AF65-F5344CB8AC3E}">
        <p14:creationId xmlns:p14="http://schemas.microsoft.com/office/powerpoint/2010/main" val="19835261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endParaRPr lang="zh-CN" altLang="en-US" sz="2800" dirty="0">
              <a:solidFill>
                <a:schemeClr val="bg1"/>
              </a:solidFill>
              <a:latin typeface="黑体" pitchFamily="49" charset="-122"/>
              <a:ea typeface="黑体" pitchFamily="49" charset="-122"/>
            </a:endParaRPr>
          </a:p>
        </p:txBody>
      </p:sp>
      <p:sp>
        <p:nvSpPr>
          <p:cNvPr id="12" name="TextBox 11"/>
          <p:cNvSpPr txBox="1"/>
          <p:nvPr/>
        </p:nvSpPr>
        <p:spPr>
          <a:xfrm>
            <a:off x="1190847" y="2176582"/>
            <a:ext cx="97184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如果空气滤清器滤芯被堵塞，则发动机的进气量将减少，输出功率降低，燃油经济性</a:t>
            </a:r>
            <a:r>
              <a:rPr lang="zh-CN" altLang="en-US" sz="2400" dirty="0" smtClean="0">
                <a:latin typeface="宋体" pitchFamily="2" charset="-122"/>
                <a:ea typeface="宋体" pitchFamily="2" charset="-122"/>
              </a:rPr>
              <a:t>变差</a:t>
            </a:r>
            <a:r>
              <a:rPr lang="zh-CN" altLang="en-US" sz="2400" dirty="0">
                <a:latin typeface="宋体" pitchFamily="2" charset="-122"/>
                <a:ea typeface="宋体" pitchFamily="2" charset="-122"/>
              </a:rPr>
              <a:t>，所以必须定期检查和清洁空气滤清器滤芯，破损、脏污或发霉的滤芯必须及时更换。</a:t>
            </a:r>
            <a:r>
              <a:rPr lang="zh-CN" altLang="en-US" sz="2400" dirty="0" smtClean="0">
                <a:latin typeface="宋体" pitchFamily="2" charset="-122"/>
                <a:ea typeface="宋体" pitchFamily="2" charset="-122"/>
              </a:rPr>
              <a:t>一般</a:t>
            </a:r>
            <a:r>
              <a:rPr lang="zh-CN" altLang="en-US" sz="2400" dirty="0">
                <a:latin typeface="宋体" pitchFamily="2" charset="-122"/>
                <a:ea typeface="宋体" pitchFamily="2" charset="-122"/>
              </a:rPr>
              <a:t>清洁间隔为每行驶</a:t>
            </a:r>
            <a:r>
              <a:rPr lang="en-US" altLang="zh-CN" sz="2400" dirty="0" smtClean="0">
                <a:latin typeface="宋体" pitchFamily="2" charset="-122"/>
                <a:ea typeface="宋体" pitchFamily="2" charset="-122"/>
              </a:rPr>
              <a:t>3000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或三个月，更换间隔为每行驶</a:t>
            </a:r>
            <a:r>
              <a:rPr lang="en-US" altLang="zh-CN" sz="2400" dirty="0" smtClean="0">
                <a:latin typeface="宋体" pitchFamily="2" charset="-122"/>
                <a:ea typeface="宋体" pitchFamily="2" charset="-122"/>
              </a:rPr>
              <a:t>10000</a:t>
            </a:r>
            <a:r>
              <a:rPr lang="zh-CN" altLang="en-US" sz="2400" dirty="0">
                <a:latin typeface="宋体" pitchFamily="2" charset="-122"/>
                <a:ea typeface="宋体" pitchFamily="2" charset="-122"/>
              </a:rPr>
              <a:t>～</a:t>
            </a:r>
            <a:r>
              <a:rPr lang="en-US" altLang="zh-CN" sz="2400" dirty="0" smtClean="0">
                <a:latin typeface="宋体" pitchFamily="2" charset="-122"/>
                <a:ea typeface="宋体" pitchFamily="2" charset="-122"/>
              </a:rPr>
              <a:t>20000 </a:t>
            </a:r>
            <a:r>
              <a:rPr lang="en-US" altLang="zh-CN" sz="2400" dirty="0">
                <a:latin typeface="宋体" pitchFamily="2" charset="-122"/>
                <a:ea typeface="宋体" pitchFamily="2" charset="-122"/>
              </a:rPr>
              <a:t>km</a:t>
            </a:r>
            <a:r>
              <a:rPr lang="zh-CN" altLang="en-US" sz="2400" dirty="0">
                <a:latin typeface="宋体" pitchFamily="2" charset="-122"/>
                <a:ea typeface="宋体" pitchFamily="2" charset="-122"/>
              </a:rPr>
              <a:t>或</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年。</a:t>
            </a:r>
            <a:endParaRPr lang="zh-CN" altLang="en-US" sz="2400" dirty="0">
              <a:latin typeface="宋体" pitchFamily="2" charset="-122"/>
              <a:ea typeface="宋体" pitchFamily="2"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二、空气滤清器的维护</a:t>
            </a:r>
            <a:endParaRPr lang="zh-CN" altLang="en-US" sz="2800" dirty="0">
              <a:solidFill>
                <a:schemeClr val="bg1"/>
              </a:solidFill>
              <a:latin typeface="楷体" pitchFamily="49" charset="-122"/>
              <a:ea typeface="楷体" pitchFamily="49" charset="-122"/>
            </a:endParaRPr>
          </a:p>
        </p:txBody>
      </p:sp>
    </p:spTree>
    <p:extLst>
      <p:ext uri="{BB962C8B-B14F-4D97-AF65-F5344CB8AC3E}">
        <p14:creationId xmlns:p14="http://schemas.microsoft.com/office/powerpoint/2010/main" val="25860198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endParaRPr lang="zh-CN" altLang="en-US" sz="2800" dirty="0">
              <a:solidFill>
                <a:schemeClr val="bg1"/>
              </a:solidFill>
              <a:latin typeface="黑体" pitchFamily="49" charset="-122"/>
              <a:ea typeface="黑体" pitchFamily="49" charset="-122"/>
            </a:endParaRP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endParaRPr lang="zh-CN" altLang="en-US" sz="3200" b="1" dirty="0">
              <a:solidFill>
                <a:srgbClr val="7030A0"/>
              </a:solidFill>
              <a:latin typeface="楷体" pitchFamily="49" charset="-122"/>
              <a:ea typeface="楷体" pitchFamily="49" charset="-122"/>
            </a:endParaRPr>
          </a:p>
        </p:txBody>
      </p:sp>
      <p:sp>
        <p:nvSpPr>
          <p:cNvPr id="7" name="TextBox 6"/>
          <p:cNvSpPr txBox="1"/>
          <p:nvPr/>
        </p:nvSpPr>
        <p:spPr>
          <a:xfrm>
            <a:off x="5593298" y="2095499"/>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999" y="2434053"/>
            <a:ext cx="6480000" cy="3399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42859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空气滤清器的检查与更换</a:t>
            </a:r>
            <a:endParaRPr lang="zh-CN" altLang="en-US" sz="3200" b="1" dirty="0">
              <a:solidFill>
                <a:srgbClr val="7030A0"/>
              </a:solidFill>
              <a:latin typeface="楷体" pitchFamily="49" charset="-122"/>
              <a:ea typeface="楷体" pitchFamily="49" charset="-122"/>
            </a:endParaRP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一、空气滤清器的检查与维护</a:t>
            </a:r>
            <a:endParaRPr lang="zh-CN" altLang="en-US" sz="2800" dirty="0">
              <a:solidFill>
                <a:schemeClr val="bg1"/>
              </a:solidFill>
              <a:latin typeface="楷体" pitchFamily="49" charset="-122"/>
              <a:ea typeface="楷体" pitchFamily="49" charset="-122"/>
            </a:endParaRPr>
          </a:p>
        </p:txBody>
      </p:sp>
      <p:sp>
        <p:nvSpPr>
          <p:cNvPr id="13" name="TextBox 12"/>
          <p:cNvSpPr txBox="1"/>
          <p:nvPr/>
        </p:nvSpPr>
        <p:spPr>
          <a:xfrm>
            <a:off x="1092554" y="2058370"/>
            <a:ext cx="557075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．空气滤清器检查与更换前的准备工作</a:t>
            </a:r>
            <a:endParaRPr lang="zh-CN" altLang="en-US" sz="2400" dirty="0">
              <a:solidFill>
                <a:schemeClr val="tx1">
                  <a:lumMod val="75000"/>
                  <a:lumOff val="25000"/>
                </a:schemeClr>
              </a:solidFill>
              <a:latin typeface="黑体" pitchFamily="49" charset="-122"/>
              <a:ea typeface="黑体" pitchFamily="49" charset="-122"/>
            </a:endParaRPr>
          </a:p>
        </p:txBody>
      </p:sp>
      <p:sp>
        <p:nvSpPr>
          <p:cNvPr id="14" name="TextBox 13"/>
          <p:cNvSpPr txBox="1"/>
          <p:nvPr/>
        </p:nvSpPr>
        <p:spPr>
          <a:xfrm>
            <a:off x="1190848" y="2621798"/>
            <a:ext cx="97946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a:t>
            </a:r>
            <a:r>
              <a:rPr lang="zh-CN" altLang="en-US" sz="2400" dirty="0" smtClean="0">
                <a:latin typeface="宋体" pitchFamily="2" charset="-122"/>
                <a:ea typeface="宋体" pitchFamily="2" charset="-122"/>
              </a:rPr>
              <a:t>变速器</a:t>
            </a:r>
            <a:r>
              <a:rPr lang="zh-CN" altLang="en-US" sz="2400" dirty="0">
                <a:latin typeface="宋体" pitchFamily="2" charset="-122"/>
                <a:ea typeface="宋体" pitchFamily="2" charset="-122"/>
              </a:rPr>
              <a:t>置于空挡，安装好车轮挡块；打开发动机舱盖，安装、铺设外三件套</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）准备好空气滤清器检查与更换所需的工具和设备。</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2987939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2530</TotalTime>
  <Words>3002</Words>
  <Application>Microsoft Office PowerPoint</Application>
  <PresentationFormat>自定义</PresentationFormat>
  <Paragraphs>285</Paragraphs>
  <Slides>49</Slides>
  <Notes>1</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波形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任务1　空气滤清器的检查与更换</vt:lpstr>
      <vt:lpstr>任务1　空气滤清器的检查与更换</vt:lpstr>
      <vt:lpstr>任务1　空气滤清器的检查与更换</vt:lpstr>
      <vt:lpstr>任务1　空气滤清器的检查与更换</vt:lpstr>
      <vt:lpstr>PowerPoint 演示文稿</vt:lpstr>
      <vt:lpstr>任务1　空气滤清器的检查与更换</vt:lpstr>
      <vt:lpstr>任务1　空气滤清器的检查与更换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任务2　汽油滤清器的检查与更换</vt:lpstr>
      <vt:lpstr>任务2　汽油滤清器的检查与更换</vt:lpstr>
      <vt:lpstr>任务2　汽油滤清器的检查与更换</vt:lpstr>
      <vt:lpstr>任务2　汽油滤清器的检查与更换</vt:lpstr>
      <vt:lpstr>任务2　汽油滤清器的检查与更换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任务3　空调滤清器的检查与更换</vt:lpstr>
      <vt:lpstr>任务3　空调滤清器的检查与更换</vt:lpstr>
      <vt:lpstr>任务3　空调滤清器的检查与更换</vt:lpstr>
      <vt:lpstr>任务3　空调滤清器的检查与更换</vt:lpstr>
      <vt:lpstr>任务3　空调滤清器的检查与更换</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微软用户</cp:lastModifiedBy>
  <cp:revision>351</cp:revision>
  <dcterms:created xsi:type="dcterms:W3CDTF">2018-04-10T08:10:31Z</dcterms:created>
  <dcterms:modified xsi:type="dcterms:W3CDTF">2020-09-24T08:05:24Z</dcterms:modified>
</cp:coreProperties>
</file>