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33"/>
  </p:notesMasterIdLst>
  <p:sldIdLst>
    <p:sldId id="287" r:id="rId2"/>
    <p:sldId id="368" r:id="rId3"/>
    <p:sldId id="322" r:id="rId4"/>
    <p:sldId id="447" r:id="rId5"/>
    <p:sldId id="461" r:id="rId6"/>
    <p:sldId id="450" r:id="rId7"/>
    <p:sldId id="463" r:id="rId8"/>
    <p:sldId id="465" r:id="rId9"/>
    <p:sldId id="466" r:id="rId10"/>
    <p:sldId id="464" r:id="rId11"/>
    <p:sldId id="468" r:id="rId12"/>
    <p:sldId id="469" r:id="rId13"/>
    <p:sldId id="470" r:id="rId14"/>
    <p:sldId id="471" r:id="rId15"/>
    <p:sldId id="467" r:id="rId16"/>
    <p:sldId id="472" r:id="rId17"/>
    <p:sldId id="473" r:id="rId18"/>
    <p:sldId id="474" r:id="rId19"/>
    <p:sldId id="475" r:id="rId20"/>
    <p:sldId id="476" r:id="rId21"/>
    <p:sldId id="477" r:id="rId22"/>
    <p:sldId id="478" r:id="rId23"/>
    <p:sldId id="479" r:id="rId24"/>
    <p:sldId id="480" r:id="rId25"/>
    <p:sldId id="481" r:id="rId26"/>
    <p:sldId id="482" r:id="rId27"/>
    <p:sldId id="483" r:id="rId28"/>
    <p:sldId id="484" r:id="rId29"/>
    <p:sldId id="485" r:id="rId30"/>
    <p:sldId id="486" r:id="rId31"/>
    <p:sldId id="487" r:id="rId32"/>
    <p:sldId id="488" r:id="rId33"/>
    <p:sldId id="489" r:id="rId34"/>
    <p:sldId id="490" r:id="rId35"/>
    <p:sldId id="491" r:id="rId36"/>
    <p:sldId id="492" r:id="rId37"/>
    <p:sldId id="493" r:id="rId38"/>
    <p:sldId id="494" r:id="rId39"/>
    <p:sldId id="495" r:id="rId40"/>
    <p:sldId id="496" r:id="rId41"/>
    <p:sldId id="497" r:id="rId42"/>
    <p:sldId id="498" r:id="rId43"/>
    <p:sldId id="499" r:id="rId44"/>
    <p:sldId id="500" r:id="rId45"/>
    <p:sldId id="501" r:id="rId46"/>
    <p:sldId id="502" r:id="rId47"/>
    <p:sldId id="503" r:id="rId48"/>
    <p:sldId id="504" r:id="rId49"/>
    <p:sldId id="505" r:id="rId50"/>
    <p:sldId id="506" r:id="rId51"/>
    <p:sldId id="507" r:id="rId52"/>
    <p:sldId id="508" r:id="rId53"/>
    <p:sldId id="509" r:id="rId54"/>
    <p:sldId id="510" r:id="rId55"/>
    <p:sldId id="511" r:id="rId56"/>
    <p:sldId id="512" r:id="rId57"/>
    <p:sldId id="513" r:id="rId58"/>
    <p:sldId id="514" r:id="rId59"/>
    <p:sldId id="515" r:id="rId60"/>
    <p:sldId id="516" r:id="rId61"/>
    <p:sldId id="517" r:id="rId62"/>
    <p:sldId id="518" r:id="rId63"/>
    <p:sldId id="519" r:id="rId64"/>
    <p:sldId id="520" r:id="rId65"/>
    <p:sldId id="521" r:id="rId66"/>
    <p:sldId id="522" r:id="rId67"/>
    <p:sldId id="523" r:id="rId68"/>
    <p:sldId id="524" r:id="rId69"/>
    <p:sldId id="525" r:id="rId70"/>
    <p:sldId id="526" r:id="rId71"/>
    <p:sldId id="527" r:id="rId72"/>
    <p:sldId id="528" r:id="rId73"/>
    <p:sldId id="529" r:id="rId74"/>
    <p:sldId id="530" r:id="rId75"/>
    <p:sldId id="531" r:id="rId76"/>
    <p:sldId id="532" r:id="rId77"/>
    <p:sldId id="533" r:id="rId78"/>
    <p:sldId id="534" r:id="rId79"/>
    <p:sldId id="535" r:id="rId80"/>
    <p:sldId id="536" r:id="rId81"/>
    <p:sldId id="537" r:id="rId82"/>
    <p:sldId id="538" r:id="rId83"/>
    <p:sldId id="539" r:id="rId84"/>
    <p:sldId id="540" r:id="rId85"/>
    <p:sldId id="541" r:id="rId86"/>
    <p:sldId id="542" r:id="rId87"/>
    <p:sldId id="543" r:id="rId88"/>
    <p:sldId id="544" r:id="rId89"/>
    <p:sldId id="545" r:id="rId90"/>
    <p:sldId id="546" r:id="rId91"/>
    <p:sldId id="547" r:id="rId92"/>
    <p:sldId id="548" r:id="rId93"/>
    <p:sldId id="549" r:id="rId94"/>
    <p:sldId id="550" r:id="rId95"/>
    <p:sldId id="551" r:id="rId96"/>
    <p:sldId id="552" r:id="rId97"/>
    <p:sldId id="553" r:id="rId98"/>
    <p:sldId id="554" r:id="rId99"/>
    <p:sldId id="555" r:id="rId100"/>
    <p:sldId id="556" r:id="rId101"/>
    <p:sldId id="557" r:id="rId102"/>
    <p:sldId id="558" r:id="rId103"/>
    <p:sldId id="559" r:id="rId104"/>
    <p:sldId id="560" r:id="rId105"/>
    <p:sldId id="561" r:id="rId106"/>
    <p:sldId id="562" r:id="rId107"/>
    <p:sldId id="563" r:id="rId108"/>
    <p:sldId id="564" r:id="rId109"/>
    <p:sldId id="565" r:id="rId110"/>
    <p:sldId id="567" r:id="rId111"/>
    <p:sldId id="566" r:id="rId112"/>
    <p:sldId id="568" r:id="rId113"/>
    <p:sldId id="569" r:id="rId114"/>
    <p:sldId id="570" r:id="rId115"/>
    <p:sldId id="571" r:id="rId116"/>
    <p:sldId id="572" r:id="rId117"/>
    <p:sldId id="573" r:id="rId118"/>
    <p:sldId id="574" r:id="rId119"/>
    <p:sldId id="575" r:id="rId120"/>
    <p:sldId id="576" r:id="rId121"/>
    <p:sldId id="577" r:id="rId122"/>
    <p:sldId id="578" r:id="rId123"/>
    <p:sldId id="579" r:id="rId124"/>
    <p:sldId id="580" r:id="rId125"/>
    <p:sldId id="581" r:id="rId126"/>
    <p:sldId id="582" r:id="rId127"/>
    <p:sldId id="583" r:id="rId128"/>
    <p:sldId id="584" r:id="rId129"/>
    <p:sldId id="585" r:id="rId130"/>
    <p:sldId id="586" r:id="rId131"/>
    <p:sldId id="587" r:id="rId1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CCDD988-BA06-4EE9-BA70-641E9C559F19}">
          <p14:sldIdLst>
            <p14:sldId id="287"/>
          </p14:sldIdLst>
        </p14:section>
        <p14:section name="任务1　制动液的检查与更换" id="{8D6356CD-5BD6-4562-8D57-707F2866B774}">
          <p14:sldIdLst>
            <p14:sldId id="368"/>
            <p14:sldId id="322"/>
            <p14:sldId id="447"/>
            <p14:sldId id="461"/>
            <p14:sldId id="450"/>
            <p14:sldId id="463"/>
            <p14:sldId id="465"/>
            <p14:sldId id="466"/>
            <p14:sldId id="464"/>
            <p14:sldId id="468"/>
            <p14:sldId id="469"/>
            <p14:sldId id="470"/>
            <p14:sldId id="471"/>
            <p14:sldId id="467"/>
            <p14:sldId id="472"/>
            <p14:sldId id="473"/>
            <p14:sldId id="474"/>
            <p14:sldId id="475"/>
            <p14:sldId id="476"/>
            <p14:sldId id="477"/>
            <p14:sldId id="478"/>
            <p14:sldId id="479"/>
            <p14:sldId id="480"/>
            <p14:sldId id="481"/>
            <p14:sldId id="482"/>
            <p14:sldId id="483"/>
            <p14:sldId id="484"/>
            <p14:sldId id="485"/>
            <p14:sldId id="486"/>
            <p14:sldId id="487"/>
            <p14:sldId id="488"/>
            <p14:sldId id="489"/>
          </p14:sldIdLst>
        </p14:section>
        <p14:section name="任务2　火花塞的检查与更换" id="{B95D45F2-0E46-498D-BB0A-CC4A679126C9}">
          <p14:sldIdLst>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Lst>
        </p14:section>
        <p14:section name="任务3　四轮定位检测" id="{9DFF669D-532F-403E-BD6C-5DBE3EBE58A3}">
          <p14:sldIdLst>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Lst>
        </p14:section>
        <p14:section name="任务4　尾气检测" id="{BE15A316-34CA-433A-9DED-5D96C0399DBE}">
          <p14:sldIdLst>
            <p14:sldId id="562"/>
            <p14:sldId id="563"/>
            <p14:sldId id="564"/>
            <p14:sldId id="565"/>
            <p14:sldId id="567"/>
            <p14:sldId id="566"/>
            <p14:sldId id="568"/>
            <p14:sldId id="569"/>
            <p14:sldId id="570"/>
            <p14:sldId id="571"/>
            <p14:sldId id="572"/>
            <p14:sldId id="573"/>
            <p14:sldId id="574"/>
            <p14:sldId id="575"/>
            <p14:sldId id="576"/>
            <p14:sldId id="577"/>
            <p14:sldId id="578"/>
            <p14:sldId id="579"/>
            <p14:sldId id="580"/>
            <p14:sldId id="581"/>
            <p14:sldId id="582"/>
            <p14:sldId id="583"/>
            <p14:sldId id="584"/>
            <p14:sldId id="585"/>
            <p14:sldId id="586"/>
            <p14:sldId id="58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8" autoAdjust="0"/>
    <p:restoredTop sz="94660" autoAdjust="0"/>
  </p:normalViewPr>
  <p:slideViewPr>
    <p:cSldViewPr snapToGrid="0">
      <p:cViewPr varScale="1">
        <p:scale>
          <a:sx n="114" d="100"/>
          <a:sy n="114" d="100"/>
        </p:scale>
        <p:origin x="492" y="108"/>
      </p:cViewPr>
      <p:guideLst>
        <p:guide orient="horz" pos="2160"/>
        <p:guide pos="3840"/>
      </p:guideLst>
    </p:cSldViewPr>
  </p:slideViewPr>
  <p:outlineViewPr>
    <p:cViewPr>
      <p:scale>
        <a:sx n="33" d="100"/>
        <a:sy n="33" d="100"/>
      </p:scale>
      <p:origin x="0" y="99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2E29EC0-41F1-465A-8AA4-7FDE04443671}"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BD52BBAE-38AA-43CA-9961-6EA56632A62B}"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1375DD0-0A57-47CE-9FD0-3008934131A7}"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7A0651CF-26D9-4A22-A47B-98B166383929}"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7" name="Title 6"/>
          <p:cNvSpPr>
            <a:spLocks noGrp="1"/>
          </p:cNvSpPr>
          <p:nvPr>
            <p:ph type="title"/>
          </p:nvPr>
        </p:nvSpPr>
        <p:spPr/>
        <p:txBody>
          <a:bodyPr/>
          <a:lstStyle/>
          <a:p>
            <a:r>
              <a:rPr lang="zh-CN" altLang="en-US"/>
              <a:t>单击此处编辑母版标题样式</a:t>
            </a:r>
            <a:endParaRPr lang="en-US"/>
          </a:p>
        </p:txBody>
      </p:sp>
      <p:sp>
        <p:nvSpPr>
          <p:cNvPr id="8" name="TextBox 7"/>
          <p:cNvSpPr txBox="1"/>
          <p:nvPr userDrawn="1"/>
        </p:nvSpPr>
        <p:spPr>
          <a:xfrm>
            <a:off x="659215" y="6404655"/>
            <a:ext cx="2826415" cy="307777"/>
          </a:xfrm>
          <a:prstGeom prst="rect">
            <a:avLst/>
          </a:prstGeom>
          <a:noFill/>
        </p:spPr>
        <p:txBody>
          <a:bodyPr wrap="none" rtlCol="0">
            <a:spAutoFit/>
          </a:bodyPr>
          <a:lstStyle/>
          <a:p>
            <a:r>
              <a:rPr lang="zh-CN" altLang="en-US" sz="1400" spc="300" dirty="0">
                <a:effectLst/>
                <a:latin typeface="宋体" pitchFamily="2" charset="-122"/>
                <a:ea typeface="宋体" pitchFamily="2" charset="-122"/>
                <a:cs typeface="+mn-ea"/>
                <a:sym typeface="思源黑体 CN Light" panose="020B0300000000000000" pitchFamily="34" charset="-122"/>
              </a:rPr>
              <a:t>项目五　汽车</a:t>
            </a:r>
            <a:r>
              <a:rPr lang="en-US" altLang="zh-CN" sz="1400" spc="300" dirty="0">
                <a:effectLst/>
                <a:latin typeface="宋体" pitchFamily="2" charset="-122"/>
                <a:ea typeface="宋体" pitchFamily="2" charset="-122"/>
                <a:cs typeface="+mn-ea"/>
                <a:sym typeface="思源黑体 CN Light" panose="020B0300000000000000" pitchFamily="34" charset="-122"/>
              </a:rPr>
              <a:t>30000km</a:t>
            </a:r>
            <a:r>
              <a:rPr lang="zh-CN" altLang="en-US" sz="1400" spc="300" dirty="0">
                <a:effectLst/>
                <a:latin typeface="宋体" pitchFamily="2" charset="-122"/>
                <a:ea typeface="宋体" pitchFamily="2" charset="-122"/>
                <a:cs typeface="+mn-ea"/>
                <a:sym typeface="思源黑体 CN Light" panose="020B0300000000000000" pitchFamily="34" charset="-122"/>
              </a:rPr>
              <a:t>维护</a:t>
            </a: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Slide Number Placeholder 5"/>
          <p:cNvSpPr>
            <a:spLocks noGrp="1"/>
          </p:cNvSpPr>
          <p:nvPr>
            <p:ph type="sldNum" sz="quarter" idx="12"/>
          </p:nvPr>
        </p:nvSpPr>
        <p:spPr>
          <a:xfrm>
            <a:off x="-370514" y="6347307"/>
            <a:ext cx="1549101" cy="365125"/>
          </a:xfrm>
        </p:spPr>
        <p:txBody>
          <a:bodyPr/>
          <a:lstStyle>
            <a:lvl1pPr>
              <a:defRPr>
                <a:latin typeface="宋体" pitchFamily="2" charset="-122"/>
                <a:ea typeface="宋体" pitchFamily="2" charset="-122"/>
              </a:defRPr>
            </a:lvl1pPr>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7CE2789-F446-4222-86FA-E6A2E5BC35C8}"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5" name="Date Placeholder 4"/>
          <p:cNvSpPr>
            <a:spLocks noGrp="1"/>
          </p:cNvSpPr>
          <p:nvPr>
            <p:ph type="dt" sz="half" idx="10"/>
          </p:nvPr>
        </p:nvSpPr>
        <p:spPr/>
        <p:txBody>
          <a:bodyPr/>
          <a:lstStyle/>
          <a:p>
            <a:fld id="{A3EEB19B-FD90-4F62-B3D5-0C39BC906E59}"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9" name="Content Placeholder 8"/>
          <p:cNvSpPr>
            <a:spLocks noGrp="1"/>
          </p:cNvSpPr>
          <p:nvPr>
            <p:ph sz="quarter" idx="13"/>
          </p:nvPr>
        </p:nvSpPr>
        <p:spPr>
          <a:xfrm>
            <a:off x="902207"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Content Placeholder 10"/>
          <p:cNvSpPr>
            <a:spLocks noGrp="1"/>
          </p:cNvSpPr>
          <p:nvPr>
            <p:ph sz="quarter" idx="14"/>
          </p:nvPr>
        </p:nvSpPr>
        <p:spPr>
          <a:xfrm>
            <a:off x="6193536"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C164183-94B3-4293-8227-356C362F9478}" type="datetime1">
              <a:rPr lang="zh-CN" altLang="en-US" smtClean="0"/>
              <a:t>2020/10/10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A2F8A7FE-429E-4920-8A65-093DF5874846}" type="datetime1">
              <a:rPr lang="zh-CN" altLang="en-US" smtClean="0"/>
              <a:t>2020/10/10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9A83880-AA04-4BAB-BCFC-EF755B9EC908}" type="datetime1">
              <a:rPr lang="zh-CN" altLang="en-US" smtClean="0"/>
              <a:t>2020/10/10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266B453-8876-4CE9-9558-2EA83F6D1B4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4AD020-17CC-4CCB-933B-5BD6C6F6BD5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AC582C89-3B53-4043-A365-A3410AD893CB}" type="datetime1">
              <a:rPr lang="zh-CN" altLang="en-US" smtClean="0"/>
              <a:t>2020/10/10</a:t>
            </a:fld>
            <a:endParaRPr lang="zh-CN" altLang="en-US"/>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1A7D73ED-7EBB-4E11-B60B-79773C5177D3}" type="slidenum">
              <a:rPr lang="zh-CN" altLang="en-US" smtClean="0"/>
              <a:pPr/>
              <a:t>‹#›</a:t>
            </a:fld>
            <a:endParaRPr lang="zh-CN" altLang="en-US"/>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pic>
        <p:nvPicPr>
          <p:cNvPr id="15" name="图片 14">
            <a:extLst>
              <a:ext uri="{FF2B5EF4-FFF2-40B4-BE49-F238E27FC236}">
                <a16:creationId xmlns:a16="http://schemas.microsoft.com/office/drawing/2014/main" id="{E8C77827-CB02-4B10-BFB0-7BB047B8760D}"/>
              </a:ext>
            </a:extLst>
          </p:cNvPr>
          <p:cNvPicPr>
            <a:picLocks noChangeAspect="1"/>
          </p:cNvPicPr>
          <p:nvPr userDrawn="1"/>
        </p:nvPicPr>
        <p:blipFill rotWithShape="1">
          <a:blip r:embed="rId13" cstate="email">
            <a:extLst>
              <a:ext uri="{28A0092B-C50C-407E-A947-70E740481C1C}">
                <a14:useLocalDpi xmlns:a14="http://schemas.microsoft.com/office/drawing/2010/main"/>
              </a:ext>
            </a:extLst>
          </a:blip>
          <a:srcRect/>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106.xml"/><Relationship Id="rId5" Type="http://schemas.openxmlformats.org/officeDocument/2006/relationships/slide" Target="slide54.xml"/><Relationship Id="rId4" Type="http://schemas.openxmlformats.org/officeDocument/2006/relationships/slide" Target="slide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9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9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id="{34F6B606-5B14-4C00-AD4D-8FD9E7A19AE0}"/>
              </a:ext>
            </a:extLst>
          </p:cNvPr>
          <p:cNvSpPr txBox="1"/>
          <p:nvPr/>
        </p:nvSpPr>
        <p:spPr>
          <a:xfrm>
            <a:off x="1117270" y="820048"/>
            <a:ext cx="9982279" cy="830997"/>
          </a:xfrm>
          <a:prstGeom prst="rect">
            <a:avLst/>
          </a:prstGeom>
          <a:noFill/>
        </p:spPr>
        <p:txBody>
          <a:bodyPr wrap="square" rtlCol="0">
            <a:spAutoFit/>
          </a:bodyPr>
          <a:lstStyle/>
          <a:p>
            <a:pPr algn="ct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项目五　汽车</a:t>
            </a:r>
            <a:r>
              <a:rPr lang="en-US" altLang="zh-CN" sz="4800" b="1" spc="300" dirty="0">
                <a:solidFill>
                  <a:srgbClr val="7030A0"/>
                </a:solidFill>
                <a:latin typeface="黑体" pitchFamily="49" charset="-122"/>
                <a:ea typeface="黑体" pitchFamily="49" charset="-122"/>
                <a:cs typeface="+mn-ea"/>
                <a:sym typeface="思源黑体 CN Light" panose="020B0300000000000000" pitchFamily="34" charset="-122"/>
              </a:rPr>
              <a:t>30000km</a:t>
            </a: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维护</a:t>
            </a:r>
          </a:p>
        </p:txBody>
      </p:sp>
      <p:sp>
        <p:nvSpPr>
          <p:cNvPr id="4" name="TextBox 3"/>
          <p:cNvSpPr txBox="1"/>
          <p:nvPr/>
        </p:nvSpPr>
        <p:spPr>
          <a:xfrm>
            <a:off x="2295095" y="2569978"/>
            <a:ext cx="7284840" cy="3046988"/>
          </a:xfrm>
          <a:prstGeom prst="rect">
            <a:avLst/>
          </a:prstGeom>
          <a:noFill/>
        </p:spPr>
        <p:txBody>
          <a:bodyPr wrap="square" rtlCol="0">
            <a:spAutoFit/>
          </a:bodyPr>
          <a:lstStyle/>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1</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　制动液的检查与更换</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2</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　火花塞的检查与更换</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3</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　四轮定位检测</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4</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　尾气检测</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p:txBody>
      </p:sp>
      <p:sp>
        <p:nvSpPr>
          <p:cNvPr id="7" name="灯片编号占位符 2"/>
          <p:cNvSpPr>
            <a:spLocks noGrp="1"/>
          </p:cNvSpPr>
          <p:nvPr>
            <p:ph type="sldNum" sz="quarter" idx="12"/>
          </p:nvPr>
        </p:nvSpPr>
        <p:spPr>
          <a:xfrm>
            <a:off x="-370514" y="6347307"/>
            <a:ext cx="1549101" cy="365125"/>
          </a:xfrm>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．制动液的性能要求</a:t>
            </a:r>
          </a:p>
        </p:txBody>
      </p:sp>
      <p:sp>
        <p:nvSpPr>
          <p:cNvPr id="11" name="TextBox 10"/>
          <p:cNvSpPr txBox="1"/>
          <p:nvPr/>
        </p:nvSpPr>
        <p:spPr>
          <a:xfrm>
            <a:off x="1190848" y="2005249"/>
            <a:ext cx="9591451"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）制动液的沸点应在</a:t>
            </a:r>
            <a:r>
              <a:rPr lang="en-US" altLang="zh-CN" sz="2400" dirty="0">
                <a:latin typeface="宋体" pitchFamily="2" charset="-122"/>
                <a:ea typeface="宋体" pitchFamily="2" charset="-122"/>
              </a:rPr>
              <a:t>205℃</a:t>
            </a:r>
            <a:r>
              <a:rPr lang="zh-CN" altLang="en-US" sz="2400" dirty="0">
                <a:latin typeface="宋体" pitchFamily="2" charset="-122"/>
                <a:ea typeface="宋体" pitchFamily="2" charset="-122"/>
              </a:rPr>
              <a:t>以上，吸湿温度要高，在高温下不产生气阻，在常温下吸收水分要少。</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）黏温性好，凝固点低，低温流动性好。</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）使用过程中品质变化要小，不引起金属和橡胶件的腐蚀和变质。</a:t>
            </a:r>
          </a:p>
        </p:txBody>
      </p:sp>
    </p:spTree>
    <p:extLst>
      <p:ext uri="{BB962C8B-B14F-4D97-AF65-F5344CB8AC3E}">
        <p14:creationId xmlns:p14="http://schemas.microsoft.com/office/powerpoint/2010/main" val="36663400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．调整后检测</a:t>
            </a:r>
          </a:p>
        </p:txBody>
      </p:sp>
      <p:sp>
        <p:nvSpPr>
          <p:cNvPr id="11" name="TextBox 10"/>
          <p:cNvSpPr txBox="1"/>
          <p:nvPr/>
        </p:nvSpPr>
        <p:spPr>
          <a:xfrm>
            <a:off x="1190848" y="2005249"/>
            <a:ext cx="58449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）降低大剪举升平台到合适操作的位置落锁。</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）取下转向盘锁，检查转向盘对中。</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）检查刹车锁是否顶住制动踏板，如果刹车锁松开或脱离，应重新锁牢。</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）单击“前进”图标，系统进入“向正前方行驶”界面，如图所示。</a:t>
            </a:r>
          </a:p>
        </p:txBody>
      </p:sp>
      <p:sp>
        <p:nvSpPr>
          <p:cNvPr id="12" name="TextBox 11"/>
          <p:cNvSpPr txBox="1"/>
          <p:nvPr/>
        </p:nvSpPr>
        <p:spPr>
          <a:xfrm>
            <a:off x="7768093" y="52383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“向正前方行驶”界面</a:t>
            </a:r>
          </a:p>
        </p:txBody>
      </p:sp>
      <p:pic>
        <p:nvPicPr>
          <p:cNvPr id="696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3034330"/>
            <a:ext cx="2880000" cy="2204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61173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．调整后检测</a:t>
            </a:r>
          </a:p>
        </p:txBody>
      </p:sp>
      <p:sp>
        <p:nvSpPr>
          <p:cNvPr id="11" name="TextBox 10"/>
          <p:cNvSpPr txBox="1"/>
          <p:nvPr/>
        </p:nvSpPr>
        <p:spPr>
          <a:xfrm>
            <a:off x="1190849" y="2005249"/>
            <a:ext cx="4397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）屏幕将显示传感器水平位置，如图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所示。将不水平的传感器调整到水平状态。</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）按照程序引导，分别进行向左</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、向右</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转向操作，完成后屏幕显示前轴单独前束检测数据，如图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768093" y="2896615"/>
            <a:ext cx="223651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“传感器水平”界面</a:t>
            </a:r>
          </a:p>
        </p:txBody>
      </p:sp>
      <p:sp>
        <p:nvSpPr>
          <p:cNvPr id="9" name="TextBox 8"/>
          <p:cNvSpPr txBox="1"/>
          <p:nvPr/>
        </p:nvSpPr>
        <p:spPr>
          <a:xfrm>
            <a:off x="8075869" y="5746340"/>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调整后检测值</a:t>
            </a:r>
          </a:p>
        </p:txBody>
      </p:sp>
      <p:pic>
        <p:nvPicPr>
          <p:cNvPr id="706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680209"/>
            <a:ext cx="2880000" cy="221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7" y="3551421"/>
            <a:ext cx="2880000" cy="2194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91108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．检测报告</a:t>
            </a:r>
          </a:p>
        </p:txBody>
      </p:sp>
      <p:sp>
        <p:nvSpPr>
          <p:cNvPr id="11" name="TextBox 10"/>
          <p:cNvSpPr txBox="1"/>
          <p:nvPr/>
        </p:nvSpPr>
        <p:spPr>
          <a:xfrm>
            <a:off x="1190849" y="2005249"/>
            <a:ext cx="4397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）单击“前进”图标，系统进入“检测报告”，保存检测报告。图形方式的检测报告如图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）表格方式的检测报告如图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768093" y="2896615"/>
            <a:ext cx="223651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图形方式的检测报告</a:t>
            </a:r>
          </a:p>
        </p:txBody>
      </p:sp>
      <p:sp>
        <p:nvSpPr>
          <p:cNvPr id="9" name="TextBox 8"/>
          <p:cNvSpPr txBox="1"/>
          <p:nvPr/>
        </p:nvSpPr>
        <p:spPr>
          <a:xfrm>
            <a:off x="7768092" y="5746340"/>
            <a:ext cx="223651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表格方式的检测报告</a:t>
            </a:r>
          </a:p>
        </p:txBody>
      </p:sp>
      <p:pic>
        <p:nvPicPr>
          <p:cNvPr id="7168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645212"/>
            <a:ext cx="2880000" cy="2251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471978"/>
            <a:ext cx="2880000" cy="227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84691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．检测报告</a:t>
            </a:r>
          </a:p>
        </p:txBody>
      </p:sp>
      <p:sp>
        <p:nvSpPr>
          <p:cNvPr id="11" name="TextBox 10"/>
          <p:cNvSpPr txBox="1"/>
          <p:nvPr/>
        </p:nvSpPr>
        <p:spPr>
          <a:xfrm>
            <a:off x="1190849" y="2005249"/>
            <a:ext cx="43971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）轮胎老化检测报告如图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）查看状态如图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870686" y="2896615"/>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轮胎老化检测报告</a:t>
            </a:r>
          </a:p>
        </p:txBody>
      </p:sp>
      <p:sp>
        <p:nvSpPr>
          <p:cNvPr id="9" name="TextBox 8"/>
          <p:cNvSpPr txBox="1"/>
          <p:nvPr/>
        </p:nvSpPr>
        <p:spPr>
          <a:xfrm>
            <a:off x="8281053" y="5746340"/>
            <a:ext cx="121058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查看状态</a:t>
            </a:r>
          </a:p>
        </p:txBody>
      </p:sp>
      <p:pic>
        <p:nvPicPr>
          <p:cNvPr id="727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7" y="677412"/>
            <a:ext cx="2880000" cy="22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7" y="3505623"/>
            <a:ext cx="2880000" cy="2240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133915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六、退出测试程序</a:t>
            </a:r>
          </a:p>
        </p:txBody>
      </p:sp>
      <p:sp>
        <p:nvSpPr>
          <p:cNvPr id="11" name="TextBox 10"/>
          <p:cNvSpPr txBox="1"/>
          <p:nvPr/>
        </p:nvSpPr>
        <p:spPr>
          <a:xfrm>
            <a:off x="1190847" y="2176582"/>
            <a:ext cx="96549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．将定位仪程序复位。</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．取下传感器线束、传感器、卡具并放回初始位置。</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．拆除刹车锁并放至规定位置。</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．升起举升机小剪，使车轮悬空。</a:t>
            </a:r>
          </a:p>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．插入转角盘和后滑板的固定销。</a:t>
            </a:r>
          </a:p>
          <a:p>
            <a:pPr indent="720000">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．操作举升机，使车辆完全下降到大剪平面上，小剪完全复位。</a:t>
            </a:r>
          </a:p>
        </p:txBody>
      </p:sp>
    </p:spTree>
    <p:extLst>
      <p:ext uri="{BB962C8B-B14F-4D97-AF65-F5344CB8AC3E}">
        <p14:creationId xmlns:p14="http://schemas.microsoft.com/office/powerpoint/2010/main" val="22693421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七、结束工作</a:t>
            </a:r>
          </a:p>
        </p:txBody>
      </p:sp>
      <p:sp>
        <p:nvSpPr>
          <p:cNvPr id="11" name="TextBox 10"/>
          <p:cNvSpPr txBox="1"/>
          <p:nvPr/>
        </p:nvSpPr>
        <p:spPr>
          <a:xfrm>
            <a:off x="1190847" y="2176582"/>
            <a:ext cx="9654953" cy="175432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．操作举升机大剪回到最低位置。</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．取下车内三件套，升起车窗玻璃，关闭车门（不锁）。</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．收取车辆二次举升垫块和车轮挡块。</a:t>
            </a:r>
          </a:p>
        </p:txBody>
      </p:sp>
    </p:spTree>
    <p:extLst>
      <p:ext uri="{BB962C8B-B14F-4D97-AF65-F5344CB8AC3E}">
        <p14:creationId xmlns:p14="http://schemas.microsoft.com/office/powerpoint/2010/main" val="112016901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106</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Tree>
    <p:extLst>
      <p:ext uri="{BB962C8B-B14F-4D97-AF65-F5344CB8AC3E}">
        <p14:creationId xmlns:p14="http://schemas.microsoft.com/office/powerpoint/2010/main" val="339655031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107</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．了解汽车尾气中的有害物质及其危害。</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．熟悉汽车尾气的检测标准。</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．掌握汽车尾气检测的操作技能。</a:t>
            </a:r>
          </a:p>
        </p:txBody>
      </p:sp>
    </p:spTree>
    <p:extLst>
      <p:ext uri="{BB962C8B-B14F-4D97-AF65-F5344CB8AC3E}">
        <p14:creationId xmlns:p14="http://schemas.microsoft.com/office/powerpoint/2010/main" val="157736433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108</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30832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本任务是按照</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汽车维护、检测、诊断技术规范</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GB/T 18344—2016</a:t>
            </a:r>
            <a:r>
              <a:rPr lang="zh-CN" altLang="en-US" sz="2400" dirty="0">
                <a:latin typeface="宋体" pitchFamily="2" charset="-122"/>
                <a:ea typeface="宋体" pitchFamily="2" charset="-122"/>
              </a:rPr>
              <a:t>）的要求，对进行二级维护的车辆进行尾气检测。</a:t>
            </a:r>
          </a:p>
          <a:p>
            <a:pPr indent="720000">
              <a:lnSpc>
                <a:spcPct val="150000"/>
              </a:lnSpc>
            </a:pPr>
            <a:r>
              <a:rPr lang="zh-CN" altLang="en-US" sz="2400" dirty="0">
                <a:latin typeface="宋体" pitchFamily="2" charset="-122"/>
                <a:ea typeface="宋体" pitchFamily="2" charset="-122"/>
              </a:rPr>
              <a:t>实施汽车尾气检测的目的是使汽车尾气达到环保要求，限制和减少有害气体及颗粒物的排放，并有效提高汽车的动力性和燃油经济性。</a:t>
            </a:r>
          </a:p>
        </p:txBody>
      </p:sp>
    </p:spTree>
    <p:extLst>
      <p:ext uri="{BB962C8B-B14F-4D97-AF65-F5344CB8AC3E}">
        <p14:creationId xmlns:p14="http://schemas.microsoft.com/office/powerpoint/2010/main" val="121226053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2599152" y="1297161"/>
            <a:ext cx="592982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一、汽车尾气中的有害物质及其危害</a:t>
            </a:r>
          </a:p>
        </p:txBody>
      </p:sp>
      <p:sp>
        <p:nvSpPr>
          <p:cNvPr id="9" name="TextBox 8"/>
          <p:cNvSpPr txBox="1"/>
          <p:nvPr/>
        </p:nvSpPr>
        <p:spPr>
          <a:xfrm>
            <a:off x="1092554" y="2058370"/>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．汽车尾气主要有害物质</a:t>
            </a:r>
          </a:p>
        </p:txBody>
      </p:sp>
      <p:sp>
        <p:nvSpPr>
          <p:cNvPr id="10" name="TextBox 9"/>
          <p:cNvSpPr txBox="1"/>
          <p:nvPr/>
        </p:nvSpPr>
        <p:spPr>
          <a:xfrm>
            <a:off x="1190848" y="2621798"/>
            <a:ext cx="94771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汽车尾气污染物主要包括一氧化碳、碳氢化合物、氮氧化合物、二氧化硫、烟尘微粒、臭气等。</a:t>
            </a:r>
          </a:p>
        </p:txBody>
      </p:sp>
      <p:sp>
        <p:nvSpPr>
          <p:cNvPr id="12" name="TextBox 11"/>
          <p:cNvSpPr txBox="1"/>
          <p:nvPr/>
        </p:nvSpPr>
        <p:spPr>
          <a:xfrm>
            <a:off x="1092554" y="3887170"/>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．汽车尾气对环境的影响</a:t>
            </a:r>
          </a:p>
        </p:txBody>
      </p:sp>
      <p:sp>
        <p:nvSpPr>
          <p:cNvPr id="13" name="TextBox 12"/>
          <p:cNvSpPr txBox="1"/>
          <p:nvPr/>
        </p:nvSpPr>
        <p:spPr>
          <a:xfrm>
            <a:off x="1190848" y="4475998"/>
            <a:ext cx="94771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汽车尾气最主要的危害是形成光化学烟雾。汽车尾气中的碳氢化合物和氮氧化合物在阳光作用下发生化学反应，生成臭氧，臭氧与大气中的其他成分结合就形成光化学烟雾。</a:t>
            </a:r>
          </a:p>
        </p:txBody>
      </p:sp>
    </p:spTree>
    <p:extLst>
      <p:ext uri="{BB962C8B-B14F-4D97-AF65-F5344CB8AC3E}">
        <p14:creationId xmlns:p14="http://schemas.microsoft.com/office/powerpoint/2010/main" val="4101149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．制动液的选用</a:t>
            </a:r>
          </a:p>
        </p:txBody>
      </p:sp>
      <p:sp>
        <p:nvSpPr>
          <p:cNvPr id="11" name="TextBox 10"/>
          <p:cNvSpPr txBox="1"/>
          <p:nvPr/>
        </p:nvSpPr>
        <p:spPr>
          <a:xfrm>
            <a:off x="1190848" y="2005249"/>
            <a:ext cx="9591451"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应该按照车辆使用说明书上的规定选择相应的制动液，一般应遵循以下原则：</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）选用的制动液类型应与车辆制造厂家规定的类型相同。</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）选择正规厂家生产的、性能稳定、有质量保证的制动液。</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）选用的制动液质量等级应等于或高于车辆制造厂家规定的质量等级。</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）推荐使用合成制动液。</a:t>
            </a:r>
          </a:p>
        </p:txBody>
      </p:sp>
    </p:spTree>
    <p:extLst>
      <p:ext uri="{BB962C8B-B14F-4D97-AF65-F5344CB8AC3E}">
        <p14:creationId xmlns:p14="http://schemas.microsoft.com/office/powerpoint/2010/main" val="110635829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二、汽车排放标准</a:t>
            </a:r>
          </a:p>
        </p:txBody>
      </p:sp>
      <p:sp>
        <p:nvSpPr>
          <p:cNvPr id="9" name="TextBox 8"/>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GB 18352.5—2013</a:t>
            </a:r>
            <a:endParaRPr lang="zh-CN" altLang="en-US" sz="2400" dirty="0">
              <a:solidFill>
                <a:schemeClr val="tx1">
                  <a:lumMod val="75000"/>
                  <a:lumOff val="25000"/>
                </a:schemeClr>
              </a:solidFill>
              <a:latin typeface="黑体" pitchFamily="49" charset="-122"/>
              <a:ea typeface="黑体" pitchFamily="49" charset="-122"/>
            </a:endParaRPr>
          </a:p>
        </p:txBody>
      </p:sp>
      <p:sp>
        <p:nvSpPr>
          <p:cNvPr id="10" name="TextBox 9"/>
          <p:cNvSpPr txBox="1"/>
          <p:nvPr/>
        </p:nvSpPr>
        <p:spPr>
          <a:xfrm>
            <a:off x="1190849" y="2621798"/>
            <a:ext cx="4574952"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2013</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17</a:t>
            </a:r>
            <a:r>
              <a:rPr lang="zh-CN" altLang="en-US" sz="2400" dirty="0">
                <a:latin typeface="宋体" pitchFamily="2" charset="-122"/>
                <a:ea typeface="宋体" pitchFamily="2" charset="-122"/>
              </a:rPr>
              <a:t>日，环境保护部发布</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轻型汽车污染物排放限值及测量方法（中国第五阶段）</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GB 18352.5—2013</a:t>
            </a:r>
            <a:r>
              <a:rPr lang="zh-CN" altLang="en-US" sz="2400" dirty="0">
                <a:latin typeface="宋体" pitchFamily="2" charset="-122"/>
                <a:ea typeface="宋体" pitchFamily="2" charset="-122"/>
              </a:rPr>
              <a:t>），该标准于</a:t>
            </a:r>
            <a:r>
              <a:rPr lang="en-US" altLang="zh-CN" sz="2400" dirty="0">
                <a:latin typeface="宋体" pitchFamily="2" charset="-122"/>
                <a:ea typeface="宋体" pitchFamily="2" charset="-122"/>
              </a:rPr>
              <a:t>2018</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日起在全国实施。表所示为轻型汽车国</a:t>
            </a:r>
            <a:r>
              <a:rPr lang="en-US" altLang="zh-CN" sz="2400" dirty="0">
                <a:latin typeface="宋体" pitchFamily="2" charset="-122"/>
                <a:ea typeface="宋体" pitchFamily="2" charset="-122"/>
              </a:rPr>
              <a:t>Ⅴ</a:t>
            </a:r>
            <a:r>
              <a:rPr lang="zh-CN" altLang="en-US" sz="2400" dirty="0">
                <a:latin typeface="宋体" pitchFamily="2" charset="-122"/>
                <a:ea typeface="宋体" pitchFamily="2" charset="-122"/>
              </a:rPr>
              <a:t>排放标准的</a:t>
            </a:r>
            <a:r>
              <a:rPr lang="en-US" altLang="zh-CN" sz="2400" dirty="0">
                <a:latin typeface="宋体" pitchFamily="2" charset="-122"/>
                <a:ea typeface="宋体" pitchFamily="2" charset="-122"/>
              </a:rPr>
              <a:t>Ⅰ</a:t>
            </a:r>
            <a:r>
              <a:rPr lang="zh-CN" altLang="en-US" sz="2400" dirty="0">
                <a:latin typeface="宋体" pitchFamily="2" charset="-122"/>
                <a:ea typeface="宋体" pitchFamily="2" charset="-122"/>
              </a:rPr>
              <a:t>型试验排放值。</a:t>
            </a:r>
          </a:p>
        </p:txBody>
      </p:sp>
      <p:sp>
        <p:nvSpPr>
          <p:cNvPr id="14" name="TextBox 13"/>
          <p:cNvSpPr txBox="1"/>
          <p:nvPr/>
        </p:nvSpPr>
        <p:spPr>
          <a:xfrm>
            <a:off x="6947356" y="1847375"/>
            <a:ext cx="387798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轻型汽车国</a:t>
            </a:r>
            <a:r>
              <a:rPr lang="en-US" altLang="zh-CN" sz="1600" dirty="0">
                <a:latin typeface="楷体" pitchFamily="49" charset="-122"/>
                <a:ea typeface="楷体" pitchFamily="49" charset="-122"/>
              </a:rPr>
              <a:t>Ⅴ</a:t>
            </a:r>
            <a:r>
              <a:rPr lang="zh-CN" altLang="en-US" sz="1600" dirty="0">
                <a:latin typeface="楷体" pitchFamily="49" charset="-122"/>
                <a:ea typeface="楷体" pitchFamily="49" charset="-122"/>
              </a:rPr>
              <a:t>排放标准的</a:t>
            </a:r>
            <a:r>
              <a:rPr lang="en-US" altLang="zh-CN" sz="1600" dirty="0">
                <a:latin typeface="楷体" pitchFamily="49" charset="-122"/>
                <a:ea typeface="楷体" pitchFamily="49" charset="-122"/>
              </a:rPr>
              <a:t>Ⅰ</a:t>
            </a:r>
            <a:r>
              <a:rPr lang="zh-CN" altLang="en-US" sz="1600" dirty="0">
                <a:latin typeface="楷体" pitchFamily="49" charset="-122"/>
                <a:ea typeface="楷体" pitchFamily="49" charset="-122"/>
              </a:rPr>
              <a:t>型试验排放值</a:t>
            </a:r>
          </a:p>
        </p:txBody>
      </p:sp>
      <p:pic>
        <p:nvPicPr>
          <p:cNvPr id="737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2176430"/>
            <a:ext cx="5400000" cy="4229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69005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GB 18352.6—2016</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9" y="2005249"/>
            <a:ext cx="43971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目前，汽车排放的最新国家标准是</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轻型汽车污染物排放限值及测量方法（中国第六阶段）</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GB 18352.6—2016</a:t>
            </a:r>
            <a:r>
              <a:rPr lang="zh-CN" altLang="en-US" sz="2400" dirty="0">
                <a:latin typeface="宋体" pitchFamily="2" charset="-122"/>
                <a:ea typeface="宋体" pitchFamily="2" charset="-122"/>
              </a:rPr>
              <a:t>），将代替 </a:t>
            </a:r>
            <a:r>
              <a:rPr lang="en-US" altLang="zh-CN" sz="2400" dirty="0">
                <a:latin typeface="宋体" pitchFamily="2" charset="-122"/>
                <a:ea typeface="宋体" pitchFamily="2" charset="-122"/>
              </a:rPr>
              <a:t>GB 18352.5—2013</a:t>
            </a:r>
            <a:r>
              <a:rPr lang="zh-CN" altLang="en-US" sz="2400" dirty="0">
                <a:latin typeface="宋体" pitchFamily="2" charset="-122"/>
                <a:ea typeface="宋体" pitchFamily="2" charset="-122"/>
              </a:rPr>
              <a:t>，于</a:t>
            </a:r>
            <a:r>
              <a:rPr lang="en-US" altLang="zh-CN" sz="2400" dirty="0">
                <a:latin typeface="宋体" pitchFamily="2" charset="-122"/>
                <a:ea typeface="宋体" pitchFamily="2" charset="-122"/>
              </a:rPr>
              <a:t>2020</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日起实施。表</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和表</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所示为轻型汽车国</a:t>
            </a:r>
            <a:r>
              <a:rPr lang="en-US" altLang="zh-CN" sz="2400" dirty="0">
                <a:latin typeface="宋体" pitchFamily="2" charset="-122"/>
                <a:ea typeface="宋体" pitchFamily="2" charset="-122"/>
              </a:rPr>
              <a:t>Ⅵ</a:t>
            </a:r>
            <a:r>
              <a:rPr lang="zh-CN" altLang="en-US" sz="2400" dirty="0">
                <a:latin typeface="宋体" pitchFamily="2" charset="-122"/>
                <a:ea typeface="宋体" pitchFamily="2" charset="-122"/>
              </a:rPr>
              <a:t>排放标准的</a:t>
            </a:r>
            <a:r>
              <a:rPr lang="en-US" altLang="zh-CN" sz="2400" dirty="0">
                <a:latin typeface="宋体" pitchFamily="2" charset="-122"/>
                <a:ea typeface="宋体" pitchFamily="2" charset="-122"/>
              </a:rPr>
              <a:t>Ⅰ</a:t>
            </a:r>
            <a:r>
              <a:rPr lang="zh-CN" altLang="en-US" sz="2400" dirty="0">
                <a:latin typeface="宋体" pitchFamily="2" charset="-122"/>
                <a:ea typeface="宋体" pitchFamily="2" charset="-122"/>
              </a:rPr>
              <a:t>型试验排放值。</a:t>
            </a:r>
          </a:p>
        </p:txBody>
      </p:sp>
      <p:sp>
        <p:nvSpPr>
          <p:cNvPr id="6" name="TextBox 5"/>
          <p:cNvSpPr txBox="1"/>
          <p:nvPr/>
        </p:nvSpPr>
        <p:spPr>
          <a:xfrm>
            <a:off x="5716250" y="3523840"/>
            <a:ext cx="634019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轻型汽车国</a:t>
            </a:r>
            <a:r>
              <a:rPr lang="en-US" altLang="zh-CN" sz="1600" dirty="0">
                <a:latin typeface="楷体" pitchFamily="49" charset="-122"/>
                <a:ea typeface="楷体" pitchFamily="49" charset="-122"/>
              </a:rPr>
              <a:t>Ⅵ</a:t>
            </a:r>
            <a:r>
              <a:rPr lang="zh-CN" altLang="en-US" sz="1600" dirty="0">
                <a:latin typeface="楷体" pitchFamily="49" charset="-122"/>
                <a:ea typeface="楷体" pitchFamily="49" charset="-122"/>
              </a:rPr>
              <a:t>排放标准的</a:t>
            </a:r>
            <a:r>
              <a:rPr lang="en-US" altLang="zh-CN" sz="1600" dirty="0">
                <a:latin typeface="楷体" pitchFamily="49" charset="-122"/>
                <a:ea typeface="楷体" pitchFamily="49" charset="-122"/>
              </a:rPr>
              <a:t>Ⅰ</a:t>
            </a:r>
            <a:r>
              <a:rPr lang="zh-CN" altLang="en-US" sz="1600" dirty="0">
                <a:latin typeface="楷体" pitchFamily="49" charset="-122"/>
                <a:ea typeface="楷体" pitchFamily="49" charset="-122"/>
              </a:rPr>
              <a:t>型试验排放值：</a:t>
            </a:r>
            <a:r>
              <a:rPr lang="en-US" altLang="zh-CN" sz="1600" dirty="0">
                <a:latin typeface="楷体" pitchFamily="49" charset="-122"/>
                <a:ea typeface="楷体" pitchFamily="49" charset="-122"/>
              </a:rPr>
              <a:t>Ⅰ</a:t>
            </a:r>
            <a:r>
              <a:rPr lang="zh-CN" altLang="en-US" sz="1600" dirty="0">
                <a:latin typeface="楷体" pitchFamily="49" charset="-122"/>
                <a:ea typeface="楷体" pitchFamily="49" charset="-122"/>
              </a:rPr>
              <a:t>型试验排放限值（</a:t>
            </a:r>
            <a:r>
              <a:rPr lang="en-US" altLang="zh-CN" sz="1600" dirty="0">
                <a:latin typeface="楷体" pitchFamily="49" charset="-122"/>
                <a:ea typeface="楷体" pitchFamily="49" charset="-122"/>
              </a:rPr>
              <a:t>6b</a:t>
            </a:r>
            <a:r>
              <a:rPr lang="zh-CN" altLang="en-US" sz="1600" dirty="0">
                <a:latin typeface="楷体" pitchFamily="49" charset="-122"/>
                <a:ea typeface="楷体" pitchFamily="49" charset="-122"/>
              </a:rPr>
              <a:t>）</a:t>
            </a:r>
          </a:p>
        </p:txBody>
      </p:sp>
      <p:pic>
        <p:nvPicPr>
          <p:cNvPr id="7475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26348" y="525994"/>
            <a:ext cx="4320000" cy="27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716250" y="176334"/>
            <a:ext cx="634019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轻型汽车国</a:t>
            </a:r>
            <a:r>
              <a:rPr lang="en-US" altLang="zh-CN" sz="1600" dirty="0">
                <a:latin typeface="楷体" pitchFamily="49" charset="-122"/>
                <a:ea typeface="楷体" pitchFamily="49" charset="-122"/>
              </a:rPr>
              <a:t>Ⅵ</a:t>
            </a:r>
            <a:r>
              <a:rPr lang="zh-CN" altLang="en-US" sz="1600" dirty="0">
                <a:latin typeface="楷体" pitchFamily="49" charset="-122"/>
                <a:ea typeface="楷体" pitchFamily="49" charset="-122"/>
              </a:rPr>
              <a:t>排放标准的</a:t>
            </a:r>
            <a:r>
              <a:rPr lang="en-US" altLang="zh-CN" sz="1600" dirty="0">
                <a:latin typeface="楷体" pitchFamily="49" charset="-122"/>
                <a:ea typeface="楷体" pitchFamily="49" charset="-122"/>
              </a:rPr>
              <a:t>Ⅰ</a:t>
            </a:r>
            <a:r>
              <a:rPr lang="zh-CN" altLang="en-US" sz="1600" dirty="0">
                <a:latin typeface="楷体" pitchFamily="49" charset="-122"/>
                <a:ea typeface="楷体" pitchFamily="49" charset="-122"/>
              </a:rPr>
              <a:t>型试验排放值：</a:t>
            </a:r>
            <a:r>
              <a:rPr lang="en-US" altLang="zh-CN" sz="1600" dirty="0">
                <a:latin typeface="楷体" pitchFamily="49" charset="-122"/>
                <a:ea typeface="楷体" pitchFamily="49" charset="-122"/>
              </a:rPr>
              <a:t>Ⅰ</a:t>
            </a:r>
            <a:r>
              <a:rPr lang="zh-CN" altLang="en-US" sz="1600" dirty="0">
                <a:latin typeface="楷体" pitchFamily="49" charset="-122"/>
                <a:ea typeface="楷体" pitchFamily="49" charset="-122"/>
              </a:rPr>
              <a:t>型试验排放限值（</a:t>
            </a:r>
            <a:r>
              <a:rPr lang="en-US" altLang="zh-CN" sz="1600" dirty="0">
                <a:latin typeface="楷体" pitchFamily="49" charset="-122"/>
                <a:ea typeface="楷体" pitchFamily="49" charset="-122"/>
              </a:rPr>
              <a:t>6a</a:t>
            </a:r>
            <a:r>
              <a:rPr lang="zh-CN" altLang="en-US" sz="1600" dirty="0">
                <a:latin typeface="楷体" pitchFamily="49" charset="-122"/>
                <a:ea typeface="楷体" pitchFamily="49" charset="-122"/>
              </a:rPr>
              <a:t>）</a:t>
            </a:r>
          </a:p>
        </p:txBody>
      </p:sp>
      <p:pic>
        <p:nvPicPr>
          <p:cNvPr id="7475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26348" y="3862394"/>
            <a:ext cx="4320000" cy="275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729030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GB 18352.6—2016</a:t>
            </a:r>
            <a:endParaRPr lang="zh-CN" altLang="en-US" sz="2400" dirty="0">
              <a:solidFill>
                <a:schemeClr val="tx1">
                  <a:lumMod val="75000"/>
                  <a:lumOff val="25000"/>
                </a:schemeClr>
              </a:solidFill>
              <a:latin typeface="黑体" pitchFamily="49" charset="-122"/>
              <a:ea typeface="黑体" pitchFamily="49" charset="-122"/>
            </a:endParaRPr>
          </a:p>
        </p:txBody>
      </p:sp>
      <p:sp>
        <p:nvSpPr>
          <p:cNvPr id="11" name="TextBox 10"/>
          <p:cNvSpPr txBox="1"/>
          <p:nvPr/>
        </p:nvSpPr>
        <p:spPr>
          <a:xfrm>
            <a:off x="1190848" y="2005249"/>
            <a:ext cx="100359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排放检测的同时，应进行过量空气系数（</a:t>
            </a:r>
            <a:r>
              <a:rPr lang="en-US" altLang="zh-CN" sz="2400" dirty="0">
                <a:latin typeface="宋体" pitchFamily="2" charset="-122"/>
                <a:ea typeface="宋体" pitchFamily="2" charset="-122"/>
              </a:rPr>
              <a:t>λ</a:t>
            </a:r>
            <a:r>
              <a:rPr lang="zh-CN" altLang="en-US" sz="2400" dirty="0">
                <a:latin typeface="宋体" pitchFamily="2" charset="-122"/>
                <a:ea typeface="宋体" pitchFamily="2" charset="-122"/>
              </a:rPr>
              <a:t>）的测定，发动机在高怠速转速工况时，</a:t>
            </a:r>
            <a:r>
              <a:rPr lang="en-US" altLang="zh-CN" sz="2400" dirty="0">
                <a:latin typeface="宋体" pitchFamily="2" charset="-122"/>
                <a:ea typeface="宋体" pitchFamily="2" charset="-122"/>
              </a:rPr>
              <a:t>λ</a:t>
            </a:r>
            <a:r>
              <a:rPr lang="zh-CN" altLang="en-US" sz="2400" dirty="0">
                <a:latin typeface="宋体" pitchFamily="2" charset="-122"/>
                <a:ea typeface="宋体" pitchFamily="2" charset="-122"/>
              </a:rPr>
              <a:t>应在</a:t>
            </a:r>
            <a:r>
              <a:rPr lang="en-US" altLang="zh-CN" sz="2400" dirty="0">
                <a:latin typeface="宋体" pitchFamily="2" charset="-122"/>
                <a:ea typeface="宋体" pitchFamily="2" charset="-122"/>
              </a:rPr>
              <a:t>1.00±0.05</a:t>
            </a:r>
            <a:r>
              <a:rPr lang="zh-CN" altLang="en-US" sz="2400" dirty="0">
                <a:latin typeface="宋体" pitchFamily="2" charset="-122"/>
                <a:ea typeface="宋体" pitchFamily="2" charset="-122"/>
              </a:rPr>
              <a:t>之间，或者在制造厂规定的范围之内。</a:t>
            </a:r>
          </a:p>
        </p:txBody>
      </p:sp>
      <p:sp>
        <p:nvSpPr>
          <p:cNvPr id="9" name="TextBox 8"/>
          <p:cNvSpPr txBox="1"/>
          <p:nvPr/>
        </p:nvSpPr>
        <p:spPr>
          <a:xfrm>
            <a:off x="4577608" y="3205578"/>
            <a:ext cx="326243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双怠速法检验排放污染物排放限值</a:t>
            </a:r>
          </a:p>
        </p:txBody>
      </p:sp>
      <p:pic>
        <p:nvPicPr>
          <p:cNvPr id="757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04975" y="3559175"/>
            <a:ext cx="878205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672838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GB 18352.6—2016</a:t>
            </a:r>
            <a:endParaRPr lang="zh-CN" altLang="en-US" sz="2400" dirty="0">
              <a:solidFill>
                <a:schemeClr val="tx1">
                  <a:lumMod val="75000"/>
                  <a:lumOff val="25000"/>
                </a:schemeClr>
              </a:solidFill>
              <a:latin typeface="黑体" pitchFamily="49" charset="-122"/>
              <a:ea typeface="黑体" pitchFamily="49" charset="-122"/>
            </a:endParaRPr>
          </a:p>
        </p:txBody>
      </p:sp>
      <p:sp>
        <p:nvSpPr>
          <p:cNvPr id="9" name="TextBox 8"/>
          <p:cNvSpPr txBox="1"/>
          <p:nvPr/>
        </p:nvSpPr>
        <p:spPr>
          <a:xfrm>
            <a:off x="4680200" y="2100678"/>
            <a:ext cx="305724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稳态工况法排放污染物排放限值</a:t>
            </a:r>
          </a:p>
        </p:txBody>
      </p:sp>
      <p:pic>
        <p:nvPicPr>
          <p:cNvPr id="7680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47825" y="2439232"/>
            <a:ext cx="889635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966810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GB 18352.6—2016</a:t>
            </a:r>
            <a:endParaRPr lang="zh-CN" altLang="en-US" sz="2400" dirty="0">
              <a:solidFill>
                <a:schemeClr val="tx1">
                  <a:lumMod val="75000"/>
                  <a:lumOff val="25000"/>
                </a:schemeClr>
              </a:solidFill>
              <a:latin typeface="黑体" pitchFamily="49" charset="-122"/>
              <a:ea typeface="黑体" pitchFamily="49" charset="-122"/>
            </a:endParaRPr>
          </a:p>
        </p:txBody>
      </p:sp>
      <p:sp>
        <p:nvSpPr>
          <p:cNvPr id="9" name="TextBox 8"/>
          <p:cNvSpPr txBox="1"/>
          <p:nvPr/>
        </p:nvSpPr>
        <p:spPr>
          <a:xfrm>
            <a:off x="4680200" y="2100678"/>
            <a:ext cx="305724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瞬态工况法排放污染物排放限值</a:t>
            </a:r>
          </a:p>
        </p:txBody>
      </p:sp>
      <p:pic>
        <p:nvPicPr>
          <p:cNvPr id="778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47825" y="2439232"/>
            <a:ext cx="889635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867596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GB 18352.6—2016</a:t>
            </a:r>
            <a:endParaRPr lang="zh-CN" altLang="en-US" sz="2400" dirty="0">
              <a:solidFill>
                <a:schemeClr val="tx1">
                  <a:lumMod val="75000"/>
                  <a:lumOff val="25000"/>
                </a:schemeClr>
              </a:solidFill>
              <a:latin typeface="黑体" pitchFamily="49" charset="-122"/>
              <a:ea typeface="黑体" pitchFamily="49" charset="-122"/>
            </a:endParaRPr>
          </a:p>
        </p:txBody>
      </p:sp>
      <p:sp>
        <p:nvSpPr>
          <p:cNvPr id="9" name="TextBox 8"/>
          <p:cNvSpPr txBox="1"/>
          <p:nvPr/>
        </p:nvSpPr>
        <p:spPr>
          <a:xfrm>
            <a:off x="4475015" y="2100678"/>
            <a:ext cx="346761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简易瞬态工况法排放污染物排放限值</a:t>
            </a:r>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90688" y="2443163"/>
            <a:ext cx="88106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777091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2599152" y="1297161"/>
            <a:ext cx="71865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三、汽车尾气分析仪（以博世</a:t>
            </a:r>
            <a:r>
              <a:rPr lang="en-US" altLang="zh-CN" sz="2800" dirty="0">
                <a:solidFill>
                  <a:schemeClr val="bg1"/>
                </a:solidFill>
                <a:latin typeface="楷体" pitchFamily="49" charset="-122"/>
                <a:ea typeface="楷体" pitchFamily="49" charset="-122"/>
              </a:rPr>
              <a:t>BEA 060</a:t>
            </a:r>
            <a:r>
              <a:rPr lang="zh-CN" altLang="en-US" sz="2800" dirty="0">
                <a:solidFill>
                  <a:schemeClr val="bg1"/>
                </a:solidFill>
                <a:latin typeface="楷体" pitchFamily="49" charset="-122"/>
                <a:ea typeface="楷体" pitchFamily="49" charset="-122"/>
              </a:rPr>
              <a:t>为例）</a:t>
            </a:r>
          </a:p>
        </p:txBody>
      </p:sp>
      <p:sp>
        <p:nvSpPr>
          <p:cNvPr id="11" name="TextBox 10"/>
          <p:cNvSpPr txBox="1"/>
          <p:nvPr/>
        </p:nvSpPr>
        <p:spPr>
          <a:xfrm>
            <a:off x="1190847" y="2176582"/>
            <a:ext cx="4498753" cy="230832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博世</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尾气分析仪如图所示。在进行尾气检测时，需在车间内安装专用通风设施，避免汽车尾气对人体产生伤害。</a:t>
            </a:r>
          </a:p>
        </p:txBody>
      </p:sp>
      <p:sp>
        <p:nvSpPr>
          <p:cNvPr id="7" name="TextBox 6"/>
          <p:cNvSpPr txBox="1"/>
          <p:nvPr/>
        </p:nvSpPr>
        <p:spPr>
          <a:xfrm>
            <a:off x="7716797" y="5238340"/>
            <a:ext cx="233910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博世</a:t>
            </a:r>
            <a:r>
              <a:rPr lang="en-US" altLang="zh-CN" sz="1600" dirty="0">
                <a:latin typeface="楷体" pitchFamily="49" charset="-122"/>
                <a:ea typeface="楷体" pitchFamily="49" charset="-122"/>
              </a:rPr>
              <a:t>BEA 060</a:t>
            </a:r>
            <a:r>
              <a:rPr lang="zh-CN" altLang="en-US" sz="1600" dirty="0">
                <a:latin typeface="楷体" pitchFamily="49" charset="-122"/>
                <a:ea typeface="楷体" pitchFamily="49" charset="-122"/>
              </a:rPr>
              <a:t>尾气分析仪</a:t>
            </a: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19410" y="2266540"/>
            <a:ext cx="4333875"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818472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2599152" y="1297161"/>
            <a:ext cx="71865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三、汽车尾气分析仪（以博世</a:t>
            </a:r>
            <a:r>
              <a:rPr lang="en-US" altLang="zh-CN" sz="2800" dirty="0">
                <a:solidFill>
                  <a:schemeClr val="bg1"/>
                </a:solidFill>
                <a:latin typeface="楷体" pitchFamily="49" charset="-122"/>
                <a:ea typeface="楷体" pitchFamily="49" charset="-122"/>
              </a:rPr>
              <a:t>BEA 060</a:t>
            </a:r>
            <a:r>
              <a:rPr lang="zh-CN" altLang="en-US" sz="2800" dirty="0">
                <a:solidFill>
                  <a:schemeClr val="bg1"/>
                </a:solidFill>
                <a:latin typeface="楷体" pitchFamily="49" charset="-122"/>
                <a:ea typeface="楷体" pitchFamily="49" charset="-122"/>
              </a:rPr>
              <a:t>为例）</a:t>
            </a:r>
          </a:p>
        </p:txBody>
      </p:sp>
      <p:sp>
        <p:nvSpPr>
          <p:cNvPr id="11" name="TextBox 10"/>
          <p:cNvSpPr txBox="1"/>
          <p:nvPr/>
        </p:nvSpPr>
        <p:spPr>
          <a:xfrm>
            <a:off x="1190847" y="2176582"/>
            <a:ext cx="4498753" cy="3970318"/>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博世</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尾气分析仪的主机如图所示。在搬运时，不要倾斜，否则可能导致冷凝水外流损坏测量盒。启用机器前，需保证插座电压与</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标称电压吻合。主机中预装</a:t>
            </a:r>
            <a:r>
              <a:rPr lang="en-US" altLang="zh-CN" sz="2400" dirty="0">
                <a:latin typeface="宋体" pitchFamily="2" charset="-122"/>
                <a:ea typeface="宋体" pitchFamily="2" charset="-122"/>
              </a:rPr>
              <a:t>BEA-AU-OBD</a:t>
            </a:r>
            <a:r>
              <a:rPr lang="zh-CN" altLang="en-US" sz="2400" dirty="0">
                <a:latin typeface="宋体" pitchFamily="2" charset="-122"/>
                <a:ea typeface="宋体" pitchFamily="2" charset="-122"/>
              </a:rPr>
              <a:t>系统测试软件。</a:t>
            </a:r>
          </a:p>
        </p:txBody>
      </p:sp>
      <p:sp>
        <p:nvSpPr>
          <p:cNvPr id="7" name="TextBox 6"/>
          <p:cNvSpPr txBox="1"/>
          <p:nvPr/>
        </p:nvSpPr>
        <p:spPr>
          <a:xfrm>
            <a:off x="7409020" y="5238340"/>
            <a:ext cx="295465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博世</a:t>
            </a:r>
            <a:r>
              <a:rPr lang="en-US" altLang="zh-CN" sz="1600" dirty="0">
                <a:latin typeface="楷体" pitchFamily="49" charset="-122"/>
                <a:ea typeface="楷体" pitchFamily="49" charset="-122"/>
              </a:rPr>
              <a:t>BEA 060</a:t>
            </a:r>
            <a:r>
              <a:rPr lang="zh-CN" altLang="en-US" sz="1600" dirty="0">
                <a:latin typeface="楷体" pitchFamily="49" charset="-122"/>
                <a:ea typeface="楷体" pitchFamily="49" charset="-122"/>
              </a:rPr>
              <a:t>尾气分析仪的主机</a:t>
            </a:r>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29010" y="2361790"/>
            <a:ext cx="3114675"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642225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2599152" y="1297161"/>
            <a:ext cx="71865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三、汽车尾气分析仪（以博世</a:t>
            </a:r>
            <a:r>
              <a:rPr lang="en-US" altLang="zh-CN" sz="2800" dirty="0">
                <a:solidFill>
                  <a:schemeClr val="bg1"/>
                </a:solidFill>
                <a:latin typeface="楷体" pitchFamily="49" charset="-122"/>
                <a:ea typeface="楷体" pitchFamily="49" charset="-122"/>
              </a:rPr>
              <a:t>BEA 060</a:t>
            </a:r>
            <a:r>
              <a:rPr lang="zh-CN" altLang="en-US" sz="2800" dirty="0">
                <a:solidFill>
                  <a:schemeClr val="bg1"/>
                </a:solidFill>
                <a:latin typeface="楷体" pitchFamily="49" charset="-122"/>
                <a:ea typeface="楷体" pitchFamily="49" charset="-122"/>
              </a:rPr>
              <a:t>为例）</a:t>
            </a:r>
          </a:p>
        </p:txBody>
      </p:sp>
      <p:sp>
        <p:nvSpPr>
          <p:cNvPr id="11" name="TextBox 10"/>
          <p:cNvSpPr txBox="1"/>
          <p:nvPr/>
        </p:nvSpPr>
        <p:spPr>
          <a:xfrm>
            <a:off x="1190847" y="2176582"/>
            <a:ext cx="9439053" cy="646331"/>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博世</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尾气分析仪的面板如图所示。</a:t>
            </a:r>
          </a:p>
        </p:txBody>
      </p:sp>
      <p:sp>
        <p:nvSpPr>
          <p:cNvPr id="7" name="TextBox 6"/>
          <p:cNvSpPr txBox="1"/>
          <p:nvPr/>
        </p:nvSpPr>
        <p:spPr>
          <a:xfrm>
            <a:off x="1807353" y="5363713"/>
            <a:ext cx="8392041" cy="830997"/>
          </a:xfrm>
          <a:prstGeom prst="rect">
            <a:avLst/>
          </a:prstGeom>
          <a:noFill/>
        </p:spPr>
        <p:txBody>
          <a:bodyPr wrap="none" rtlCol="0">
            <a:spAutoFit/>
          </a:bodyPr>
          <a:lstStyle/>
          <a:p>
            <a:pPr algn="ctr"/>
            <a:r>
              <a:rPr lang="zh-CN" altLang="en-US" sz="1600" dirty="0">
                <a:latin typeface="楷体" pitchFamily="49" charset="-122"/>
                <a:ea typeface="楷体" pitchFamily="49" charset="-122"/>
              </a:rPr>
              <a:t>博世</a:t>
            </a:r>
            <a:r>
              <a:rPr lang="en-US" altLang="zh-CN" sz="1600" dirty="0">
                <a:latin typeface="楷体" pitchFamily="49" charset="-122"/>
                <a:ea typeface="楷体" pitchFamily="49" charset="-122"/>
              </a:rPr>
              <a:t>BEA 060</a:t>
            </a:r>
            <a:r>
              <a:rPr lang="zh-CN" altLang="en-US" sz="1600" dirty="0">
                <a:latin typeface="楷体" pitchFamily="49" charset="-122"/>
                <a:ea typeface="楷体" pitchFamily="49" charset="-122"/>
              </a:rPr>
              <a:t>尾气分析仪的面板</a:t>
            </a:r>
          </a:p>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粗滤器（</a:t>
            </a:r>
            <a:r>
              <a:rPr lang="en-US" altLang="zh-CN" sz="1600" dirty="0">
                <a:latin typeface="楷体" pitchFamily="49" charset="-122"/>
                <a:ea typeface="楷体" pitchFamily="49" charset="-122"/>
              </a:rPr>
              <a:t>CF2</a:t>
            </a:r>
            <a:r>
              <a:rPr lang="zh-CN" altLang="en-US" sz="1600" dirty="0">
                <a:latin typeface="楷体" pitchFamily="49" charset="-122"/>
                <a:ea typeface="楷体" pitchFamily="49" charset="-122"/>
              </a:rPr>
              <a:t>）　</a:t>
            </a: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粗滤器（</a:t>
            </a:r>
            <a:r>
              <a:rPr lang="en-US" altLang="zh-CN" sz="1600" dirty="0">
                <a:latin typeface="楷体" pitchFamily="49" charset="-122"/>
                <a:ea typeface="楷体" pitchFamily="49" charset="-122"/>
              </a:rPr>
              <a:t>CF3</a:t>
            </a:r>
            <a:r>
              <a:rPr lang="zh-CN" altLang="en-US" sz="1600" dirty="0">
                <a:latin typeface="楷体" pitchFamily="49" charset="-122"/>
                <a:ea typeface="楷体" pitchFamily="49" charset="-122"/>
              </a:rPr>
              <a:t>）　</a:t>
            </a:r>
            <a:r>
              <a:rPr lang="en-US" altLang="zh-CN" sz="1600" dirty="0">
                <a:latin typeface="楷体" pitchFamily="49" charset="-122"/>
                <a:ea typeface="楷体" pitchFamily="49" charset="-122"/>
              </a:rPr>
              <a:t>3—8 m</a:t>
            </a:r>
            <a:r>
              <a:rPr lang="zh-CN" altLang="en-US" sz="1600" dirty="0">
                <a:latin typeface="楷体" pitchFamily="49" charset="-122"/>
                <a:ea typeface="楷体" pitchFamily="49" charset="-122"/>
              </a:rPr>
              <a:t>长软管　</a:t>
            </a:r>
            <a:r>
              <a:rPr lang="en-US" altLang="zh-CN" sz="1600" dirty="0">
                <a:latin typeface="楷体" pitchFamily="49" charset="-122"/>
                <a:ea typeface="楷体" pitchFamily="49" charset="-122"/>
              </a:rPr>
              <a:t>4—</a:t>
            </a:r>
            <a:r>
              <a:rPr lang="zh-CN" altLang="en-US" sz="1600" dirty="0">
                <a:latin typeface="楷体" pitchFamily="49" charset="-122"/>
                <a:ea typeface="楷体" pitchFamily="49" charset="-122"/>
              </a:rPr>
              <a:t>活性炭罐过滤器　</a:t>
            </a:r>
            <a:r>
              <a:rPr lang="en-US" altLang="zh-CN" sz="1600" dirty="0">
                <a:latin typeface="楷体" pitchFamily="49" charset="-122"/>
                <a:ea typeface="楷体" pitchFamily="49" charset="-122"/>
              </a:rPr>
              <a:t>5—O2</a:t>
            </a:r>
            <a:r>
              <a:rPr lang="zh-CN" altLang="en-US" sz="1600" dirty="0">
                <a:latin typeface="楷体" pitchFamily="49" charset="-122"/>
                <a:ea typeface="楷体" pitchFamily="49" charset="-122"/>
              </a:rPr>
              <a:t>传感器</a:t>
            </a:r>
          </a:p>
          <a:p>
            <a:pPr algn="ctr"/>
            <a:r>
              <a:rPr lang="en-US" altLang="zh-CN" sz="1600" dirty="0">
                <a:latin typeface="楷体" pitchFamily="49" charset="-122"/>
                <a:ea typeface="楷体" pitchFamily="49" charset="-122"/>
              </a:rPr>
              <a:t>6—</a:t>
            </a:r>
            <a:r>
              <a:rPr lang="zh-CN" altLang="en-US" sz="1600" dirty="0">
                <a:latin typeface="楷体" pitchFamily="49" charset="-122"/>
                <a:ea typeface="楷体" pitchFamily="49" charset="-122"/>
              </a:rPr>
              <a:t>测气输出端（</a:t>
            </a:r>
            <a:r>
              <a:rPr lang="en-US" altLang="zh-CN" sz="1600" dirty="0">
                <a:latin typeface="楷体" pitchFamily="49" charset="-122"/>
                <a:ea typeface="楷体" pitchFamily="49" charset="-122"/>
              </a:rPr>
              <a:t>PVC</a:t>
            </a:r>
            <a:r>
              <a:rPr lang="zh-CN" altLang="en-US" sz="1600" dirty="0">
                <a:latin typeface="楷体" pitchFamily="49" charset="-122"/>
                <a:ea typeface="楷体" pitchFamily="49" charset="-122"/>
              </a:rPr>
              <a:t>透明软管）　</a:t>
            </a:r>
            <a:r>
              <a:rPr lang="en-US" altLang="zh-CN" sz="1600" dirty="0">
                <a:latin typeface="楷体" pitchFamily="49" charset="-122"/>
                <a:ea typeface="楷体" pitchFamily="49" charset="-122"/>
              </a:rPr>
              <a:t>7—</a:t>
            </a:r>
            <a:r>
              <a:rPr lang="zh-CN" altLang="en-US" sz="1600" dirty="0">
                <a:latin typeface="楷体" pitchFamily="49" charset="-122"/>
                <a:ea typeface="楷体" pitchFamily="49" charset="-122"/>
              </a:rPr>
              <a:t>排气口和冷凝水排水口</a:t>
            </a:r>
          </a:p>
        </p:txBody>
      </p:sp>
      <p:pic>
        <p:nvPicPr>
          <p:cNvPr id="819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63374" y="2822913"/>
            <a:ext cx="2880000" cy="254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263860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2599152" y="1297161"/>
            <a:ext cx="71865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三、汽车尾气分析仪（以博世</a:t>
            </a:r>
            <a:r>
              <a:rPr lang="en-US" altLang="zh-CN" sz="2800" dirty="0">
                <a:solidFill>
                  <a:schemeClr val="bg1"/>
                </a:solidFill>
                <a:latin typeface="楷体" pitchFamily="49" charset="-122"/>
                <a:ea typeface="楷体" pitchFamily="49" charset="-122"/>
              </a:rPr>
              <a:t>BEA 060</a:t>
            </a:r>
            <a:r>
              <a:rPr lang="zh-CN" altLang="en-US" sz="2800" dirty="0">
                <a:solidFill>
                  <a:schemeClr val="bg1"/>
                </a:solidFill>
                <a:latin typeface="楷体" pitchFamily="49" charset="-122"/>
                <a:ea typeface="楷体" pitchFamily="49" charset="-122"/>
              </a:rPr>
              <a:t>为例）</a:t>
            </a:r>
          </a:p>
        </p:txBody>
      </p:sp>
      <p:sp>
        <p:nvSpPr>
          <p:cNvPr id="11" name="TextBox 10"/>
          <p:cNvSpPr txBox="1"/>
          <p:nvPr/>
        </p:nvSpPr>
        <p:spPr>
          <a:xfrm>
            <a:off x="1190847" y="2176582"/>
            <a:ext cx="9439053" cy="559769"/>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博世</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尾气分析仪的尾气取样探测杆如图所示。</a:t>
            </a:r>
          </a:p>
        </p:txBody>
      </p:sp>
      <p:sp>
        <p:nvSpPr>
          <p:cNvPr id="7" name="TextBox 6"/>
          <p:cNvSpPr txBox="1"/>
          <p:nvPr/>
        </p:nvSpPr>
        <p:spPr>
          <a:xfrm>
            <a:off x="5192895" y="5363713"/>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尾气取样探测杆</a:t>
            </a:r>
          </a:p>
        </p:txBody>
      </p:sp>
      <p:pic>
        <p:nvPicPr>
          <p:cNvPr id="829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10373" y="2994882"/>
            <a:ext cx="3600000" cy="2368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7027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433965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．制动液使用中应注意的问题</a:t>
            </a:r>
          </a:p>
        </p:txBody>
      </p:sp>
      <p:sp>
        <p:nvSpPr>
          <p:cNvPr id="11" name="TextBox 10"/>
          <p:cNvSpPr txBox="1"/>
          <p:nvPr/>
        </p:nvSpPr>
        <p:spPr>
          <a:xfrm>
            <a:off x="1190848" y="2005249"/>
            <a:ext cx="9591451"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）车辆正常行驶</a:t>
            </a:r>
            <a:r>
              <a:rPr lang="en-US" altLang="zh-CN" sz="2400" dirty="0">
                <a:latin typeface="宋体" pitchFamily="2" charset="-122"/>
                <a:ea typeface="宋体" pitchFamily="2" charset="-122"/>
              </a:rPr>
              <a:t>30 000 km</a:t>
            </a:r>
            <a:r>
              <a:rPr lang="zh-CN" altLang="en-US" sz="2400" dirty="0">
                <a:latin typeface="宋体" pitchFamily="2" charset="-122"/>
                <a:ea typeface="宋体" pitchFamily="2" charset="-122"/>
              </a:rPr>
              <a:t>或连续使用</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年，制动液容易因使用时间长而变质，应及时更换。</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）应随时观察制动液的液面高度，液面应保持在最低容量刻度和最高容量刻度之间。</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）不同类型和不同品牌的制动液严禁混合使用，对有特殊要求的制动系统，应加注特定牌号的制动液。</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）制动液易挥发、易燃，在使用中要注意防火。</a:t>
            </a:r>
          </a:p>
        </p:txBody>
      </p:sp>
    </p:spTree>
    <p:extLst>
      <p:ext uri="{BB962C8B-B14F-4D97-AF65-F5344CB8AC3E}">
        <p14:creationId xmlns:p14="http://schemas.microsoft.com/office/powerpoint/2010/main" val="358333869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7" name="TextBox 6"/>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839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5999" y="2434053"/>
            <a:ext cx="6480000" cy="3187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140351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一、准备工作</a:t>
            </a:r>
          </a:p>
        </p:txBody>
      </p:sp>
      <p:sp>
        <p:nvSpPr>
          <p:cNvPr id="11" name="TextBox 10"/>
          <p:cNvSpPr txBox="1"/>
          <p:nvPr/>
        </p:nvSpPr>
        <p:spPr>
          <a:xfrm>
            <a:off x="1190847" y="2176582"/>
            <a:ext cx="9439053" cy="230832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．车辆进入工位前，清理工位卫生，排除障碍物，准备相关的工具、物品等。</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．安装、铺设内三件套；将车辆停放在举升机的中央位置，拉紧驻车制动器；将换挡杆置于</a:t>
            </a:r>
            <a:r>
              <a:rPr lang="en-US" altLang="zh-CN" sz="2400" dirty="0">
                <a:latin typeface="宋体" pitchFamily="2" charset="-122"/>
                <a:ea typeface="宋体" pitchFamily="2" charset="-122"/>
              </a:rPr>
              <a:t>P</a:t>
            </a:r>
            <a:r>
              <a:rPr lang="zh-CN" altLang="en-US" sz="2400" dirty="0">
                <a:latin typeface="宋体" pitchFamily="2" charset="-122"/>
                <a:ea typeface="宋体" pitchFamily="2" charset="-122"/>
              </a:rPr>
              <a:t>挡，安装好车轮挡块。</a:t>
            </a:r>
          </a:p>
        </p:txBody>
      </p:sp>
    </p:spTree>
    <p:extLst>
      <p:ext uri="{BB962C8B-B14F-4D97-AF65-F5344CB8AC3E}">
        <p14:creationId xmlns:p14="http://schemas.microsoft.com/office/powerpoint/2010/main" val="169640618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一、准备工作</a:t>
            </a:r>
          </a:p>
        </p:txBody>
      </p:sp>
      <p:sp>
        <p:nvSpPr>
          <p:cNvPr id="11" name="TextBox 10"/>
          <p:cNvSpPr txBox="1"/>
          <p:nvPr/>
        </p:nvSpPr>
        <p:spPr>
          <a:xfrm>
            <a:off x="1190847" y="2176582"/>
            <a:ext cx="4460653" cy="230832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．接上尾气抽排装置，启动发动机，保持怠速状态，暖机直至发动机冷却液温度达到约</a:t>
            </a:r>
            <a:r>
              <a:rPr lang="en-US" altLang="zh-CN" sz="2400" dirty="0">
                <a:latin typeface="宋体" pitchFamily="2" charset="-122"/>
                <a:ea typeface="宋体" pitchFamily="2" charset="-122"/>
              </a:rPr>
              <a:t>80℃</a:t>
            </a:r>
            <a:r>
              <a:rPr lang="zh-CN" altLang="en-US" sz="2400" dirty="0">
                <a:latin typeface="宋体" pitchFamily="2" charset="-122"/>
                <a:ea typeface="宋体" pitchFamily="2" charset="-122"/>
              </a:rPr>
              <a:t>，关闭发动机，如图所示。</a:t>
            </a:r>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71773" y="2199865"/>
            <a:ext cx="4629150"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357724" y="5238340"/>
            <a:ext cx="305724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接上尾气抽排装置，预热发动机</a:t>
            </a:r>
          </a:p>
        </p:txBody>
      </p:sp>
    </p:spTree>
    <p:extLst>
      <p:ext uri="{BB962C8B-B14F-4D97-AF65-F5344CB8AC3E}">
        <p14:creationId xmlns:p14="http://schemas.microsoft.com/office/powerpoint/2010/main" val="388264589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539121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二、博世</a:t>
            </a:r>
            <a:r>
              <a:rPr lang="en-US" altLang="zh-CN" sz="2800" dirty="0">
                <a:solidFill>
                  <a:schemeClr val="bg1"/>
                </a:solidFill>
                <a:latin typeface="楷体" pitchFamily="49" charset="-122"/>
                <a:ea typeface="楷体" pitchFamily="49" charset="-122"/>
              </a:rPr>
              <a:t>BEA 060</a:t>
            </a:r>
            <a:r>
              <a:rPr lang="zh-CN" altLang="en-US" sz="2800" dirty="0">
                <a:solidFill>
                  <a:schemeClr val="bg1"/>
                </a:solidFill>
                <a:latin typeface="楷体" pitchFamily="49" charset="-122"/>
                <a:ea typeface="楷体" pitchFamily="49" charset="-122"/>
              </a:rPr>
              <a:t>尾气分析仪开机</a:t>
            </a:r>
          </a:p>
        </p:txBody>
      </p:sp>
      <p:sp>
        <p:nvSpPr>
          <p:cNvPr id="11" name="TextBox 10"/>
          <p:cNvSpPr txBox="1"/>
          <p:nvPr/>
        </p:nvSpPr>
        <p:spPr>
          <a:xfrm>
            <a:off x="1190847" y="2176582"/>
            <a:ext cx="4460653" cy="286232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．连接博世</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尾气分析仪电源线至外部供电电源。</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．按下尾气分析仪面板上的电源开关键，启动设备，如图所示。</a:t>
            </a:r>
          </a:p>
        </p:txBody>
      </p:sp>
      <p:sp>
        <p:nvSpPr>
          <p:cNvPr id="9" name="TextBox 8"/>
          <p:cNvSpPr txBox="1"/>
          <p:nvPr/>
        </p:nvSpPr>
        <p:spPr>
          <a:xfrm>
            <a:off x="8075869" y="52383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启动尾气分析仪</a:t>
            </a:r>
          </a:p>
        </p:txBody>
      </p:sp>
      <p:pic>
        <p:nvPicPr>
          <p:cNvPr id="860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43223" y="2380840"/>
            <a:ext cx="42862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652206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539121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二、博世</a:t>
            </a:r>
            <a:r>
              <a:rPr lang="en-US" altLang="zh-CN" sz="2800" dirty="0">
                <a:solidFill>
                  <a:schemeClr val="bg1"/>
                </a:solidFill>
                <a:latin typeface="楷体" pitchFamily="49" charset="-122"/>
                <a:ea typeface="楷体" pitchFamily="49" charset="-122"/>
              </a:rPr>
              <a:t>BEA 060</a:t>
            </a:r>
            <a:r>
              <a:rPr lang="zh-CN" altLang="en-US" sz="2800" dirty="0">
                <a:solidFill>
                  <a:schemeClr val="bg1"/>
                </a:solidFill>
                <a:latin typeface="楷体" pitchFamily="49" charset="-122"/>
                <a:ea typeface="楷体" pitchFamily="49" charset="-122"/>
              </a:rPr>
              <a:t>尾气分析仪开机</a:t>
            </a:r>
          </a:p>
        </p:txBody>
      </p:sp>
      <p:sp>
        <p:nvSpPr>
          <p:cNvPr id="11" name="TextBox 10"/>
          <p:cNvSpPr txBox="1"/>
          <p:nvPr/>
        </p:nvSpPr>
        <p:spPr>
          <a:xfrm>
            <a:off x="1190847" y="2176582"/>
            <a:ext cx="4460653" cy="332975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．如图所示，观察设备电源指示灯状态：橙色和绿色间隔</a:t>
            </a:r>
            <a:r>
              <a:rPr lang="en-US" altLang="zh-CN" sz="2400" dirty="0">
                <a:latin typeface="宋体" pitchFamily="2" charset="-122"/>
                <a:ea typeface="宋体" pitchFamily="2" charset="-122"/>
              </a:rPr>
              <a:t>1 s</a:t>
            </a:r>
            <a:r>
              <a:rPr lang="zh-CN" altLang="en-US" sz="2400" dirty="0">
                <a:latin typeface="宋体" pitchFamily="2" charset="-122"/>
                <a:ea typeface="宋体" pitchFamily="2" charset="-122"/>
              </a:rPr>
              <a:t>交替闪烁。如果电源指示灯不点亮，则说明</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供电有问题；如果指示灯闪烁状态异常，则为设备硬件故障。</a:t>
            </a:r>
          </a:p>
        </p:txBody>
      </p:sp>
      <p:sp>
        <p:nvSpPr>
          <p:cNvPr id="9" name="TextBox 8"/>
          <p:cNvSpPr txBox="1"/>
          <p:nvPr/>
        </p:nvSpPr>
        <p:spPr>
          <a:xfrm>
            <a:off x="7870685" y="5238340"/>
            <a:ext cx="203132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观察设备电源指示灯</a:t>
            </a:r>
          </a:p>
        </p:txBody>
      </p:sp>
      <p:pic>
        <p:nvPicPr>
          <p:cNvPr id="8704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90847" y="2426998"/>
            <a:ext cx="4191000"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945339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三、启动测试程序软件</a:t>
            </a:r>
          </a:p>
        </p:txBody>
      </p:sp>
      <p:sp>
        <p:nvSpPr>
          <p:cNvPr id="11" name="TextBox 10"/>
          <p:cNvSpPr txBox="1"/>
          <p:nvPr/>
        </p:nvSpPr>
        <p:spPr>
          <a:xfrm>
            <a:off x="1190847" y="2176582"/>
            <a:ext cx="44606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．单击计算机桌面上的</a:t>
            </a:r>
            <a:r>
              <a:rPr lang="en-US" altLang="zh-CN" sz="2400" dirty="0">
                <a:latin typeface="宋体" pitchFamily="2" charset="-122"/>
                <a:ea typeface="宋体" pitchFamily="2" charset="-122"/>
              </a:rPr>
              <a:t>Bosch </a:t>
            </a:r>
            <a:r>
              <a:rPr lang="en-US" altLang="zh-CN" sz="2400" dirty="0" err="1">
                <a:latin typeface="宋体" pitchFamily="2" charset="-122"/>
                <a:ea typeface="宋体" pitchFamily="2" charset="-122"/>
              </a:rPr>
              <a:t>Emision</a:t>
            </a:r>
            <a:r>
              <a:rPr lang="en-US" altLang="zh-CN" sz="2400" dirty="0">
                <a:latin typeface="宋体" pitchFamily="2" charset="-122"/>
                <a:ea typeface="宋体" pitchFamily="2" charset="-122"/>
              </a:rPr>
              <a:t> Analysis </a:t>
            </a:r>
            <a:r>
              <a:rPr lang="zh-CN" altLang="en-US" sz="2400" dirty="0">
                <a:latin typeface="宋体" pitchFamily="2" charset="-122"/>
                <a:ea typeface="宋体" pitchFamily="2" charset="-122"/>
              </a:rPr>
              <a:t>图标，启动尾气排放分析仪测试软件。</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．在测试程序的启动初始界面，单击功能键</a:t>
            </a:r>
            <a:r>
              <a:rPr lang="en-US" altLang="zh-CN" sz="2400" dirty="0">
                <a:latin typeface="宋体" pitchFamily="2" charset="-122"/>
                <a:ea typeface="宋体" pitchFamily="2" charset="-122"/>
              </a:rPr>
              <a:t>F5【</a:t>
            </a:r>
            <a:r>
              <a:rPr lang="zh-CN" altLang="en-US" sz="2400" dirty="0">
                <a:latin typeface="宋体" pitchFamily="2" charset="-122"/>
                <a:ea typeface="宋体" pitchFamily="2" charset="-122"/>
              </a:rPr>
              <a:t>诊断测试</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，测试程序进入诊断测试界面，如图所示。</a:t>
            </a:r>
          </a:p>
        </p:txBody>
      </p:sp>
      <p:sp>
        <p:nvSpPr>
          <p:cNvPr id="9" name="TextBox 8"/>
          <p:cNvSpPr txBox="1"/>
          <p:nvPr/>
        </p:nvSpPr>
        <p:spPr>
          <a:xfrm>
            <a:off x="7460317" y="5238340"/>
            <a:ext cx="285206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启动分析仪进入诊断测试界面</a:t>
            </a:r>
          </a:p>
        </p:txBody>
      </p:sp>
      <p:pic>
        <p:nvPicPr>
          <p:cNvPr id="880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2322491"/>
            <a:ext cx="5400000" cy="2915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312823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三、启动测试程序软件</a:t>
            </a:r>
          </a:p>
        </p:txBody>
      </p:sp>
      <p:sp>
        <p:nvSpPr>
          <p:cNvPr id="11" name="TextBox 10"/>
          <p:cNvSpPr txBox="1"/>
          <p:nvPr/>
        </p:nvSpPr>
        <p:spPr>
          <a:xfrm>
            <a:off x="1190847" y="2176582"/>
            <a:ext cx="44606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．在诊断测试界面，单击功能键</a:t>
            </a:r>
            <a:r>
              <a:rPr lang="en-US" altLang="zh-CN" sz="2400" dirty="0">
                <a:latin typeface="宋体" pitchFamily="2" charset="-122"/>
                <a:ea typeface="宋体" pitchFamily="2" charset="-122"/>
              </a:rPr>
              <a:t>F12【</a:t>
            </a:r>
            <a:r>
              <a:rPr lang="zh-CN" altLang="en-US" sz="2400" dirty="0">
                <a:latin typeface="宋体" pitchFamily="2" charset="-122"/>
                <a:ea typeface="宋体" pitchFamily="2" charset="-122"/>
              </a:rPr>
              <a:t>下一步</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。如图所示。</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．待设备完成自检测过程，计算机屏幕上会出现测试参数数值（如氧气值的显示）。</a:t>
            </a:r>
          </a:p>
        </p:txBody>
      </p:sp>
      <p:sp>
        <p:nvSpPr>
          <p:cNvPr id="9" name="TextBox 8"/>
          <p:cNvSpPr txBox="1"/>
          <p:nvPr/>
        </p:nvSpPr>
        <p:spPr>
          <a:xfrm>
            <a:off x="7255132" y="5238340"/>
            <a:ext cx="326243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进入发动机和尾气数据采集测试项</a:t>
            </a:r>
          </a:p>
        </p:txBody>
      </p:sp>
      <p:pic>
        <p:nvPicPr>
          <p:cNvPr id="890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26348" y="2346259"/>
            <a:ext cx="4320000" cy="2892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317399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四、测量并记录数据</a:t>
            </a:r>
          </a:p>
        </p:txBody>
      </p:sp>
      <p:sp>
        <p:nvSpPr>
          <p:cNvPr id="11" name="TextBox 10"/>
          <p:cNvSpPr txBox="1"/>
          <p:nvPr/>
        </p:nvSpPr>
        <p:spPr>
          <a:xfrm>
            <a:off x="1190847" y="2176582"/>
            <a:ext cx="4460653" cy="332975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．车辆暖机</a:t>
            </a:r>
            <a:r>
              <a:rPr lang="en-US" altLang="zh-CN" sz="2400" dirty="0">
                <a:latin typeface="宋体" pitchFamily="2" charset="-122"/>
                <a:ea typeface="宋体" pitchFamily="2" charset="-122"/>
              </a:rPr>
              <a:t>1 min</a:t>
            </a:r>
            <a:r>
              <a:rPr lang="zh-CN" altLang="en-US" sz="2400" dirty="0">
                <a:latin typeface="宋体" pitchFamily="2" charset="-122"/>
                <a:ea typeface="宋体" pitchFamily="2" charset="-122"/>
              </a:rPr>
              <a:t>后即可将尾气分析仪的取样管插入车辆的排气管中（深度不小于</a:t>
            </a:r>
            <a:r>
              <a:rPr lang="en-US" altLang="zh-CN" sz="2400" dirty="0">
                <a:latin typeface="宋体" pitchFamily="2" charset="-122"/>
                <a:ea typeface="宋体" pitchFamily="2" charset="-122"/>
              </a:rPr>
              <a:t>400 mm</a:t>
            </a:r>
            <a:r>
              <a:rPr lang="zh-CN" altLang="en-US" sz="2400" dirty="0">
                <a:latin typeface="宋体" pitchFamily="2" charset="-122"/>
                <a:ea typeface="宋体" pitchFamily="2" charset="-122"/>
              </a:rPr>
              <a:t>）进行尾气检测，如图所示，在室内检测时，将尾气收集器接在汽车排气管上。</a:t>
            </a:r>
          </a:p>
        </p:txBody>
      </p:sp>
      <p:sp>
        <p:nvSpPr>
          <p:cNvPr id="9" name="TextBox 8"/>
          <p:cNvSpPr txBox="1"/>
          <p:nvPr/>
        </p:nvSpPr>
        <p:spPr>
          <a:xfrm>
            <a:off x="7665501" y="5238340"/>
            <a:ext cx="244169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插入尾气分析仪的取样管</a:t>
            </a:r>
          </a:p>
        </p:txBody>
      </p:sp>
      <p:pic>
        <p:nvPicPr>
          <p:cNvPr id="901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178616"/>
            <a:ext cx="5400000" cy="2059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729836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四、测量并记录数据</a:t>
            </a:r>
          </a:p>
        </p:txBody>
      </p:sp>
      <p:sp>
        <p:nvSpPr>
          <p:cNvPr id="11" name="TextBox 10"/>
          <p:cNvSpPr txBox="1"/>
          <p:nvPr/>
        </p:nvSpPr>
        <p:spPr>
          <a:xfrm>
            <a:off x="1190847" y="2176582"/>
            <a:ext cx="4460653" cy="286232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．观察屏幕，当计算机屏幕上的</a:t>
            </a:r>
            <a:r>
              <a:rPr lang="en-US" altLang="zh-CN" sz="2400" dirty="0">
                <a:latin typeface="宋体" pitchFamily="2" charset="-122"/>
                <a:ea typeface="宋体" pitchFamily="2" charset="-122"/>
              </a:rPr>
              <a:t>CO2</a:t>
            </a:r>
            <a:r>
              <a:rPr lang="zh-CN" altLang="en-US" sz="2400" dirty="0">
                <a:latin typeface="宋体" pitchFamily="2" charset="-122"/>
                <a:ea typeface="宋体" pitchFamily="2" charset="-122"/>
              </a:rPr>
              <a:t>数值大于</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后，开始记录</a:t>
            </a:r>
            <a:r>
              <a:rPr lang="en-US" altLang="zh-CN" sz="2400" dirty="0">
                <a:latin typeface="宋体" pitchFamily="2" charset="-122"/>
                <a:ea typeface="宋体" pitchFamily="2" charset="-122"/>
              </a:rPr>
              <a:t>CO</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CH</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CO2</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O2</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λ</a:t>
            </a:r>
            <a:r>
              <a:rPr lang="zh-CN" altLang="en-US" sz="2400" dirty="0">
                <a:latin typeface="宋体" pitchFamily="2" charset="-122"/>
                <a:ea typeface="宋体" pitchFamily="2" charset="-122"/>
              </a:rPr>
              <a:t>数值，分别记录它们的最高值和最低值，并取平均值，如图所示。</a:t>
            </a:r>
          </a:p>
        </p:txBody>
      </p:sp>
      <p:sp>
        <p:nvSpPr>
          <p:cNvPr id="9" name="TextBox 8"/>
          <p:cNvSpPr txBox="1"/>
          <p:nvPr/>
        </p:nvSpPr>
        <p:spPr>
          <a:xfrm>
            <a:off x="7768093" y="52383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读取屏幕上的尾气数值</a:t>
            </a:r>
          </a:p>
        </p:txBody>
      </p:sp>
      <p:pic>
        <p:nvPicPr>
          <p:cNvPr id="911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26348" y="2321827"/>
            <a:ext cx="4320000" cy="2916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70209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四、测量并记录数据</a:t>
            </a:r>
          </a:p>
        </p:txBody>
      </p:sp>
      <p:sp>
        <p:nvSpPr>
          <p:cNvPr id="11" name="TextBox 10"/>
          <p:cNvSpPr txBox="1"/>
          <p:nvPr/>
        </p:nvSpPr>
        <p:spPr>
          <a:xfrm>
            <a:off x="1190847" y="2176582"/>
            <a:ext cx="96168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．判断检测结果是否合格。若</a:t>
            </a:r>
            <a:r>
              <a:rPr lang="en-US" altLang="zh-CN" sz="2400" dirty="0">
                <a:latin typeface="宋体" pitchFamily="2" charset="-122"/>
                <a:ea typeface="宋体" pitchFamily="2" charset="-122"/>
              </a:rPr>
              <a:t>CO</a:t>
            </a:r>
            <a:r>
              <a:rPr lang="zh-CN" altLang="en-US" sz="2400" dirty="0">
                <a:latin typeface="宋体" pitchFamily="2" charset="-122"/>
                <a:ea typeface="宋体" pitchFamily="2" charset="-122"/>
              </a:rPr>
              <a:t>检测值小于</a:t>
            </a:r>
            <a:r>
              <a:rPr lang="en-US" altLang="zh-CN" sz="2400" dirty="0">
                <a:latin typeface="宋体" pitchFamily="2" charset="-122"/>
                <a:ea typeface="宋体" pitchFamily="2" charset="-122"/>
              </a:rPr>
              <a:t>0.6%</a:t>
            </a:r>
            <a:r>
              <a:rPr lang="zh-CN" altLang="en-US" sz="2400" dirty="0">
                <a:latin typeface="宋体" pitchFamily="2" charset="-122"/>
                <a:ea typeface="宋体" pitchFamily="2" charset="-122"/>
              </a:rPr>
              <a:t>，则</a:t>
            </a:r>
            <a:r>
              <a:rPr lang="en-US" altLang="zh-CN" sz="2400" dirty="0">
                <a:latin typeface="宋体" pitchFamily="2" charset="-122"/>
                <a:ea typeface="宋体" pitchFamily="2" charset="-122"/>
              </a:rPr>
              <a:t>CO</a:t>
            </a:r>
            <a:r>
              <a:rPr lang="zh-CN" altLang="en-US" sz="2400" dirty="0">
                <a:latin typeface="宋体" pitchFamily="2" charset="-122"/>
                <a:ea typeface="宋体" pitchFamily="2" charset="-122"/>
              </a:rPr>
              <a:t>含量合格，否则为不合格；</a:t>
            </a:r>
            <a:r>
              <a:rPr lang="en-US" altLang="zh-CN" sz="2400" dirty="0">
                <a:latin typeface="宋体" pitchFamily="2" charset="-122"/>
                <a:ea typeface="宋体" pitchFamily="2" charset="-122"/>
              </a:rPr>
              <a:t>HC</a:t>
            </a:r>
            <a:r>
              <a:rPr lang="zh-CN" altLang="en-US" sz="2400" dirty="0">
                <a:latin typeface="宋体" pitchFamily="2" charset="-122"/>
                <a:ea typeface="宋体" pitchFamily="2" charset="-122"/>
              </a:rPr>
              <a:t>检测值小于或等于</a:t>
            </a:r>
            <a:r>
              <a:rPr lang="en-US" altLang="zh-CN" sz="2400" dirty="0">
                <a:latin typeface="宋体" pitchFamily="2" charset="-122"/>
                <a:ea typeface="宋体" pitchFamily="2" charset="-122"/>
              </a:rPr>
              <a:t>80×10-6</a:t>
            </a:r>
            <a:r>
              <a:rPr lang="zh-CN" altLang="en-US" sz="2400" dirty="0">
                <a:latin typeface="宋体" pitchFamily="2" charset="-122"/>
                <a:ea typeface="宋体" pitchFamily="2" charset="-122"/>
              </a:rPr>
              <a:t>，则</a:t>
            </a:r>
            <a:r>
              <a:rPr lang="en-US" altLang="zh-CN" sz="2400" dirty="0">
                <a:latin typeface="宋体" pitchFamily="2" charset="-122"/>
                <a:ea typeface="宋体" pitchFamily="2" charset="-122"/>
              </a:rPr>
              <a:t>HC</a:t>
            </a:r>
            <a:r>
              <a:rPr lang="zh-CN" altLang="en-US" sz="2400" dirty="0">
                <a:latin typeface="宋体" pitchFamily="2" charset="-122"/>
                <a:ea typeface="宋体" pitchFamily="2" charset="-122"/>
              </a:rPr>
              <a:t>含量合格，否则为不合格。</a:t>
            </a:r>
          </a:p>
          <a:p>
            <a:pPr indent="720000">
              <a:lnSpc>
                <a:spcPct val="150000"/>
              </a:lnSpc>
            </a:pPr>
            <a:r>
              <a:rPr lang="zh-CN" altLang="en-US" sz="2400" dirty="0">
                <a:latin typeface="宋体" pitchFamily="2" charset="-122"/>
                <a:ea typeface="宋体" pitchFamily="2" charset="-122"/>
              </a:rPr>
              <a:t>备注：以上是根据</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汽油车污染物排放限值及测量方法（双怠速法及简易工况法）</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GB 18285—2018</a:t>
            </a:r>
            <a:r>
              <a:rPr lang="zh-CN" altLang="en-US" sz="2400" dirty="0">
                <a:latin typeface="宋体" pitchFamily="2" charset="-122"/>
                <a:ea typeface="宋体" pitchFamily="2" charset="-122"/>
              </a:rPr>
              <a:t>），测量汽车双怠速工况下排气污染物测量值。</a:t>
            </a:r>
          </a:p>
        </p:txBody>
      </p:sp>
    </p:spTree>
    <p:extLst>
      <p:ext uri="{BB962C8B-B14F-4D97-AF65-F5344CB8AC3E}">
        <p14:creationId xmlns:p14="http://schemas.microsoft.com/office/powerpoint/2010/main" val="2090412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7" name="TextBox 6"/>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5999" y="2442953"/>
            <a:ext cx="6480000" cy="3963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579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五、退出测试程序</a:t>
            </a:r>
          </a:p>
        </p:txBody>
      </p:sp>
      <p:sp>
        <p:nvSpPr>
          <p:cNvPr id="11" name="TextBox 10"/>
          <p:cNvSpPr txBox="1"/>
          <p:nvPr/>
        </p:nvSpPr>
        <p:spPr>
          <a:xfrm>
            <a:off x="1190847" y="2176582"/>
            <a:ext cx="9616853" cy="111376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a:t>
            </a:r>
            <a:r>
              <a:rPr lang="en-US" altLang="zh-CN" sz="2400" dirty="0">
                <a:latin typeface="宋体" pitchFamily="2" charset="-122"/>
                <a:ea typeface="宋体" pitchFamily="2" charset="-122"/>
              </a:rPr>
              <a:t>ESC</a:t>
            </a:r>
            <a:r>
              <a:rPr lang="zh-CN" altLang="en-US" sz="2400" dirty="0">
                <a:latin typeface="宋体" pitchFamily="2" charset="-122"/>
                <a:ea typeface="宋体" pitchFamily="2" charset="-122"/>
              </a:rPr>
              <a:t>（退出键）然后按</a:t>
            </a:r>
            <a:r>
              <a:rPr lang="en-US" altLang="zh-CN" sz="2400" dirty="0">
                <a:latin typeface="宋体" pitchFamily="2" charset="-122"/>
                <a:ea typeface="宋体" pitchFamily="2" charset="-122"/>
              </a:rPr>
              <a:t>F4</a:t>
            </a:r>
            <a:r>
              <a:rPr lang="zh-CN" altLang="en-US" sz="2400" dirty="0">
                <a:latin typeface="宋体" pitchFamily="2" charset="-122"/>
                <a:ea typeface="宋体" pitchFamily="2" charset="-122"/>
              </a:rPr>
              <a:t>（确认键），退出测试程序。</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．将尾气分析仪的取样管回收至指定位置放置。</a:t>
            </a:r>
          </a:p>
        </p:txBody>
      </p:sp>
    </p:spTree>
    <p:extLst>
      <p:ext uri="{BB962C8B-B14F-4D97-AF65-F5344CB8AC3E}">
        <p14:creationId xmlns:p14="http://schemas.microsoft.com/office/powerpoint/2010/main" val="144441226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尾气检测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六、关闭测试设备</a:t>
            </a:r>
          </a:p>
        </p:txBody>
      </p:sp>
      <p:sp>
        <p:nvSpPr>
          <p:cNvPr id="11" name="TextBox 10"/>
          <p:cNvSpPr txBox="1"/>
          <p:nvPr/>
        </p:nvSpPr>
        <p:spPr>
          <a:xfrm>
            <a:off x="1190847" y="2176582"/>
            <a:ext cx="96168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．退出程序后，</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尾气分析仪将进行气路清洗，约</a:t>
            </a:r>
            <a:r>
              <a:rPr lang="en-US" altLang="zh-CN" sz="2400" dirty="0">
                <a:latin typeface="宋体" pitchFamily="2" charset="-122"/>
                <a:ea typeface="宋体" pitchFamily="2" charset="-122"/>
              </a:rPr>
              <a:t>3 min</a:t>
            </a:r>
            <a:r>
              <a:rPr lang="zh-CN" altLang="en-US" sz="2400" dirty="0">
                <a:latin typeface="宋体" pitchFamily="2" charset="-122"/>
                <a:ea typeface="宋体" pitchFamily="2" charset="-122"/>
              </a:rPr>
              <a:t>。</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．待</a:t>
            </a:r>
            <a:r>
              <a:rPr lang="en-US" altLang="zh-CN" sz="2400" dirty="0">
                <a:latin typeface="宋体" pitchFamily="2" charset="-122"/>
                <a:ea typeface="宋体" pitchFamily="2" charset="-122"/>
              </a:rPr>
              <a:t>BEA 060</a:t>
            </a:r>
            <a:r>
              <a:rPr lang="zh-CN" altLang="en-US" sz="2400" dirty="0">
                <a:latin typeface="宋体" pitchFamily="2" charset="-122"/>
                <a:ea typeface="宋体" pitchFamily="2" charset="-122"/>
              </a:rPr>
              <a:t>尾气分析仪的抽气泵停止工作，气路清洗完毕。此时，按住电源开关键 </a:t>
            </a:r>
            <a:r>
              <a:rPr lang="en-US" altLang="zh-CN" sz="2400" dirty="0">
                <a:latin typeface="宋体" pitchFamily="2" charset="-122"/>
                <a:ea typeface="宋体" pitchFamily="2" charset="-122"/>
              </a:rPr>
              <a:t>3s</a:t>
            </a:r>
            <a:r>
              <a:rPr lang="zh-CN" altLang="en-US" sz="2400" dirty="0">
                <a:latin typeface="宋体" pitchFamily="2" charset="-122"/>
                <a:ea typeface="宋体" pitchFamily="2" charset="-122"/>
              </a:rPr>
              <a:t>，即可关闭尾气分析仪的电源。</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．关闭电源后，电源指示灯熄灭。</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．清洁取样探测杆。</a:t>
            </a:r>
          </a:p>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．结束工作。收驾驶室三件套，升起车窗玻璃，清洁整理车辆、场地、设备、工具。</a:t>
            </a:r>
          </a:p>
        </p:txBody>
      </p:sp>
    </p:spTree>
    <p:extLst>
      <p:ext uri="{BB962C8B-B14F-4D97-AF65-F5344CB8AC3E}">
        <p14:creationId xmlns:p14="http://schemas.microsoft.com/office/powerpoint/2010/main" val="3798662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一、制动液的检查</a:t>
            </a:r>
          </a:p>
        </p:txBody>
      </p:sp>
      <p:sp>
        <p:nvSpPr>
          <p:cNvPr id="9" name="TextBox 8"/>
          <p:cNvSpPr txBox="1"/>
          <p:nvPr/>
        </p:nvSpPr>
        <p:spPr>
          <a:xfrm>
            <a:off x="1092554" y="2058370"/>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．制动液检查的准备工作</a:t>
            </a:r>
          </a:p>
        </p:txBody>
      </p:sp>
      <p:sp>
        <p:nvSpPr>
          <p:cNvPr id="10" name="TextBox 9"/>
          <p:cNvSpPr txBox="1"/>
          <p:nvPr/>
        </p:nvSpPr>
        <p:spPr>
          <a:xfrm>
            <a:off x="1190848" y="2621798"/>
            <a:ext cx="97946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）安装、铺设内三件套；将车辆停放在举升机的中央位置，拉紧驻车制动器；将变速器置于空挡，安装好车轮挡块；打开发动机舱盖，安装、铺设外三件套。</a:t>
            </a:r>
          </a:p>
        </p:txBody>
      </p:sp>
    </p:spTree>
    <p:extLst>
      <p:ext uri="{BB962C8B-B14F-4D97-AF65-F5344CB8AC3E}">
        <p14:creationId xmlns:p14="http://schemas.microsoft.com/office/powerpoint/2010/main" val="4215644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．制动液检查的准备工作</a:t>
            </a:r>
          </a:p>
        </p:txBody>
      </p:sp>
      <p:sp>
        <p:nvSpPr>
          <p:cNvPr id="11" name="TextBox 10"/>
          <p:cNvSpPr txBox="1"/>
          <p:nvPr/>
        </p:nvSpPr>
        <p:spPr>
          <a:xfrm>
            <a:off x="1190849" y="2005249"/>
            <a:ext cx="47146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）准备制动液检查更换所需的工具和设备，如图所示。</a:t>
            </a:r>
          </a:p>
        </p:txBody>
      </p:sp>
      <p:sp>
        <p:nvSpPr>
          <p:cNvPr id="13" name="TextBox 12"/>
          <p:cNvSpPr txBox="1"/>
          <p:nvPr/>
        </p:nvSpPr>
        <p:spPr>
          <a:xfrm>
            <a:off x="7460318" y="5238340"/>
            <a:ext cx="285206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制动液检查所需的工具和设备</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28911" y="1656940"/>
            <a:ext cx="4714875"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28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．制动液液位的检查</a:t>
            </a:r>
          </a:p>
        </p:txBody>
      </p:sp>
      <p:sp>
        <p:nvSpPr>
          <p:cNvPr id="11" name="TextBox 10"/>
          <p:cNvSpPr txBox="1"/>
          <p:nvPr/>
        </p:nvSpPr>
        <p:spPr>
          <a:xfrm>
            <a:off x="1190849" y="2005249"/>
            <a:ext cx="47146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）使车辆处于举升机位置</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的高度，如图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所示，检查车轮挡块。</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）清洁制动液储液罐盖，制动液储液罐安装在发动机舱内靠近蓄电池的位置，如图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3" name="TextBox 12"/>
          <p:cNvSpPr txBox="1"/>
          <p:nvPr/>
        </p:nvSpPr>
        <p:spPr>
          <a:xfrm>
            <a:off x="7562910" y="5238340"/>
            <a:ext cx="264687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制动液储液罐的安装位置</a:t>
            </a:r>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32381" y="905437"/>
            <a:ext cx="2880000" cy="1996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26349" y="3468340"/>
            <a:ext cx="4320000" cy="177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075871" y="2928529"/>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车辆举升位置</a:t>
            </a:r>
          </a:p>
        </p:txBody>
      </p:sp>
    </p:spTree>
    <p:extLst>
      <p:ext uri="{BB962C8B-B14F-4D97-AF65-F5344CB8AC3E}">
        <p14:creationId xmlns:p14="http://schemas.microsoft.com/office/powerpoint/2010/main" val="2670804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．制动液液位的检查</a:t>
            </a:r>
          </a:p>
        </p:txBody>
      </p:sp>
      <p:sp>
        <p:nvSpPr>
          <p:cNvPr id="11" name="TextBox 10"/>
          <p:cNvSpPr txBox="1"/>
          <p:nvPr/>
        </p:nvSpPr>
        <p:spPr>
          <a:xfrm>
            <a:off x="1190849" y="2005249"/>
            <a:ext cx="47146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）使用工作灯或手电筒检查制动</a:t>
            </a:r>
          </a:p>
          <a:p>
            <a:pPr indent="627063">
              <a:lnSpc>
                <a:spcPct val="150000"/>
              </a:lnSpc>
            </a:pPr>
            <a:r>
              <a:rPr lang="zh-CN" altLang="en-US" sz="2400" dirty="0">
                <a:latin typeface="宋体" pitchFamily="2" charset="-122"/>
                <a:ea typeface="宋体" pitchFamily="2" charset="-122"/>
              </a:rPr>
              <a:t>主缸储液罐内的制动液液面高度，应在上限“</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和下限“</a:t>
            </a:r>
            <a:r>
              <a:rPr lang="en-US" altLang="zh-CN" sz="2400" dirty="0">
                <a:latin typeface="宋体" pitchFamily="2" charset="-122"/>
                <a:ea typeface="宋体" pitchFamily="2" charset="-122"/>
              </a:rPr>
              <a:t>MIN”</a:t>
            </a:r>
            <a:r>
              <a:rPr lang="zh-CN" altLang="en-US" sz="2400" dirty="0">
                <a:latin typeface="宋体" pitchFamily="2" charset="-122"/>
                <a:ea typeface="宋体" pitchFamily="2" charset="-122"/>
              </a:rPr>
              <a:t>刻度线之间，如图</a:t>
            </a:r>
            <a:r>
              <a:rPr lang="en-US" altLang="zh-CN" sz="2400" dirty="0">
                <a:latin typeface="宋体" pitchFamily="2" charset="-122"/>
                <a:ea typeface="宋体" pitchFamily="2" charset="-122"/>
              </a:rPr>
              <a:t>5-1-6</a:t>
            </a:r>
            <a:r>
              <a:rPr lang="zh-CN" altLang="en-US" sz="2400" dirty="0">
                <a:latin typeface="宋体" pitchFamily="2" charset="-122"/>
                <a:ea typeface="宋体" pitchFamily="2" charset="-122"/>
              </a:rPr>
              <a:t>所示。如果液面过低，应适当添加制动液，并检查系统是否有泄漏现象。</a:t>
            </a:r>
          </a:p>
        </p:txBody>
      </p:sp>
      <p:sp>
        <p:nvSpPr>
          <p:cNvPr id="13" name="TextBox 12"/>
          <p:cNvSpPr txBox="1"/>
          <p:nvPr/>
        </p:nvSpPr>
        <p:spPr>
          <a:xfrm>
            <a:off x="7562910" y="5238340"/>
            <a:ext cx="264687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制动液储液罐的安装位置</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19424" y="2418940"/>
            <a:ext cx="413385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4370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．制动液泄漏的检查</a:t>
            </a:r>
          </a:p>
        </p:txBody>
      </p:sp>
      <p:sp>
        <p:nvSpPr>
          <p:cNvPr id="11" name="TextBox 10"/>
          <p:cNvSpPr txBox="1"/>
          <p:nvPr/>
        </p:nvSpPr>
        <p:spPr>
          <a:xfrm>
            <a:off x="1190849" y="2005249"/>
            <a:ext cx="47146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）在举升机位置</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的高度，检查制动主缸及制动管、软管是否有泄漏。</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）检查制动防抱死系统（</a:t>
            </a:r>
            <a:r>
              <a:rPr lang="en-US" altLang="zh-CN" sz="2400" dirty="0">
                <a:latin typeface="宋体" pitchFamily="2" charset="-122"/>
                <a:ea typeface="宋体" pitchFamily="2" charset="-122"/>
              </a:rPr>
              <a:t>ABS</a:t>
            </a:r>
            <a:r>
              <a:rPr lang="zh-CN" altLang="en-US" sz="2400" dirty="0">
                <a:latin typeface="宋体" pitchFamily="2" charset="-122"/>
                <a:ea typeface="宋体" pitchFamily="2" charset="-122"/>
              </a:rPr>
              <a:t>）是否有泄漏。</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）如图所示，操纵举升机，将车辆举升至位置</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高度，并可靠锁止托臂。</a:t>
            </a:r>
          </a:p>
        </p:txBody>
      </p:sp>
      <p:sp>
        <p:nvSpPr>
          <p:cNvPr id="13" name="TextBox 12"/>
          <p:cNvSpPr txBox="1"/>
          <p:nvPr/>
        </p:nvSpPr>
        <p:spPr>
          <a:xfrm>
            <a:off x="7255133" y="5238340"/>
            <a:ext cx="326243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操纵举升机提升车辆至位置</a:t>
            </a: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高度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81324" y="2295115"/>
            <a:ext cx="4210050"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0574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．制动液的添加</a:t>
            </a:r>
          </a:p>
        </p:txBody>
      </p:sp>
      <p:sp>
        <p:nvSpPr>
          <p:cNvPr id="11" name="TextBox 10"/>
          <p:cNvSpPr txBox="1"/>
          <p:nvPr/>
        </p:nvSpPr>
        <p:spPr>
          <a:xfrm>
            <a:off x="1190849" y="2005249"/>
            <a:ext cx="47146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）操作举升器至举升机位置</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的高度，打开制动主缸储液罐密封盖，如图所示。</a:t>
            </a:r>
          </a:p>
        </p:txBody>
      </p:sp>
      <p:sp>
        <p:nvSpPr>
          <p:cNvPr id="13" name="TextBox 12"/>
          <p:cNvSpPr txBox="1"/>
          <p:nvPr/>
        </p:nvSpPr>
        <p:spPr>
          <a:xfrm>
            <a:off x="7973278" y="52383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打开储液罐密封盖</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95599" y="2247490"/>
            <a:ext cx="438150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373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Tree>
    <p:extLst>
      <p:ext uri="{BB962C8B-B14F-4D97-AF65-F5344CB8AC3E}">
        <p14:creationId xmlns:p14="http://schemas.microsoft.com/office/powerpoint/2010/main" val="661633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．制动液的添加</a:t>
            </a:r>
          </a:p>
        </p:txBody>
      </p:sp>
      <p:sp>
        <p:nvSpPr>
          <p:cNvPr id="11" name="TextBox 10"/>
          <p:cNvSpPr txBox="1"/>
          <p:nvPr/>
        </p:nvSpPr>
        <p:spPr>
          <a:xfrm>
            <a:off x="1190848" y="2005249"/>
            <a:ext cx="9781951"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）添加制动液，确认制动液量未超过上限（</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）标线，迅速盖上储液罐密封盖。</a:t>
            </a:r>
          </a:p>
          <a:p>
            <a:pPr indent="627063">
              <a:lnSpc>
                <a:spcPct val="150000"/>
              </a:lnSpc>
            </a:pPr>
            <a:r>
              <a:rPr lang="zh-CN" altLang="en-US" sz="2400" dirty="0">
                <a:latin typeface="宋体" pitchFamily="2" charset="-122"/>
                <a:ea typeface="宋体" pitchFamily="2" charset="-122"/>
              </a:rPr>
              <a:t>注意：制动液具有较强的吸湿性，长时间打开储液罐密封盖，会导致制动液变质。</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）在添加制动液时（或在检车时）应注意观察，如果制动液变色或乳化，出现异味，说明该制动液已经变质，应及时更换。</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）整理作业工位。</a:t>
            </a:r>
          </a:p>
        </p:txBody>
      </p:sp>
    </p:spTree>
    <p:extLst>
      <p:ext uri="{BB962C8B-B14F-4D97-AF65-F5344CB8AC3E}">
        <p14:creationId xmlns:p14="http://schemas.microsoft.com/office/powerpoint/2010/main" val="3957946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二、制动液的更换</a:t>
            </a:r>
          </a:p>
        </p:txBody>
      </p:sp>
      <p:sp>
        <p:nvSpPr>
          <p:cNvPr id="9" name="TextBox 8"/>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．人工法更换制动液</a:t>
            </a:r>
          </a:p>
        </p:txBody>
      </p:sp>
      <p:sp>
        <p:nvSpPr>
          <p:cNvPr id="10" name="TextBox 9"/>
          <p:cNvSpPr txBox="1"/>
          <p:nvPr/>
        </p:nvSpPr>
        <p:spPr>
          <a:xfrm>
            <a:off x="1190849" y="2621798"/>
            <a:ext cx="45622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号维修工进入驾驶室内。</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号维修工打开制动主缸储液罐的密封盖。</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号维修工使用油液抽吸设备抽取旧制动液，如图所示。</a:t>
            </a:r>
          </a:p>
        </p:txBody>
      </p:sp>
      <p:sp>
        <p:nvSpPr>
          <p:cNvPr id="11" name="TextBox 10"/>
          <p:cNvSpPr txBox="1"/>
          <p:nvPr/>
        </p:nvSpPr>
        <p:spPr>
          <a:xfrm>
            <a:off x="8178462" y="5238340"/>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抽吸旧制动液</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47985" y="2257015"/>
            <a:ext cx="4276725"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7698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．人工法更换制动液</a:t>
            </a:r>
          </a:p>
        </p:txBody>
      </p:sp>
      <p:sp>
        <p:nvSpPr>
          <p:cNvPr id="11" name="TextBox 10"/>
          <p:cNvSpPr txBox="1"/>
          <p:nvPr/>
        </p:nvSpPr>
        <p:spPr>
          <a:xfrm>
            <a:off x="1190849" y="2005249"/>
            <a:ext cx="4651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号维修工向储液罐内加注新制动液，液面到达“</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刻度线，如图所示。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号维修工操作举升机，将车辆举升至位置</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高度，如图所示。</a:t>
            </a:r>
          </a:p>
        </p:txBody>
      </p:sp>
      <p:sp>
        <p:nvSpPr>
          <p:cNvPr id="6" name="TextBox 5"/>
          <p:cNvSpPr txBox="1"/>
          <p:nvPr/>
        </p:nvSpPr>
        <p:spPr>
          <a:xfrm>
            <a:off x="7870687" y="5238340"/>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将举升器升到高位</a:t>
            </a:r>
          </a:p>
        </p:txBody>
      </p:sp>
      <p:sp>
        <p:nvSpPr>
          <p:cNvPr id="7" name="TextBox 6"/>
          <p:cNvSpPr txBox="1"/>
          <p:nvPr/>
        </p:nvSpPr>
        <p:spPr>
          <a:xfrm>
            <a:off x="8075871" y="2928529"/>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加注新制动液</a:t>
            </a:r>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9" y="945256"/>
            <a:ext cx="2880000" cy="1983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50" y="3360771"/>
            <a:ext cx="2880000" cy="1877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3429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．人工法更换制动液</a:t>
            </a:r>
          </a:p>
        </p:txBody>
      </p:sp>
      <p:sp>
        <p:nvSpPr>
          <p:cNvPr id="11" name="TextBox 10"/>
          <p:cNvSpPr txBox="1"/>
          <p:nvPr/>
        </p:nvSpPr>
        <p:spPr>
          <a:xfrm>
            <a:off x="1190849"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号维修工在右后车轮制动轮缸放气螺栓上安装一个制动液收集器，如图所示。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号维修工使用工具（</a:t>
            </a:r>
            <a:r>
              <a:rPr lang="en-US" altLang="zh-CN" sz="2400" dirty="0">
                <a:latin typeface="宋体" pitchFamily="2" charset="-122"/>
                <a:ea typeface="宋体" pitchFamily="2" charset="-122"/>
              </a:rPr>
              <a:t>10 mm</a:t>
            </a:r>
            <a:r>
              <a:rPr lang="zh-CN" altLang="en-US" sz="2400" dirty="0">
                <a:latin typeface="宋体" pitchFamily="2" charset="-122"/>
                <a:ea typeface="宋体" pitchFamily="2" charset="-122"/>
              </a:rPr>
              <a:t>油管扳手）准备拧松制动轮缸上的放气螺栓，如图所示。准备工作完成后，告知</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号维修工。</a:t>
            </a:r>
          </a:p>
        </p:txBody>
      </p:sp>
      <p:sp>
        <p:nvSpPr>
          <p:cNvPr id="6" name="TextBox 5"/>
          <p:cNvSpPr txBox="1"/>
          <p:nvPr/>
        </p:nvSpPr>
        <p:spPr>
          <a:xfrm>
            <a:off x="7973279" y="5238340"/>
            <a:ext cx="182614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准备好放油操作</a:t>
            </a:r>
          </a:p>
        </p:txBody>
      </p:sp>
      <p:sp>
        <p:nvSpPr>
          <p:cNvPr id="7" name="TextBox 6"/>
          <p:cNvSpPr txBox="1"/>
          <p:nvPr/>
        </p:nvSpPr>
        <p:spPr>
          <a:xfrm>
            <a:off x="7870687" y="2928529"/>
            <a:ext cx="2031326"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安装制动液收集器</a:t>
            </a:r>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9" y="991074"/>
            <a:ext cx="2880000" cy="1937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50" y="3294340"/>
            <a:ext cx="2880000" cy="19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4263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．人工法更换制动液</a:t>
            </a:r>
          </a:p>
        </p:txBody>
      </p:sp>
      <p:sp>
        <p:nvSpPr>
          <p:cNvPr id="11" name="TextBox 10"/>
          <p:cNvSpPr txBox="1"/>
          <p:nvPr/>
        </p:nvSpPr>
        <p:spPr>
          <a:xfrm>
            <a:off x="1190849" y="2005249"/>
            <a:ext cx="46511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号维修工收到信号后，连续踩踏制动踏板</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下并踩住，向</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号维修工发送信号；</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号维修工收到信号后，迅速旋松放气螺栓</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2s</a:t>
            </a:r>
            <a:r>
              <a:rPr lang="zh-CN" altLang="en-US" sz="2400" dirty="0">
                <a:latin typeface="宋体" pitchFamily="2" charset="-122"/>
                <a:ea typeface="宋体" pitchFamily="2" charset="-122"/>
              </a:rPr>
              <a:t>后再拧紧，如图所示。此时可以观察软管中的出油情况，车内</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号维修工的制动踏板会迅速降低。</a:t>
            </a:r>
          </a:p>
        </p:txBody>
      </p:sp>
      <p:sp>
        <p:nvSpPr>
          <p:cNvPr id="10" name="TextBox 9"/>
          <p:cNvSpPr txBox="1"/>
          <p:nvPr/>
        </p:nvSpPr>
        <p:spPr>
          <a:xfrm>
            <a:off x="6947356" y="5238340"/>
            <a:ext cx="387798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两名维修工相互配合完成制动液更换操作</a:t>
            </a:r>
          </a:p>
        </p:txBody>
      </p:sp>
      <p:pic>
        <p:nvPicPr>
          <p:cNvPr id="122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381498"/>
            <a:ext cx="5400000" cy="1856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7020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．人工法更换制动液</a:t>
            </a:r>
          </a:p>
        </p:txBody>
      </p:sp>
      <p:sp>
        <p:nvSpPr>
          <p:cNvPr id="11" name="TextBox 10"/>
          <p:cNvSpPr txBox="1"/>
          <p:nvPr/>
        </p:nvSpPr>
        <p:spPr>
          <a:xfrm>
            <a:off x="1190848" y="2005249"/>
            <a:ext cx="9858151"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）按照右后轮→左前轮→左后轮→右前轮的顺序（因为是双回路交叉的制动液压管路布置），逐个车轮更换制动液和排除空气。</a:t>
            </a:r>
          </a:p>
        </p:txBody>
      </p:sp>
    </p:spTree>
    <p:extLst>
      <p:ext uri="{BB962C8B-B14F-4D97-AF65-F5344CB8AC3E}">
        <p14:creationId xmlns:p14="http://schemas.microsoft.com/office/powerpoint/2010/main" val="144546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．专用设备法更换制动液</a:t>
            </a:r>
          </a:p>
        </p:txBody>
      </p:sp>
      <p:sp>
        <p:nvSpPr>
          <p:cNvPr id="11" name="TextBox 10"/>
          <p:cNvSpPr txBox="1"/>
          <p:nvPr/>
        </p:nvSpPr>
        <p:spPr>
          <a:xfrm>
            <a:off x="1190849" y="2005249"/>
            <a:ext cx="4651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单人操作即可，制动液更换专用工具如图所示。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）打开制动主缸储液罐密封盖。</a:t>
            </a:r>
          </a:p>
        </p:txBody>
      </p:sp>
      <p:sp>
        <p:nvSpPr>
          <p:cNvPr id="10" name="TextBox 9"/>
          <p:cNvSpPr txBox="1"/>
          <p:nvPr/>
        </p:nvSpPr>
        <p:spPr>
          <a:xfrm>
            <a:off x="7870686" y="52383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制动液更换专用工具</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81310" y="2199865"/>
            <a:ext cx="4410075"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6296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．专用设备法更换制动液</a:t>
            </a:r>
          </a:p>
        </p:txBody>
      </p:sp>
      <p:sp>
        <p:nvSpPr>
          <p:cNvPr id="11" name="TextBox 10"/>
          <p:cNvSpPr txBox="1"/>
          <p:nvPr/>
        </p:nvSpPr>
        <p:spPr>
          <a:xfrm>
            <a:off x="1190849" y="2005249"/>
            <a:ext cx="4651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）使用油液抽吸设备抽吸旧制动液，如图所示。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）旋下加液罐盖，将新制动液倒入加液罐，如图所示。</a:t>
            </a:r>
          </a:p>
        </p:txBody>
      </p:sp>
      <p:sp>
        <p:nvSpPr>
          <p:cNvPr id="8" name="TextBox 7"/>
          <p:cNvSpPr txBox="1"/>
          <p:nvPr/>
        </p:nvSpPr>
        <p:spPr>
          <a:xfrm>
            <a:off x="7562911" y="5238340"/>
            <a:ext cx="264687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在加液罐中加入新制动液</a:t>
            </a:r>
          </a:p>
        </p:txBody>
      </p:sp>
      <p:sp>
        <p:nvSpPr>
          <p:cNvPr id="9" name="TextBox 8"/>
          <p:cNvSpPr txBox="1"/>
          <p:nvPr/>
        </p:nvSpPr>
        <p:spPr>
          <a:xfrm>
            <a:off x="8075871" y="2928529"/>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抽吸旧制动液</a:t>
            </a:r>
          </a:p>
        </p:txBody>
      </p:sp>
      <p:pic>
        <p:nvPicPr>
          <p:cNvPr id="143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50" y="828664"/>
            <a:ext cx="2880000" cy="2099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86349" y="3415128"/>
            <a:ext cx="5400000" cy="182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04320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．专用设备法更换制动液</a:t>
            </a:r>
          </a:p>
        </p:txBody>
      </p:sp>
      <p:sp>
        <p:nvSpPr>
          <p:cNvPr id="11" name="TextBox 10"/>
          <p:cNvSpPr txBox="1"/>
          <p:nvPr/>
        </p:nvSpPr>
        <p:spPr>
          <a:xfrm>
            <a:off x="1190849" y="2005249"/>
            <a:ext cx="4651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）盖紧加液罐盖，并将中间的放油阀门关闭，如图所示。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）将加液罐安装在制动主缸储液罐上方并固定牢固，如图所示。</a:t>
            </a:r>
          </a:p>
        </p:txBody>
      </p:sp>
      <p:sp>
        <p:nvSpPr>
          <p:cNvPr id="8" name="TextBox 7"/>
          <p:cNvSpPr txBox="1"/>
          <p:nvPr/>
        </p:nvSpPr>
        <p:spPr>
          <a:xfrm>
            <a:off x="7049950" y="5238340"/>
            <a:ext cx="3672800"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固定加液罐至制动主缸储液罐加油口</a:t>
            </a:r>
          </a:p>
        </p:txBody>
      </p:sp>
      <p:sp>
        <p:nvSpPr>
          <p:cNvPr id="9" name="TextBox 8"/>
          <p:cNvSpPr txBox="1"/>
          <p:nvPr/>
        </p:nvSpPr>
        <p:spPr>
          <a:xfrm>
            <a:off x="7716798" y="2928529"/>
            <a:ext cx="233910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关闭加液罐放油阀门 </a:t>
            </a:r>
          </a:p>
        </p:txBody>
      </p:sp>
      <p:pic>
        <p:nvPicPr>
          <p:cNvPr id="153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9" y="952323"/>
            <a:ext cx="2880000" cy="1976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9" y="3286716"/>
            <a:ext cx="2880000" cy="1951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098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．专用设备法更换制动液</a:t>
            </a:r>
          </a:p>
        </p:txBody>
      </p:sp>
      <p:sp>
        <p:nvSpPr>
          <p:cNvPr id="11" name="TextBox 10"/>
          <p:cNvSpPr txBox="1"/>
          <p:nvPr/>
        </p:nvSpPr>
        <p:spPr>
          <a:xfrm>
            <a:off x="1190849"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）打开加液罐阀门，此时加液罐中新制动液进入储液罐，并且会随着储液罐内制动液面的降低自动补充至规定刻度线，如图所示。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）操作举升机，将车辆举升至高位。</a:t>
            </a:r>
          </a:p>
        </p:txBody>
      </p:sp>
      <p:pic>
        <p:nvPicPr>
          <p:cNvPr id="163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313340"/>
            <a:ext cx="5400000" cy="192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870686" y="52383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制动液更换专用工具</a:t>
            </a:r>
          </a:p>
        </p:txBody>
      </p:sp>
    </p:spTree>
    <p:extLst>
      <p:ext uri="{BB962C8B-B14F-4D97-AF65-F5344CB8AC3E}">
        <p14:creationId xmlns:p14="http://schemas.microsoft.com/office/powerpoint/2010/main" val="1017798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．了解汽车液压制动系统的基本结构、工作原理及液压回路。</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．熟悉制动液选用的相关知识。</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．能对制动液进行检查、添加及更换。</a:t>
            </a:r>
          </a:p>
        </p:txBody>
      </p:sp>
    </p:spTree>
    <p:extLst>
      <p:ext uri="{BB962C8B-B14F-4D97-AF65-F5344CB8AC3E}">
        <p14:creationId xmlns:p14="http://schemas.microsoft.com/office/powerpoint/2010/main" val="371677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．专用设备法更换制动液</a:t>
            </a:r>
          </a:p>
        </p:txBody>
      </p:sp>
      <p:sp>
        <p:nvSpPr>
          <p:cNvPr id="11" name="TextBox 10"/>
          <p:cNvSpPr txBox="1"/>
          <p:nvPr/>
        </p:nvSpPr>
        <p:spPr>
          <a:xfrm>
            <a:off x="1190849"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）清洁轮缸上放气螺栓橡胶防尘罩，如图所示。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）如图所示，安装油液抽吸设备，旋松放气螺栓，开启油液抽吸设备，观察管路中制动液的流出情况，直到管路中没有气泡、清亮的新制动液流出。</a:t>
            </a:r>
          </a:p>
        </p:txBody>
      </p:sp>
      <p:sp>
        <p:nvSpPr>
          <p:cNvPr id="8" name="TextBox 7"/>
          <p:cNvSpPr txBox="1"/>
          <p:nvPr/>
        </p:nvSpPr>
        <p:spPr>
          <a:xfrm>
            <a:off x="7306430" y="5238340"/>
            <a:ext cx="315983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安装并开启油液抽吸设备进行 </a:t>
            </a:r>
          </a:p>
        </p:txBody>
      </p:sp>
      <p:sp>
        <p:nvSpPr>
          <p:cNvPr id="9" name="TextBox 8"/>
          <p:cNvSpPr txBox="1"/>
          <p:nvPr/>
        </p:nvSpPr>
        <p:spPr>
          <a:xfrm>
            <a:off x="7409022" y="2928529"/>
            <a:ext cx="2954656"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清洁轮缸上放气螺栓防尘罩 </a:t>
            </a:r>
          </a:p>
        </p:txBody>
      </p:sp>
      <p:pic>
        <p:nvPicPr>
          <p:cNvPr id="174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9" y="969871"/>
            <a:ext cx="2880000" cy="1958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50" y="3303538"/>
            <a:ext cx="2880000" cy="1934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70440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．专用设备法更换制动液</a:t>
            </a:r>
          </a:p>
        </p:txBody>
      </p:sp>
      <p:sp>
        <p:nvSpPr>
          <p:cNvPr id="11" name="TextBox 10"/>
          <p:cNvSpPr txBox="1"/>
          <p:nvPr/>
        </p:nvSpPr>
        <p:spPr>
          <a:xfrm>
            <a:off x="1190848" y="2005249"/>
            <a:ext cx="98581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）按照右后轮→左前轮→左后轮→右前轮的顺序，逐个车轮更换制动液并排除空气。</a:t>
            </a:r>
          </a:p>
        </p:txBody>
      </p:sp>
    </p:spTree>
    <p:extLst>
      <p:ext uri="{BB962C8B-B14F-4D97-AF65-F5344CB8AC3E}">
        <p14:creationId xmlns:p14="http://schemas.microsoft.com/office/powerpoint/2010/main" val="153957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．空气排放后的检查</a:t>
            </a:r>
          </a:p>
        </p:txBody>
      </p:sp>
      <p:sp>
        <p:nvSpPr>
          <p:cNvPr id="11" name="TextBox 10"/>
          <p:cNvSpPr txBox="1"/>
          <p:nvPr/>
        </p:nvSpPr>
        <p:spPr>
          <a:xfrm>
            <a:off x="1190848" y="2005249"/>
            <a:ext cx="98581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个放气螺栓是否存在泄漏现象，同时使用扳手检查放气螺栓是否拧紧。</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）装好放气螺栓防尘套。</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）用清水清洁溅落在轮胎、车身等部位的制动液。</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）放下车辆，检查制动液储液罐内制动液液面高度，调整到规定刻度，并盖紧储液罐盖。</a:t>
            </a:r>
          </a:p>
        </p:txBody>
      </p:sp>
    </p:spTree>
    <p:extLst>
      <p:ext uri="{BB962C8B-B14F-4D97-AF65-F5344CB8AC3E}">
        <p14:creationId xmlns:p14="http://schemas.microsoft.com/office/powerpoint/2010/main" val="30922325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．空气排放后的检查</a:t>
            </a:r>
          </a:p>
        </p:txBody>
      </p:sp>
      <p:sp>
        <p:nvSpPr>
          <p:cNvPr id="11" name="TextBox 10"/>
          <p:cNvSpPr txBox="1"/>
          <p:nvPr/>
        </p:nvSpPr>
        <p:spPr>
          <a:xfrm>
            <a:off x="1190848" y="2005249"/>
            <a:ext cx="9858151"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）启动发动机，踩踏制动踏板，检查制动踏板的硬度。若过软，还需要进一步排放空气。</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）结束工作，检查车辆、收取驾驶室三件套、升起车窗玻璃，清洁整理车辆、场地、设备、工具等。</a:t>
            </a:r>
          </a:p>
          <a:p>
            <a:pPr indent="627063">
              <a:lnSpc>
                <a:spcPct val="150000"/>
              </a:lnSpc>
            </a:pPr>
            <a:r>
              <a:rPr lang="zh-CN" altLang="en-US" sz="2400" dirty="0">
                <a:latin typeface="宋体" pitchFamily="2" charset="-122"/>
                <a:ea typeface="宋体" pitchFamily="2" charset="-122"/>
              </a:rPr>
              <a:t>注意：制动液具有较强的腐蚀性，废弃制动液应集中管理。</a:t>
            </a:r>
          </a:p>
        </p:txBody>
      </p:sp>
    </p:spTree>
    <p:extLst>
      <p:ext uri="{BB962C8B-B14F-4D97-AF65-F5344CB8AC3E}">
        <p14:creationId xmlns:p14="http://schemas.microsoft.com/office/powerpoint/2010/main" val="25586760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Tree>
    <p:extLst>
      <p:ext uri="{BB962C8B-B14F-4D97-AF65-F5344CB8AC3E}">
        <p14:creationId xmlns:p14="http://schemas.microsoft.com/office/powerpoint/2010/main" val="517229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．了解火花塞的结构、类型等相关知识。</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．熟悉火花塞的维护要求。</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．能对火花塞进行检查与更换。</a:t>
            </a:r>
          </a:p>
        </p:txBody>
      </p:sp>
    </p:spTree>
    <p:extLst>
      <p:ext uri="{BB962C8B-B14F-4D97-AF65-F5344CB8AC3E}">
        <p14:creationId xmlns:p14="http://schemas.microsoft.com/office/powerpoint/2010/main" val="9702393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3416320"/>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本任务是按照汽车维护手册要求，对达到行驶里程车辆的火花塞进行检查，根据检查情况进行维护或更换。不同汽车企业对火花塞检查与更换的行驶里程或年限的规定不同。例如，</a:t>
            </a:r>
            <a:r>
              <a:rPr lang="en-US" altLang="zh-CN" sz="2400" dirty="0">
                <a:latin typeface="宋体" pitchFamily="2" charset="-122"/>
                <a:ea typeface="宋体" pitchFamily="2" charset="-122"/>
              </a:rPr>
              <a:t>2013</a:t>
            </a:r>
            <a:r>
              <a:rPr lang="zh-CN" altLang="en-US" sz="2400" dirty="0">
                <a:latin typeface="宋体" pitchFamily="2" charset="-122"/>
                <a:ea typeface="宋体" pitchFamily="2" charset="-122"/>
              </a:rPr>
              <a:t>款朗逸维护手册要求，</a:t>
            </a:r>
            <a:r>
              <a:rPr lang="en-US" altLang="zh-CN" sz="2400" dirty="0">
                <a:latin typeface="宋体" pitchFamily="2" charset="-122"/>
                <a:ea typeface="宋体" pitchFamily="2" charset="-122"/>
              </a:rPr>
              <a:t>1.6L</a:t>
            </a:r>
            <a:r>
              <a:rPr lang="zh-CN" altLang="en-US" sz="2400" dirty="0">
                <a:latin typeface="宋体" pitchFamily="2" charset="-122"/>
                <a:ea typeface="宋体" pitchFamily="2" charset="-122"/>
              </a:rPr>
              <a:t>车型每行驶</a:t>
            </a:r>
            <a:r>
              <a:rPr lang="en-US" altLang="zh-CN" sz="2400" dirty="0">
                <a:latin typeface="宋体" pitchFamily="2" charset="-122"/>
                <a:ea typeface="宋体" pitchFamily="2" charset="-122"/>
              </a:rPr>
              <a:t>30000 km</a:t>
            </a:r>
            <a:r>
              <a:rPr lang="zh-CN" altLang="en-US" sz="2400" dirty="0">
                <a:latin typeface="宋体" pitchFamily="2" charset="-122"/>
                <a:ea typeface="宋体" pitchFamily="2" charset="-122"/>
              </a:rPr>
              <a:t>更换；而</a:t>
            </a:r>
            <a:r>
              <a:rPr lang="en-US" altLang="zh-CN" sz="2400" dirty="0">
                <a:latin typeface="宋体" pitchFamily="2" charset="-122"/>
                <a:ea typeface="宋体" pitchFamily="2" charset="-122"/>
              </a:rPr>
              <a:t>1.4TSI</a:t>
            </a:r>
            <a:r>
              <a:rPr lang="zh-CN" altLang="en-US" sz="2400" dirty="0">
                <a:latin typeface="宋体" pitchFamily="2" charset="-122"/>
                <a:ea typeface="宋体" pitchFamily="2" charset="-122"/>
              </a:rPr>
              <a:t>车型则建议行驶</a:t>
            </a:r>
            <a:r>
              <a:rPr lang="en-US" altLang="zh-CN" sz="2400" dirty="0">
                <a:latin typeface="宋体" pitchFamily="2" charset="-122"/>
                <a:ea typeface="宋体" pitchFamily="2" charset="-122"/>
              </a:rPr>
              <a:t>20 000 km</a:t>
            </a:r>
            <a:r>
              <a:rPr lang="zh-CN" altLang="en-US" sz="2400" dirty="0">
                <a:latin typeface="宋体" pitchFamily="2" charset="-122"/>
                <a:ea typeface="宋体" pitchFamily="2" charset="-122"/>
              </a:rPr>
              <a:t>时首次更换，之后每行驶</a:t>
            </a:r>
            <a:r>
              <a:rPr lang="en-US" altLang="zh-CN" sz="2400" dirty="0">
                <a:latin typeface="宋体" pitchFamily="2" charset="-122"/>
                <a:ea typeface="宋体" pitchFamily="2" charset="-122"/>
              </a:rPr>
              <a:t>30000 km</a:t>
            </a:r>
            <a:r>
              <a:rPr lang="zh-CN" altLang="en-US" sz="2400" dirty="0">
                <a:latin typeface="宋体" pitchFamily="2" charset="-122"/>
                <a:ea typeface="宋体" pitchFamily="2" charset="-122"/>
              </a:rPr>
              <a:t>更换。</a:t>
            </a:r>
            <a:r>
              <a:rPr lang="en-US" altLang="zh-CN" sz="2400" dirty="0">
                <a:latin typeface="宋体" pitchFamily="2" charset="-122"/>
                <a:ea typeface="宋体" pitchFamily="2" charset="-122"/>
              </a:rPr>
              <a:t>2015</a:t>
            </a:r>
            <a:r>
              <a:rPr lang="zh-CN" altLang="en-US" sz="2400" dirty="0">
                <a:latin typeface="宋体" pitchFamily="2" charset="-122"/>
                <a:ea typeface="宋体" pitchFamily="2" charset="-122"/>
              </a:rPr>
              <a:t>款科鲁兹维护手册要求，每行驶</a:t>
            </a:r>
            <a:r>
              <a:rPr lang="en-US" altLang="zh-CN" sz="2400" dirty="0">
                <a:latin typeface="宋体" pitchFamily="2" charset="-122"/>
                <a:ea typeface="宋体" pitchFamily="2" charset="-122"/>
              </a:rPr>
              <a:t>60000 km</a:t>
            </a:r>
            <a:r>
              <a:rPr lang="zh-CN" altLang="en-US" sz="2400" dirty="0">
                <a:latin typeface="宋体" pitchFamily="2" charset="-122"/>
                <a:ea typeface="宋体" pitchFamily="2" charset="-122"/>
              </a:rPr>
              <a:t>更换。</a:t>
            </a:r>
          </a:p>
        </p:txBody>
      </p:sp>
    </p:spTree>
    <p:extLst>
      <p:ext uri="{BB962C8B-B14F-4D97-AF65-F5344CB8AC3E}">
        <p14:creationId xmlns:p14="http://schemas.microsoft.com/office/powerpoint/2010/main" val="22781226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一、火花塞概述</a:t>
            </a:r>
          </a:p>
        </p:txBody>
      </p:sp>
      <p:sp>
        <p:nvSpPr>
          <p:cNvPr id="9" name="TextBox 8"/>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．火花塞的基本结构</a:t>
            </a:r>
          </a:p>
        </p:txBody>
      </p:sp>
      <p:sp>
        <p:nvSpPr>
          <p:cNvPr id="10" name="TextBox 9"/>
          <p:cNvSpPr txBox="1"/>
          <p:nvPr/>
        </p:nvSpPr>
        <p:spPr>
          <a:xfrm>
            <a:off x="1190849" y="2621798"/>
            <a:ext cx="46384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火花塞的结构如图</a:t>
            </a:r>
            <a:r>
              <a:rPr lang="en-US" altLang="zh-CN" sz="2400" dirty="0">
                <a:latin typeface="宋体" pitchFamily="2" charset="-122"/>
                <a:ea typeface="宋体" pitchFamily="2" charset="-122"/>
              </a:rPr>
              <a:t>5-2-1</a:t>
            </a:r>
            <a:r>
              <a:rPr lang="zh-CN" altLang="en-US" sz="2400" dirty="0">
                <a:latin typeface="宋体" pitchFamily="2" charset="-122"/>
                <a:ea typeface="宋体" pitchFamily="2" charset="-122"/>
              </a:rPr>
              <a:t>所示。弯曲的侧电极焊接在钢制壳体的底端，使其直接搭铁；绝缘体由高氧化铅陶瓷制成；中心电极装在绝缘体的中心孔内，通过接线端与高压导线连接。</a:t>
            </a:r>
          </a:p>
        </p:txBody>
      </p:sp>
      <p:sp>
        <p:nvSpPr>
          <p:cNvPr id="8" name="TextBox 7"/>
          <p:cNvSpPr txBox="1"/>
          <p:nvPr/>
        </p:nvSpPr>
        <p:spPr>
          <a:xfrm>
            <a:off x="8178462" y="5238340"/>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火花塞的结构</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48085" y="1237840"/>
            <a:ext cx="2676525"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58407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．火花塞的功用</a:t>
            </a:r>
          </a:p>
        </p:txBody>
      </p:sp>
      <p:sp>
        <p:nvSpPr>
          <p:cNvPr id="11" name="TextBox 10"/>
          <p:cNvSpPr txBox="1"/>
          <p:nvPr/>
        </p:nvSpPr>
        <p:spPr>
          <a:xfrm>
            <a:off x="1190848" y="2005249"/>
            <a:ext cx="98581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火花塞将点火线圈或磁电机产生的脉冲高压电引入燃烧室，并在两个电极间产生电火花，来点燃气缸内的高压可燃混合气，使发动机正常工作。</a:t>
            </a:r>
          </a:p>
        </p:txBody>
      </p:sp>
    </p:spTree>
    <p:extLst>
      <p:ext uri="{BB962C8B-B14F-4D97-AF65-F5344CB8AC3E}">
        <p14:creationId xmlns:p14="http://schemas.microsoft.com/office/powerpoint/2010/main" val="28429682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．火花塞的种类</a:t>
            </a:r>
          </a:p>
        </p:txBody>
      </p:sp>
      <p:sp>
        <p:nvSpPr>
          <p:cNvPr id="11" name="TextBox 10"/>
          <p:cNvSpPr txBox="1"/>
          <p:nvPr/>
        </p:nvSpPr>
        <p:spPr>
          <a:xfrm>
            <a:off x="1190849" y="2005249"/>
            <a:ext cx="46638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火花塞的种类繁多，按材料分为镍、铂金、铱合金三类；按电极结构分为单头、双头、三头、四头等，如图所示；按耐热性能分为高温和低温两种。使用温度是火花塞的重要指标之一。</a:t>
            </a:r>
          </a:p>
        </p:txBody>
      </p:sp>
      <p:sp>
        <p:nvSpPr>
          <p:cNvPr id="6" name="TextBox 5"/>
          <p:cNvSpPr txBox="1"/>
          <p:nvPr/>
        </p:nvSpPr>
        <p:spPr>
          <a:xfrm>
            <a:off x="7768093" y="52383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火花塞按电极结构分类</a:t>
            </a:r>
          </a:p>
        </p:txBody>
      </p:sp>
      <p:pic>
        <p:nvPicPr>
          <p:cNvPr id="194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662465"/>
            <a:ext cx="5400000" cy="157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8440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3416320"/>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本任务是按照汽车维护手册要求，对达到行驶里程车辆的制动液进行检查，并根据检查情况添加或更换制动液。不同汽车企业对制动液检查与更换的行驶里程或年限的规定不同，例如，</a:t>
            </a:r>
            <a:r>
              <a:rPr lang="en-US" altLang="zh-CN" sz="2400" dirty="0">
                <a:latin typeface="宋体" pitchFamily="2" charset="-122"/>
                <a:ea typeface="宋体" pitchFamily="2" charset="-122"/>
              </a:rPr>
              <a:t>2015</a:t>
            </a:r>
            <a:r>
              <a:rPr lang="zh-CN" altLang="en-US" sz="2400" dirty="0">
                <a:latin typeface="宋体" pitchFamily="2" charset="-122"/>
                <a:ea typeface="宋体" pitchFamily="2" charset="-122"/>
              </a:rPr>
              <a:t>款科鲁兹维护手册要求，每</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年或行驶</a:t>
            </a:r>
            <a:r>
              <a:rPr lang="en-US" altLang="zh-CN" sz="2400" dirty="0">
                <a:latin typeface="宋体" pitchFamily="2" charset="-122"/>
                <a:ea typeface="宋体" pitchFamily="2" charset="-122"/>
              </a:rPr>
              <a:t>30000 km</a:t>
            </a:r>
            <a:r>
              <a:rPr lang="zh-CN" altLang="en-US" sz="2400" dirty="0">
                <a:latin typeface="宋体" pitchFamily="2" charset="-122"/>
                <a:ea typeface="宋体" pitchFamily="2" charset="-122"/>
              </a:rPr>
              <a:t>更换制动液；</a:t>
            </a:r>
            <a:r>
              <a:rPr lang="en-US" altLang="zh-CN" sz="2400" dirty="0">
                <a:latin typeface="宋体" pitchFamily="2" charset="-122"/>
                <a:ea typeface="宋体" pitchFamily="2" charset="-122"/>
              </a:rPr>
              <a:t>2013</a:t>
            </a:r>
            <a:r>
              <a:rPr lang="zh-CN" altLang="en-US" sz="2400" dirty="0">
                <a:latin typeface="宋体" pitchFamily="2" charset="-122"/>
                <a:ea typeface="宋体" pitchFamily="2" charset="-122"/>
              </a:rPr>
              <a:t>款朗逸维护手册要求，</a:t>
            </a:r>
            <a:r>
              <a:rPr lang="en-US" altLang="zh-CN" sz="2400" dirty="0">
                <a:latin typeface="宋体" pitchFamily="2" charset="-122"/>
                <a:ea typeface="宋体" pitchFamily="2" charset="-122"/>
              </a:rPr>
              <a:t>1.6L</a:t>
            </a:r>
            <a:r>
              <a:rPr lang="zh-CN" altLang="en-US" sz="2400" dirty="0">
                <a:latin typeface="宋体" pitchFamily="2" charset="-122"/>
                <a:ea typeface="宋体" pitchFamily="2" charset="-122"/>
              </a:rPr>
              <a:t>车型的制动液建议更换时间为</a:t>
            </a:r>
            <a:r>
              <a:rPr lang="en-US" altLang="zh-CN" sz="2400" dirty="0">
                <a:latin typeface="宋体" pitchFamily="2" charset="-122"/>
                <a:ea typeface="宋体" pitchFamily="2" charset="-122"/>
              </a:rPr>
              <a:t>24</a:t>
            </a:r>
            <a:r>
              <a:rPr lang="zh-CN" altLang="en-US" sz="2400" dirty="0">
                <a:latin typeface="宋体" pitchFamily="2" charset="-122"/>
                <a:ea typeface="宋体" pitchFamily="2" charset="-122"/>
              </a:rPr>
              <a:t>个月或行驶</a:t>
            </a:r>
            <a:r>
              <a:rPr lang="en-US" altLang="zh-CN" sz="2400" dirty="0">
                <a:latin typeface="宋体" pitchFamily="2" charset="-122"/>
                <a:ea typeface="宋体" pitchFamily="2" charset="-122"/>
              </a:rPr>
              <a:t>50000 km</a:t>
            </a:r>
            <a:r>
              <a:rPr lang="zh-CN" altLang="en-US" sz="2400" dirty="0">
                <a:latin typeface="宋体" pitchFamily="2" charset="-122"/>
                <a:ea typeface="宋体" pitchFamily="2" charset="-122"/>
              </a:rPr>
              <a:t>（以先到者为准）。</a:t>
            </a:r>
          </a:p>
        </p:txBody>
      </p:sp>
    </p:spTree>
    <p:extLst>
      <p:ext uri="{BB962C8B-B14F-4D97-AF65-F5344CB8AC3E}">
        <p14:creationId xmlns:p14="http://schemas.microsoft.com/office/powerpoint/2010/main" val="12210223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二、火花塞的定期维护</a:t>
            </a:r>
          </a:p>
        </p:txBody>
      </p:sp>
      <p:sp>
        <p:nvSpPr>
          <p:cNvPr id="12" name="TextBox 11"/>
          <p:cNvSpPr txBox="1"/>
          <p:nvPr/>
        </p:nvSpPr>
        <p:spPr>
          <a:xfrm>
            <a:off x="1190847" y="2176582"/>
            <a:ext cx="96041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．火花塞使用一定的时间或里程后，电极会有积碳或烧蚀，电极间高压电火花将变弱，发动机燃油经济性变差，输出动力下降，甚至火花塞不能点火，发动机无法正常工作。</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．火花塞的检查周期为每行驶</a:t>
            </a:r>
            <a:r>
              <a:rPr lang="en-US" altLang="zh-CN" sz="2400" dirty="0">
                <a:latin typeface="宋体" pitchFamily="2" charset="-122"/>
                <a:ea typeface="宋体" pitchFamily="2" charset="-122"/>
              </a:rPr>
              <a:t>10000 km</a:t>
            </a:r>
            <a:r>
              <a:rPr lang="zh-CN" altLang="en-US" sz="2400" dirty="0">
                <a:latin typeface="宋体" pitchFamily="2" charset="-122"/>
                <a:ea typeface="宋体" pitchFamily="2" charset="-122"/>
              </a:rPr>
              <a:t>或</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个月，更换周期为行驶</a:t>
            </a:r>
            <a:r>
              <a:rPr lang="en-US" altLang="zh-CN" sz="2400" dirty="0">
                <a:latin typeface="宋体" pitchFamily="2" charset="-122"/>
                <a:ea typeface="宋体" pitchFamily="2" charset="-122"/>
              </a:rPr>
              <a:t>20000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40000 km</a:t>
            </a:r>
            <a:r>
              <a:rPr lang="zh-CN" altLang="en-US" sz="2400" dirty="0">
                <a:latin typeface="宋体" pitchFamily="2" charset="-122"/>
                <a:ea typeface="宋体" pitchFamily="2" charset="-122"/>
              </a:rPr>
              <a:t>。铂金火花塞和铱合金火花塞的使用寿命较长，更换周期为行驶</a:t>
            </a:r>
            <a:r>
              <a:rPr lang="en-US" altLang="zh-CN" sz="2400" dirty="0">
                <a:latin typeface="宋体" pitchFamily="2" charset="-122"/>
                <a:ea typeface="宋体" pitchFamily="2" charset="-122"/>
              </a:rPr>
              <a:t>80000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100000 km</a:t>
            </a:r>
            <a:r>
              <a:rPr lang="zh-CN" altLang="en-US" sz="2400" dirty="0">
                <a:latin typeface="宋体" pitchFamily="2" charset="-122"/>
                <a:ea typeface="宋体" pitchFamily="2" charset="-122"/>
              </a:rPr>
              <a:t>，使用过程中无须调整火花塞间隙。</a:t>
            </a:r>
          </a:p>
        </p:txBody>
      </p:sp>
    </p:spTree>
    <p:extLst>
      <p:ext uri="{BB962C8B-B14F-4D97-AF65-F5344CB8AC3E}">
        <p14:creationId xmlns:p14="http://schemas.microsoft.com/office/powerpoint/2010/main" val="37135396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7" name="TextBox 6"/>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2048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5999" y="2434053"/>
            <a:ext cx="5760000" cy="3709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84267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一、拆卸火花塞</a:t>
            </a:r>
          </a:p>
        </p:txBody>
      </p:sp>
      <p:sp>
        <p:nvSpPr>
          <p:cNvPr id="9" name="TextBox 8"/>
          <p:cNvSpPr txBox="1"/>
          <p:nvPr/>
        </p:nvSpPr>
        <p:spPr>
          <a:xfrm>
            <a:off x="1092554" y="2058370"/>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．拆卸火花塞的准备工作</a:t>
            </a:r>
          </a:p>
        </p:txBody>
      </p:sp>
      <p:sp>
        <p:nvSpPr>
          <p:cNvPr id="10" name="TextBox 9"/>
          <p:cNvSpPr txBox="1"/>
          <p:nvPr/>
        </p:nvSpPr>
        <p:spPr>
          <a:xfrm>
            <a:off x="1190848" y="2621798"/>
            <a:ext cx="97946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）安装、铺设内三件套；将车辆停放在举升机的中央位置，拉紧驻车制动器；将变速器置于空挡，安装好车轮挡块；打开发动机舱盖，安装、铺设外三件套。</a:t>
            </a:r>
          </a:p>
        </p:txBody>
      </p:sp>
    </p:spTree>
    <p:extLst>
      <p:ext uri="{BB962C8B-B14F-4D97-AF65-F5344CB8AC3E}">
        <p14:creationId xmlns:p14="http://schemas.microsoft.com/office/powerpoint/2010/main" val="41867034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．拆卸火花塞的准备工作</a:t>
            </a:r>
          </a:p>
        </p:txBody>
      </p:sp>
      <p:sp>
        <p:nvSpPr>
          <p:cNvPr id="11" name="TextBox 10"/>
          <p:cNvSpPr txBox="1"/>
          <p:nvPr/>
        </p:nvSpPr>
        <p:spPr>
          <a:xfrm>
            <a:off x="1190849" y="2005249"/>
            <a:ext cx="47146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）准备常用工具及火花塞专用套筒，如图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所示；准备火花塞更换辅助工具，如图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768094" y="5238340"/>
            <a:ext cx="2236510"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火花塞更换辅助工具</a:t>
            </a:r>
          </a:p>
        </p:txBody>
      </p:sp>
      <p:sp>
        <p:nvSpPr>
          <p:cNvPr id="9" name="TextBox 8"/>
          <p:cNvSpPr txBox="1"/>
          <p:nvPr/>
        </p:nvSpPr>
        <p:spPr>
          <a:xfrm>
            <a:off x="7409022" y="2928529"/>
            <a:ext cx="2954656"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常用工具及火花塞专用套筒</a:t>
            </a:r>
          </a:p>
        </p:txBody>
      </p:sp>
      <p:pic>
        <p:nvPicPr>
          <p:cNvPr id="215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9" y="959253"/>
            <a:ext cx="2880000" cy="1977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50" y="3296767"/>
            <a:ext cx="2880000" cy="1941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03676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．拆卸点火线圈组件</a:t>
            </a:r>
          </a:p>
        </p:txBody>
      </p:sp>
      <p:sp>
        <p:nvSpPr>
          <p:cNvPr id="11" name="TextBox 10"/>
          <p:cNvSpPr txBox="1"/>
          <p:nvPr/>
        </p:nvSpPr>
        <p:spPr>
          <a:xfrm>
            <a:off x="1190849" y="2005249"/>
            <a:ext cx="47146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）清洁点火线圈上盖表面，如图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）拆下点火线圈上盖（无须工具），如图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870686" y="5238340"/>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拆下点火线圈上盖</a:t>
            </a:r>
          </a:p>
        </p:txBody>
      </p:sp>
      <p:sp>
        <p:nvSpPr>
          <p:cNvPr id="9" name="TextBox 8"/>
          <p:cNvSpPr txBox="1"/>
          <p:nvPr/>
        </p:nvSpPr>
        <p:spPr>
          <a:xfrm>
            <a:off x="7665503" y="2928529"/>
            <a:ext cx="244169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清洁点火线圈上盖表面</a:t>
            </a:r>
          </a:p>
        </p:txBody>
      </p:sp>
      <p:pic>
        <p:nvPicPr>
          <p:cNvPr id="225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50" y="1056175"/>
            <a:ext cx="2880000" cy="190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340600"/>
            <a:ext cx="2880000" cy="194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9295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．拆卸点火线圈组件</a:t>
            </a:r>
          </a:p>
        </p:txBody>
      </p:sp>
      <p:sp>
        <p:nvSpPr>
          <p:cNvPr id="11" name="TextBox 10"/>
          <p:cNvSpPr txBox="1"/>
          <p:nvPr/>
        </p:nvSpPr>
        <p:spPr>
          <a:xfrm>
            <a:off x="1190849" y="2005249"/>
            <a:ext cx="471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）拔下点火线圈线束插头，如图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）使用小号棘轮扳手加梅花内六角套筒，拆卸点火线圈总成固定螺栓（</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个），如图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460317" y="5238340"/>
            <a:ext cx="285206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拆卸点火线圈总成固定螺栓</a:t>
            </a:r>
          </a:p>
        </p:txBody>
      </p:sp>
      <p:sp>
        <p:nvSpPr>
          <p:cNvPr id="9" name="TextBox 8"/>
          <p:cNvSpPr txBox="1"/>
          <p:nvPr/>
        </p:nvSpPr>
        <p:spPr>
          <a:xfrm>
            <a:off x="7665503" y="2928529"/>
            <a:ext cx="244169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拔下点火线圈线束插头</a:t>
            </a:r>
          </a:p>
        </p:txBody>
      </p:sp>
      <p:pic>
        <p:nvPicPr>
          <p:cNvPr id="2355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50" y="1005984"/>
            <a:ext cx="5400000" cy="1922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341083"/>
            <a:ext cx="2880000" cy="195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80072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．拆卸点火线圈组件</a:t>
            </a:r>
          </a:p>
        </p:txBody>
      </p:sp>
      <p:sp>
        <p:nvSpPr>
          <p:cNvPr id="11" name="TextBox 10"/>
          <p:cNvSpPr txBox="1"/>
          <p:nvPr/>
        </p:nvSpPr>
        <p:spPr>
          <a:xfrm>
            <a:off x="1190849" y="2005249"/>
            <a:ext cx="47146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）拔出点火线圈总成并妥善摆放，如图所示。</a:t>
            </a:r>
          </a:p>
        </p:txBody>
      </p:sp>
      <p:sp>
        <p:nvSpPr>
          <p:cNvPr id="8" name="TextBox 7"/>
          <p:cNvSpPr txBox="1"/>
          <p:nvPr/>
        </p:nvSpPr>
        <p:spPr>
          <a:xfrm>
            <a:off x="7973278" y="52383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拔出点火线圈总成</a:t>
            </a:r>
          </a:p>
        </p:txBody>
      </p:sp>
      <p:pic>
        <p:nvPicPr>
          <p:cNvPr id="2457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372770"/>
            <a:ext cx="5400000" cy="1865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24268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．拆卸火花塞</a:t>
            </a:r>
          </a:p>
        </p:txBody>
      </p:sp>
      <p:sp>
        <p:nvSpPr>
          <p:cNvPr id="11" name="TextBox 10"/>
          <p:cNvSpPr txBox="1"/>
          <p:nvPr/>
        </p:nvSpPr>
        <p:spPr>
          <a:xfrm>
            <a:off x="1190849" y="2005249"/>
            <a:ext cx="471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）选择棘轮扳手和</a:t>
            </a:r>
            <a:r>
              <a:rPr lang="en-US" altLang="zh-CN" sz="2400" dirty="0">
                <a:latin typeface="宋体" pitchFamily="2" charset="-122"/>
                <a:ea typeface="宋体" pitchFamily="2" charset="-122"/>
              </a:rPr>
              <a:t>16 mm</a:t>
            </a:r>
            <a:r>
              <a:rPr lang="zh-CN" altLang="en-US" sz="2400" dirty="0">
                <a:latin typeface="宋体" pitchFamily="2" charset="-122"/>
                <a:ea typeface="宋体" pitchFamily="2" charset="-122"/>
              </a:rPr>
              <a:t>火花塞专用套筒拆卸火花塞，如图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）取出火花塞，如图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9" name="TextBox 8"/>
          <p:cNvSpPr txBox="1"/>
          <p:nvPr/>
        </p:nvSpPr>
        <p:spPr>
          <a:xfrm>
            <a:off x="8178462" y="5238340"/>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取出火花塞</a:t>
            </a:r>
          </a:p>
        </p:txBody>
      </p:sp>
      <p:sp>
        <p:nvSpPr>
          <p:cNvPr id="10" name="TextBox 9"/>
          <p:cNvSpPr txBox="1"/>
          <p:nvPr/>
        </p:nvSpPr>
        <p:spPr>
          <a:xfrm>
            <a:off x="8075871" y="2928529"/>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拔拆卸火花塞</a:t>
            </a:r>
          </a:p>
        </p:txBody>
      </p:sp>
      <p:pic>
        <p:nvPicPr>
          <p:cNvPr id="2560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755748"/>
            <a:ext cx="5400000" cy="2172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9" y="3292483"/>
            <a:ext cx="2880000" cy="1972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44245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二、检查火花塞</a:t>
            </a:r>
          </a:p>
        </p:txBody>
      </p:sp>
      <p:sp>
        <p:nvSpPr>
          <p:cNvPr id="9" name="TextBox 8"/>
          <p:cNvSpPr txBox="1"/>
          <p:nvPr/>
        </p:nvSpPr>
        <p:spPr>
          <a:xfrm>
            <a:off x="1092554" y="2058370"/>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．检查火花塞外观</a:t>
            </a:r>
          </a:p>
        </p:txBody>
      </p:sp>
      <p:sp>
        <p:nvSpPr>
          <p:cNvPr id="10" name="TextBox 9"/>
          <p:cNvSpPr txBox="1"/>
          <p:nvPr/>
        </p:nvSpPr>
        <p:spPr>
          <a:xfrm>
            <a:off x="1190849" y="2621798"/>
            <a:ext cx="45622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）检查火花塞电极磨损状态。检查火花塞电极边缘是否完全磨损或变圆，如图所示。</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）检查火花塞是否损坏。</a:t>
            </a:r>
          </a:p>
        </p:txBody>
      </p:sp>
      <p:pic>
        <p:nvPicPr>
          <p:cNvPr id="266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442292"/>
            <a:ext cx="5400000" cy="179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8075870" y="52383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检查火花塞外观</a:t>
            </a:r>
          </a:p>
        </p:txBody>
      </p:sp>
    </p:spTree>
    <p:extLst>
      <p:ext uri="{BB962C8B-B14F-4D97-AF65-F5344CB8AC3E}">
        <p14:creationId xmlns:p14="http://schemas.microsoft.com/office/powerpoint/2010/main" val="35616780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．检查火花塞间隙</a:t>
            </a:r>
          </a:p>
        </p:txBody>
      </p:sp>
      <p:sp>
        <p:nvSpPr>
          <p:cNvPr id="11" name="TextBox 10"/>
          <p:cNvSpPr txBox="1"/>
          <p:nvPr/>
        </p:nvSpPr>
        <p:spPr>
          <a:xfrm>
            <a:off x="1190848" y="2005249"/>
            <a:ext cx="95152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）测量火花塞间隙。用火花塞间隙规测量火花塞电极与侧电极的间隙，一般为</a:t>
            </a:r>
            <a:r>
              <a:rPr lang="en-US" altLang="zh-CN" sz="2400" dirty="0">
                <a:latin typeface="宋体" pitchFamily="2" charset="-122"/>
                <a:ea typeface="宋体" pitchFamily="2" charset="-122"/>
              </a:rPr>
              <a:t>0.8</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1.0 mm</a:t>
            </a:r>
            <a:r>
              <a:rPr lang="zh-CN" altLang="en-US" sz="2400" dirty="0">
                <a:latin typeface="宋体" pitchFamily="2" charset="-122"/>
                <a:ea typeface="宋体" pitchFamily="2" charset="-122"/>
              </a:rPr>
              <a:t>。如超出标准，应调整火花塞间隙。</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）调整火花塞间隙。若间隙不符合标准，可用火花塞间隙规进行调整。调整火花塞间隙时，将火花塞侧电极放入火花塞间隙规的缺口部分进行调整。</a:t>
            </a:r>
          </a:p>
        </p:txBody>
      </p:sp>
    </p:spTree>
    <p:extLst>
      <p:ext uri="{BB962C8B-B14F-4D97-AF65-F5344CB8AC3E}">
        <p14:creationId xmlns:p14="http://schemas.microsoft.com/office/powerpoint/2010/main" val="2244269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一、液压制动系统概述</a:t>
            </a:r>
          </a:p>
        </p:txBody>
      </p:sp>
      <p:sp>
        <p:nvSpPr>
          <p:cNvPr id="13" name="TextBox 12"/>
          <p:cNvSpPr txBox="1"/>
          <p:nvPr/>
        </p:nvSpPr>
        <p:spPr>
          <a:xfrm>
            <a:off x="1092554" y="2058370"/>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．液压制动系统的基本结构</a:t>
            </a:r>
          </a:p>
        </p:txBody>
      </p:sp>
      <p:sp>
        <p:nvSpPr>
          <p:cNvPr id="14" name="TextBox 13"/>
          <p:cNvSpPr txBox="1"/>
          <p:nvPr/>
        </p:nvSpPr>
        <p:spPr>
          <a:xfrm>
            <a:off x="1190848" y="2621798"/>
            <a:ext cx="97946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）安装、铺设内三件套；将车辆停放在举升机的中央位置，拉紧驻车制动器；将变速器置于空挡，安装好车轮挡块；打开发动机舱盖，安装、铺设外三件套。</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）准备好空气滤清器检查与更换所需的工具和设备。</a:t>
            </a:r>
          </a:p>
        </p:txBody>
      </p:sp>
    </p:spTree>
    <p:extLst>
      <p:ext uri="{BB962C8B-B14F-4D97-AF65-F5344CB8AC3E}">
        <p14:creationId xmlns:p14="http://schemas.microsoft.com/office/powerpoint/2010/main" val="3298793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三、安装火花塞</a:t>
            </a:r>
          </a:p>
        </p:txBody>
      </p:sp>
      <p:sp>
        <p:nvSpPr>
          <p:cNvPr id="9" name="TextBox 8"/>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．安装火花塞</a:t>
            </a:r>
          </a:p>
        </p:txBody>
      </p:sp>
      <p:sp>
        <p:nvSpPr>
          <p:cNvPr id="10" name="TextBox 9"/>
          <p:cNvSpPr txBox="1"/>
          <p:nvPr/>
        </p:nvSpPr>
        <p:spPr>
          <a:xfrm>
            <a:off x="1190849" y="2621798"/>
            <a:ext cx="45622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）选用规定型号的火花塞，如图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）选用火花塞专用套筒，用手旋入火花塞，如图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2" name="TextBox 11"/>
          <p:cNvSpPr txBox="1"/>
          <p:nvPr/>
        </p:nvSpPr>
        <p:spPr>
          <a:xfrm>
            <a:off x="7973278" y="5238340"/>
            <a:ext cx="182614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用手旋入火花塞</a:t>
            </a:r>
          </a:p>
        </p:txBody>
      </p:sp>
      <p:sp>
        <p:nvSpPr>
          <p:cNvPr id="13" name="TextBox 12"/>
          <p:cNvSpPr txBox="1"/>
          <p:nvPr/>
        </p:nvSpPr>
        <p:spPr>
          <a:xfrm>
            <a:off x="8178463" y="2928529"/>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选用火花塞</a:t>
            </a:r>
          </a:p>
        </p:txBody>
      </p:sp>
      <p:pic>
        <p:nvPicPr>
          <p:cNvPr id="276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9" y="456240"/>
            <a:ext cx="2880000" cy="2472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267083"/>
            <a:ext cx="2880000" cy="1979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65338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．安装火花塞</a:t>
            </a:r>
          </a:p>
        </p:txBody>
      </p:sp>
      <p:sp>
        <p:nvSpPr>
          <p:cNvPr id="11" name="TextBox 10"/>
          <p:cNvSpPr txBox="1"/>
          <p:nvPr/>
        </p:nvSpPr>
        <p:spPr>
          <a:xfrm>
            <a:off x="1190849" y="2005249"/>
            <a:ext cx="4397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）用预置式扭力扳手和</a:t>
            </a:r>
            <a:r>
              <a:rPr lang="en-US" altLang="zh-CN" sz="2400" dirty="0">
                <a:latin typeface="宋体" pitchFamily="2" charset="-122"/>
                <a:ea typeface="宋体" pitchFamily="2" charset="-122"/>
              </a:rPr>
              <a:t>16 mm</a:t>
            </a:r>
            <a:r>
              <a:rPr lang="zh-CN" altLang="en-US" sz="2400" dirty="0">
                <a:latin typeface="宋体" pitchFamily="2" charset="-122"/>
                <a:ea typeface="宋体" pitchFamily="2" charset="-122"/>
              </a:rPr>
              <a:t>火花塞专用套筒拧紧火花塞，拧紧力矩为</a:t>
            </a:r>
            <a:r>
              <a:rPr lang="en-US" altLang="zh-CN" sz="2400" dirty="0">
                <a:latin typeface="宋体" pitchFamily="2" charset="-122"/>
                <a:ea typeface="宋体" pitchFamily="2" charset="-122"/>
              </a:rPr>
              <a:t>25 </a:t>
            </a:r>
            <a:r>
              <a:rPr lang="en-US" altLang="zh-CN" sz="2400" dirty="0" err="1">
                <a:latin typeface="宋体" pitchFamily="2" charset="-122"/>
                <a:ea typeface="宋体" pitchFamily="2" charset="-122"/>
              </a:rPr>
              <a:t>N·m</a:t>
            </a:r>
            <a:r>
              <a:rPr lang="zh-CN" altLang="en-US" sz="2400" dirty="0">
                <a:latin typeface="宋体" pitchFamily="2" charset="-122"/>
                <a:ea typeface="宋体" pitchFamily="2" charset="-122"/>
              </a:rPr>
              <a:t>，如图所示。</a:t>
            </a:r>
          </a:p>
        </p:txBody>
      </p:sp>
      <p:sp>
        <p:nvSpPr>
          <p:cNvPr id="6" name="TextBox 5"/>
          <p:cNvSpPr txBox="1"/>
          <p:nvPr/>
        </p:nvSpPr>
        <p:spPr>
          <a:xfrm>
            <a:off x="7768094" y="52383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按规定力矩拧紧火花塞</a:t>
            </a:r>
          </a:p>
        </p:txBody>
      </p:sp>
      <p:pic>
        <p:nvPicPr>
          <p:cNvPr id="286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410754"/>
            <a:ext cx="5400000" cy="1827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81124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．安装点火线圈组件</a:t>
            </a:r>
          </a:p>
        </p:txBody>
      </p:sp>
      <p:sp>
        <p:nvSpPr>
          <p:cNvPr id="11" name="TextBox 10"/>
          <p:cNvSpPr txBox="1"/>
          <p:nvPr/>
        </p:nvSpPr>
        <p:spPr>
          <a:xfrm>
            <a:off x="1190849" y="2005249"/>
            <a:ext cx="4397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）装入点火线圈组件，如图所示。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）用预置式扭力扳手加梅花内六角套筒扳手拧紧点火线圈组件，拧紧力矩为</a:t>
            </a:r>
            <a:r>
              <a:rPr lang="en-US" altLang="zh-CN" sz="2400" dirty="0">
                <a:latin typeface="宋体" pitchFamily="2" charset="-122"/>
                <a:ea typeface="宋体" pitchFamily="2" charset="-122"/>
              </a:rPr>
              <a:t>8 </a:t>
            </a:r>
            <a:r>
              <a:rPr lang="en-US" altLang="zh-CN" sz="2400" dirty="0" err="1">
                <a:latin typeface="宋体" pitchFamily="2" charset="-122"/>
                <a:ea typeface="宋体" pitchFamily="2" charset="-122"/>
              </a:rPr>
              <a:t>N·m</a:t>
            </a:r>
            <a:r>
              <a:rPr lang="zh-CN" altLang="en-US" sz="2400" dirty="0">
                <a:latin typeface="宋体" pitchFamily="2" charset="-122"/>
                <a:ea typeface="宋体" pitchFamily="2" charset="-122"/>
              </a:rPr>
              <a:t>，如图所示。</a:t>
            </a:r>
          </a:p>
        </p:txBody>
      </p:sp>
      <p:sp>
        <p:nvSpPr>
          <p:cNvPr id="8" name="TextBox 7"/>
          <p:cNvSpPr txBox="1"/>
          <p:nvPr/>
        </p:nvSpPr>
        <p:spPr>
          <a:xfrm>
            <a:off x="7357725" y="5238340"/>
            <a:ext cx="305724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按规定力矩拧紧点火线圈组件</a:t>
            </a:r>
          </a:p>
        </p:txBody>
      </p:sp>
      <p:sp>
        <p:nvSpPr>
          <p:cNvPr id="9" name="TextBox 8"/>
          <p:cNvSpPr txBox="1"/>
          <p:nvPr/>
        </p:nvSpPr>
        <p:spPr>
          <a:xfrm>
            <a:off x="7870687" y="2928529"/>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装入点火线圈组件</a:t>
            </a:r>
          </a:p>
        </p:txBody>
      </p:sp>
      <p:pic>
        <p:nvPicPr>
          <p:cNvPr id="296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979905"/>
            <a:ext cx="2880000" cy="1948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9" y="3261736"/>
            <a:ext cx="2880000" cy="1976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39929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火花塞的检查与更换</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．安装点火线圈组件</a:t>
            </a:r>
          </a:p>
        </p:txBody>
      </p:sp>
      <p:sp>
        <p:nvSpPr>
          <p:cNvPr id="11" name="TextBox 10"/>
          <p:cNvSpPr txBox="1"/>
          <p:nvPr/>
        </p:nvSpPr>
        <p:spPr>
          <a:xfrm>
            <a:off x="1190848" y="2005249"/>
            <a:ext cx="9693051"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）连接点火线圈线束插头。</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）安装点火线圈组件盖板。</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）启动发动机，怠速运行，观察发动机的运转情况。</a:t>
            </a:r>
          </a:p>
        </p:txBody>
      </p:sp>
      <p:sp>
        <p:nvSpPr>
          <p:cNvPr id="10" name="TextBox 9"/>
          <p:cNvSpPr txBox="1"/>
          <p:nvPr/>
        </p:nvSpPr>
        <p:spPr>
          <a:xfrm>
            <a:off x="1092554" y="378535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．结束工作</a:t>
            </a:r>
          </a:p>
        </p:txBody>
      </p:sp>
      <p:sp>
        <p:nvSpPr>
          <p:cNvPr id="12" name="TextBox 11"/>
          <p:cNvSpPr txBox="1"/>
          <p:nvPr/>
        </p:nvSpPr>
        <p:spPr>
          <a:xfrm>
            <a:off x="1190848" y="4348778"/>
            <a:ext cx="96930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取下外三件套，合上发动机舱盖，收取驾驶室三件套，升起车窗玻璃，清洁整理车辆、场地、设备、工具等。</a:t>
            </a:r>
          </a:p>
        </p:txBody>
      </p:sp>
    </p:spTree>
    <p:extLst>
      <p:ext uri="{BB962C8B-B14F-4D97-AF65-F5344CB8AC3E}">
        <p14:creationId xmlns:p14="http://schemas.microsoft.com/office/powerpoint/2010/main" val="14625361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54</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Tree>
    <p:extLst>
      <p:ext uri="{BB962C8B-B14F-4D97-AF65-F5344CB8AC3E}">
        <p14:creationId xmlns:p14="http://schemas.microsoft.com/office/powerpoint/2010/main" val="30465852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a:t>
            </a:r>
            <a:r>
              <a:rPr lang="en-US" altLang="zh-CN" sz="2400" dirty="0">
                <a:latin typeface="宋体" pitchFamily="2" charset="-122"/>
                <a:ea typeface="宋体" pitchFamily="2" charset="-122"/>
              </a:rPr>
              <a:t>CCD</a:t>
            </a:r>
            <a:r>
              <a:rPr lang="zh-CN" altLang="en-US" sz="2400" dirty="0">
                <a:latin typeface="宋体" pitchFamily="2" charset="-122"/>
                <a:ea typeface="宋体" pitchFamily="2" charset="-122"/>
              </a:rPr>
              <a:t>镜式汽车四轮定位仪的基本结构。</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．熟悉汽车四轮定位的基础知识。</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．掌握汽车四轮定位检测的基本操作。</a:t>
            </a:r>
          </a:p>
        </p:txBody>
      </p:sp>
    </p:spTree>
    <p:extLst>
      <p:ext uri="{BB962C8B-B14F-4D97-AF65-F5344CB8AC3E}">
        <p14:creationId xmlns:p14="http://schemas.microsoft.com/office/powerpoint/2010/main" val="39362367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在车辆出现转向沉重、轮胎异常磨损、方向不稳、油耗增大等故障，或者在汽车更换轮胎、减振器、悬架、转向系统的主要零部件及车辆发生碰撞后，都应进行四轮定位检测。本任务是按照汽车维护手册要求，对汽车进行四轮定位检测作业。</a:t>
            </a:r>
          </a:p>
        </p:txBody>
      </p:sp>
    </p:spTree>
    <p:extLst>
      <p:ext uri="{BB962C8B-B14F-4D97-AF65-F5344CB8AC3E}">
        <p14:creationId xmlns:p14="http://schemas.microsoft.com/office/powerpoint/2010/main" val="13423747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一、汽车车轮定位参数</a:t>
            </a:r>
          </a:p>
        </p:txBody>
      </p:sp>
      <p:sp>
        <p:nvSpPr>
          <p:cNvPr id="9" name="TextBox 8"/>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．前轮外倾角</a:t>
            </a:r>
          </a:p>
        </p:txBody>
      </p:sp>
      <p:sp>
        <p:nvSpPr>
          <p:cNvPr id="10" name="TextBox 9"/>
          <p:cNvSpPr txBox="1"/>
          <p:nvPr/>
        </p:nvSpPr>
        <p:spPr>
          <a:xfrm>
            <a:off x="1190849" y="2621798"/>
            <a:ext cx="46384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前轮安装后，其上端向外倾斜，于是前轮的旋转平面与纵向垂直平面间形成一个夹角，称为前轮外倾角（</a:t>
            </a:r>
            <a:r>
              <a:rPr lang="en-US" altLang="zh-CN" sz="2400" dirty="0">
                <a:latin typeface="宋体" pitchFamily="2" charset="-122"/>
                <a:ea typeface="宋体" pitchFamily="2" charset="-122"/>
              </a:rPr>
              <a:t>α</a:t>
            </a:r>
            <a:r>
              <a:rPr lang="zh-CN" altLang="en-US" sz="2400" dirty="0">
                <a:latin typeface="宋体" pitchFamily="2" charset="-122"/>
                <a:ea typeface="宋体" pitchFamily="2" charset="-122"/>
              </a:rPr>
              <a:t>），如图所示。</a:t>
            </a:r>
          </a:p>
        </p:txBody>
      </p:sp>
      <p:sp>
        <p:nvSpPr>
          <p:cNvPr id="8" name="TextBox 7"/>
          <p:cNvSpPr txBox="1"/>
          <p:nvPr/>
        </p:nvSpPr>
        <p:spPr>
          <a:xfrm>
            <a:off x="8281054" y="52383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前轮外倾角</a:t>
            </a: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46348" y="827022"/>
            <a:ext cx="2880000" cy="4411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80705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．前轮前束</a:t>
            </a:r>
          </a:p>
        </p:txBody>
      </p:sp>
      <p:sp>
        <p:nvSpPr>
          <p:cNvPr id="11" name="TextBox 10"/>
          <p:cNvSpPr txBox="1"/>
          <p:nvPr/>
        </p:nvSpPr>
        <p:spPr>
          <a:xfrm>
            <a:off x="1190849" y="2005249"/>
            <a:ext cx="4397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前轮安装后，两前轮的前端距离</a:t>
            </a: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小于后端距离</a:t>
            </a: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，其差值</a:t>
            </a:r>
            <a:r>
              <a:rPr lang="en-US" altLang="zh-CN" sz="2400" dirty="0">
                <a:latin typeface="宋体" pitchFamily="2" charset="-122"/>
                <a:ea typeface="宋体" pitchFamily="2" charset="-122"/>
              </a:rPr>
              <a:t>A-B</a:t>
            </a:r>
            <a:r>
              <a:rPr lang="zh-CN" altLang="en-US" sz="2400" dirty="0">
                <a:latin typeface="宋体" pitchFamily="2" charset="-122"/>
                <a:ea typeface="宋体" pitchFamily="2" charset="-122"/>
              </a:rPr>
              <a:t>即为前轮前束值，如图所示。</a:t>
            </a:r>
          </a:p>
        </p:txBody>
      </p:sp>
      <p:sp>
        <p:nvSpPr>
          <p:cNvPr id="6" name="TextBox 5"/>
          <p:cNvSpPr txBox="1"/>
          <p:nvPr/>
        </p:nvSpPr>
        <p:spPr>
          <a:xfrm>
            <a:off x="8383647" y="5238340"/>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前轮前束</a:t>
            </a: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57474" y="2066515"/>
            <a:ext cx="485775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04615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．主销内倾角</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主销安装在前轴上，其上端略向内倾斜，于是主销轴线与地面垂线之间在汽车横向平面内形成一个夹角，称为主销内倾角（</a:t>
            </a:r>
            <a:r>
              <a:rPr lang="en-US" altLang="zh-CN" sz="2400" dirty="0">
                <a:latin typeface="宋体" pitchFamily="2" charset="-122"/>
                <a:ea typeface="宋体" pitchFamily="2" charset="-122"/>
              </a:rPr>
              <a:t>β</a:t>
            </a:r>
            <a:r>
              <a:rPr lang="zh-CN" altLang="en-US" sz="2400" dirty="0">
                <a:latin typeface="宋体" pitchFamily="2" charset="-122"/>
                <a:ea typeface="宋体" pitchFamily="2" charset="-122"/>
              </a:rPr>
              <a:t>），如图所示。</a:t>
            </a:r>
          </a:p>
        </p:txBody>
      </p:sp>
      <p:sp>
        <p:nvSpPr>
          <p:cNvPr id="6" name="TextBox 5"/>
          <p:cNvSpPr txBox="1"/>
          <p:nvPr/>
        </p:nvSpPr>
        <p:spPr>
          <a:xfrm>
            <a:off x="8281054" y="5238340"/>
            <a:ext cx="121058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主销内倾角</a:t>
            </a: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02590" y="1404769"/>
            <a:ext cx="2967515" cy="3833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9510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．液压制动系统的基本结构</a:t>
            </a:r>
          </a:p>
        </p:txBody>
      </p:sp>
      <p:sp>
        <p:nvSpPr>
          <p:cNvPr id="11" name="TextBox 10"/>
          <p:cNvSpPr txBox="1"/>
          <p:nvPr/>
        </p:nvSpPr>
        <p:spPr>
          <a:xfrm>
            <a:off x="1190849" y="2005249"/>
            <a:ext cx="47146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液压传动机构主要由制动主缸、制动轮缸、管路和制动液组成，如图所示。</a:t>
            </a:r>
          </a:p>
        </p:txBody>
      </p:sp>
      <p:sp>
        <p:nvSpPr>
          <p:cNvPr id="13" name="TextBox 12"/>
          <p:cNvSpPr txBox="1"/>
          <p:nvPr/>
        </p:nvSpPr>
        <p:spPr>
          <a:xfrm>
            <a:off x="7870687" y="52383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液压传动机构的组成</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52686" y="1399765"/>
            <a:ext cx="5267325"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0136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．主销后倾角</a:t>
            </a:r>
          </a:p>
        </p:txBody>
      </p:sp>
      <p:sp>
        <p:nvSpPr>
          <p:cNvPr id="11" name="TextBox 10"/>
          <p:cNvSpPr txBox="1"/>
          <p:nvPr/>
        </p:nvSpPr>
        <p:spPr>
          <a:xfrm>
            <a:off x="1190849" y="2005249"/>
            <a:ext cx="4397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主销安装在前轴上，其上端略向后倾斜，于是主销轴线与通过前轮中心线的地面垂线之间在汽车纵平面内形成一个夹角，称为主销后倾角（</a:t>
            </a:r>
            <a:r>
              <a:rPr lang="en-US" altLang="zh-CN" sz="2400" dirty="0">
                <a:latin typeface="宋体" pitchFamily="2" charset="-122"/>
                <a:ea typeface="宋体" pitchFamily="2" charset="-122"/>
              </a:rPr>
              <a:t>γ</a:t>
            </a:r>
            <a:r>
              <a:rPr lang="zh-CN" altLang="en-US" sz="2400" dirty="0">
                <a:latin typeface="宋体" pitchFamily="2" charset="-122"/>
                <a:ea typeface="宋体" pitchFamily="2" charset="-122"/>
              </a:rPr>
              <a:t>），如图所示。</a:t>
            </a:r>
          </a:p>
        </p:txBody>
      </p:sp>
      <p:sp>
        <p:nvSpPr>
          <p:cNvPr id="6" name="TextBox 5"/>
          <p:cNvSpPr txBox="1"/>
          <p:nvPr/>
        </p:nvSpPr>
        <p:spPr>
          <a:xfrm>
            <a:off x="8281054" y="5238340"/>
            <a:ext cx="121058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主销后倾角</a:t>
            </a: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26348" y="1039084"/>
            <a:ext cx="4320000" cy="4199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07911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2599152" y="1297161"/>
            <a:ext cx="8084264"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二、汽车四轮定位仪（以百斯巴特</a:t>
            </a:r>
            <a:r>
              <a:rPr lang="en-US" altLang="zh-CN" sz="2800" dirty="0">
                <a:solidFill>
                  <a:schemeClr val="bg1"/>
                </a:solidFill>
                <a:latin typeface="楷体" pitchFamily="49" charset="-122"/>
                <a:ea typeface="楷体" pitchFamily="49" charset="-122"/>
              </a:rPr>
              <a:t>ML8RTech</a:t>
            </a:r>
            <a:r>
              <a:rPr lang="zh-CN" altLang="en-US" sz="2800" dirty="0">
                <a:solidFill>
                  <a:schemeClr val="bg1"/>
                </a:solidFill>
                <a:latin typeface="楷体" pitchFamily="49" charset="-122"/>
                <a:ea typeface="楷体" pitchFamily="49" charset="-122"/>
              </a:rPr>
              <a:t>为例）</a:t>
            </a:r>
          </a:p>
        </p:txBody>
      </p:sp>
      <p:sp>
        <p:nvSpPr>
          <p:cNvPr id="8" name="TextBox 7"/>
          <p:cNvSpPr txBox="1"/>
          <p:nvPr/>
        </p:nvSpPr>
        <p:spPr>
          <a:xfrm>
            <a:off x="8281054" y="52383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四轮定位仪</a:t>
            </a:r>
          </a:p>
        </p:txBody>
      </p:sp>
      <p:sp>
        <p:nvSpPr>
          <p:cNvPr id="12" name="TextBox 11"/>
          <p:cNvSpPr txBox="1"/>
          <p:nvPr/>
        </p:nvSpPr>
        <p:spPr>
          <a:xfrm>
            <a:off x="1190847" y="2176582"/>
            <a:ext cx="44098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百斯巴特</a:t>
            </a:r>
            <a:r>
              <a:rPr lang="en-US" altLang="zh-CN" sz="2400" dirty="0">
                <a:latin typeface="宋体" pitchFamily="2" charset="-122"/>
                <a:ea typeface="宋体" pitchFamily="2" charset="-122"/>
              </a:rPr>
              <a:t>ML8RTech</a:t>
            </a:r>
            <a:r>
              <a:rPr lang="zh-CN" altLang="en-US" sz="2400" dirty="0">
                <a:latin typeface="宋体" pitchFamily="2" charset="-122"/>
                <a:ea typeface="宋体" pitchFamily="2" charset="-122"/>
              </a:rPr>
              <a:t>四轮定位仪属于</a:t>
            </a:r>
            <a:r>
              <a:rPr lang="en-US" altLang="zh-CN" sz="2400" dirty="0">
                <a:latin typeface="宋体" pitchFamily="2" charset="-122"/>
                <a:ea typeface="宋体" pitchFamily="2" charset="-122"/>
              </a:rPr>
              <a:t>CCD</a:t>
            </a:r>
            <a:r>
              <a:rPr lang="zh-CN" altLang="en-US" sz="2400" dirty="0">
                <a:latin typeface="宋体" pitchFamily="2" charset="-122"/>
                <a:ea typeface="宋体" pitchFamily="2" charset="-122"/>
              </a:rPr>
              <a:t>镜式四轮定位仪，如图所示。四轮定位仪主要由机箱、计算机、</a:t>
            </a:r>
            <a:r>
              <a:rPr lang="en-US" altLang="zh-CN" sz="2400" dirty="0">
                <a:latin typeface="宋体" pitchFamily="2" charset="-122"/>
                <a:ea typeface="宋体" pitchFamily="2" charset="-122"/>
              </a:rPr>
              <a:t>CCD</a:t>
            </a:r>
            <a:r>
              <a:rPr lang="zh-CN" altLang="en-US" sz="2400" dirty="0">
                <a:latin typeface="宋体" pitchFamily="2" charset="-122"/>
                <a:ea typeface="宋体" pitchFamily="2" charset="-122"/>
              </a:rPr>
              <a:t>镜式传感器和附件等组成。</a:t>
            </a:r>
          </a:p>
        </p:txBody>
      </p:sp>
      <p:pic>
        <p:nvPicPr>
          <p:cNvPr id="348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26348" y="2474469"/>
            <a:ext cx="4320000" cy="2763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90955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．机箱</a:t>
            </a:r>
          </a:p>
        </p:txBody>
      </p:sp>
      <p:sp>
        <p:nvSpPr>
          <p:cNvPr id="11" name="TextBox 10"/>
          <p:cNvSpPr txBox="1"/>
          <p:nvPr/>
        </p:nvSpPr>
        <p:spPr>
          <a:xfrm>
            <a:off x="1190849" y="2005249"/>
            <a:ext cx="4397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如图所示，机箱主要用来承载</a:t>
            </a:r>
            <a:r>
              <a:rPr lang="en-US" altLang="zh-CN" sz="2400" dirty="0">
                <a:latin typeface="宋体" pitchFamily="2" charset="-122"/>
                <a:ea typeface="宋体" pitchFamily="2" charset="-122"/>
              </a:rPr>
              <a:t>CCD</a:t>
            </a:r>
            <a:r>
              <a:rPr lang="zh-CN" altLang="en-US" sz="2400" dirty="0">
                <a:latin typeface="宋体" pitchFamily="2" charset="-122"/>
                <a:ea typeface="宋体" pitchFamily="2" charset="-122"/>
              </a:rPr>
              <a:t>镜式传感器和计算机。在机箱两侧，各有两个传感器充电座，能够给</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个传感器的蓄电池充电；在机箱的右侧，有</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个电源插座。</a:t>
            </a:r>
          </a:p>
        </p:txBody>
      </p:sp>
      <p:sp>
        <p:nvSpPr>
          <p:cNvPr id="6" name="TextBox 5"/>
          <p:cNvSpPr txBox="1"/>
          <p:nvPr/>
        </p:nvSpPr>
        <p:spPr>
          <a:xfrm>
            <a:off x="7255133" y="5238340"/>
            <a:ext cx="326243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百斯巴特</a:t>
            </a:r>
            <a:r>
              <a:rPr lang="en-US" altLang="zh-CN" sz="1600" dirty="0">
                <a:latin typeface="楷体" pitchFamily="49" charset="-122"/>
                <a:ea typeface="楷体" pitchFamily="49" charset="-122"/>
              </a:rPr>
              <a:t>ML8RTech</a:t>
            </a:r>
            <a:r>
              <a:rPr lang="zh-CN" altLang="en-US" sz="1600" dirty="0">
                <a:latin typeface="楷体" pitchFamily="49" charset="-122"/>
                <a:ea typeface="楷体" pitchFamily="49" charset="-122"/>
              </a:rPr>
              <a:t>四轮定位仪机箱</a:t>
            </a: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76706" y="2095501"/>
            <a:ext cx="4419284" cy="3142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54639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．计算机</a:t>
            </a:r>
          </a:p>
        </p:txBody>
      </p:sp>
      <p:sp>
        <p:nvSpPr>
          <p:cNvPr id="11" name="TextBox 10"/>
          <p:cNvSpPr txBox="1"/>
          <p:nvPr/>
        </p:nvSpPr>
        <p:spPr>
          <a:xfrm>
            <a:off x="1190849" y="2005249"/>
            <a:ext cx="43971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计算机包括主机、显示器、键盘、鼠标、打印机等。计算机内预装四轮定位检测软件，如图所示。</a:t>
            </a:r>
          </a:p>
        </p:txBody>
      </p:sp>
      <p:sp>
        <p:nvSpPr>
          <p:cNvPr id="6" name="TextBox 5"/>
          <p:cNvSpPr txBox="1"/>
          <p:nvPr/>
        </p:nvSpPr>
        <p:spPr>
          <a:xfrm>
            <a:off x="7973278" y="52383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四轮定位检测软件</a:t>
            </a: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14660" y="1895065"/>
            <a:ext cx="4143375"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30493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．计算机</a:t>
            </a:r>
          </a:p>
        </p:txBody>
      </p:sp>
      <p:sp>
        <p:nvSpPr>
          <p:cNvPr id="11" name="TextBox 10"/>
          <p:cNvSpPr txBox="1"/>
          <p:nvPr/>
        </p:nvSpPr>
        <p:spPr>
          <a:xfrm>
            <a:off x="1190848" y="2005249"/>
            <a:ext cx="9654951"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打开软件，在显示屏上显示的功能键从左至右分别为复位检测、后退、前进、退出、帮助、打印、客户选择、车辆选择、车辆状况、准备工作、偏位补偿、调整前检测、定位调整、调整后检测、检测报告、切换检测功能，如图所示。</a:t>
            </a:r>
          </a:p>
        </p:txBody>
      </p:sp>
      <p:sp>
        <p:nvSpPr>
          <p:cNvPr id="6" name="TextBox 5"/>
          <p:cNvSpPr txBox="1"/>
          <p:nvPr/>
        </p:nvSpPr>
        <p:spPr>
          <a:xfrm>
            <a:off x="4900067" y="5585167"/>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显示屏上的功能键图标</a:t>
            </a: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51285" y="4313573"/>
            <a:ext cx="5934075"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27405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646878"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CCD</a:t>
            </a:r>
            <a:r>
              <a:rPr lang="zh-CN" altLang="en-US" sz="2400" dirty="0">
                <a:solidFill>
                  <a:schemeClr val="tx1">
                    <a:lumMod val="75000"/>
                    <a:lumOff val="25000"/>
                  </a:schemeClr>
                </a:solidFill>
                <a:latin typeface="黑体" pitchFamily="49" charset="-122"/>
                <a:ea typeface="黑体" pitchFamily="49" charset="-122"/>
              </a:rPr>
              <a:t>镜式传感器</a:t>
            </a:r>
          </a:p>
        </p:txBody>
      </p:sp>
      <p:sp>
        <p:nvSpPr>
          <p:cNvPr id="11" name="TextBox 10"/>
          <p:cNvSpPr txBox="1"/>
          <p:nvPr/>
        </p:nvSpPr>
        <p:spPr>
          <a:xfrm>
            <a:off x="1190848" y="2005249"/>
            <a:ext cx="9578751"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CCD</a:t>
            </a:r>
            <a:r>
              <a:rPr lang="zh-CN" altLang="en-US" sz="2400" dirty="0">
                <a:latin typeface="宋体" pitchFamily="2" charset="-122"/>
                <a:ea typeface="宋体" pitchFamily="2" charset="-122"/>
              </a:rPr>
              <a:t>镜式传感器有</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个，每个传感器经标定后分别贴上</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的标签。在进行四轮定位时，</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号传感器安装在左前轮的卡具上，</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号传感器安装在右前轮的卡具上，</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号传感器安装在左后轮的卡具上，</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号传感器安装在右后轮的卡具上。不能安装错误，否则定位的线束信号将中断，数据不能传输。</a:t>
            </a:r>
          </a:p>
        </p:txBody>
      </p:sp>
    </p:spTree>
    <p:extLst>
      <p:ext uri="{BB962C8B-B14F-4D97-AF65-F5344CB8AC3E}">
        <p14:creationId xmlns:p14="http://schemas.microsoft.com/office/powerpoint/2010/main" val="10962497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．定位仪附件</a:t>
            </a:r>
          </a:p>
        </p:txBody>
      </p:sp>
      <p:sp>
        <p:nvSpPr>
          <p:cNvPr id="11" name="TextBox 10"/>
          <p:cNvSpPr txBox="1"/>
          <p:nvPr/>
        </p:nvSpPr>
        <p:spPr>
          <a:xfrm>
            <a:off x="1190849" y="2005249"/>
            <a:ext cx="43971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附件包括卡具、线束、转向盘锁、刹车锁等，如图所示。</a:t>
            </a:r>
          </a:p>
        </p:txBody>
      </p:sp>
      <p:sp>
        <p:nvSpPr>
          <p:cNvPr id="6" name="TextBox 5"/>
          <p:cNvSpPr txBox="1"/>
          <p:nvPr/>
        </p:nvSpPr>
        <p:spPr>
          <a:xfrm>
            <a:off x="8281054" y="52383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定位仪附件</a:t>
            </a:r>
          </a:p>
        </p:txBody>
      </p:sp>
      <p:pic>
        <p:nvPicPr>
          <p:cNvPr id="389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8" y="3045613"/>
            <a:ext cx="5400000" cy="219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99995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三、二次举升机</a:t>
            </a:r>
          </a:p>
        </p:txBody>
      </p:sp>
      <p:sp>
        <p:nvSpPr>
          <p:cNvPr id="8" name="TextBox 7"/>
          <p:cNvSpPr txBox="1"/>
          <p:nvPr/>
        </p:nvSpPr>
        <p:spPr>
          <a:xfrm>
            <a:off x="8075870" y="5238340"/>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举升机操作台</a:t>
            </a:r>
          </a:p>
        </p:txBody>
      </p:sp>
      <p:sp>
        <p:nvSpPr>
          <p:cNvPr id="12" name="TextBox 11"/>
          <p:cNvSpPr txBox="1"/>
          <p:nvPr/>
        </p:nvSpPr>
        <p:spPr>
          <a:xfrm>
            <a:off x="1190847" y="2176582"/>
            <a:ext cx="44098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在进行四轮定位操作过程中，需要使用二次举升机，二次举升机的操作方法与剪式举升机基本相同，如图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所示。举升机操作台如图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pic>
        <p:nvPicPr>
          <p:cNvPr id="399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839809"/>
            <a:ext cx="2880000" cy="1961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252368"/>
            <a:ext cx="2880000" cy="1985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8383647" y="2800952"/>
            <a:ext cx="100540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举升机</a:t>
            </a:r>
          </a:p>
        </p:txBody>
      </p:sp>
    </p:spTree>
    <p:extLst>
      <p:ext uri="{BB962C8B-B14F-4D97-AF65-F5344CB8AC3E}">
        <p14:creationId xmlns:p14="http://schemas.microsoft.com/office/powerpoint/2010/main" val="11409109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7" name="TextBox 6"/>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409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5999" y="2434053"/>
            <a:ext cx="5760000" cy="4029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92848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7007046"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一、准备操作（举升机未升起，在最低位）</a:t>
            </a:r>
          </a:p>
        </p:txBody>
      </p:sp>
      <p:sp>
        <p:nvSpPr>
          <p:cNvPr id="11" name="TextBox 10"/>
          <p:cNvSpPr txBox="1"/>
          <p:nvPr/>
        </p:nvSpPr>
        <p:spPr>
          <a:xfrm>
            <a:off x="1190847" y="2176582"/>
            <a:ext cx="98708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．车辆进入工位前，清理工位卫生，排除障碍物，准备相关的工具、物品等。</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．将车辆停放在举升机的中央位置，安装、铺设内三件套。</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．降下驾驶员侧门窗玻璃，检查转向盘是否在正中位置，拉紧驻车制动器，将换挡杆置于</a:t>
            </a:r>
            <a:r>
              <a:rPr lang="en-US" altLang="zh-CN" sz="2400" dirty="0">
                <a:latin typeface="宋体" pitchFamily="2" charset="-122"/>
                <a:ea typeface="宋体" pitchFamily="2" charset="-122"/>
              </a:rPr>
              <a:t>P</a:t>
            </a:r>
            <a:r>
              <a:rPr lang="zh-CN" altLang="en-US" sz="2400" dirty="0">
                <a:latin typeface="宋体" pitchFamily="2" charset="-122"/>
                <a:ea typeface="宋体" pitchFamily="2" charset="-122"/>
              </a:rPr>
              <a:t>挡，检查仪表板上燃油箱油位并记录，关闭点火开关。</a:t>
            </a:r>
          </a:p>
        </p:txBody>
      </p:sp>
    </p:spTree>
    <p:extLst>
      <p:ext uri="{BB962C8B-B14F-4D97-AF65-F5344CB8AC3E}">
        <p14:creationId xmlns:p14="http://schemas.microsoft.com/office/powerpoint/2010/main" val="2021752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．液压制动系统的工作原理</a:t>
            </a:r>
          </a:p>
        </p:txBody>
      </p:sp>
      <p:sp>
        <p:nvSpPr>
          <p:cNvPr id="11" name="TextBox 10"/>
          <p:cNvSpPr txBox="1"/>
          <p:nvPr/>
        </p:nvSpPr>
        <p:spPr>
          <a:xfrm>
            <a:off x="1190848" y="2005249"/>
            <a:ext cx="9794651"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）制动系统不工作时，制动摩擦片与制动鼓（盘）之间有间隙，车轮和制动鼓（盘）可一起自由旋转。</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制动时，用脚踩下制动踏板，通过推杆和主缸活塞使主缸油液在一定压力下流入轮缸，并通过每个车轮上的制动轮缸活塞推动制动摩擦片向制动鼓（盘）移动，使摩擦片压紧在制动鼓（盘）上，产生摩擦力矩。制动鼓（盘）的转动受到阻力，从而产生制动器制动力。</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）解除制动：当放开制动踏板时，制动轮缸活塞回位，制动摩擦片返回原位，制动力解除。</a:t>
            </a:r>
          </a:p>
        </p:txBody>
      </p:sp>
    </p:spTree>
    <p:extLst>
      <p:ext uri="{BB962C8B-B14F-4D97-AF65-F5344CB8AC3E}">
        <p14:creationId xmlns:p14="http://schemas.microsoft.com/office/powerpoint/2010/main" val="23807836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7007046"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一、准备操作（举升机未升起，在最低位）</a:t>
            </a:r>
          </a:p>
        </p:txBody>
      </p:sp>
      <p:sp>
        <p:nvSpPr>
          <p:cNvPr id="11" name="TextBox 10"/>
          <p:cNvSpPr txBox="1"/>
          <p:nvPr/>
        </p:nvSpPr>
        <p:spPr>
          <a:xfrm>
            <a:off x="1190847" y="2176582"/>
            <a:ext cx="45876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．安装好车轮挡块，检查驾驶室和行李舱载荷是否符合定位检测要求；目视检查车身前后、左右有无倾斜、是否水平。</a:t>
            </a:r>
            <a:endParaRPr lang="en-US" altLang="zh-CN" sz="2400" dirty="0">
              <a:latin typeface="宋体" pitchFamily="2" charset="-122"/>
              <a:ea typeface="宋体" pitchFamily="2" charset="-122"/>
            </a:endParaRPr>
          </a:p>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．检查前轮中心是否基本对正转角盘中心，销子是否在锁定状态，如图所示。</a:t>
            </a: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86348" y="2399316"/>
            <a:ext cx="3600000" cy="283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973278" y="52383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检查前轮中心位置</a:t>
            </a:r>
          </a:p>
        </p:txBody>
      </p:sp>
    </p:spTree>
    <p:extLst>
      <p:ext uri="{BB962C8B-B14F-4D97-AF65-F5344CB8AC3E}">
        <p14:creationId xmlns:p14="http://schemas.microsoft.com/office/powerpoint/2010/main" val="13928796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7007046"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一、准备操作（举升机未升起，在最低位）</a:t>
            </a:r>
          </a:p>
        </p:txBody>
      </p:sp>
      <p:sp>
        <p:nvSpPr>
          <p:cNvPr id="11" name="TextBox 10"/>
          <p:cNvSpPr txBox="1"/>
          <p:nvPr/>
        </p:nvSpPr>
        <p:spPr>
          <a:xfrm>
            <a:off x="1190847" y="2176582"/>
            <a:ext cx="45876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．检查后轮是否基本对正后滑板中间部位，销子是否在锁定状态。</a:t>
            </a:r>
          </a:p>
          <a:p>
            <a:pPr indent="720000">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．读取车辆型号</a:t>
            </a:r>
            <a:r>
              <a:rPr lang="en-US" altLang="zh-CN" sz="2400" dirty="0">
                <a:latin typeface="宋体" pitchFamily="2" charset="-122"/>
                <a:ea typeface="宋体" pitchFamily="2" charset="-122"/>
              </a:rPr>
              <a:t>/VIN</a:t>
            </a:r>
            <a:r>
              <a:rPr lang="zh-CN" altLang="en-US" sz="2400" dirty="0">
                <a:latin typeface="宋体" pitchFamily="2" charset="-122"/>
                <a:ea typeface="宋体" pitchFamily="2" charset="-122"/>
              </a:rPr>
              <a:t>码</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车辆生产年份（见车辆铭牌，在右前车门框下方），并记录在作业表上，如图所示。</a:t>
            </a:r>
          </a:p>
        </p:txBody>
      </p:sp>
      <p:sp>
        <p:nvSpPr>
          <p:cNvPr id="9" name="TextBox 8"/>
          <p:cNvSpPr txBox="1"/>
          <p:nvPr/>
        </p:nvSpPr>
        <p:spPr>
          <a:xfrm>
            <a:off x="8383647" y="5238340"/>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车辆铭牌</a:t>
            </a: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81298" y="2961865"/>
            <a:ext cx="4610100"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17285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7007046"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一、准备操作（举升机未升起，在最低位）</a:t>
            </a:r>
          </a:p>
        </p:txBody>
      </p:sp>
      <p:sp>
        <p:nvSpPr>
          <p:cNvPr id="11" name="TextBox 10"/>
          <p:cNvSpPr txBox="1"/>
          <p:nvPr/>
        </p:nvSpPr>
        <p:spPr>
          <a:xfrm>
            <a:off x="1190847" y="2176582"/>
            <a:ext cx="45876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．查找原厂要求的前后车轮的轮胎型号和标准胎压（在左后车门下方），并记录在作业表上，如图所示。</a:t>
            </a:r>
          </a:p>
          <a:p>
            <a:pPr indent="720000">
              <a:lnSpc>
                <a:spcPct val="150000"/>
              </a:lnSpc>
            </a:pP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．检查和调整轮胎气压，检查实车安装轮胎型号是否与轮胎铭牌要求一致。</a:t>
            </a:r>
          </a:p>
        </p:txBody>
      </p:sp>
      <p:sp>
        <p:nvSpPr>
          <p:cNvPr id="9" name="TextBox 8"/>
          <p:cNvSpPr txBox="1"/>
          <p:nvPr/>
        </p:nvSpPr>
        <p:spPr>
          <a:xfrm>
            <a:off x="8383647" y="5238340"/>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轮胎铭牌</a:t>
            </a:r>
          </a:p>
        </p:txBody>
      </p:sp>
      <p:pic>
        <p:nvPicPr>
          <p:cNvPr id="440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61472" y="2056673"/>
            <a:ext cx="1649752" cy="318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27746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7007046"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一、准备操作（举升机未升起，在最低位）</a:t>
            </a:r>
          </a:p>
        </p:txBody>
      </p:sp>
      <p:sp>
        <p:nvSpPr>
          <p:cNvPr id="11" name="TextBox 10"/>
          <p:cNvSpPr txBox="1"/>
          <p:nvPr/>
        </p:nvSpPr>
        <p:spPr>
          <a:xfrm>
            <a:off x="1190847" y="2176582"/>
            <a:ext cx="45876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．测量前后桥车身高度并记录（轮毂中心至轮眉下沿的距离）。</a:t>
            </a:r>
          </a:p>
          <a:p>
            <a:pPr indent="720000">
              <a:lnSpc>
                <a:spcPct val="150000"/>
              </a:lnSpc>
            </a:pP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．在定位仪程序中建立用户和车辆档案，如图</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所示；在数据库中找到相应车型，完成车型数据选择，如图所示。</a:t>
            </a:r>
          </a:p>
        </p:txBody>
      </p:sp>
      <p:sp>
        <p:nvSpPr>
          <p:cNvPr id="9" name="TextBox 8"/>
          <p:cNvSpPr txBox="1"/>
          <p:nvPr/>
        </p:nvSpPr>
        <p:spPr>
          <a:xfrm>
            <a:off x="8075870" y="6146900"/>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车型数据选择</a:t>
            </a:r>
          </a:p>
        </p:txBody>
      </p:sp>
      <p:pic>
        <p:nvPicPr>
          <p:cNvPr id="450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1967455"/>
            <a:ext cx="2880000" cy="219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768093" y="4161741"/>
            <a:ext cx="223651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建立用户和车辆档案</a:t>
            </a:r>
          </a:p>
        </p:txBody>
      </p:sp>
      <p:pic>
        <p:nvPicPr>
          <p:cNvPr id="4505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4561959"/>
            <a:ext cx="2880000" cy="1584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69598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二、车轮检查（二次举升）</a:t>
            </a:r>
          </a:p>
        </p:txBody>
      </p:sp>
      <p:sp>
        <p:nvSpPr>
          <p:cNvPr id="11" name="TextBox 10"/>
          <p:cNvSpPr txBox="1"/>
          <p:nvPr/>
        </p:nvSpPr>
        <p:spPr>
          <a:xfrm>
            <a:off x="1190847" y="2176582"/>
            <a:ext cx="9566053" cy="230832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．将变速器换挡杆置于空挡位置并释放驻车制动器。</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．放置二次举升支撑垫块，二次举升小剪顶在车辆中间部位的底盘托点上，使车轮离开举升机充分悬空后落锁。</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．检查两前轮轴承是否松旷。</a:t>
            </a:r>
          </a:p>
        </p:txBody>
      </p:sp>
    </p:spTree>
    <p:extLst>
      <p:ext uri="{BB962C8B-B14F-4D97-AF65-F5344CB8AC3E}">
        <p14:creationId xmlns:p14="http://schemas.microsoft.com/office/powerpoint/2010/main" val="18642216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二、车轮检查（二次举升）</a:t>
            </a:r>
          </a:p>
        </p:txBody>
      </p:sp>
      <p:sp>
        <p:nvSpPr>
          <p:cNvPr id="11" name="TextBox 10"/>
          <p:cNvSpPr txBox="1"/>
          <p:nvPr/>
        </p:nvSpPr>
        <p:spPr>
          <a:xfrm>
            <a:off x="1190847" y="2176582"/>
            <a:ext cx="4587653" cy="286232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．检查四轮轮胎是否有裂纹、损坏、异常磨损，测量四轮胎纹深度，如图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．在车辆状况表中输入轮胎型号和胎纹深度，如图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9" name="TextBox 8"/>
          <p:cNvSpPr txBox="1"/>
          <p:nvPr/>
        </p:nvSpPr>
        <p:spPr>
          <a:xfrm>
            <a:off x="8075870" y="6146900"/>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输入车辆状况</a:t>
            </a:r>
          </a:p>
        </p:txBody>
      </p:sp>
      <p:sp>
        <p:nvSpPr>
          <p:cNvPr id="10" name="TextBox 9"/>
          <p:cNvSpPr txBox="1"/>
          <p:nvPr/>
        </p:nvSpPr>
        <p:spPr>
          <a:xfrm>
            <a:off x="8075870" y="3549469"/>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测量胎纹深度</a:t>
            </a:r>
          </a:p>
        </p:txBody>
      </p:sp>
      <p:pic>
        <p:nvPicPr>
          <p:cNvPr id="4608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1297161"/>
            <a:ext cx="2880000" cy="225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918305"/>
            <a:ext cx="2880000" cy="2266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93551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52116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三、车辆底盘检查（升起大剪）</a:t>
            </a:r>
          </a:p>
        </p:txBody>
      </p:sp>
      <p:sp>
        <p:nvSpPr>
          <p:cNvPr id="11" name="TextBox 10"/>
          <p:cNvSpPr txBox="1"/>
          <p:nvPr/>
        </p:nvSpPr>
        <p:spPr>
          <a:xfrm>
            <a:off x="1190847" y="2176582"/>
            <a:ext cx="96549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．操作举升机，升高到较高位置后落锁。</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．检查后轴悬架：检查左后减振器和弹簧，检查后桥，检查后悬架锁闩连杆和中心枢轴球节；检查右后减振器和弹簧。</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．检查转向连接机构：检查左前转向横拉杆、转向节、球头，检查右前转向横拉杆、转向节、球头。</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．检查前轴悬架：检查左前下控制臂、球节、前后衬套，检查前稳定杆，检查右前下控制臂、球节、前后衬套。</a:t>
            </a:r>
          </a:p>
        </p:txBody>
      </p:sp>
    </p:spTree>
    <p:extLst>
      <p:ext uri="{BB962C8B-B14F-4D97-AF65-F5344CB8AC3E}">
        <p14:creationId xmlns:p14="http://schemas.microsoft.com/office/powerpoint/2010/main" val="4786584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52116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四、轮毂偏位补偿及调整前检测</a:t>
            </a:r>
          </a:p>
        </p:txBody>
      </p:sp>
      <p:sp>
        <p:nvSpPr>
          <p:cNvPr id="12" name="TextBox 11"/>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．定位仪安装</a:t>
            </a:r>
          </a:p>
        </p:txBody>
      </p:sp>
      <p:sp>
        <p:nvSpPr>
          <p:cNvPr id="13" name="TextBox 12"/>
          <p:cNvSpPr txBox="1"/>
          <p:nvPr/>
        </p:nvSpPr>
        <p:spPr>
          <a:xfrm>
            <a:off x="1190849" y="2621798"/>
            <a:ext cx="46384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）降低大剪举升平台至适合的落锁位置。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）悬架复位。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）定位仪定位准备，如图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）将变速器置于空挡，释放驻车制动器。</a:t>
            </a:r>
          </a:p>
        </p:txBody>
      </p:sp>
      <p:sp>
        <p:nvSpPr>
          <p:cNvPr id="14" name="TextBox 13"/>
          <p:cNvSpPr txBox="1"/>
          <p:nvPr/>
        </p:nvSpPr>
        <p:spPr>
          <a:xfrm>
            <a:off x="8178462" y="6046794"/>
            <a:ext cx="141577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安装传感器</a:t>
            </a:r>
          </a:p>
        </p:txBody>
      </p:sp>
      <p:pic>
        <p:nvPicPr>
          <p:cNvPr id="471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6348" y="1963739"/>
            <a:ext cx="2520000" cy="180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8074878" y="3784308"/>
            <a:ext cx="182614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安装传感器卡具</a:t>
            </a:r>
          </a:p>
        </p:txBody>
      </p:sp>
      <p:pic>
        <p:nvPicPr>
          <p:cNvPr id="4710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6348" y="4310185"/>
            <a:ext cx="2520000" cy="173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6778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9" y="2005249"/>
            <a:ext cx="43971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）放置二次举升支撑垫块，升起举升机小剪，使车轮离开大剪平台</a:t>
            </a:r>
            <a:r>
              <a:rPr lang="en-US" altLang="zh-CN" sz="2400" dirty="0">
                <a:latin typeface="宋体" pitchFamily="2" charset="-122"/>
                <a:ea typeface="宋体" pitchFamily="2" charset="-122"/>
              </a:rPr>
              <a:t>10 cm</a:t>
            </a:r>
            <a:r>
              <a:rPr lang="zh-CN" altLang="en-US" sz="2400" dirty="0">
                <a:latin typeface="宋体" pitchFamily="2" charset="-122"/>
                <a:ea typeface="宋体" pitchFamily="2" charset="-122"/>
              </a:rPr>
              <a:t>左右，充分悬空，以便进行轮毂补偿，如图所示。</a:t>
            </a:r>
          </a:p>
        </p:txBody>
      </p:sp>
      <p:sp>
        <p:nvSpPr>
          <p:cNvPr id="6" name="TextBox 5"/>
          <p:cNvSpPr txBox="1"/>
          <p:nvPr/>
        </p:nvSpPr>
        <p:spPr>
          <a:xfrm>
            <a:off x="8383646" y="5238340"/>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二次举升</a:t>
            </a:r>
          </a:p>
        </p:txBody>
      </p:sp>
      <p:pic>
        <p:nvPicPr>
          <p:cNvPr id="481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26347" y="1923210"/>
            <a:ext cx="4320000" cy="3315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96814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）点击显示屏上的功能键“前进”，或点击键盘上的“</a:t>
            </a:r>
            <a:r>
              <a:rPr lang="en-US" altLang="zh-CN" sz="2400" dirty="0">
                <a:latin typeface="宋体" pitchFamily="2" charset="-122"/>
                <a:ea typeface="宋体" pitchFamily="2" charset="-122"/>
              </a:rPr>
              <a:t>F3”</a:t>
            </a:r>
            <a:r>
              <a:rPr lang="zh-CN" altLang="en-US" sz="2400" dirty="0">
                <a:latin typeface="宋体" pitchFamily="2" charset="-122"/>
                <a:ea typeface="宋体" pitchFamily="2" charset="-122"/>
              </a:rPr>
              <a:t>键，显示屏上显示“偏位补偿”界面，出现</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个红色的车轮偏位补偿图标，如图所示。</a:t>
            </a:r>
          </a:p>
        </p:txBody>
      </p:sp>
      <p:sp>
        <p:nvSpPr>
          <p:cNvPr id="6" name="TextBox 5"/>
          <p:cNvSpPr txBox="1"/>
          <p:nvPr/>
        </p:nvSpPr>
        <p:spPr>
          <a:xfrm>
            <a:off x="7973277" y="5238340"/>
            <a:ext cx="182614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“偏位补偿”界面</a:t>
            </a: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00397" y="1847440"/>
            <a:ext cx="3771900" cy="339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6208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．液压制动回路</a:t>
            </a:r>
          </a:p>
        </p:txBody>
      </p:sp>
      <p:sp>
        <p:nvSpPr>
          <p:cNvPr id="11" name="TextBox 10"/>
          <p:cNvSpPr txBox="1"/>
          <p:nvPr/>
        </p:nvSpPr>
        <p:spPr>
          <a:xfrm>
            <a:off x="1190848" y="2005249"/>
            <a:ext cx="9794651"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液压制动回路是连接制动主缸与各个车轮制动轮缸的制动管路的布置形式。常见的液压制动回路有单回路和双回路两种。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）单回路液压制动系统</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）双回路液压制动系统</a:t>
            </a:r>
          </a:p>
        </p:txBody>
      </p:sp>
    </p:spTree>
    <p:extLst>
      <p:ext uri="{BB962C8B-B14F-4D97-AF65-F5344CB8AC3E}">
        <p14:creationId xmlns:p14="http://schemas.microsoft.com/office/powerpoint/2010/main" val="26186424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9" y="2005249"/>
            <a:ext cx="43971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）完成右前轮的偏位补偿。取下卡具安全钩并挂好，松开卡具上的传感器轴固定螺栓，调整传感器至水平位置，锁止传感器轴固定螺栓，如图所示。</a:t>
            </a:r>
          </a:p>
        </p:txBody>
      </p:sp>
      <p:sp>
        <p:nvSpPr>
          <p:cNvPr id="6" name="TextBox 5"/>
          <p:cNvSpPr txBox="1"/>
          <p:nvPr/>
        </p:nvSpPr>
        <p:spPr>
          <a:xfrm>
            <a:off x="8383646" y="5238340"/>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偏位补偿</a:t>
            </a: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33698" y="2066515"/>
            <a:ext cx="43053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41149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按下传感器上的偏位补偿键，此时偏位补偿灯（橘黄色）点亮，当偏位补偿灯熄灭后，屏幕上右前轮的图标出现</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个绿色指示块，如图所示。</a:t>
            </a:r>
          </a:p>
        </p:txBody>
      </p:sp>
      <p:sp>
        <p:nvSpPr>
          <p:cNvPr id="6" name="TextBox 5"/>
          <p:cNvSpPr txBox="1"/>
          <p:nvPr/>
        </p:nvSpPr>
        <p:spPr>
          <a:xfrm>
            <a:off x="8332349" y="5238340"/>
            <a:ext cx="110799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偏位补偿</a:t>
            </a:r>
            <a:r>
              <a:rPr lang="en-US" altLang="zh-CN" sz="1600" dirty="0">
                <a:latin typeface="楷体" pitchFamily="49" charset="-122"/>
                <a:ea typeface="楷体" pitchFamily="49" charset="-122"/>
              </a:rPr>
              <a:t>1</a:t>
            </a:r>
            <a:endParaRPr lang="zh-CN" altLang="en-US" sz="1600" dirty="0">
              <a:latin typeface="楷体" pitchFamily="49" charset="-122"/>
              <a:ea typeface="楷体" pitchFamily="49" charset="-122"/>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14659" y="2037940"/>
            <a:ext cx="414337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21714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按下传感器上的偏位补偿键，此时偏位补偿灯（橘黄色）点亮，当偏位补偿灯熄灭后，屏幕上左后轮的图标出现</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个绿色指示块，如图所示。</a:t>
            </a:r>
          </a:p>
        </p:txBody>
      </p:sp>
      <p:sp>
        <p:nvSpPr>
          <p:cNvPr id="6" name="TextBox 5"/>
          <p:cNvSpPr txBox="1"/>
          <p:nvPr/>
        </p:nvSpPr>
        <p:spPr>
          <a:xfrm>
            <a:off x="8332349" y="5238340"/>
            <a:ext cx="110799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偏位补偿</a:t>
            </a:r>
            <a:r>
              <a:rPr lang="en-US" altLang="zh-CN" sz="1600" dirty="0">
                <a:latin typeface="楷体" pitchFamily="49" charset="-122"/>
                <a:ea typeface="楷体" pitchFamily="49" charset="-122"/>
              </a:rPr>
              <a:t>2</a:t>
            </a:r>
            <a:endParaRPr lang="zh-CN" altLang="en-US" sz="1600" dirty="0">
              <a:latin typeface="楷体" pitchFamily="49" charset="-122"/>
              <a:ea typeface="楷体" pitchFamily="49" charset="-122"/>
            </a:endParaRPr>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28947" y="2076040"/>
            <a:ext cx="4114800"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914823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9" y="2005249"/>
            <a:ext cx="43971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按照上述方法，继续转动，第</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个</a:t>
            </a:r>
            <a:r>
              <a:rPr lang="en-US" altLang="zh-CN" sz="2400" dirty="0">
                <a:latin typeface="宋体" pitchFamily="2" charset="-122"/>
                <a:ea typeface="宋体" pitchFamily="2" charset="-122"/>
              </a:rPr>
              <a:t>90°</a:t>
            </a:r>
            <a:r>
              <a:rPr lang="zh-CN" altLang="en-US" sz="2400" dirty="0">
                <a:latin typeface="宋体" pitchFamily="2" charset="-122"/>
                <a:ea typeface="宋体" pitchFamily="2" charset="-122"/>
              </a:rPr>
              <a:t>位置、第</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个</a:t>
            </a:r>
            <a:r>
              <a:rPr lang="en-US" altLang="zh-CN" sz="2400" dirty="0">
                <a:latin typeface="宋体" pitchFamily="2" charset="-122"/>
                <a:ea typeface="宋体" pitchFamily="2" charset="-122"/>
              </a:rPr>
              <a:t>90°</a:t>
            </a:r>
            <a:r>
              <a:rPr lang="zh-CN" altLang="en-US" sz="2400" dirty="0">
                <a:latin typeface="宋体" pitchFamily="2" charset="-122"/>
                <a:ea typeface="宋体" pitchFamily="2" charset="-122"/>
              </a:rPr>
              <a:t>位置，屏幕上显示分别如图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和图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6" name="TextBox 5"/>
          <p:cNvSpPr txBox="1"/>
          <p:nvPr/>
        </p:nvSpPr>
        <p:spPr>
          <a:xfrm>
            <a:off x="8332349" y="3116130"/>
            <a:ext cx="110799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偏位补偿</a:t>
            </a:r>
            <a:r>
              <a:rPr lang="en-US" altLang="zh-CN" sz="1600" dirty="0">
                <a:latin typeface="楷体" pitchFamily="49" charset="-122"/>
                <a:ea typeface="楷体" pitchFamily="49" charset="-122"/>
              </a:rPr>
              <a:t>3</a:t>
            </a:r>
            <a:endParaRPr lang="zh-CN" altLang="en-US" sz="1600" dirty="0">
              <a:latin typeface="楷体" pitchFamily="49" charset="-122"/>
              <a:ea typeface="楷体" pitchFamily="49" charset="-122"/>
            </a:endParaRPr>
          </a:p>
        </p:txBody>
      </p:sp>
      <p:sp>
        <p:nvSpPr>
          <p:cNvPr id="8" name="TextBox 7"/>
          <p:cNvSpPr txBox="1"/>
          <p:nvPr/>
        </p:nvSpPr>
        <p:spPr>
          <a:xfrm>
            <a:off x="8332349" y="5924140"/>
            <a:ext cx="110799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偏位补偿</a:t>
            </a:r>
            <a:r>
              <a:rPr lang="en-US" altLang="zh-CN" sz="1600" dirty="0">
                <a:latin typeface="楷体" pitchFamily="49" charset="-122"/>
                <a:ea typeface="楷体" pitchFamily="49" charset="-122"/>
              </a:rPr>
              <a:t>4</a:t>
            </a:r>
            <a:endParaRPr lang="zh-CN" altLang="en-US" sz="1600" dirty="0">
              <a:latin typeface="楷体" pitchFamily="49" charset="-122"/>
              <a:ea typeface="楷体" pitchFamily="49" charset="-122"/>
            </a:endParaRPr>
          </a:p>
        </p:txBody>
      </p:sp>
      <p:pic>
        <p:nvPicPr>
          <p:cNvPr id="532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7" y="889113"/>
            <a:ext cx="2880000" cy="2227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7" y="3738439"/>
            <a:ext cx="2880000" cy="2245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64469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9" y="2005249"/>
            <a:ext cx="4397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检查卡具，使传感器保持水平，锁止传感器轴固定螺栓。按下计算键（“</a:t>
            </a:r>
            <a:r>
              <a:rPr lang="en-US" altLang="zh-CN" sz="2400" dirty="0">
                <a:latin typeface="宋体" pitchFamily="2" charset="-122"/>
                <a:ea typeface="宋体" pitchFamily="2" charset="-122"/>
              </a:rPr>
              <a:t>M”</a:t>
            </a:r>
            <a:r>
              <a:rPr lang="zh-CN" altLang="en-US" sz="2400" dirty="0">
                <a:latin typeface="宋体" pitchFamily="2" charset="-122"/>
                <a:ea typeface="宋体" pitchFamily="2" charset="-122"/>
              </a:rPr>
              <a:t>键），计算键灯点亮，当计算键灯熄灭后，屏幕上出现右前轮偏位补偿的数值，如图所示。</a:t>
            </a:r>
          </a:p>
        </p:txBody>
      </p:sp>
      <p:sp>
        <p:nvSpPr>
          <p:cNvPr id="10" name="TextBox 9"/>
          <p:cNvSpPr txBox="1"/>
          <p:nvPr/>
        </p:nvSpPr>
        <p:spPr>
          <a:xfrm>
            <a:off x="7870685" y="5238340"/>
            <a:ext cx="203132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右前轮偏位补偿数值</a:t>
            </a:r>
          </a:p>
        </p:txBody>
      </p:sp>
      <p:pic>
        <p:nvPicPr>
          <p:cNvPr id="542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57523" y="2114140"/>
            <a:ext cx="405765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16901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．偏位补偿</a:t>
            </a:r>
          </a:p>
        </p:txBody>
      </p:sp>
      <p:sp>
        <p:nvSpPr>
          <p:cNvPr id="11" name="TextBox 10"/>
          <p:cNvSpPr txBox="1"/>
          <p:nvPr/>
        </p:nvSpPr>
        <p:spPr>
          <a:xfrm>
            <a:off x="1190848" y="2005249"/>
            <a:ext cx="9527951"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）按照上述方法，分别完成左前轮、右后轮、左后轮的偏位补偿，屏幕上显示偏位补偿的数值，如图所示。</a:t>
            </a:r>
          </a:p>
        </p:txBody>
      </p:sp>
      <p:sp>
        <p:nvSpPr>
          <p:cNvPr id="10" name="TextBox 9"/>
          <p:cNvSpPr txBox="1"/>
          <p:nvPr/>
        </p:nvSpPr>
        <p:spPr>
          <a:xfrm>
            <a:off x="4836568" y="5615403"/>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其他三轮偏位补偿数值</a:t>
            </a:r>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62112" y="3357978"/>
            <a:ext cx="886777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18103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．调整前检测</a:t>
            </a:r>
          </a:p>
        </p:txBody>
      </p:sp>
      <p:sp>
        <p:nvSpPr>
          <p:cNvPr id="11" name="TextBox 10"/>
          <p:cNvSpPr txBox="1"/>
          <p:nvPr/>
        </p:nvSpPr>
        <p:spPr>
          <a:xfrm>
            <a:off x="1190848" y="2005249"/>
            <a:ext cx="95279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）拔出</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个转角盘固定销并放好，拔出</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个后滑板固定销并放好，移开后轮挡块，拉紧驻车制动器，将换挡杆置于</a:t>
            </a:r>
            <a:r>
              <a:rPr lang="en-US" altLang="zh-CN" sz="2400" dirty="0">
                <a:latin typeface="宋体" pitchFamily="2" charset="-122"/>
                <a:ea typeface="宋体" pitchFamily="2" charset="-122"/>
              </a:rPr>
              <a:t>P</a:t>
            </a:r>
            <a:r>
              <a:rPr lang="zh-CN" altLang="en-US" sz="2400" dirty="0">
                <a:latin typeface="宋体" pitchFamily="2" charset="-122"/>
                <a:ea typeface="宋体" pitchFamily="2" charset="-122"/>
              </a:rPr>
              <a:t>挡，将小剪缓慢降到最低位置。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）检查两前轮是否处于转角盘中心位置，检查两后轮是否落在后滑板中间位置，按压车辆前后，使减振器复位。</a:t>
            </a:r>
          </a:p>
        </p:txBody>
      </p:sp>
    </p:spTree>
    <p:extLst>
      <p:ext uri="{BB962C8B-B14F-4D97-AF65-F5344CB8AC3E}">
        <p14:creationId xmlns:p14="http://schemas.microsoft.com/office/powerpoint/2010/main" val="41658977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．调整前检测</a:t>
            </a:r>
          </a:p>
        </p:txBody>
      </p:sp>
      <p:sp>
        <p:nvSpPr>
          <p:cNvPr id="11" name="TextBox 10"/>
          <p:cNvSpPr txBox="1"/>
          <p:nvPr/>
        </p:nvSpPr>
        <p:spPr>
          <a:xfrm>
            <a:off x="1190849" y="2005249"/>
            <a:ext cx="4397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）安装刹车锁，如图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所示，检查制动灯是否点亮。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）单击屏幕上的“前进”图标，进入“调整前检测</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转向操作”界面，如图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）正前打直。</a:t>
            </a:r>
          </a:p>
        </p:txBody>
      </p:sp>
      <p:sp>
        <p:nvSpPr>
          <p:cNvPr id="10" name="TextBox 9"/>
          <p:cNvSpPr txBox="1"/>
          <p:nvPr/>
        </p:nvSpPr>
        <p:spPr>
          <a:xfrm>
            <a:off x="7306429" y="5746340"/>
            <a:ext cx="315983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“调整前检测</a:t>
            </a:r>
            <a:r>
              <a:rPr lang="en-US" altLang="zh-CN" sz="1600" dirty="0">
                <a:latin typeface="楷体" pitchFamily="49" charset="-122"/>
                <a:ea typeface="楷体" pitchFamily="49" charset="-122"/>
              </a:rPr>
              <a:t>-</a:t>
            </a:r>
            <a:r>
              <a:rPr lang="zh-CN" altLang="en-US" sz="1600" dirty="0">
                <a:latin typeface="楷体" pitchFamily="49" charset="-122"/>
                <a:ea typeface="楷体" pitchFamily="49" charset="-122"/>
              </a:rPr>
              <a:t>转向操作”界面</a:t>
            </a:r>
          </a:p>
        </p:txBody>
      </p:sp>
      <p:pic>
        <p:nvPicPr>
          <p:cNvPr id="563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910893"/>
            <a:ext cx="2880000" cy="1985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513834"/>
            <a:ext cx="2880000" cy="2232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178462" y="2896078"/>
            <a:ext cx="141577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安装刹车锁</a:t>
            </a:r>
          </a:p>
        </p:txBody>
      </p:sp>
    </p:spTree>
    <p:extLst>
      <p:ext uri="{BB962C8B-B14F-4D97-AF65-F5344CB8AC3E}">
        <p14:creationId xmlns:p14="http://schemas.microsoft.com/office/powerpoint/2010/main" val="31239905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．调整前检测</a:t>
            </a:r>
          </a:p>
        </p:txBody>
      </p:sp>
      <p:sp>
        <p:nvSpPr>
          <p:cNvPr id="11" name="TextBox 10"/>
          <p:cNvSpPr txBox="1"/>
          <p:nvPr/>
        </p:nvSpPr>
        <p:spPr>
          <a:xfrm>
            <a:off x="1190848" y="2005249"/>
            <a:ext cx="5019451"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）传感器水平调整：如果</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个传感器中有的不水平，屏幕上将显示该传感器的红色图标，如图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所示。将所有不水平的传感器调整到水平状态，调整完毕后，所有传感器的图标将都变成绿色，如图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所示，系统将自动进入下个界面。</a:t>
            </a:r>
          </a:p>
          <a:p>
            <a:pPr indent="627063">
              <a:lnSpc>
                <a:spcPct val="150000"/>
              </a:lnSpc>
            </a:pPr>
            <a:endParaRPr lang="zh-CN" altLang="en-US" sz="2400" dirty="0">
              <a:latin typeface="宋体" pitchFamily="2" charset="-122"/>
              <a:ea typeface="宋体" pitchFamily="2" charset="-122"/>
            </a:endParaRPr>
          </a:p>
        </p:txBody>
      </p:sp>
      <p:sp>
        <p:nvSpPr>
          <p:cNvPr id="13" name="TextBox 12"/>
          <p:cNvSpPr txBox="1"/>
          <p:nvPr/>
        </p:nvSpPr>
        <p:spPr>
          <a:xfrm>
            <a:off x="7870685" y="3012158"/>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传感器水平调整前</a:t>
            </a:r>
          </a:p>
        </p:txBody>
      </p:sp>
      <p:pic>
        <p:nvPicPr>
          <p:cNvPr id="573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7" y="794813"/>
            <a:ext cx="2880000" cy="2217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870685" y="5746340"/>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传感器水平调整后</a:t>
            </a:r>
          </a:p>
        </p:txBody>
      </p:sp>
      <p:pic>
        <p:nvPicPr>
          <p:cNvPr id="5734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7" y="3475067"/>
            <a:ext cx="2880000" cy="2271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13874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．调整前检测</a:t>
            </a:r>
          </a:p>
        </p:txBody>
      </p:sp>
      <p:sp>
        <p:nvSpPr>
          <p:cNvPr id="11" name="TextBox 10"/>
          <p:cNvSpPr txBox="1"/>
          <p:nvPr/>
        </p:nvSpPr>
        <p:spPr>
          <a:xfrm>
            <a:off x="1190849" y="2005249"/>
            <a:ext cx="43971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）向左</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转向操作：根据图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白色箭头指示，逆时针轻打转向盘，直至白色的三角尖头移至橙色半圆形中间绿色区域，如图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所示。屏幕自动进入下一个界面。</a:t>
            </a:r>
          </a:p>
        </p:txBody>
      </p:sp>
      <p:sp>
        <p:nvSpPr>
          <p:cNvPr id="8" name="TextBox 7"/>
          <p:cNvSpPr txBox="1"/>
          <p:nvPr/>
        </p:nvSpPr>
        <p:spPr>
          <a:xfrm>
            <a:off x="7665501" y="3012158"/>
            <a:ext cx="244169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“向左</a:t>
            </a:r>
            <a:r>
              <a:rPr lang="en-US" altLang="zh-CN" sz="1600" dirty="0">
                <a:latin typeface="楷体" pitchFamily="49" charset="-122"/>
                <a:ea typeface="楷体" pitchFamily="49" charset="-122"/>
              </a:rPr>
              <a:t>20°</a:t>
            </a:r>
            <a:r>
              <a:rPr lang="zh-CN" altLang="en-US" sz="1600" dirty="0">
                <a:latin typeface="楷体" pitchFamily="49" charset="-122"/>
                <a:ea typeface="楷体" pitchFamily="49" charset="-122"/>
              </a:rPr>
              <a:t>转向”界面</a:t>
            </a:r>
          </a:p>
        </p:txBody>
      </p:sp>
      <p:sp>
        <p:nvSpPr>
          <p:cNvPr id="9" name="TextBox 8"/>
          <p:cNvSpPr txBox="1"/>
          <p:nvPr/>
        </p:nvSpPr>
        <p:spPr>
          <a:xfrm>
            <a:off x="7460316" y="5746340"/>
            <a:ext cx="285206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“向左</a:t>
            </a:r>
            <a:r>
              <a:rPr lang="en-US" altLang="zh-CN" sz="1600" dirty="0">
                <a:latin typeface="楷体" pitchFamily="49" charset="-122"/>
                <a:ea typeface="楷体" pitchFamily="49" charset="-122"/>
              </a:rPr>
              <a:t>20°</a:t>
            </a:r>
            <a:r>
              <a:rPr lang="zh-CN" altLang="en-US" sz="1600" dirty="0">
                <a:latin typeface="楷体" pitchFamily="49" charset="-122"/>
                <a:ea typeface="楷体" pitchFamily="49" charset="-122"/>
              </a:rPr>
              <a:t>转向”完成界面</a:t>
            </a:r>
          </a:p>
        </p:txBody>
      </p:sp>
      <p:pic>
        <p:nvPicPr>
          <p:cNvPr id="583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8" y="834440"/>
            <a:ext cx="2880000" cy="2177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60316" y="3533422"/>
            <a:ext cx="2880000" cy="2212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805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45749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制动液俗称刹车油，是液压制动系统中传递制动压力的液态介质，如图所示。</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制动液的检查与更换</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二、认识汽车制动液</a:t>
            </a:r>
          </a:p>
        </p:txBody>
      </p:sp>
      <p:sp>
        <p:nvSpPr>
          <p:cNvPr id="7" name="TextBox 6"/>
          <p:cNvSpPr txBox="1"/>
          <p:nvPr/>
        </p:nvSpPr>
        <p:spPr>
          <a:xfrm>
            <a:off x="8281055" y="52383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汽车制动液</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47899" y="2266540"/>
            <a:ext cx="56769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617958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．调整前检测</a:t>
            </a:r>
          </a:p>
        </p:txBody>
      </p:sp>
      <p:sp>
        <p:nvSpPr>
          <p:cNvPr id="11" name="TextBox 10"/>
          <p:cNvSpPr txBox="1"/>
          <p:nvPr/>
        </p:nvSpPr>
        <p:spPr>
          <a:xfrm>
            <a:off x="1190849" y="2005249"/>
            <a:ext cx="43971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）向右</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转向操作：与上一步操作方法类似，顺时针打转向盘，如图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562909" y="3012158"/>
            <a:ext cx="264687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“向右</a:t>
            </a:r>
            <a:r>
              <a:rPr lang="en-US" altLang="zh-CN" sz="1600" dirty="0">
                <a:latin typeface="楷体" pitchFamily="49" charset="-122"/>
                <a:ea typeface="楷体" pitchFamily="49" charset="-122"/>
              </a:rPr>
              <a:t>20°</a:t>
            </a:r>
            <a:r>
              <a:rPr lang="zh-CN" altLang="en-US" sz="1600" dirty="0">
                <a:latin typeface="楷体" pitchFamily="49" charset="-122"/>
                <a:ea typeface="楷体" pitchFamily="49" charset="-122"/>
              </a:rPr>
              <a:t>转向”界面　</a:t>
            </a:r>
          </a:p>
        </p:txBody>
      </p:sp>
      <p:sp>
        <p:nvSpPr>
          <p:cNvPr id="9" name="TextBox 8"/>
          <p:cNvSpPr txBox="1"/>
          <p:nvPr/>
        </p:nvSpPr>
        <p:spPr>
          <a:xfrm>
            <a:off x="7460316" y="5746340"/>
            <a:ext cx="285206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“向右</a:t>
            </a:r>
            <a:r>
              <a:rPr lang="en-US" altLang="zh-CN" sz="1600" dirty="0">
                <a:latin typeface="楷体" pitchFamily="49" charset="-122"/>
                <a:ea typeface="楷体" pitchFamily="49" charset="-122"/>
              </a:rPr>
              <a:t>20°</a:t>
            </a:r>
            <a:r>
              <a:rPr lang="zh-CN" altLang="en-US" sz="1600" dirty="0">
                <a:latin typeface="楷体" pitchFamily="49" charset="-122"/>
                <a:ea typeface="楷体" pitchFamily="49" charset="-122"/>
              </a:rPr>
              <a:t>转向”完成界面</a:t>
            </a:r>
          </a:p>
        </p:txBody>
      </p:sp>
      <p:pic>
        <p:nvPicPr>
          <p:cNvPr id="593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32379" y="802388"/>
            <a:ext cx="2880000" cy="2209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526890"/>
            <a:ext cx="2880000" cy="2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54333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．调整前检测</a:t>
            </a:r>
          </a:p>
        </p:txBody>
      </p:sp>
      <p:sp>
        <p:nvSpPr>
          <p:cNvPr id="11" name="TextBox 10"/>
          <p:cNvSpPr txBox="1"/>
          <p:nvPr/>
        </p:nvSpPr>
        <p:spPr>
          <a:xfrm>
            <a:off x="1190848" y="2005249"/>
            <a:ext cx="58322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）等值单独前束。按照程序引导，使车轮方向对中；当屏幕显示“等值单独前束”时，如图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所示，根据白色箭头指示，打正转向盘，直至白色的三角尖头移至橙色半圆形中间绿色区域，如图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所示。待上述检测步骤操作完毕后，屏幕上将自动跳出前轴单独前束检测数据，如图</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所示。</a:t>
            </a:r>
          </a:p>
        </p:txBody>
      </p:sp>
      <p:sp>
        <p:nvSpPr>
          <p:cNvPr id="8" name="TextBox 7"/>
          <p:cNvSpPr txBox="1"/>
          <p:nvPr/>
        </p:nvSpPr>
        <p:spPr>
          <a:xfrm>
            <a:off x="7460317" y="3990408"/>
            <a:ext cx="285206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“等值单独前束”完成界面</a:t>
            </a:r>
          </a:p>
        </p:txBody>
      </p:sp>
      <p:sp>
        <p:nvSpPr>
          <p:cNvPr id="9" name="TextBox 8"/>
          <p:cNvSpPr txBox="1"/>
          <p:nvPr/>
        </p:nvSpPr>
        <p:spPr>
          <a:xfrm>
            <a:off x="7562908" y="6254340"/>
            <a:ext cx="264687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“前轴单独前束检测数据</a:t>
            </a:r>
          </a:p>
        </p:txBody>
      </p:sp>
      <p:pic>
        <p:nvPicPr>
          <p:cNvPr id="604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06348" y="153998"/>
            <a:ext cx="2160000" cy="1624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1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06347" y="2309299"/>
            <a:ext cx="2160000" cy="1681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06348" y="4502851"/>
            <a:ext cx="2160000" cy="1751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665501" y="1778907"/>
            <a:ext cx="244169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“等值单独前束”界面</a:t>
            </a:r>
          </a:p>
        </p:txBody>
      </p:sp>
    </p:spTree>
    <p:extLst>
      <p:ext uri="{BB962C8B-B14F-4D97-AF65-F5344CB8AC3E}">
        <p14:creationId xmlns:p14="http://schemas.microsoft.com/office/powerpoint/2010/main" val="121742348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．调整前检测</a:t>
            </a:r>
          </a:p>
        </p:txBody>
      </p:sp>
      <p:sp>
        <p:nvSpPr>
          <p:cNvPr id="11" name="TextBox 10"/>
          <p:cNvSpPr txBox="1"/>
          <p:nvPr/>
        </p:nvSpPr>
        <p:spPr>
          <a:xfrm>
            <a:off x="1190849" y="2005249"/>
            <a:ext cx="43971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）单击“前进”图标，屏幕将显示定位参数检测报告，如图所示。</a:t>
            </a:r>
          </a:p>
        </p:txBody>
      </p:sp>
      <p:sp>
        <p:nvSpPr>
          <p:cNvPr id="10" name="TextBox 9"/>
          <p:cNvSpPr txBox="1"/>
          <p:nvPr/>
        </p:nvSpPr>
        <p:spPr>
          <a:xfrm>
            <a:off x="7973277" y="52383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定位参数检测报告</a:t>
            </a: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26348" y="1911443"/>
            <a:ext cx="4320000" cy="3326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13450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6" name="TextBox 5"/>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五、定位调整及调整后检测</a:t>
            </a:r>
          </a:p>
        </p:txBody>
      </p:sp>
      <p:sp>
        <p:nvSpPr>
          <p:cNvPr id="12" name="TextBox 11"/>
          <p:cNvSpPr txBox="1"/>
          <p:nvPr/>
        </p:nvSpPr>
        <p:spPr>
          <a:xfrm>
            <a:off x="1092554" y="20583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．定位调整</a:t>
            </a:r>
          </a:p>
        </p:txBody>
      </p:sp>
      <p:sp>
        <p:nvSpPr>
          <p:cNvPr id="13" name="TextBox 12"/>
          <p:cNvSpPr txBox="1"/>
          <p:nvPr/>
        </p:nvSpPr>
        <p:spPr>
          <a:xfrm>
            <a:off x="1190849" y="2621798"/>
            <a:ext cx="46384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）单击“前进”图标，屏幕将显示传感器的水平状况，将传感器全部调整到水平状况，如图所示。</a:t>
            </a:r>
          </a:p>
        </p:txBody>
      </p:sp>
      <p:sp>
        <p:nvSpPr>
          <p:cNvPr id="16" name="TextBox 15"/>
          <p:cNvSpPr txBox="1"/>
          <p:nvPr/>
        </p:nvSpPr>
        <p:spPr>
          <a:xfrm>
            <a:off x="8075869" y="52383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调整传感器水平</a:t>
            </a:r>
          </a:p>
        </p:txBody>
      </p:sp>
      <p:pic>
        <p:nvPicPr>
          <p:cNvPr id="624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7" y="3148248"/>
            <a:ext cx="5400000" cy="2090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673181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．定位调整</a:t>
            </a:r>
          </a:p>
        </p:txBody>
      </p:sp>
      <p:sp>
        <p:nvSpPr>
          <p:cNvPr id="11" name="TextBox 10"/>
          <p:cNvSpPr txBox="1"/>
          <p:nvPr/>
        </p:nvSpPr>
        <p:spPr>
          <a:xfrm>
            <a:off x="1190849" y="2005249"/>
            <a:ext cx="43971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）传感器水平调整后，显示屏将自动显示转向盘的摆正状况，如图所示。按显示屏指示，调整转向盘使其处于中间位置。</a:t>
            </a:r>
          </a:p>
        </p:txBody>
      </p:sp>
      <p:sp>
        <p:nvSpPr>
          <p:cNvPr id="10" name="TextBox 9"/>
          <p:cNvSpPr txBox="1"/>
          <p:nvPr/>
        </p:nvSpPr>
        <p:spPr>
          <a:xfrm>
            <a:off x="8075869" y="52383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调正转向盘位置</a:t>
            </a:r>
          </a:p>
        </p:txBody>
      </p:sp>
      <p:pic>
        <p:nvPicPr>
          <p:cNvPr id="634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6347" y="3141531"/>
            <a:ext cx="5400000" cy="20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1606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．定位调整</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）安装转向盘锁，如图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）操作举升机大剪，将车辆升至合适高度并安全落锁，如图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8075870" y="2896615"/>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安装转向盘锁</a:t>
            </a:r>
          </a:p>
        </p:txBody>
      </p:sp>
      <p:sp>
        <p:nvSpPr>
          <p:cNvPr id="9" name="TextBox 8"/>
          <p:cNvSpPr txBox="1"/>
          <p:nvPr/>
        </p:nvSpPr>
        <p:spPr>
          <a:xfrm>
            <a:off x="7768092" y="5746340"/>
            <a:ext cx="2236510"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举升车辆至合适高度</a:t>
            </a:r>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05172" y="448690"/>
            <a:ext cx="3562350"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39619" y="3288890"/>
            <a:ext cx="35814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46399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．定位调整</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）操作程序，屏幕显示“后轴检测数据”，如图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）单击“前进”图标，屏幕显示“前桥前束和后倾角调整”，如图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8075870" y="2896615"/>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后轴检测数据</a:t>
            </a:r>
          </a:p>
        </p:txBody>
      </p:sp>
      <p:sp>
        <p:nvSpPr>
          <p:cNvPr id="9" name="TextBox 8"/>
          <p:cNvSpPr txBox="1"/>
          <p:nvPr/>
        </p:nvSpPr>
        <p:spPr>
          <a:xfrm>
            <a:off x="7665500" y="5746340"/>
            <a:ext cx="244169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前桥前束和后倾角调整</a:t>
            </a:r>
          </a:p>
        </p:txBody>
      </p:sp>
      <p:pic>
        <p:nvPicPr>
          <p:cNvPr id="655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46347" y="553928"/>
            <a:ext cx="2880000" cy="234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6348" y="3456922"/>
            <a:ext cx="2880000" cy="2289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593340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．定位调整</a:t>
            </a:r>
          </a:p>
        </p:txBody>
      </p:sp>
      <p:sp>
        <p:nvSpPr>
          <p:cNvPr id="11" name="TextBox 10"/>
          <p:cNvSpPr txBox="1"/>
          <p:nvPr/>
        </p:nvSpPr>
        <p:spPr>
          <a:xfrm>
            <a:off x="1190849" y="2005249"/>
            <a:ext cx="43971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）调整前轮前束。用</a:t>
            </a:r>
            <a:r>
              <a:rPr lang="en-US" altLang="zh-CN" sz="2400" dirty="0">
                <a:latin typeface="宋体" pitchFamily="2" charset="-122"/>
                <a:ea typeface="宋体" pitchFamily="2" charset="-122"/>
              </a:rPr>
              <a:t>21</a:t>
            </a:r>
            <a:r>
              <a:rPr lang="zh-CN" altLang="en-US" sz="2400" dirty="0">
                <a:latin typeface="宋体" pitchFamily="2" charset="-122"/>
                <a:ea typeface="宋体" pitchFamily="2" charset="-122"/>
              </a:rPr>
              <a:t>号呆扳手固定横拉杆球头处，用</a:t>
            </a:r>
            <a:r>
              <a:rPr lang="en-US" altLang="zh-CN" sz="2400" dirty="0">
                <a:latin typeface="宋体" pitchFamily="2" charset="-122"/>
                <a:ea typeface="宋体" pitchFamily="2" charset="-122"/>
              </a:rPr>
              <a:t>24</a:t>
            </a:r>
            <a:r>
              <a:rPr lang="zh-CN" altLang="en-US" sz="2400" dirty="0">
                <a:latin typeface="宋体" pitchFamily="2" charset="-122"/>
                <a:ea typeface="宋体" pitchFamily="2" charset="-122"/>
              </a:rPr>
              <a:t>号呆扳手松开横拉杆锁止螺母；用</a:t>
            </a:r>
            <a:r>
              <a:rPr lang="en-US" altLang="zh-CN" sz="2400" dirty="0">
                <a:latin typeface="宋体" pitchFamily="2" charset="-122"/>
                <a:ea typeface="宋体" pitchFamily="2" charset="-122"/>
              </a:rPr>
              <a:t>21</a:t>
            </a:r>
            <a:r>
              <a:rPr lang="zh-CN" altLang="en-US" sz="2400" dirty="0">
                <a:latin typeface="宋体" pitchFamily="2" charset="-122"/>
                <a:ea typeface="宋体" pitchFamily="2" charset="-122"/>
              </a:rPr>
              <a:t>号呆扳手继续固定横拉杆球头处，用</a:t>
            </a:r>
            <a:r>
              <a:rPr lang="en-US" altLang="zh-CN" sz="2400" dirty="0">
                <a:latin typeface="宋体" pitchFamily="2" charset="-122"/>
                <a:ea typeface="宋体" pitchFamily="2" charset="-122"/>
              </a:rPr>
              <a:t>13</a:t>
            </a:r>
            <a:r>
              <a:rPr lang="zh-CN" altLang="en-US" sz="2400" dirty="0">
                <a:latin typeface="宋体" pitchFamily="2" charset="-122"/>
                <a:ea typeface="宋体" pitchFamily="2" charset="-122"/>
              </a:rPr>
              <a:t>号呆扳手通过转动横拉杆来进行前束的调整，如图所示。</a:t>
            </a:r>
          </a:p>
        </p:txBody>
      </p:sp>
      <p:sp>
        <p:nvSpPr>
          <p:cNvPr id="10" name="TextBox 9"/>
          <p:cNvSpPr txBox="1"/>
          <p:nvPr/>
        </p:nvSpPr>
        <p:spPr>
          <a:xfrm>
            <a:off x="8075869" y="52383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调正转向盘位置</a:t>
            </a:r>
          </a:p>
        </p:txBody>
      </p:sp>
      <p:pic>
        <p:nvPicPr>
          <p:cNvPr id="6656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26347" y="1959769"/>
            <a:ext cx="4320000" cy="327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091942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．定位调整</a:t>
            </a:r>
          </a:p>
        </p:txBody>
      </p:sp>
      <p:sp>
        <p:nvSpPr>
          <p:cNvPr id="11" name="TextBox 10"/>
          <p:cNvSpPr txBox="1"/>
          <p:nvPr/>
        </p:nvSpPr>
        <p:spPr>
          <a:xfrm>
            <a:off x="1190849" y="2005249"/>
            <a:ext cx="4397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观察程序上前束值的变化，当指示箭头到达标准范围内时即完成了前束的调整，如图</a:t>
            </a:r>
            <a:r>
              <a:rPr lang="en-US" altLang="zh-CN" sz="2400" dirty="0">
                <a:latin typeface="宋体" pitchFamily="2" charset="-122"/>
                <a:ea typeface="宋体" pitchFamily="2" charset="-122"/>
              </a:rPr>
              <a:t>51</a:t>
            </a:r>
            <a:r>
              <a:rPr lang="zh-CN" altLang="en-US" sz="2400" dirty="0">
                <a:latin typeface="宋体" pitchFamily="2" charset="-122"/>
                <a:ea typeface="宋体" pitchFamily="2" charset="-122"/>
              </a:rPr>
              <a:t>、图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、图</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所示；</a:t>
            </a:r>
          </a:p>
        </p:txBody>
      </p:sp>
      <p:sp>
        <p:nvSpPr>
          <p:cNvPr id="10" name="TextBox 9"/>
          <p:cNvSpPr txBox="1"/>
          <p:nvPr/>
        </p:nvSpPr>
        <p:spPr>
          <a:xfrm>
            <a:off x="8075868" y="2197061"/>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前轴检测数据</a:t>
            </a:r>
          </a:p>
        </p:txBody>
      </p:sp>
      <p:sp>
        <p:nvSpPr>
          <p:cNvPr id="8" name="TextBox 7"/>
          <p:cNvSpPr txBox="1"/>
          <p:nvPr/>
        </p:nvSpPr>
        <p:spPr>
          <a:xfrm>
            <a:off x="7562908" y="4233936"/>
            <a:ext cx="264687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右侧前束调整，数据合格</a:t>
            </a:r>
          </a:p>
        </p:txBody>
      </p:sp>
      <p:sp>
        <p:nvSpPr>
          <p:cNvPr id="9" name="TextBox 8"/>
          <p:cNvSpPr txBox="1"/>
          <p:nvPr/>
        </p:nvSpPr>
        <p:spPr>
          <a:xfrm>
            <a:off x="7562908" y="6286373"/>
            <a:ext cx="264687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左侧前束调整，数据合格</a:t>
            </a:r>
          </a:p>
        </p:txBody>
      </p:sp>
      <p:pic>
        <p:nvPicPr>
          <p:cNvPr id="675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06347" y="518398"/>
            <a:ext cx="2160000" cy="167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06347" y="2535615"/>
            <a:ext cx="2160000" cy="1698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06347" y="4648690"/>
            <a:ext cx="2160000" cy="1637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701953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四轮定位检测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．定位调整</a:t>
            </a:r>
          </a:p>
        </p:txBody>
      </p:sp>
      <p:sp>
        <p:nvSpPr>
          <p:cNvPr id="11" name="TextBox 10"/>
          <p:cNvSpPr txBox="1"/>
          <p:nvPr/>
        </p:nvSpPr>
        <p:spPr>
          <a:xfrm>
            <a:off x="1190849" y="2005249"/>
            <a:ext cx="43971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将预置式扭力扳手的力矩调整为</a:t>
            </a:r>
            <a:r>
              <a:rPr lang="en-US" altLang="zh-CN" sz="2400" dirty="0">
                <a:latin typeface="宋体" pitchFamily="2" charset="-122"/>
                <a:ea typeface="宋体" pitchFamily="2" charset="-122"/>
              </a:rPr>
              <a:t>45 </a:t>
            </a:r>
            <a:r>
              <a:rPr lang="en-US" altLang="zh-CN" sz="2400" dirty="0" err="1">
                <a:latin typeface="宋体" pitchFamily="2" charset="-122"/>
                <a:ea typeface="宋体" pitchFamily="2" charset="-122"/>
              </a:rPr>
              <a:t>N·m</a:t>
            </a:r>
            <a:r>
              <a:rPr lang="zh-CN" altLang="en-US" sz="2400" dirty="0">
                <a:latin typeface="宋体" pitchFamily="2" charset="-122"/>
                <a:ea typeface="宋体" pitchFamily="2" charset="-122"/>
              </a:rPr>
              <a:t>，用</a:t>
            </a:r>
            <a:r>
              <a:rPr lang="en-US" altLang="zh-CN" sz="2400" dirty="0">
                <a:latin typeface="宋体" pitchFamily="2" charset="-122"/>
                <a:ea typeface="宋体" pitchFamily="2" charset="-122"/>
              </a:rPr>
              <a:t>21</a:t>
            </a:r>
            <a:r>
              <a:rPr lang="zh-CN" altLang="en-US" sz="2400" dirty="0">
                <a:latin typeface="宋体" pitchFamily="2" charset="-122"/>
                <a:ea typeface="宋体" pitchFamily="2" charset="-122"/>
              </a:rPr>
              <a:t>号呆扳手固定横拉杆球头处，用扭力扳手将锁止螺母锁紧，如图所示。</a:t>
            </a:r>
          </a:p>
        </p:txBody>
      </p:sp>
      <p:sp>
        <p:nvSpPr>
          <p:cNvPr id="12" name="TextBox 11"/>
          <p:cNvSpPr txBox="1"/>
          <p:nvPr/>
        </p:nvSpPr>
        <p:spPr>
          <a:xfrm>
            <a:off x="7973277" y="5238340"/>
            <a:ext cx="182614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止横拉杆固定螺母</a:t>
            </a:r>
          </a:p>
        </p:txBody>
      </p:sp>
      <p:pic>
        <p:nvPicPr>
          <p:cNvPr id="6861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71797" y="2285590"/>
            <a:ext cx="422910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240472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3014</TotalTime>
  <Words>9035</Words>
  <Application>Microsoft Office PowerPoint</Application>
  <PresentationFormat>宽屏</PresentationFormat>
  <Paragraphs>807</Paragraphs>
  <Slides>131</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131</vt:i4>
      </vt:variant>
    </vt:vector>
  </HeadingPairs>
  <TitlesOfParts>
    <vt:vector size="138" baseType="lpstr">
      <vt:lpstr>等线</vt:lpstr>
      <vt:lpstr>黑体</vt:lpstr>
      <vt:lpstr>楷体</vt:lpstr>
      <vt:lpstr>宋体</vt:lpstr>
      <vt:lpstr>Candara</vt:lpstr>
      <vt:lpstr>Symbol</vt:lpstr>
      <vt:lpstr>波形</vt:lpstr>
      <vt:lpstr>PowerPoint 演示文稿</vt:lpstr>
      <vt:lpstr>PowerPoint 演示文稿</vt:lpstr>
      <vt:lpstr>PowerPoint 演示文稿</vt:lpstr>
      <vt:lpstr>PowerPoint 演示文稿</vt:lpstr>
      <vt:lpstr>PowerPoint 演示文稿</vt:lpstr>
      <vt:lpstr>任务1　制动液的检查与更换</vt:lpstr>
      <vt:lpstr>任务1　制动液的检查与更换</vt:lpstr>
      <vt:lpstr>任务1　制动液的检查与更换</vt:lpstr>
      <vt:lpstr>PowerPoint 演示文稿</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任务1　制动液的检查与更换</vt:lpstr>
      <vt:lpstr>PowerPoint 演示文稿</vt:lpstr>
      <vt:lpstr>PowerPoint 演示文稿</vt:lpstr>
      <vt:lpstr>PowerPoint 演示文稿</vt:lpstr>
      <vt:lpstr>PowerPoint 演示文稿</vt:lpstr>
      <vt:lpstr>任务2　火花塞的检查与更换</vt:lpstr>
      <vt:lpstr>任务2　火花塞的检查与更换</vt:lpstr>
      <vt:lpstr>PowerPoint 演示文稿</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任务2　火花塞的检查与更换</vt:lpstr>
      <vt:lpstr>PowerPoint 演示文稿</vt:lpstr>
      <vt:lpstr>PowerPoint 演示文稿</vt:lpstr>
      <vt:lpstr>PowerPoint 演示文稿</vt:lpstr>
      <vt:lpstr>PowerPoint 演示文稿</vt:lpstr>
      <vt:lpstr>任务3　四轮定位检测</vt:lpstr>
      <vt:lpstr>任务3　四轮定位检测</vt:lpstr>
      <vt:lpstr>任务3　四轮定位检测</vt:lpstr>
      <vt:lpstr>PowerPoint 演示文稿</vt:lpstr>
      <vt:lpstr>任务3　四轮定位检测</vt:lpstr>
      <vt:lpstr>任务3　四轮定位检测</vt:lpstr>
      <vt:lpstr>任务3　四轮定位检测</vt:lpstr>
      <vt:lpstr>任务3　四轮定位检测</vt:lpstr>
      <vt:lpstr>任务3　四轮定位检测</vt:lpstr>
      <vt:lpstr>PowerPoint 演示文稿</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任务3　四轮定位检测</vt:lpstr>
      <vt:lpstr>PowerPoint 演示文稿</vt:lpstr>
      <vt:lpstr>PowerPoint 演示文稿</vt:lpstr>
      <vt:lpstr>PowerPoint 演示文稿</vt:lpstr>
      <vt:lpstr>PowerPoint 演示文稿</vt:lpstr>
      <vt:lpstr>PowerPoint 演示文稿</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lpstr>任务4　尾气检测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贺利珍</cp:lastModifiedBy>
  <cp:revision>427</cp:revision>
  <dcterms:created xsi:type="dcterms:W3CDTF">2018-04-10T08:10:31Z</dcterms:created>
  <dcterms:modified xsi:type="dcterms:W3CDTF">2020-10-10T07:19:08Z</dcterms:modified>
</cp:coreProperties>
</file>