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95"/>
  </p:notesMasterIdLst>
  <p:sldIdLst>
    <p:sldId id="287" r:id="rId2"/>
    <p:sldId id="368" r:id="rId3"/>
    <p:sldId id="322" r:id="rId4"/>
    <p:sldId id="447" r:id="rId5"/>
    <p:sldId id="462" r:id="rId6"/>
    <p:sldId id="337" r:id="rId7"/>
    <p:sldId id="463" r:id="rId8"/>
    <p:sldId id="464" r:id="rId9"/>
    <p:sldId id="465" r:id="rId10"/>
    <p:sldId id="466" r:id="rId11"/>
    <p:sldId id="467" r:id="rId12"/>
    <p:sldId id="461" r:id="rId13"/>
    <p:sldId id="468" r:id="rId14"/>
    <p:sldId id="469" r:id="rId15"/>
    <p:sldId id="470" r:id="rId16"/>
    <p:sldId id="471" r:id="rId17"/>
    <p:sldId id="472" r:id="rId18"/>
    <p:sldId id="473" r:id="rId19"/>
    <p:sldId id="450" r:id="rId20"/>
    <p:sldId id="474" r:id="rId21"/>
    <p:sldId id="475" r:id="rId22"/>
    <p:sldId id="476" r:id="rId23"/>
    <p:sldId id="477" r:id="rId24"/>
    <p:sldId id="478" r:id="rId25"/>
    <p:sldId id="479" r:id="rId26"/>
    <p:sldId id="480" r:id="rId27"/>
    <p:sldId id="481" r:id="rId28"/>
    <p:sldId id="482" r:id="rId29"/>
    <p:sldId id="483" r:id="rId30"/>
    <p:sldId id="484" r:id="rId31"/>
    <p:sldId id="485" r:id="rId32"/>
    <p:sldId id="486" r:id="rId33"/>
    <p:sldId id="488" r:id="rId34"/>
    <p:sldId id="489" r:id="rId35"/>
    <p:sldId id="490" r:id="rId36"/>
    <p:sldId id="491" r:id="rId37"/>
    <p:sldId id="492" r:id="rId38"/>
    <p:sldId id="493" r:id="rId39"/>
    <p:sldId id="494" r:id="rId40"/>
    <p:sldId id="495" r:id="rId41"/>
    <p:sldId id="496" r:id="rId42"/>
    <p:sldId id="497" r:id="rId43"/>
    <p:sldId id="498" r:id="rId44"/>
    <p:sldId id="499" r:id="rId45"/>
    <p:sldId id="501" r:id="rId46"/>
    <p:sldId id="500" r:id="rId47"/>
    <p:sldId id="502" r:id="rId48"/>
    <p:sldId id="503" r:id="rId49"/>
    <p:sldId id="504" r:id="rId50"/>
    <p:sldId id="505" r:id="rId51"/>
    <p:sldId id="506" r:id="rId52"/>
    <p:sldId id="508" r:id="rId53"/>
    <p:sldId id="509" r:id="rId54"/>
    <p:sldId id="510" r:id="rId55"/>
    <p:sldId id="511" r:id="rId56"/>
    <p:sldId id="512" r:id="rId57"/>
    <p:sldId id="513" r:id="rId58"/>
    <p:sldId id="515" r:id="rId59"/>
    <p:sldId id="516" r:id="rId60"/>
    <p:sldId id="517" r:id="rId61"/>
    <p:sldId id="518" r:id="rId62"/>
    <p:sldId id="519" r:id="rId63"/>
    <p:sldId id="520" r:id="rId64"/>
    <p:sldId id="521" r:id="rId65"/>
    <p:sldId id="523" r:id="rId66"/>
    <p:sldId id="524" r:id="rId67"/>
    <p:sldId id="525" r:id="rId68"/>
    <p:sldId id="526" r:id="rId69"/>
    <p:sldId id="527" r:id="rId70"/>
    <p:sldId id="528" r:id="rId71"/>
    <p:sldId id="529" r:id="rId72"/>
    <p:sldId id="530" r:id="rId73"/>
    <p:sldId id="531" r:id="rId74"/>
    <p:sldId id="532" r:id="rId75"/>
    <p:sldId id="533" r:id="rId76"/>
    <p:sldId id="534" r:id="rId77"/>
    <p:sldId id="535" r:id="rId78"/>
    <p:sldId id="536" r:id="rId79"/>
    <p:sldId id="537" r:id="rId80"/>
    <p:sldId id="538" r:id="rId81"/>
    <p:sldId id="539" r:id="rId82"/>
    <p:sldId id="540" r:id="rId83"/>
    <p:sldId id="541" r:id="rId84"/>
    <p:sldId id="542" r:id="rId85"/>
    <p:sldId id="543" r:id="rId86"/>
    <p:sldId id="544" r:id="rId87"/>
    <p:sldId id="545" r:id="rId88"/>
    <p:sldId id="546" r:id="rId89"/>
    <p:sldId id="547" r:id="rId90"/>
    <p:sldId id="548" r:id="rId91"/>
    <p:sldId id="550" r:id="rId92"/>
    <p:sldId id="551" r:id="rId93"/>
    <p:sldId id="552" r:id="rId9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CCCDD988-BA06-4EE9-BA70-641E9C559F19}">
          <p14:sldIdLst>
            <p14:sldId id="287"/>
          </p14:sldIdLst>
        </p14:section>
        <p14:section name="任务1　正时传动带的检查与更换" id="{8D6356CD-5BD6-4562-8D57-707F2866B774}">
          <p14:sldIdLst>
            <p14:sldId id="368"/>
            <p14:sldId id="322"/>
            <p14:sldId id="447"/>
            <p14:sldId id="462"/>
            <p14:sldId id="337"/>
            <p14:sldId id="463"/>
            <p14:sldId id="464"/>
            <p14:sldId id="465"/>
            <p14:sldId id="466"/>
            <p14:sldId id="467"/>
            <p14:sldId id="461"/>
            <p14:sldId id="468"/>
            <p14:sldId id="469"/>
            <p14:sldId id="470"/>
            <p14:sldId id="471"/>
            <p14:sldId id="472"/>
            <p14:sldId id="473"/>
            <p14:sldId id="450"/>
            <p14:sldId id="474"/>
            <p14:sldId id="475"/>
            <p14:sldId id="476"/>
            <p14:sldId id="477"/>
            <p14:sldId id="478"/>
            <p14:sldId id="479"/>
            <p14:sldId id="480"/>
            <p14:sldId id="481"/>
          </p14:sldIdLst>
        </p14:section>
        <p14:section name="任务2　节气门体的清洗" id="{B95D45F2-0E46-498D-BB0A-CC4A679126C9}">
          <p14:sldIdLst>
            <p14:sldId id="482"/>
            <p14:sldId id="483"/>
            <p14:sldId id="484"/>
            <p14:sldId id="485"/>
            <p14:sldId id="486"/>
            <p14:sldId id="488"/>
            <p14:sldId id="489"/>
            <p14:sldId id="490"/>
            <p14:sldId id="491"/>
            <p14:sldId id="492"/>
            <p14:sldId id="493"/>
            <p14:sldId id="494"/>
            <p14:sldId id="495"/>
            <p14:sldId id="496"/>
            <p14:sldId id="497"/>
            <p14:sldId id="498"/>
            <p14:sldId id="499"/>
            <p14:sldId id="501"/>
            <p14:sldId id="500"/>
            <p14:sldId id="502"/>
          </p14:sldIdLst>
        </p14:section>
        <p14:section name="任务3　制动摩擦片的检查与更换" id="{9DFF669D-532F-403E-BD6C-5DBE3EBE58A3}">
          <p14:sldIdLst>
            <p14:sldId id="503"/>
            <p14:sldId id="504"/>
            <p14:sldId id="505"/>
            <p14:sldId id="506"/>
            <p14:sldId id="508"/>
            <p14:sldId id="509"/>
            <p14:sldId id="510"/>
            <p14:sldId id="511"/>
            <p14:sldId id="512"/>
            <p14:sldId id="513"/>
            <p14:sldId id="515"/>
            <p14:sldId id="516"/>
            <p14:sldId id="517"/>
            <p14:sldId id="518"/>
            <p14:sldId id="519"/>
            <p14:sldId id="520"/>
            <p14:sldId id="521"/>
            <p14:sldId id="523"/>
            <p14:sldId id="524"/>
            <p14:sldId id="525"/>
            <p14:sldId id="526"/>
          </p14:sldIdLst>
        </p14:section>
        <p14:section name="任务4　自动变速器油（ATF）的检查与更换" id="{BE15A316-34CA-433A-9DED-5D96C0399DBE}">
          <p14:sldIdLst>
            <p14:sldId id="527"/>
            <p14:sldId id="528"/>
            <p14:sldId id="529"/>
            <p14:sldId id="530"/>
            <p14:sldId id="531"/>
            <p14:sldId id="532"/>
            <p14:sldId id="533"/>
            <p14:sldId id="534"/>
            <p14:sldId id="535"/>
            <p14:sldId id="536"/>
            <p14:sldId id="537"/>
            <p14:sldId id="538"/>
            <p14:sldId id="539"/>
            <p14:sldId id="540"/>
            <p14:sldId id="541"/>
            <p14:sldId id="542"/>
            <p14:sldId id="543"/>
            <p14:sldId id="544"/>
            <p14:sldId id="545"/>
            <p14:sldId id="546"/>
            <p14:sldId id="547"/>
            <p14:sldId id="548"/>
            <p14:sldId id="550"/>
            <p14:sldId id="551"/>
            <p14:sldId id="552"/>
          </p14:sldIdLst>
        </p14:section>
      </p14:sectionLst>
    </p:ex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98" autoAdjust="0"/>
    <p:restoredTop sz="94660" autoAdjust="0"/>
  </p:normalViewPr>
  <p:slideViewPr>
    <p:cSldViewPr snapToGrid="0">
      <p:cViewPr>
        <p:scale>
          <a:sx n="75" d="100"/>
          <a:sy n="75" d="100"/>
        </p:scale>
        <p:origin x="-648" y="-3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99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-3336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9E29FD-5CB0-43B2-8DE4-7A81EECF5A0B}" type="datetimeFigureOut">
              <a:rPr lang="zh-CN" altLang="en-US" smtClean="0"/>
              <a:pPr/>
              <a:t>2020/9/25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A2CAD8-F91A-409A-B778-AA74111763F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031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2CAD8-F91A-409A-B778-AA74111763F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957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304800" y="228600"/>
            <a:ext cx="11594592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82220" y="5353963"/>
            <a:ext cx="11631168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600200"/>
            <a:ext cx="103632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556001"/>
            <a:ext cx="85344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29EC0-41F1-465A-8AA4-7FDE04443671}" type="datetime1">
              <a:rPr lang="zh-CN" altLang="en-US" smtClean="0"/>
              <a:t>2020/9/25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2BBAE-38AA-43CA-9961-6EA56632A62B}" type="datetime1">
              <a:rPr lang="zh-CN" altLang="en-US" smtClean="0"/>
              <a:t>2020/9/25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75DD0-0A57-47CE-9FD0-3008934131A7}" type="datetime1">
              <a:rPr lang="zh-CN" altLang="en-US" smtClean="0"/>
              <a:t>2020/9/25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447801"/>
            <a:ext cx="27432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447800"/>
            <a:ext cx="80264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651CF-26D9-4A22-A47B-98B166383929}" type="datetime1">
              <a:rPr lang="zh-CN" altLang="en-US" smtClean="0"/>
              <a:t>2020/9/25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659215" y="6404655"/>
            <a:ext cx="28264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pc="300" dirty="0" smtClean="0">
                <a:effectLst/>
                <a:latin typeface="宋体" pitchFamily="2" charset="-122"/>
                <a:ea typeface="宋体" pitchFamily="2" charset="-122"/>
                <a:cs typeface="+mn-ea"/>
                <a:sym typeface="思源黑体 CN Light" panose="020B0300000000000000" pitchFamily="34" charset="-122"/>
              </a:rPr>
              <a:t>项目六　汽车</a:t>
            </a:r>
            <a:r>
              <a:rPr lang="en-US" altLang="zh-CN" sz="1400" spc="300" dirty="0" smtClean="0">
                <a:effectLst/>
                <a:latin typeface="宋体" pitchFamily="2" charset="-122"/>
                <a:ea typeface="宋体" pitchFamily="2" charset="-122"/>
                <a:cs typeface="+mn-ea"/>
                <a:sym typeface="思源黑体 CN Light" panose="020B0300000000000000" pitchFamily="34" charset="-122"/>
              </a:rPr>
              <a:t>60000km</a:t>
            </a:r>
            <a:r>
              <a:rPr lang="zh-CN" altLang="en-US" sz="1400" spc="300" dirty="0" smtClean="0">
                <a:effectLst/>
                <a:latin typeface="宋体" pitchFamily="2" charset="-122"/>
                <a:ea typeface="宋体" pitchFamily="2" charset="-122"/>
                <a:cs typeface="+mn-ea"/>
                <a:sym typeface="思源黑体 CN Light" panose="020B0300000000000000" pitchFamily="34" charset="-122"/>
              </a:rPr>
              <a:t>维护</a:t>
            </a:r>
          </a:p>
        </p:txBody>
      </p:sp>
      <p:sp>
        <p:nvSpPr>
          <p:cNvPr id="9" name="椭圆 8"/>
          <p:cNvSpPr/>
          <p:nvPr userDrawn="1"/>
        </p:nvSpPr>
        <p:spPr>
          <a:xfrm>
            <a:off x="212651" y="6325606"/>
            <a:ext cx="382772" cy="397459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-370514" y="6347307"/>
            <a:ext cx="1549101" cy="365125"/>
          </a:xfrm>
        </p:spPr>
        <p:txBody>
          <a:bodyPr/>
          <a:lstStyle>
            <a:lvl1pPr>
              <a:defRPr>
                <a:latin typeface="宋体" pitchFamily="2" charset="-122"/>
                <a:ea typeface="宋体" pitchFamily="2" charset="-122"/>
              </a:defRPr>
            </a:lvl1pPr>
          </a:lstStyle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228600"/>
            <a:ext cx="11594592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8063251" y="4203592"/>
            <a:ext cx="383523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3492427" y="4075290"/>
            <a:ext cx="7392687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3771637" y="4087562"/>
            <a:ext cx="729064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7479319" y="4074175"/>
            <a:ext cx="4410667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82220" y="4058555"/>
            <a:ext cx="11631168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0043" y="2463560"/>
            <a:ext cx="103632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3153" y="1437449"/>
            <a:ext cx="8556979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E2789-F446-4222-86FA-E6A2E5BC35C8}" type="datetime1">
              <a:rPr lang="zh-CN" altLang="en-US" smtClean="0"/>
              <a:t>2020/9/25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EB19B-FD90-4F62-B3D5-0C39BC906E59}" type="datetime1">
              <a:rPr lang="zh-CN" altLang="en-US" smtClean="0"/>
              <a:t>2020/9/25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902207" y="2679192"/>
            <a:ext cx="5096256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2679192"/>
            <a:ext cx="5096256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2208" y="2678114"/>
            <a:ext cx="5096256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3110" y="3429001"/>
            <a:ext cx="5093407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7600" y="2678113"/>
            <a:ext cx="5096256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3429001"/>
            <a:ext cx="5096256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64183-94B3-4293-8227-356C362F9478}" type="datetime1">
              <a:rPr lang="zh-CN" altLang="en-US" smtClean="0"/>
              <a:t>2020/9/25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8A7FE-429E-4920-8A65-093DF5874846}" type="datetime1">
              <a:rPr lang="zh-CN" altLang="en-US" smtClean="0"/>
              <a:t>2020/9/25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83880-AA04-4BAB-BCFC-EF755B9EC908}" type="datetime1">
              <a:rPr lang="zh-CN" altLang="en-US" smtClean="0"/>
              <a:t>2020/9/25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6B453-8876-4CE9-9558-2EA83F6D1B46}" type="datetime1">
              <a:rPr lang="zh-CN" altLang="en-US" smtClean="0"/>
              <a:t>2020/9/25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3581401"/>
            <a:ext cx="44704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1219200" y="2286000"/>
            <a:ext cx="44704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02616" y="1828800"/>
            <a:ext cx="5205435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228600"/>
            <a:ext cx="11594592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82220" y="5353963"/>
            <a:ext cx="11631168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8874" y="338667"/>
            <a:ext cx="5083527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91112" y="2785533"/>
            <a:ext cx="5091289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AD020-17CC-4CCB-933B-5BD6C6F6BD56}" type="datetime1">
              <a:rPr lang="zh-CN" altLang="en-US" smtClean="0"/>
              <a:t>2020/9/25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17600" y="1371600"/>
            <a:ext cx="475488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228600"/>
            <a:ext cx="11594592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82220" y="1679429"/>
            <a:ext cx="11631168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38328"/>
            <a:ext cx="109728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84896" y="6250165"/>
            <a:ext cx="50489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C582C89-3B53-4043-A365-A3410AD893CB}" type="datetime1">
              <a:rPr lang="zh-CN" altLang="en-US" smtClean="0"/>
              <a:t>2020/9/25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185" y="6250165"/>
            <a:ext cx="50489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21451" y="6250164"/>
            <a:ext cx="15491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62757" y="2675467"/>
            <a:ext cx="9877777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E8C77827-CB02-4B10-BFB0-7BB047B876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52" r="1155" b="13462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9.xml"/><Relationship Id="rId5" Type="http://schemas.openxmlformats.org/officeDocument/2006/relationships/slide" Target="slide48.xml"/><Relationship Id="rId4" Type="http://schemas.openxmlformats.org/officeDocument/2006/relationships/slide" Target="slide2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6">
            <a:extLst>
              <a:ext uri="{FF2B5EF4-FFF2-40B4-BE49-F238E27FC236}">
                <a16:creationId xmlns="" xmlns:a16="http://schemas.microsoft.com/office/drawing/2014/main" id="{34F6B606-5B14-4C00-AD4D-8FD9E7A19AE0}"/>
              </a:ext>
            </a:extLst>
          </p:cNvPr>
          <p:cNvSpPr txBox="1"/>
          <p:nvPr/>
        </p:nvSpPr>
        <p:spPr>
          <a:xfrm>
            <a:off x="1117270" y="820048"/>
            <a:ext cx="99822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spc="300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  <a:cs typeface="+mn-ea"/>
                <a:sym typeface="思源黑体 CN Light" panose="020B0300000000000000" pitchFamily="34" charset="-122"/>
              </a:rPr>
              <a:t>项目六　汽车</a:t>
            </a:r>
            <a:r>
              <a:rPr lang="en-US" altLang="zh-CN" sz="4800" b="1" spc="300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  <a:cs typeface="+mn-ea"/>
                <a:sym typeface="思源黑体 CN Light" panose="020B0300000000000000" pitchFamily="34" charset="-122"/>
              </a:rPr>
              <a:t>60000km</a:t>
            </a:r>
            <a:r>
              <a:rPr lang="zh-CN" altLang="en-US" sz="4800" b="1" spc="300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  <a:cs typeface="+mn-ea"/>
                <a:sym typeface="思源黑体 CN Light" panose="020B0300000000000000" pitchFamily="34" charset="-122"/>
              </a:rPr>
              <a:t>维护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95094" y="2569978"/>
            <a:ext cx="803000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3200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楷体" pitchFamily="49" charset="-122"/>
                <a:ea typeface="楷体" pitchFamily="49" charset="-122"/>
                <a:cs typeface="+mj-cs"/>
                <a:hlinkClick r:id="rId3" action="ppaction://hlinksldjump"/>
              </a:rPr>
              <a:t>任务</a:t>
            </a:r>
            <a:r>
              <a:rPr lang="en-US" altLang="zh-CN" sz="3200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楷体" pitchFamily="49" charset="-122"/>
                <a:ea typeface="楷体" pitchFamily="49" charset="-122"/>
                <a:cs typeface="+mj-cs"/>
                <a:hlinkClick r:id="rId3" action="ppaction://hlinksldjump"/>
              </a:rPr>
              <a:t>1</a:t>
            </a:r>
            <a:r>
              <a:rPr lang="zh-CN" altLang="en-US" sz="3200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楷体" pitchFamily="49" charset="-122"/>
                <a:ea typeface="楷体" pitchFamily="49" charset="-122"/>
                <a:cs typeface="+mj-cs"/>
                <a:hlinkClick r:id="rId3" action="ppaction://hlinksldjump"/>
              </a:rPr>
              <a:t>　正时传动带的检查与</a:t>
            </a:r>
            <a:r>
              <a:rPr lang="zh-CN" altLang="en-US" sz="32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楷体" pitchFamily="49" charset="-122"/>
                <a:ea typeface="楷体" pitchFamily="49" charset="-122"/>
                <a:cs typeface="+mj-cs"/>
                <a:hlinkClick r:id="rId3" action="ppaction://hlinksldjump"/>
              </a:rPr>
              <a:t>更换</a:t>
            </a:r>
            <a:endParaRPr lang="zh-CN" altLang="en-US" sz="3200" spc="-10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latin typeface="楷体" pitchFamily="49" charset="-122"/>
              <a:ea typeface="楷体" pitchFamily="49" charset="-122"/>
              <a:cs typeface="+mj-cs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3200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楷体" pitchFamily="49" charset="-122"/>
                <a:ea typeface="楷体" pitchFamily="49" charset="-122"/>
                <a:cs typeface="+mj-cs"/>
                <a:hlinkClick r:id="rId4" action="ppaction://hlinksldjump"/>
              </a:rPr>
              <a:t>任务</a:t>
            </a:r>
            <a:r>
              <a:rPr lang="en-US" altLang="zh-CN" sz="3200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楷体" pitchFamily="49" charset="-122"/>
                <a:ea typeface="楷体" pitchFamily="49" charset="-122"/>
                <a:cs typeface="+mj-cs"/>
                <a:hlinkClick r:id="rId4" action="ppaction://hlinksldjump"/>
              </a:rPr>
              <a:t>2</a:t>
            </a:r>
            <a:r>
              <a:rPr lang="zh-CN" altLang="en-US" sz="3200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楷体" pitchFamily="49" charset="-122"/>
                <a:ea typeface="楷体" pitchFamily="49" charset="-122"/>
                <a:cs typeface="+mj-cs"/>
                <a:hlinkClick r:id="rId4" action="ppaction://hlinksldjump"/>
              </a:rPr>
              <a:t>　节气门体的</a:t>
            </a:r>
            <a:r>
              <a:rPr lang="zh-CN" altLang="en-US" sz="32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楷体" pitchFamily="49" charset="-122"/>
                <a:ea typeface="楷体" pitchFamily="49" charset="-122"/>
                <a:cs typeface="+mj-cs"/>
                <a:hlinkClick r:id="rId4" action="ppaction://hlinksldjump"/>
              </a:rPr>
              <a:t>清洗</a:t>
            </a:r>
            <a:endParaRPr lang="zh-CN" altLang="en-US" sz="3200" spc="-10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latin typeface="楷体" pitchFamily="49" charset="-122"/>
              <a:ea typeface="楷体" pitchFamily="49" charset="-122"/>
              <a:cs typeface="+mj-cs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3200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楷体" pitchFamily="49" charset="-122"/>
                <a:ea typeface="楷体" pitchFamily="49" charset="-122"/>
                <a:cs typeface="+mj-cs"/>
                <a:hlinkClick r:id="rId5" action="ppaction://hlinksldjump"/>
              </a:rPr>
              <a:t>任务</a:t>
            </a:r>
            <a:r>
              <a:rPr lang="en-US" altLang="zh-CN" sz="3200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楷体" pitchFamily="49" charset="-122"/>
                <a:ea typeface="楷体" pitchFamily="49" charset="-122"/>
                <a:cs typeface="+mj-cs"/>
                <a:hlinkClick r:id="rId5" action="ppaction://hlinksldjump"/>
              </a:rPr>
              <a:t>3</a:t>
            </a:r>
            <a:r>
              <a:rPr lang="zh-CN" altLang="en-US" sz="3200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楷体" pitchFamily="49" charset="-122"/>
                <a:ea typeface="楷体" pitchFamily="49" charset="-122"/>
                <a:cs typeface="+mj-cs"/>
                <a:hlinkClick r:id="rId5" action="ppaction://hlinksldjump"/>
              </a:rPr>
              <a:t>　制动摩擦片的检查与</a:t>
            </a:r>
            <a:r>
              <a:rPr lang="zh-CN" altLang="en-US" sz="32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楷体" pitchFamily="49" charset="-122"/>
                <a:ea typeface="楷体" pitchFamily="49" charset="-122"/>
                <a:cs typeface="+mj-cs"/>
                <a:hlinkClick r:id="rId5" action="ppaction://hlinksldjump"/>
              </a:rPr>
              <a:t>更换</a:t>
            </a:r>
            <a:endParaRPr lang="zh-CN" altLang="en-US" sz="3200" spc="-10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latin typeface="楷体" pitchFamily="49" charset="-122"/>
              <a:ea typeface="楷体" pitchFamily="49" charset="-122"/>
              <a:cs typeface="+mj-cs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3200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楷体" pitchFamily="49" charset="-122"/>
                <a:ea typeface="楷体" pitchFamily="49" charset="-122"/>
                <a:cs typeface="+mj-cs"/>
                <a:hlinkClick r:id="rId6" action="ppaction://hlinksldjump"/>
              </a:rPr>
              <a:t>任务</a:t>
            </a:r>
            <a:r>
              <a:rPr lang="en-US" altLang="zh-CN" sz="3200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楷体" pitchFamily="49" charset="-122"/>
                <a:ea typeface="楷体" pitchFamily="49" charset="-122"/>
                <a:cs typeface="+mj-cs"/>
                <a:hlinkClick r:id="rId6" action="ppaction://hlinksldjump"/>
              </a:rPr>
              <a:t>4</a:t>
            </a:r>
            <a:r>
              <a:rPr lang="zh-CN" altLang="en-US" sz="3200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楷体" pitchFamily="49" charset="-122"/>
                <a:ea typeface="楷体" pitchFamily="49" charset="-122"/>
                <a:cs typeface="+mj-cs"/>
                <a:hlinkClick r:id="rId6" action="ppaction://hlinksldjump"/>
              </a:rPr>
              <a:t>　自动变速器油（</a:t>
            </a:r>
            <a:r>
              <a:rPr lang="en-US" altLang="zh-CN" sz="3200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楷体" pitchFamily="49" charset="-122"/>
                <a:ea typeface="楷体" pitchFamily="49" charset="-122"/>
                <a:cs typeface="+mj-cs"/>
                <a:hlinkClick r:id="rId6" action="ppaction://hlinksldjump"/>
              </a:rPr>
              <a:t>ATF</a:t>
            </a:r>
            <a:r>
              <a:rPr lang="zh-CN" altLang="en-US" sz="3200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楷体" pitchFamily="49" charset="-122"/>
                <a:ea typeface="楷体" pitchFamily="49" charset="-122"/>
                <a:cs typeface="+mj-cs"/>
                <a:hlinkClick r:id="rId6" action="ppaction://hlinksldjump"/>
              </a:rPr>
              <a:t>）的检查与更换</a:t>
            </a:r>
            <a:endParaRPr lang="zh-CN" altLang="en-US" sz="3200" spc="-10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latin typeface="楷体" pitchFamily="49" charset="-122"/>
              <a:ea typeface="楷体" pitchFamily="49" charset="-122"/>
              <a:cs typeface="+mj-cs"/>
            </a:endParaRPr>
          </a:p>
        </p:txBody>
      </p:sp>
      <p:sp>
        <p:nvSpPr>
          <p:cNvPr id="7" name="灯片编号占位符 2"/>
          <p:cNvSpPr>
            <a:spLocks noGrp="1"/>
          </p:cNvSpPr>
          <p:nvPr>
            <p:ph type="sldNum" sz="quarter" idx="12"/>
          </p:nvPr>
        </p:nvSpPr>
        <p:spPr>
          <a:xfrm>
            <a:off x="-370514" y="6347307"/>
            <a:ext cx="1549101" cy="365125"/>
          </a:xfrm>
        </p:spPr>
        <p:txBody>
          <a:bodyPr/>
          <a:lstStyle/>
          <a:p>
            <a:fld id="{1A7D73ED-7EBB-4E11-B60B-79773C5177D3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10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知识准备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正时传动带的检查与更换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3416320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三、正时传动带机构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458765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现代发动机配气机构的设计是活塞和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气门占据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着相同空间，一旦正时传动带断裂，曲轴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与凸轮轴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在各自的惯性力作用下高速运行，必然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导致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气门与活塞撞击而造成严重损坏，如气门杆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弯曲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、活塞受损等，如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57726" y="5238340"/>
            <a:ext cx="30572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正时传动带断裂导致的严重后果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349" y="1558771"/>
            <a:ext cx="5400000" cy="3682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3841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11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8967" y="425301"/>
            <a:ext cx="8481238" cy="673359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正时传动带的检查与更换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593298" y="2095499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工具器材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152" y="2434053"/>
            <a:ext cx="7100887" cy="1265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6492" y="3656624"/>
            <a:ext cx="7083547" cy="2453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0802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12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正时传动带的检查与更换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2339102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一、拆卸步骤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458765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．进行车辆防护，断开蓄电池负极电缆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．从空气滤清器出口软管断开进气温度传感器插头，从节气门体上拆卸空气滤清器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出口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软管，如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349" y="2059617"/>
            <a:ext cx="5400000" cy="3178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665503" y="5238340"/>
            <a:ext cx="24416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拆卸空气滤清器出口软管</a:t>
            </a:r>
          </a:p>
        </p:txBody>
      </p:sp>
    </p:spTree>
    <p:extLst>
      <p:ext uri="{BB962C8B-B14F-4D97-AF65-F5344CB8AC3E}">
        <p14:creationId xmlns:p14="http://schemas.microsoft.com/office/powerpoint/2010/main" val="329879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正时传动带的检查与更换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2339102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一、拆卸步骤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4587653" cy="3329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．拆卸空气滤清器壳体螺栓，然后拆卸空气滤清器壳体，如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．正确使用举升机支撑车辆，使用合适的工具松开右前轮螺栓；举升车辆至合适高度。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70687" y="5238340"/>
            <a:ext cx="2031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拆卸空气滤清器壳体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349" y="2046851"/>
            <a:ext cx="5400000" cy="3191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547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14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正时传动带的检查与更换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2339102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一、拆卸步骤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45876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．拆卸右前轮，拆卸右前轮防溅罩，如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6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．拆卸蛇形附件和传动带，如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768094" y="3161467"/>
            <a:ext cx="22365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1-</a:t>
            </a:r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拆卸右前轮防溅罩　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7049" y="884992"/>
            <a:ext cx="4038600" cy="227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7665502" y="5860640"/>
            <a:ext cx="24416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2-</a:t>
            </a:r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拆卸蛇形附件和传动带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7049" y="3536540"/>
            <a:ext cx="4038600" cy="232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7405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15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正时传动带的检查与更换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2339102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一、拆卸步骤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458765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7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．拆卸曲轴传动带轮螺栓，拆卸曲轴传动带轮，如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8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．拆卸前上正时传动带罩螺栓，拆卸前上正时传动带罩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9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．使用千斤顶托住发动机油底壳，拆卸右侧发动机支座，如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70687" y="3161467"/>
            <a:ext cx="2031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1-</a:t>
            </a:r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拆卸曲轴传动带轮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68094" y="5860640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2-</a:t>
            </a:r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拆卸右侧发动机支座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49" y="1238993"/>
            <a:ext cx="2880000" cy="1922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49" y="3979233"/>
            <a:ext cx="2880000" cy="1881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078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16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正时传动带的检查与更换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2339102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一、拆卸步骤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4587653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．拆卸前下正时传动带罩螺栓，拆卸前下正时传动带罩，如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768095" y="5238340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拆卸前下正时传动带罩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5562" y="2171290"/>
            <a:ext cx="4981575" cy="306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4935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17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正时传动带的检查与更换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2339102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一、拆卸步骤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531155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．安装曲轴传动带轮螺栓，用曲轴传动带轮螺栓顺时针转动曲轴至少一整圈，将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曲轴正时齿轮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上的标记对准后正时带罩底部的缺口，对准凸轮轴正时齿轮正时标记，如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．松开张紧器，拆卸正时传动带，如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665503" y="3161467"/>
            <a:ext cx="24416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1-</a:t>
            </a:r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对准曲轴齿轮正时</a:t>
            </a:r>
            <a:r>
              <a:rPr lang="zh-CN" altLang="en-US" sz="1600" dirty="0" smtClean="0">
                <a:latin typeface="楷体" pitchFamily="49" charset="-122"/>
                <a:ea typeface="楷体" pitchFamily="49" charset="-122"/>
              </a:rPr>
              <a:t>标记</a:t>
            </a:r>
            <a:endParaRPr lang="zh-CN" altLang="en-US" sz="1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73278" y="5860640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2-</a:t>
            </a:r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拆卸正时传动带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349" y="994408"/>
            <a:ext cx="3600000" cy="2167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49" y="3636843"/>
            <a:ext cx="2880000" cy="2223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4194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18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正时传动带的检查与更换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2339102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二、检查步骤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92554" y="2058370"/>
            <a:ext cx="5570756" cy="46166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．检查曲轴油封、凸轮轴油封漏油情况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90848" y="2621798"/>
            <a:ext cx="97946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通过检查曲轴油封、凸轮轴油封处是否存在油渍，判断油封是否漏油。如果存在漏油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，则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需要更换对应油封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将曲轴油封、凸轮轴油封处清洁干净。</a:t>
            </a:r>
          </a:p>
        </p:txBody>
      </p:sp>
    </p:spTree>
    <p:extLst>
      <p:ext uri="{BB962C8B-B14F-4D97-AF65-F5344CB8AC3E}">
        <p14:creationId xmlns:p14="http://schemas.microsoft.com/office/powerpoint/2010/main" val="1528166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19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8967" y="425301"/>
            <a:ext cx="8481238" cy="673359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正时传动带的检查与更换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92554" y="1441821"/>
            <a:ext cx="3416320" cy="46166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．检查导向轮、张紧器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90849" y="2005249"/>
            <a:ext cx="4714652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将导向轮、张紧器从发动机上拆下，如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示，检测其磨损情况。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870687" y="5238340"/>
            <a:ext cx="2031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拆卸导向轮、张紧器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349" y="2989446"/>
            <a:ext cx="5400000" cy="2248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01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148316" y="1897714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学习目标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48316" y="2748319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任务描述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8316" y="3567026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知识准备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8316" y="4341726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正时传动带的检查与更换</a:t>
            </a:r>
          </a:p>
        </p:txBody>
      </p:sp>
    </p:spTree>
    <p:extLst>
      <p:ext uri="{BB962C8B-B14F-4D97-AF65-F5344CB8AC3E}">
        <p14:creationId xmlns:p14="http://schemas.microsoft.com/office/powerpoint/2010/main" val="66163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20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8967" y="425301"/>
            <a:ext cx="8481238" cy="673359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正时传动带的检查与更换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92554" y="1441821"/>
            <a:ext cx="1877437" cy="46166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．拆检水泵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90848" y="2005249"/>
            <a:ext cx="96168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对于通过正时传动带驱动冷却水泵的发动机，在更换正时传动带时，应检查冷却水泵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是否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漏水，拆卸水泵检查水泵叶轮磨损情况，必要时进行更换。</a:t>
            </a:r>
          </a:p>
        </p:txBody>
      </p:sp>
    </p:spTree>
    <p:extLst>
      <p:ext uri="{BB962C8B-B14F-4D97-AF65-F5344CB8AC3E}">
        <p14:creationId xmlns:p14="http://schemas.microsoft.com/office/powerpoint/2010/main" val="219424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21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正时传动带的检查与更换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2339102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三、安装步骤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47400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．安装正时专用工具，转动进、排气凸轮轴，使正时标记对齐，如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。使用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专用工具固定进、排气凸轮轴齿轮，如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665503" y="3161467"/>
            <a:ext cx="24416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1-</a:t>
            </a:r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对进、排气凸轮轴正时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562910" y="5860640"/>
            <a:ext cx="26468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2-</a:t>
            </a:r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固定进、排气凸轮轴齿轮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50" y="1096783"/>
            <a:ext cx="2880000" cy="2064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6525" y="3607743"/>
            <a:ext cx="4819650" cy="226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9774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22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正时传动带的检查与更换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2339102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三、安装步骤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4740053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．检查曲轴齿轮的正时标记，应对准后正时传动带罩底部缺口，如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665503" y="5238340"/>
            <a:ext cx="24416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检查曲轴齿轮的正时标记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6625" y="2314165"/>
            <a:ext cx="3219450" cy="292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982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23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正时传动带的检查与更换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2339102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三、安装步骤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47400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．安装张紧器，确保弹簧卡扣位于卡槽内，如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示。使用内六角扳手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顺时针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旋转张紧器，并插入锁止销，如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178464" y="3161467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1-</a:t>
            </a:r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安装张紧器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178463" y="5860640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2-</a:t>
            </a:r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插入锁止销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50" y="899123"/>
            <a:ext cx="2880000" cy="2262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350" y="3820640"/>
            <a:ext cx="5400000" cy="20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0022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24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正时传动带的检查与更换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2339102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三、安装步骤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474005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．安装正时传动带。先安装曲轴齿轮处，沿着导向轮、排气凸轮、进气凸轮进行安装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拉紧正时传动带，避免产生空齿，如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6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．拔掉张紧器上的锁止销，张紧正时传动带，如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973280" y="3161467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1-</a:t>
            </a:r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安装正时传动带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973279" y="5860640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2-</a:t>
            </a:r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张紧正时传动带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6349" y="961467"/>
            <a:ext cx="2160000" cy="22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6349" y="3837615"/>
            <a:ext cx="2160000" cy="202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2835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25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正时传动带的检查与更换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2339102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三、安装步骤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47400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7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．取下发动机正时专用工具，如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8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．安装曲轴传动带轮螺栓，顺时针转动曲轴两整圈，再次检查发动机正时状况。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665503" y="5238340"/>
            <a:ext cx="24416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取下发动机正时专用工具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350" y="3735921"/>
            <a:ext cx="5400000" cy="1502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9041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26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正时传动带的检查与更换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2339102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三、安装步骤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966765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9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．拆卸曲轴传动带轮螺栓，安装前上和前下正时传动带罩。使用扭力扳手将前正时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传动带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罩螺栓紧固至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10 </a:t>
            </a:r>
            <a:r>
              <a:rPr lang="en-US" altLang="zh-CN" sz="2400" dirty="0" err="1">
                <a:latin typeface="宋体" pitchFamily="2" charset="-122"/>
                <a:ea typeface="宋体" pitchFamily="2" charset="-122"/>
              </a:rPr>
              <a:t>N·m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．安装曲轴传动带轮，安装曲轴传动带轮螺栓。使用扭力扳手和角度规将曲轴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传动带轮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螺栓分三次紧固：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95 N·m+30°+15°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11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安装发动机右侧支座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．安装蛇形附件和传动带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．安装右前轮防溅罩，安装右前轮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0529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27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正时传动带的检查与更换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2339102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三、安装步骤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96676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．安装空气滤清器壳体及其螺栓，将空气滤清器出口软管连接到节气门体上，将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进气温度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传感器插头连接到空气滤清器出口软管上。</a:t>
            </a:r>
          </a:p>
          <a:p>
            <a:pPr indent="627063">
              <a:lnSpc>
                <a:spcPct val="15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15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．连接蓄电池负极电缆。</a:t>
            </a:r>
          </a:p>
          <a:p>
            <a:pPr indent="627063">
              <a:lnSpc>
                <a:spcPct val="15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16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．整理工具、清洁车辆、清理场地。</a:t>
            </a:r>
          </a:p>
        </p:txBody>
      </p:sp>
    </p:spTree>
    <p:extLst>
      <p:ext uri="{BB962C8B-B14F-4D97-AF65-F5344CB8AC3E}">
        <p14:creationId xmlns:p14="http://schemas.microsoft.com/office/powerpoint/2010/main" val="4124407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28</a:t>
            </a:fld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148316" y="1897714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学习目标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48316" y="2748319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任务描述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8316" y="3567026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知识准备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8316" y="4341726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节气门体的清洗</a:t>
            </a:r>
          </a:p>
        </p:txBody>
      </p:sp>
    </p:spTree>
    <p:extLst>
      <p:ext uri="{BB962C8B-B14F-4D97-AF65-F5344CB8AC3E}">
        <p14:creationId xmlns:p14="http://schemas.microsoft.com/office/powerpoint/2010/main" val="1425327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29</a:t>
            </a:fld>
            <a:endParaRPr lang="zh-CN" altLang="en-US" dirty="0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节气门体的清洗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学习目标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9604153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．了解节气门结构与使用的相关知识。</a:t>
            </a:r>
          </a:p>
          <a:p>
            <a:pPr indent="720000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．熟悉节气门匹配的方法。</a:t>
            </a:r>
          </a:p>
          <a:p>
            <a:pPr indent="720000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．能对节气门体进行拆装和清洁。</a:t>
            </a:r>
          </a:p>
        </p:txBody>
      </p:sp>
    </p:spTree>
    <p:extLst>
      <p:ext uri="{BB962C8B-B14F-4D97-AF65-F5344CB8AC3E}">
        <p14:creationId xmlns:p14="http://schemas.microsoft.com/office/powerpoint/2010/main" val="522341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正时传动带的检查与更换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学习目标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9604153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>
              <a:lnSpc>
                <a:spcPct val="15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．了解发动机正时机构的重要性。</a:t>
            </a:r>
          </a:p>
          <a:p>
            <a:pPr indent="720000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．熟悉正时传动的类型及结构。</a:t>
            </a:r>
          </a:p>
          <a:p>
            <a:pPr indent="720000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．能更换正时传动带。</a:t>
            </a:r>
          </a:p>
        </p:txBody>
      </p:sp>
    </p:spTree>
    <p:extLst>
      <p:ext uri="{BB962C8B-B14F-4D97-AF65-F5344CB8AC3E}">
        <p14:creationId xmlns:p14="http://schemas.microsoft.com/office/powerpoint/2010/main" val="371677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30</a:t>
            </a:fld>
            <a:endParaRPr lang="zh-CN" altLang="en-US" dirty="0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节气门体的清洗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任务描述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9604153" cy="2221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节气门是发动机工作过程中的重要部件，在发动机工作一段时间后，在节气门部位会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产生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积碳，对发动机的正常工作造成影响。通常情况下，规定车辆每行驶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2~4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万公里要对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节气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门体进行清洗，否则累积的积碳会影响发动机的正常工作。</a:t>
            </a:r>
          </a:p>
        </p:txBody>
      </p:sp>
    </p:spTree>
    <p:extLst>
      <p:ext uri="{BB962C8B-B14F-4D97-AF65-F5344CB8AC3E}">
        <p14:creationId xmlns:p14="http://schemas.microsoft.com/office/powerpoint/2010/main" val="3769129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31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知识准备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90847" y="2176582"/>
            <a:ext cx="443525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节气门是控制空气进入发动机的一道可控阀门，气体进入进气管后会与汽油混合成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可燃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混合气，从而燃烧做功。它上接空气滤清器、下接发动机缸体，被称为是汽车发动机的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咽喉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节气门体的清洗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973279" y="5238340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节气门的安装位置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6350" y="1868127"/>
            <a:ext cx="4320000" cy="337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6258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32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知识准备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节气门体的清洗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3416320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一、节气门定期维护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457495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汽油在燃烧过程中，不可能完全充分燃烧，总会在发动机内留下残留，这些残留在高温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状态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下遇到空气中的杂质，慢慢就会变成胶状物。这种胶状物就是积碳，如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81055" y="5238340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节气门积碳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6349" y="2379994"/>
            <a:ext cx="4320000" cy="2858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4035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33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知识准备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节气门体的清洗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4852610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二、节气门使用中的注意事项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97819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．尽量减少原地怠速着车的时间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．使用手动挡车型避免高挡低速行驶，应在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2 000 r/min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以上换挡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．少走拥堵路段，多跑高速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．空气滤芯要按要求定期更换，不要使用劣质的空气滤芯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．要使用合适的机油。</a:t>
            </a:r>
          </a:p>
        </p:txBody>
      </p:sp>
    </p:spTree>
    <p:extLst>
      <p:ext uri="{BB962C8B-B14F-4D97-AF65-F5344CB8AC3E}">
        <p14:creationId xmlns:p14="http://schemas.microsoft.com/office/powerpoint/2010/main" val="3130221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34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知识准备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节气门体的清洗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3057247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三、初始化节气门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9781953" cy="2221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对于电子节气门，清洗后必须进行节气门初始化。电子节气门具有记忆功能，以前有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油泥的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堵塞，为了保证进气量，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ECU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会自动调节节气门的开度，让进气处于正常状态。而清洗后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，没有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了油泥的堵塞，如果节气门还保持原来的开度，就会造成进气量过大。</a:t>
            </a:r>
          </a:p>
        </p:txBody>
      </p:sp>
    </p:spTree>
    <p:extLst>
      <p:ext uri="{BB962C8B-B14F-4D97-AF65-F5344CB8AC3E}">
        <p14:creationId xmlns:p14="http://schemas.microsoft.com/office/powerpoint/2010/main" val="205928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35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知识准备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节气门体的清洗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4852610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四、手工初始化节气门的方法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978195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根据车型不同，初始化方法主要有两种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：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方法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：通电（不要发动汽车），等待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20s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后将加速踏板踩到底，保持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10 s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左右后，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松加速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踏板，关闭点火开关，拔出钥匙，即可完成初始化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方法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：通电（不要发动汽车），等待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30s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后关闭点火开关，拔出钥匙，即可完成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初始化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8337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36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8967" y="425301"/>
            <a:ext cx="8481238" cy="673359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节气门体的清洗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593298" y="2095499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工具器材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350" y="2434053"/>
            <a:ext cx="8877300" cy="316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583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37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节气门体的清洗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2698175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一、拆卸节气门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46638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．打开发动机舱盖，进行必要的车辆防护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．使用工具松开连接空气滤清器与节气门软管两端的圆形卡箍，如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90875" y="5238340"/>
            <a:ext cx="43909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松开连接空气滤清器</a:t>
            </a:r>
            <a:r>
              <a:rPr lang="zh-CN" altLang="en-US" sz="1600" dirty="0" smtClean="0">
                <a:latin typeface="楷体" pitchFamily="49" charset="-122"/>
                <a:ea typeface="楷体" pitchFamily="49" charset="-122"/>
              </a:rPr>
              <a:t>与节气</a:t>
            </a:r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门软管两端的卡箍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349" y="2226280"/>
            <a:ext cx="5400000" cy="3012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7212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38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节气门体的清洗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2698175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一、拆卸节气门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4663853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．脱开软管与空气滤清器、节气门的连接，并取下软管，如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049948" y="5238340"/>
            <a:ext cx="36728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脱开软管与空气滤清</a:t>
            </a:r>
            <a:r>
              <a:rPr lang="zh-CN" altLang="en-US" sz="1600" dirty="0" smtClean="0">
                <a:latin typeface="楷体" pitchFamily="49" charset="-122"/>
                <a:ea typeface="楷体" pitchFamily="49" charset="-122"/>
              </a:rPr>
              <a:t>器</a:t>
            </a:r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zh-CN" altLang="en-US" sz="1600" dirty="0" smtClean="0">
                <a:latin typeface="楷体" pitchFamily="49" charset="-122"/>
                <a:ea typeface="楷体" pitchFamily="49" charset="-122"/>
              </a:rPr>
              <a:t>节气</a:t>
            </a:r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门的连接</a:t>
            </a: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348" y="2166652"/>
            <a:ext cx="5400000" cy="3071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1917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39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节气门体的清洗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2698175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一、拆卸节气门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4663853" cy="111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．脱开节气门上的插头、水管，如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62909" y="5238340"/>
            <a:ext cx="26468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脱开节气门上的插头、水管</a:t>
            </a: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473" y="2104615"/>
            <a:ext cx="4857750" cy="3133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886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正时传动带的检查与更换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任务描述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960415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发动机的正时传动带是绝对不可以发生跳齿或断裂的。如果发生跳齿现象，发动机不能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正常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工作，便会出现怠速不稳，加速不良或不着车等现象；如果正时传动带断裂，发动机就会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立刻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熄火，多气门发动机还会导致活塞将气门杆顶弯，严重的会损坏发动机。因此，汽车应该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按照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要求定期检查与更换正时传动带。不同汽车企业对正时传动带检查及更换的行驶里程或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年限基本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相同，例如，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2012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款雪佛兰科鲁兹规定每行驶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60000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km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检查与更换正时传动带组件。</a:t>
            </a:r>
          </a:p>
        </p:txBody>
      </p:sp>
    </p:spTree>
    <p:extLst>
      <p:ext uri="{BB962C8B-B14F-4D97-AF65-F5344CB8AC3E}">
        <p14:creationId xmlns:p14="http://schemas.microsoft.com/office/powerpoint/2010/main" val="1221022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40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节气门体的清洗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2698175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一、拆卸节气门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4663853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．使用合适的工具拆卸节气门固定螺栓，取下节气门，如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870685" y="5238340"/>
            <a:ext cx="2031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拆卸节气门固定螺栓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6347" y="2292412"/>
            <a:ext cx="4320000" cy="2945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9333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41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节气门体的清洗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2698175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二、清洗节气门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46638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．进行清理工作前，应佩戴好手套、口罩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．安装好清洗喷剂的喷管，对准节气门内部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的油垢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、积碳进行喷射，如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81053" y="5238340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清洗节气门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6347" y="1782340"/>
            <a:ext cx="4320000" cy="34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9915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42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节气门体的清洗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2698175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二、清洗节气门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46638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．为了清洗更彻底，在全部喷涂到位以后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，可以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使用蘸有清洗液的棉布擦拭节气门内部，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如图所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870685" y="5238340"/>
            <a:ext cx="2031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通过擦拭清洗节气门</a:t>
            </a: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6347" y="1806340"/>
            <a:ext cx="4320000" cy="343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1176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43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节气门体的清洗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2698175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二、清洗节气门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4663853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．清洗结束后，将节气门内外检查一遍，确保清洗干净，如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075869" y="523834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清洗后的节气门</a:t>
            </a: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6347" y="2144873"/>
            <a:ext cx="4320000" cy="3093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3629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44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节气门体的清洗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2698175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三、安装节气门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466385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．检查、清洁节气门安装平面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．安装节气门，先将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个连接螺栓安装到位，然后用手拧紧，再用扭力扳手按标准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扭矩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紧固，如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81053" y="5238340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安装节气门</a:t>
            </a: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6347" y="2417926"/>
            <a:ext cx="4320000" cy="2820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534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45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节气门体的清洗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2698175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三、安装节气门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466385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．正确连接节气门插头、水管。</a:t>
            </a:r>
          </a:p>
          <a:p>
            <a:pPr indent="627063">
              <a:lnSpc>
                <a:spcPct val="15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．安装连接空气滤清器与节气门的软管，如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．使用工具拧紧软管两端的圆形卡箍。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152539" y="5238340"/>
            <a:ext cx="34676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安装连接空气滤清器与节气门的软管</a:t>
            </a: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6347" y="2394177"/>
            <a:ext cx="4320000" cy="284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0567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46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节气门体的清洗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3057247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四、初始化节气门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97311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节气门体清洗或更换后需执行初始化程序（以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2013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款雪佛兰科鲁兹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1.6L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为例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）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．将点火开关置于“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ON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（打开）”位置，关闭发动机，使用故障诊断仪执行“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Module 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Setup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（模块设置）”中的“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Idle Learn Reset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（怠速读入复位）”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168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47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节气门体的清洗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3057247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四、初始化节气门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9731153" cy="3329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．启动发动机，监测“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TB Idle Airflow Compensation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（节气门怠速空气流量补偿）”参数。节气门怠速空气流量补偿值应该等于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0%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，发动机应该以一个正常的怠速运转。</a:t>
            </a: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．清除故障诊断码。大部分车辆都有自学习功能，清洗节气门参数后除了怠速会升高，并不会有其他不良反应，并且怠速升高是正常现象，不用担心，行驶一段里程（约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50 km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）后怠速就会恢复正常。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78195" y="56024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99152" y="5602461"/>
            <a:ext cx="3775393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五、工具场地清洁整理</a:t>
            </a:r>
          </a:p>
        </p:txBody>
      </p:sp>
    </p:spTree>
    <p:extLst>
      <p:ext uri="{BB962C8B-B14F-4D97-AF65-F5344CB8AC3E}">
        <p14:creationId xmlns:p14="http://schemas.microsoft.com/office/powerpoint/2010/main" val="124797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48</a:t>
            </a:fld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148316" y="1897714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学习目标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48316" y="2748319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任务描述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8316" y="3567026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知识准备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8316" y="4341726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制动摩擦片的检查与更换</a:t>
            </a:r>
          </a:p>
        </p:txBody>
      </p:sp>
    </p:spTree>
    <p:extLst>
      <p:ext uri="{BB962C8B-B14F-4D97-AF65-F5344CB8AC3E}">
        <p14:creationId xmlns:p14="http://schemas.microsoft.com/office/powerpoint/2010/main" val="87081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49</a:t>
            </a:fld>
            <a:endParaRPr lang="zh-CN" altLang="en-US" dirty="0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制动摩擦片的检查与更换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学习目标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9604153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．了解盘式制动器的类型、结构等相关知识</a:t>
            </a:r>
          </a:p>
          <a:p>
            <a:pPr indent="720000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．熟悉盘式制动器日常维护检查的内容。</a:t>
            </a:r>
          </a:p>
          <a:p>
            <a:pPr indent="720000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．能对盘式制动器进行检查与更换。</a:t>
            </a:r>
          </a:p>
        </p:txBody>
      </p:sp>
    </p:spTree>
    <p:extLst>
      <p:ext uri="{BB962C8B-B14F-4D97-AF65-F5344CB8AC3E}">
        <p14:creationId xmlns:p14="http://schemas.microsoft.com/office/powerpoint/2010/main" val="3695167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知识准备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90847" y="2176582"/>
            <a:ext cx="9718453" cy="2221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正时系统是发动机配气机构的重要组成部分，通过控制气门的开闭时刻，准确地定时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开启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和关闭相应的进气门和排气门，使充足的新鲜空气及时进入气缸、废气及时排出气缸，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从而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保证发动机具备良好的动力输出表现。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正时传动带的检查与更换</a:t>
            </a:r>
          </a:p>
        </p:txBody>
      </p:sp>
    </p:spTree>
    <p:extLst>
      <p:ext uri="{BB962C8B-B14F-4D97-AF65-F5344CB8AC3E}">
        <p14:creationId xmlns:p14="http://schemas.microsoft.com/office/powerpoint/2010/main" val="1983526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50</a:t>
            </a:fld>
            <a:endParaRPr lang="zh-CN" altLang="en-US" dirty="0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制动摩擦片的检查与更换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任务描述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9604153" cy="2221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当制动摩擦片和制动盘磨损到一定程度时，需及时更换才能保证制动效能不受影响。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一般来说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，制动摩擦片的使用寿命在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20 000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～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60 000 km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之间，不同的驾驶习惯及驾驶环境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会导致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很大的差别。因此，养成定期检查、及时维护的习惯很重要。</a:t>
            </a:r>
          </a:p>
        </p:txBody>
      </p:sp>
    </p:spTree>
    <p:extLst>
      <p:ext uri="{BB962C8B-B14F-4D97-AF65-F5344CB8AC3E}">
        <p14:creationId xmlns:p14="http://schemas.microsoft.com/office/powerpoint/2010/main" val="3565289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51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知识准备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制动摩擦片的检查与更换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3775393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一、盘式制动器的类型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9629553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盘式制动器的旋转元件是制动盘，它和车轮固装在一起旋转，以其端面为摩擦工作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表面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。其固定的摩擦元件是制动块、导向支销、轮缸及活塞，它们均被安装于制动盘两侧的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钳体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上，总称为制动钳。</a:t>
            </a:r>
          </a:p>
        </p:txBody>
      </p:sp>
    </p:spTree>
    <p:extLst>
      <p:ext uri="{BB962C8B-B14F-4D97-AF65-F5344CB8AC3E}">
        <p14:creationId xmlns:p14="http://schemas.microsoft.com/office/powerpoint/2010/main" val="392028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52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8967" y="425301"/>
            <a:ext cx="8481238" cy="673359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制动摩擦片的检查与更换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92554" y="1441821"/>
            <a:ext cx="2800767" cy="46166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．浮钳盘式制动器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90849" y="2005249"/>
            <a:ext cx="471465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浮钳盘式制动器的制动钳是浮动的，可以相对于制动盘轴向移动，如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所示。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所示为浮钳盘式制动器的工作原理。制动钳体通过导向销与车桥相连，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可以相对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于制动盘轴向移动。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460318" y="5809840"/>
            <a:ext cx="28520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2-</a:t>
            </a:r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浮钳盘式制动器的工作原理</a:t>
            </a: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49" y="503020"/>
            <a:ext cx="2880000" cy="2339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49" y="3549935"/>
            <a:ext cx="2880000" cy="2259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665502" y="2842285"/>
            <a:ext cx="24416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1-</a:t>
            </a:r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浮钳盘式制动器的结构</a:t>
            </a:r>
          </a:p>
        </p:txBody>
      </p:sp>
    </p:spTree>
    <p:extLst>
      <p:ext uri="{BB962C8B-B14F-4D97-AF65-F5344CB8AC3E}">
        <p14:creationId xmlns:p14="http://schemas.microsoft.com/office/powerpoint/2010/main" val="2107236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53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8967" y="425301"/>
            <a:ext cx="8481238" cy="673359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制动摩擦片的检查与更换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92554" y="1441821"/>
            <a:ext cx="2800767" cy="46166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．定钳盘式制动器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90849" y="2005249"/>
            <a:ext cx="4714652" cy="2221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定钳盘式制动器的制动钳是固定的，在制动过程中，不会产生相对于制动盘的轴向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移动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68092" y="5238340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定钳盘式制动器的结构</a:t>
            </a: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6347" y="2063258"/>
            <a:ext cx="4320000" cy="3175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545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54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8967" y="425301"/>
            <a:ext cx="8481238" cy="673359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制动摩擦片的检查与更换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92554" y="1441821"/>
            <a:ext cx="2800767" cy="46166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．定钳盘式制动器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90849" y="2005249"/>
            <a:ext cx="471465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跨置在制动盘上的制动钳体固定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安装在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车桥上，它不能旋转也不能沿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制动盘线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方向移动，其内的两个活塞分别位于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制动盘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的两侧，如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562908" y="5238340"/>
            <a:ext cx="26468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定钳盘式制动器的工作原理</a:t>
            </a: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6347" y="1813196"/>
            <a:ext cx="4320000" cy="3425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3222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55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知识准备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制动摩擦片的检查与更换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4493538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二、盘式制动器的日常维护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96295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在汽车日常使用维护时，要及时清理制动钳周围黏附的油污和泥沙，检查制动钳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定位导向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销是否锈蚀、松动，橡胶衬套是否磨损。如果需要拆卸制动钳，操作时要注意保护好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活塞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；如果需要清洗制动钳和活塞，只能使用制动液或规定的清洁剂，绝不能使用汽油、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煤油等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进行清洗，否则会损坏活塞及密封圈。</a:t>
            </a:r>
          </a:p>
        </p:txBody>
      </p:sp>
    </p:spTree>
    <p:extLst>
      <p:ext uri="{BB962C8B-B14F-4D97-AF65-F5344CB8AC3E}">
        <p14:creationId xmlns:p14="http://schemas.microsoft.com/office/powerpoint/2010/main" val="649092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56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8967" y="425301"/>
            <a:ext cx="8481238" cy="673359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制动摩擦片的检查与更换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593298" y="2095499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工具器材</a:t>
            </a: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2130" y="2434053"/>
            <a:ext cx="6027737" cy="3845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2529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57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制动摩擦片的检查与更换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3416320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一、拆卸制动摩擦片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96295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．维护前的准备工作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）车辆进入工位前，清理工位卫生，排除障碍物，准备相关的工具、物品、耗材等。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）安装、铺设内三件套；将车辆停放在举升机的中央位置，拉紧驻车制动器；将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变速器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置于空挡，安装好车轮挡块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47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58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制动摩擦片的检查与更换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3416320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一、拆卸制动摩擦片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96295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．检查制动总泵储液罐中的制动液液位。如果制动液液位临近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MAX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标记位置，则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需要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从储液罐中吸出部分制动液，避免在压回制动活塞时制动液溢出。</a:t>
            </a:r>
          </a:p>
          <a:p>
            <a:pPr indent="627063">
              <a:lnSpc>
                <a:spcPct val="15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．举升车辆。</a:t>
            </a:r>
          </a:p>
          <a:p>
            <a:pPr indent="627063">
              <a:lnSpc>
                <a:spcPct val="15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．拆下轮胎和车轮总成。</a:t>
            </a:r>
          </a:p>
        </p:txBody>
      </p:sp>
    </p:spTree>
    <p:extLst>
      <p:ext uri="{BB962C8B-B14F-4D97-AF65-F5344CB8AC3E}">
        <p14:creationId xmlns:p14="http://schemas.microsoft.com/office/powerpoint/2010/main" val="1087053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59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制动摩擦片的检查与更换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3416320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一、拆卸制动摩擦片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44479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．拆下制动钳下导销螺栓，如图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6-3-5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所示。</a:t>
            </a:r>
          </a:p>
          <a:p>
            <a:pPr indent="627063">
              <a:lnSpc>
                <a:spcPct val="15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6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．不断开液压制动器挠性软管，向上转动制动钳，并用挂钩固定制动钳。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68092" y="5238340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拆卸制动钳下导销螺栓</a:t>
            </a: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6347" y="1691247"/>
            <a:ext cx="4320000" cy="3547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1037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知识准备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正时传动带的检查与更换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4134465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一、发动机正时的重要性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971845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正时系统准确、可靠，是发动机正常工作的前提条件。如果正时不正确、不可靠，会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严重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影响发动机的正常工作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。轻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者，造成点火提前或点火滞后，会出现怠速不稳、加速无力、发动机抖动、动力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降低等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现象。若点火过迟，会导致启动困难或动力不足；若点火过早，发动机在运转过程中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突然加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“油门”，会发出“嘎、嘎”的金属敲击声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。重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者，会引起发动机无法启动、气门顶活塞，甚至造成活塞报废、气门杆弯曲、曲轴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断裂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等严重后果。</a:t>
            </a:r>
          </a:p>
        </p:txBody>
      </p:sp>
    </p:spTree>
    <p:extLst>
      <p:ext uri="{BB962C8B-B14F-4D97-AF65-F5344CB8AC3E}">
        <p14:creationId xmlns:p14="http://schemas.microsoft.com/office/powerpoint/2010/main" val="3110985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60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制动摩擦片的检查与更换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3416320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一、拆卸制动摩擦片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4447953" cy="111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7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．将制动摩擦片从制动钳安装托架上拆下，如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075869" y="523834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拆卸制动摩擦片</a:t>
            </a: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6347" y="1350340"/>
            <a:ext cx="4320000" cy="388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6263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61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制动摩擦片的检查与更换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3416320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一、拆卸制动摩擦片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4447953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8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．使用制动活塞压具将制动钳活塞推入制动钳孔中，如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075869" y="523834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压入制动钳活塞</a:t>
            </a: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6347" y="2398903"/>
            <a:ext cx="5040000" cy="283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8991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62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制动摩擦片的检查与更换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3416320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一、拆卸制动摩擦片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4447953" cy="3329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9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．将制动摩擦片固定弹簧从制动钳支架上拆下，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如图所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．彻底清理制动钳支架上的制动摩擦片构件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接合面处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的所有碎屑和腐蚀。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973277" y="5238340"/>
            <a:ext cx="1826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卸制动片固定弹簧</a:t>
            </a: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6347" y="1336887"/>
            <a:ext cx="4320000" cy="3901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1042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63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制动摩擦片的检查与更换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3416320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一、拆卸制动摩擦片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974385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．检查制动钳导销是否自由移动，并检查导销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护套的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状况。在支架孔内移动导销，但不能使导销滑动脱离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护套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，并查看是否有以下状况：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）制动钳导销移动受限。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）制动钳支架松动。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）制动钳导销卡死或卡滞。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）护套开裂或破损。</a:t>
            </a:r>
          </a:p>
          <a:p>
            <a:pPr indent="627063">
              <a:lnSpc>
                <a:spcPct val="15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．如果发现上述任何状况，需要更换制动钳导销和护套。</a:t>
            </a:r>
          </a:p>
        </p:txBody>
      </p:sp>
    </p:spTree>
    <p:extLst>
      <p:ext uri="{BB962C8B-B14F-4D97-AF65-F5344CB8AC3E}">
        <p14:creationId xmlns:p14="http://schemas.microsoft.com/office/powerpoint/2010/main" val="52549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64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制动摩擦片的检查与更换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1620957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二、测量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750865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．测量制动盘厚度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）清洁制动盘的摩擦面。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）使用千分尺测量并记录制动盘边缘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10 mm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处三点位置（角度间隔为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120°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）的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最小厚度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）将最小厚度测量值与标准厚度进行比较，磨损极限为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 mm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）确定制动盘的维修方案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0313" y="2722082"/>
            <a:ext cx="2880000" cy="2056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9479834" y="477818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测量制动盘厚度</a:t>
            </a:r>
          </a:p>
        </p:txBody>
      </p:sp>
    </p:spTree>
    <p:extLst>
      <p:ext uri="{BB962C8B-B14F-4D97-AF65-F5344CB8AC3E}">
        <p14:creationId xmlns:p14="http://schemas.microsoft.com/office/powerpoint/2010/main" val="138005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65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制动摩擦片的检查与更换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1620957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二、测量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9883553" cy="3883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．测量制动摩擦片厚度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）检查摩擦表面是否出现过度光滑、发亮、烧蚀或被污物污染的现象。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）用游标卡尺测量制动摩擦片三个点或四个点的厚度，磨损极限为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2.0 mm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）检查磨损是否均匀，最大不均匀磨损量为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1.0 mm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）确定制动摩擦片的维修方案。</a:t>
            </a:r>
          </a:p>
        </p:txBody>
      </p:sp>
    </p:spTree>
    <p:extLst>
      <p:ext uri="{BB962C8B-B14F-4D97-AF65-F5344CB8AC3E}">
        <p14:creationId xmlns:p14="http://schemas.microsoft.com/office/powerpoint/2010/main" val="1882614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66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制动摩擦片的检查与更换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3416320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三、安装制动摩擦片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988355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．确保制动摩擦片构件接合面处清洁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．将制动摩擦片固定弹簧安装至制动钳支架上。在制动片固定件上，涂抹薄薄一层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高温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硅润滑剂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．将制动摩擦片安装至制动钳支架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．拆下支架并将制动钳转动到位，越过盘式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制动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摩擦片至制动钳支架。</a:t>
            </a:r>
          </a:p>
        </p:txBody>
      </p:sp>
    </p:spTree>
    <p:extLst>
      <p:ext uri="{BB962C8B-B14F-4D97-AF65-F5344CB8AC3E}">
        <p14:creationId xmlns:p14="http://schemas.microsoft.com/office/powerpoint/2010/main" val="263149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67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制动摩擦片的检查与更换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3416320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三、安装制动摩擦片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46130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．安装制动钳导销下螺栓，并紧固至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28 </a:t>
            </a:r>
            <a:r>
              <a:rPr lang="en-US" altLang="zh-CN" sz="2400" dirty="0" err="1">
                <a:latin typeface="宋体" pitchFamily="2" charset="-122"/>
                <a:ea typeface="宋体" pitchFamily="2" charset="-122"/>
              </a:rPr>
              <a:t>N·m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，如图所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075869" y="523834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安装制动钳导销</a:t>
            </a: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6347" y="2449151"/>
            <a:ext cx="4320000" cy="2789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6029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68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制动摩擦片的检查与更换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3416320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三、安装制动摩擦片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98835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6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．安装轮胎和车轮总成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7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．降下车辆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8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．启动发动机，连续、多次将制动踏板踩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到底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，直到制动踏板坚实。这将使制动钳活塞和制动摩擦片正确就位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9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．向制动总泵储液罐加注制动液至适当液位。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78195" y="51706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99152" y="5170661"/>
            <a:ext cx="3775393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四、工具场地清洁整理</a:t>
            </a:r>
          </a:p>
        </p:txBody>
      </p:sp>
    </p:spTree>
    <p:extLst>
      <p:ext uri="{BB962C8B-B14F-4D97-AF65-F5344CB8AC3E}">
        <p14:creationId xmlns:p14="http://schemas.microsoft.com/office/powerpoint/2010/main" val="928947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69</a:t>
            </a:fld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148316" y="1897714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学习目标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48316" y="2748319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任务描述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8316" y="3567026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知识准备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8316" y="4341726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自动变速器油（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ATF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）的检查与更换</a:t>
            </a:r>
          </a:p>
        </p:txBody>
      </p:sp>
    </p:spTree>
    <p:extLst>
      <p:ext uri="{BB962C8B-B14F-4D97-AF65-F5344CB8AC3E}">
        <p14:creationId xmlns:p14="http://schemas.microsoft.com/office/powerpoint/2010/main" val="4094444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知识准备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正时传动带的检查与更换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3416320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二、正时传动的类型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45876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目前，轿车发动机正时机构有链传动和同步带传动两种传动方式，如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65503" y="5238340"/>
            <a:ext cx="24416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发动机正时机构传动方式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349" y="1697943"/>
            <a:ext cx="5400000" cy="3540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772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70</a:t>
            </a:fld>
            <a:endParaRPr lang="zh-CN" altLang="en-US" dirty="0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自动变速器油（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ATF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）的检查与更换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学习目标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9604153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．了解自动变速器油的相关知识。</a:t>
            </a:r>
          </a:p>
          <a:p>
            <a:pPr indent="720000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．熟悉自动变速器油的维护内容。</a:t>
            </a:r>
          </a:p>
          <a:p>
            <a:pPr indent="720000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．掌握自动变速器油的检查与更换方法。</a:t>
            </a:r>
          </a:p>
        </p:txBody>
      </p:sp>
    </p:spTree>
    <p:extLst>
      <p:ext uri="{BB962C8B-B14F-4D97-AF65-F5344CB8AC3E}">
        <p14:creationId xmlns:p14="http://schemas.microsoft.com/office/powerpoint/2010/main" val="1953290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71</a:t>
            </a:fld>
            <a:endParaRPr lang="zh-CN" altLang="en-US" dirty="0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自动变速器油（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ATF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）的检查与更换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任务描述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96041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自动变速器油长期使用后，黏度会变低（变稀），导致润滑性能及密封性能下降、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阻力升高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、磨损增加，使变速器控制精度下降、换挡精度降低，平顺性、响应速度都会受到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影响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。自动变速器油变质后，油液的冷却性能和防氧化性能下降，容易产生油温过高等问题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，恶性循环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，进一步缩短油液和变速器零部件的使用寿命。</a:t>
            </a:r>
          </a:p>
        </p:txBody>
      </p:sp>
    </p:spTree>
    <p:extLst>
      <p:ext uri="{BB962C8B-B14F-4D97-AF65-F5344CB8AC3E}">
        <p14:creationId xmlns:p14="http://schemas.microsoft.com/office/powerpoint/2010/main" val="2580796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72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知识准备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自动变速器油（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ATF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）的检查与更换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4134465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一、自动变速器油的作用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513375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自动变速器油（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Automatic Transmission Fluid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）简称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ATF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，是指专用于自动变速器润滑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的油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液。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ATF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对自动变速器的使用性能以及使用寿命有非常重要的影响。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自动变速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器油是自动变速器中不可或缺的液体，具体作用如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075869" y="523834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安装制动钳导销</a:t>
            </a: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8922" y="2552290"/>
            <a:ext cx="4514850" cy="268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3525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73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知识准备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自动变速器油（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ATF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）的检查与更换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4134465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二、自动变速器油的颜色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46003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未使用的自动变速器油的颜色呈红色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。不同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使用状态的自动变速器油的颜色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如图所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255131" y="5238340"/>
            <a:ext cx="32624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不同使用状态的自动变速油的颜色</a:t>
            </a: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8959" y="1866748"/>
            <a:ext cx="3914775" cy="339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260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74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知识准备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自动变速器油（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ATF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）的检查与更换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4134465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二、自动变速器油的颜色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44098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在实际维修工作中，可以借助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自动变速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器油的颜色变化进行自动变速器故障的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判断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，见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表。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44763" y="2374939"/>
            <a:ext cx="40831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通过自动变速器油的颜色变化进行故障判断</a:t>
            </a: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347" y="2713493"/>
            <a:ext cx="5400000" cy="2524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4785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75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知识准备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自动变速器油（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ATF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）的检查与更换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4852610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三、自动变速器油的液面高度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440985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当自动变速器内部的液力变矩器、各处油道和油缸均充满油液后，变速器油底壳中的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油面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高度不应高于行星齿轮变速器旋转零部件的最低位置，同时又必须高出阀体与变速器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壳体安装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的接合面，如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460316" y="5238340"/>
            <a:ext cx="28520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自动变速器油液面高度的规定</a:t>
            </a: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93"/>
          <a:stretch/>
        </p:blipFill>
        <p:spPr bwMode="auto">
          <a:xfrm>
            <a:off x="6186347" y="2185955"/>
            <a:ext cx="5400000" cy="3052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7481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76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8967" y="425301"/>
            <a:ext cx="8481238" cy="673359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自动变速器油（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ATF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）的检查与更换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92554" y="1441821"/>
            <a:ext cx="5262979" cy="46166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．自动变速器油液面高度的检查方法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90849" y="2005249"/>
            <a:ext cx="471465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）油尺检查法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此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类自动变速器外部壳体上配备了油位测量的标尺，通过标尺上的刻度标记检查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自动变速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器油液位高度，如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81053" y="5238340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油尺检查法</a:t>
            </a: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0847" y="2276065"/>
            <a:ext cx="4191000" cy="296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8853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77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8967" y="425301"/>
            <a:ext cx="8481238" cy="673359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自动变速器油（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ATF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）的检查与更换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92554" y="1441821"/>
            <a:ext cx="5262979" cy="46166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．自动变速器油液面高度的检查方法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90849" y="2005249"/>
            <a:ext cx="471465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）溢流孔检查法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此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类自动变速器一般不会在外部壳体上配备标尺，而是通过外部壳体的加油口或油位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测量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孔、油底壳上的加油口检查自动变速器油液位高度，如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78461" y="5238340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溢流孔检查法</a:t>
            </a:r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347" y="3086460"/>
            <a:ext cx="5400000" cy="2151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690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78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8967" y="425301"/>
            <a:ext cx="8481238" cy="673359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自动变速器油（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ATF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）的检查与更换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92554" y="1441821"/>
            <a:ext cx="4647426" cy="46166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．自动变速器油液面过低的影响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90848" y="2005249"/>
            <a:ext cx="971845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）自动变速器油液面过低，空气从油泵进油口侵入，会发出“嗡嗡”的异响，降低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乘坐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的舒适性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）若液面过低，油泵吸入空气或油液中渗入空气，会降低液压回路的油压，使各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控制滑阀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和执行元件动作失准，操纵失灵，引起离合器、制动器打滑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）当液面过低时，由于运动件得不到充分可靠的润滑，就有可能因过热而引发运动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件卡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滞及过度磨损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）变差的润滑和冷却条件会加速自动变速器油的氧化变质。</a:t>
            </a:r>
          </a:p>
        </p:txBody>
      </p:sp>
    </p:spTree>
    <p:extLst>
      <p:ext uri="{BB962C8B-B14F-4D97-AF65-F5344CB8AC3E}">
        <p14:creationId xmlns:p14="http://schemas.microsoft.com/office/powerpoint/2010/main" val="2382252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79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8967" y="425301"/>
            <a:ext cx="8481238" cy="673359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自动变速器油（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ATF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）的检查与更换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92554" y="1441821"/>
            <a:ext cx="4647426" cy="46166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．自动变速器油液面过高的影响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90848" y="2005249"/>
            <a:ext cx="9718451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）当液面过高时，会因为机械搅拌而产生大量泡沫，这些泡沫进入液压控制系统，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同样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会降低液压回路的油压，使各控制滑阀和执行元件动作失准，还会引起离合器、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制动器打滑。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6198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知识准备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正时传动带的检查与更换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3416320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三、正时传动带机构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4587653" cy="2221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正时传动带机构通常由正时传动带、曲轴带轮、凸轮轴带轮、张紧器、导向轮等组成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，如图所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870687" y="5238340"/>
            <a:ext cx="2031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正时传动带传动机构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6349" y="1998340"/>
            <a:ext cx="4320000" cy="32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5141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80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8967" y="425301"/>
            <a:ext cx="8481238" cy="673359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自动变速器油（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ATF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）的检查与更换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92554" y="1441821"/>
            <a:ext cx="4647426" cy="46166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rPr>
              <a:t>．自动变速器油液面过高的影响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90848" y="2005249"/>
            <a:ext cx="9718451" cy="3329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如果控制阀体浸没于自动变速器油中，则液压管路中的离合器、制动器的泄油口会被自动变速器油阻塞，施加于离合器、制动器的油压就不能完全释放或释放速度太慢，使离合器、制动器动作迟缓、增大换挡冲击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）在坡路上行驶时，由于过多的油液在油底壳中晃动，可能从加油管往外窜油，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容易引起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发动机罩下起火。</a:t>
            </a:r>
          </a:p>
        </p:txBody>
      </p:sp>
    </p:spTree>
    <p:extLst>
      <p:ext uri="{BB962C8B-B14F-4D97-AF65-F5344CB8AC3E}">
        <p14:creationId xmlns:p14="http://schemas.microsoft.com/office/powerpoint/2010/main" val="1949524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81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知识准备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自动变速器油（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ATF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）的检查与更换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4852610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四、自动变速器油的更换周期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9667653" cy="2221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自动变速器油的更换周期是以行驶公里数或使用时间为标准，若在车辆使用手册中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同时给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出了这两个指标，则哪一项指标先到就先执行。如果车辆使用手册中未标明自动变速器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的换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油时间，则按照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60 000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～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80 000 km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的行驶里程来更换。</a:t>
            </a:r>
          </a:p>
        </p:txBody>
      </p:sp>
    </p:spTree>
    <p:extLst>
      <p:ext uri="{BB962C8B-B14F-4D97-AF65-F5344CB8AC3E}">
        <p14:creationId xmlns:p14="http://schemas.microsoft.com/office/powerpoint/2010/main" val="3663879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82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8967" y="425301"/>
            <a:ext cx="8481238" cy="673359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自动变速器油（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ATF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）的检查与更换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593298" y="2095499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工具器材</a:t>
            </a:r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999" y="2434053"/>
            <a:ext cx="5760000" cy="3694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892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83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自动变速器油（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ATF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）的检查与更换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2339102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一、准备操作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96295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．车辆进入工位前，清理工位卫生，排除障碍物，准备相关的工具、物品、耗材等。</a:t>
            </a:r>
          </a:p>
          <a:p>
            <a:pPr indent="627063">
              <a:lnSpc>
                <a:spcPct val="15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．安装、铺设内三件套；将车辆停放在举升机的中央位置，拉紧驻车制动器；将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变速器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置于空挡，安装好车轮挡块，释放发动机舱盖拉手。</a:t>
            </a:r>
          </a:p>
        </p:txBody>
      </p:sp>
    </p:spTree>
    <p:extLst>
      <p:ext uri="{BB962C8B-B14F-4D97-AF65-F5344CB8AC3E}">
        <p14:creationId xmlns:p14="http://schemas.microsoft.com/office/powerpoint/2010/main" val="127009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84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自动变速器油（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ATF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）的检查与更换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3775393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二、检查自动变速器油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96295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．检查自动变速器油液面高度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）启动发动机并使发动机怠速运行约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5 min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，或在可能的情况下，行车几公里，使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自动变速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器处于正常工作温度。</a:t>
            </a:r>
          </a:p>
        </p:txBody>
      </p:sp>
    </p:spTree>
    <p:extLst>
      <p:ext uri="{BB962C8B-B14F-4D97-AF65-F5344CB8AC3E}">
        <p14:creationId xmlns:p14="http://schemas.microsoft.com/office/powerpoint/2010/main" val="296459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85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自动变速器油（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ATF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）的检查与更换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3775393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二、检查自动变速器油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458765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）在踩住制动踏板的同时，将换挡杆拨到各个区段，在每个区段停几秒钟。将换挡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杆拨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回驻车位置，如图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6-4-6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所示。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）举升车辆。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）将废油收集桶放在自动变速器下面。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65500" y="5238340"/>
            <a:ext cx="24416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变速器液面高度检查条件</a:t>
            </a: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47" y="1706911"/>
            <a:ext cx="2880000" cy="3531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577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86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自动变速器油（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ATF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）的检查与更换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3775393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二、检查自动变速器油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45876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）举升车辆。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）将废油收集桶放在自动变速器下面。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）用内六角工具拆卸加油口螺塞，如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075868" y="523834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拆卸加油口螺塞</a:t>
            </a: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347" y="2122040"/>
            <a:ext cx="5400000" cy="311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1132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87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自动变速器油（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ATF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）的检查与更换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3775393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二、检查自动变速器油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97311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6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）检查液面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7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）用内六角工具安装加油口螺塞，拧紧力矩为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45 </a:t>
            </a:r>
            <a:r>
              <a:rPr lang="en-US" altLang="zh-CN" sz="2400" dirty="0" err="1">
                <a:latin typeface="宋体" pitchFamily="2" charset="-122"/>
                <a:ea typeface="宋体" pitchFamily="2" charset="-122"/>
              </a:rPr>
              <a:t>N·m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8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）在液面检查程序结束后，用抹布或棉丝将变速驱动桥壳体上的油液擦干净。</a:t>
            </a:r>
          </a:p>
        </p:txBody>
      </p:sp>
    </p:spTree>
    <p:extLst>
      <p:ext uri="{BB962C8B-B14F-4D97-AF65-F5344CB8AC3E}">
        <p14:creationId xmlns:p14="http://schemas.microsoft.com/office/powerpoint/2010/main" val="3585132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88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自动变速器油（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ATF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）的检查与更换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3775393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二、检查自动变速器油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973115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．检查自动变速器油质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）使用吸管从加油口吸出少量自动变速器油（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～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20 mL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），放置在透明、干净的量杯中。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）观察自动变速器油的颜色。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）闻自动变速器油的气味。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）观察自动变速器油在量杯内的沉淀物情况。</a:t>
            </a:r>
          </a:p>
        </p:txBody>
      </p:sp>
    </p:spTree>
    <p:extLst>
      <p:ext uri="{BB962C8B-B14F-4D97-AF65-F5344CB8AC3E}">
        <p14:creationId xmlns:p14="http://schemas.microsoft.com/office/powerpoint/2010/main" val="2153057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89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自动变速器油（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ATF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）的检查与更换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3775393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二、检查自动变速器油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96549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）根据自动变速器油的颜色、气味、污染物三项检查结果，确定该车自动变速器油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是否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需要更换。自动变速器油油质判断方法见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表。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94883" y="3553253"/>
            <a:ext cx="26468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自动变速器油油质判断方法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323" y="3895725"/>
            <a:ext cx="7200000" cy="1885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1025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知识准备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正时传动带的检查与更换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3416320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三、正时传动带机构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458765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正时传动带属于橡胶部件，随着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发动机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工作时间的增加，正时传动带及其附件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，如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张紧器、导向轮和水泵等会发生磨损或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老化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，当其中任何一个配件发生损坏时，都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可能导致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正时传动带损坏，如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075871" y="523834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正时传动带破裂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0798" y="2109046"/>
            <a:ext cx="4320000" cy="3129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8958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90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自动变速器油（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ATF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）的检查与更换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3775393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三、更换自动变速器油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449875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．启动发动机至热车后，将发动机熄火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．举升车辆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．将废油收集桶放在放油螺塞下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．用工具拆卸自动变速器放油螺塞，如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075868" y="523834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拆卸放油螺塞　</a:t>
            </a: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8933" y="2333215"/>
            <a:ext cx="4314825" cy="290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3630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91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自动变速器油（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ATF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）的检查与更换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3775393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三、更换自动变速器油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6" y="2176582"/>
            <a:ext cx="647995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．排放旧自动变速器油，使用油液容器接住。</a:t>
            </a: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6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．在旧自动变速器油排放结束后，按照标准扭矩（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45 </a:t>
            </a:r>
            <a:r>
              <a:rPr lang="en-US" altLang="zh-CN" sz="2400" dirty="0" err="1">
                <a:latin typeface="宋体" pitchFamily="2" charset="-122"/>
                <a:ea typeface="宋体" pitchFamily="2" charset="-122"/>
              </a:rPr>
              <a:t>N·m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）拧紧放油螺塞。</a:t>
            </a:r>
          </a:p>
          <a:p>
            <a:pPr indent="627063">
              <a:lnSpc>
                <a:spcPct val="15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7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．用内六角工具拆卸加油口螺塞，使用加注设备向自动变速器内加注新油，如图所示，直到油液从加油口流出后，安装加油口螺塞。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257350" y="5407617"/>
            <a:ext cx="22365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使用加注设备加注新油</a:t>
            </a:r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0205" y="1616667"/>
            <a:ext cx="2590800" cy="3790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6550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92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自动变速器油（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ATF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）的检查与更换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3775393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三、更换自动变速器油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94771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8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．降下车辆，将车轮悬空。启动发动机，在踩住制动踏板的同时，将换挡杆拨到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各个区段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，在每个区段停几秒钟。</a:t>
            </a:r>
          </a:p>
          <a:p>
            <a:pPr indent="627063">
              <a:lnSpc>
                <a:spcPct val="15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9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．重复步骤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7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、步骤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8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的操作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～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次。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注意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：为了提高工作效率，可采用两个人配合，一人负责加注，一人负责启动发动机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、操作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挡位。</a:t>
            </a:r>
          </a:p>
        </p:txBody>
      </p:sp>
    </p:spTree>
    <p:extLst>
      <p:ext uri="{BB962C8B-B14F-4D97-AF65-F5344CB8AC3E}">
        <p14:creationId xmlns:p14="http://schemas.microsoft.com/office/powerpoint/2010/main" val="3641284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93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自动变速器油（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ATF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）的检查与更换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3775393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三、更换自动变速器油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947715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．在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ATF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达到正常工作温度时，再次进行油面高度调节：保持发动机工作，打开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加油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口螺塞，让多余的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ATF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流出。</a:t>
            </a:r>
          </a:p>
          <a:p>
            <a:pPr indent="627063">
              <a:lnSpc>
                <a:spcPct val="15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．等到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ATF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不再流出，按照标准扭矩（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45 </a:t>
            </a:r>
            <a:r>
              <a:rPr lang="en-US" altLang="zh-CN" sz="2400" dirty="0" err="1">
                <a:latin typeface="宋体" pitchFamily="2" charset="-122"/>
                <a:ea typeface="宋体" pitchFamily="2" charset="-122"/>
              </a:rPr>
              <a:t>N·m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）拧紧加油口螺塞。</a:t>
            </a:r>
          </a:p>
          <a:p>
            <a:pPr indent="627063">
              <a:lnSpc>
                <a:spcPct val="15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．在液面调整程序结束后，用抹布或棉丝将变速驱动桥壳体上的油液擦干净。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78195" y="5592902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99152" y="5592902"/>
            <a:ext cx="3775393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四、工具场地清洁整理</a:t>
            </a:r>
          </a:p>
        </p:txBody>
      </p:sp>
    </p:spTree>
    <p:extLst>
      <p:ext uri="{BB962C8B-B14F-4D97-AF65-F5344CB8AC3E}">
        <p14:creationId xmlns:p14="http://schemas.microsoft.com/office/powerpoint/2010/main" val="3185815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3089</TotalTime>
  <Words>5710</Words>
  <Application>Microsoft Office PowerPoint</Application>
  <PresentationFormat>自定义</PresentationFormat>
  <Paragraphs>598</Paragraphs>
  <Slides>93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93</vt:i4>
      </vt:variant>
    </vt:vector>
  </HeadingPairs>
  <TitlesOfParts>
    <vt:vector size="94" baseType="lpstr">
      <vt:lpstr>波形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任务1　正时传动带的检查与更换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任务1　正时传动带的检查与更换</vt:lpstr>
      <vt:lpstr>任务1　正时传动带的检查与更换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任务2　节气门体的清洗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任务3　制动摩擦片的检查与更换</vt:lpstr>
      <vt:lpstr>任务3　制动摩擦片的检查与更换</vt:lpstr>
      <vt:lpstr>任务3　制动摩擦片的检查与更换</vt:lpstr>
      <vt:lpstr>PowerPoint 演示文稿</vt:lpstr>
      <vt:lpstr>任务3　制动摩擦片的检查与更换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任务4　自动变速器油（ATF）的检查与更换</vt:lpstr>
      <vt:lpstr>任务4　自动变速器油（ATF）的检查与更换</vt:lpstr>
      <vt:lpstr>任务4　自动变速器油（ATF）的检查与更换</vt:lpstr>
      <vt:lpstr>任务4　自动变速器油（ATF）的检查与更换</vt:lpstr>
      <vt:lpstr>任务4　自动变速器油（ATF）的检查与更换</vt:lpstr>
      <vt:lpstr>PowerPoint 演示文稿</vt:lpstr>
      <vt:lpstr>任务4　自动变速器油（ATF）的检查与更换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微软用户</cp:lastModifiedBy>
  <cp:revision>478</cp:revision>
  <dcterms:created xsi:type="dcterms:W3CDTF">2018-04-10T08:10:31Z</dcterms:created>
  <dcterms:modified xsi:type="dcterms:W3CDTF">2020-09-24T17:35:04Z</dcterms:modified>
</cp:coreProperties>
</file>