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5"/>
  </p:notesMasterIdLst>
  <p:sldIdLst>
    <p:sldId id="287" r:id="rId2"/>
    <p:sldId id="368" r:id="rId3"/>
    <p:sldId id="322" r:id="rId4"/>
    <p:sldId id="447" r:id="rId5"/>
    <p:sldId id="337" r:id="rId6"/>
    <p:sldId id="458" r:id="rId7"/>
    <p:sldId id="459" r:id="rId8"/>
    <p:sldId id="460" r:id="rId9"/>
    <p:sldId id="457" r:id="rId10"/>
    <p:sldId id="461" r:id="rId11"/>
    <p:sldId id="450" r:id="rId12"/>
    <p:sldId id="463" r:id="rId13"/>
    <p:sldId id="464" r:id="rId14"/>
    <p:sldId id="465" r:id="rId15"/>
    <p:sldId id="466" r:id="rId16"/>
    <p:sldId id="467" r:id="rId17"/>
    <p:sldId id="468" r:id="rId18"/>
    <p:sldId id="469" r:id="rId19"/>
    <p:sldId id="471" r:id="rId20"/>
    <p:sldId id="472" r:id="rId21"/>
    <p:sldId id="473" r:id="rId22"/>
    <p:sldId id="474" r:id="rId23"/>
    <p:sldId id="475" r:id="rId24"/>
    <p:sldId id="476" r:id="rId25"/>
    <p:sldId id="477" r:id="rId26"/>
    <p:sldId id="478" r:id="rId27"/>
    <p:sldId id="479" r:id="rId28"/>
    <p:sldId id="480" r:id="rId29"/>
    <p:sldId id="481" r:id="rId30"/>
    <p:sldId id="482" r:id="rId31"/>
    <p:sldId id="483" r:id="rId32"/>
    <p:sldId id="484" r:id="rId33"/>
    <p:sldId id="485" r:id="rId34"/>
    <p:sldId id="486" r:id="rId35"/>
    <p:sldId id="487" r:id="rId36"/>
    <p:sldId id="488" r:id="rId37"/>
    <p:sldId id="489" r:id="rId38"/>
    <p:sldId id="490" r:id="rId39"/>
    <p:sldId id="491" r:id="rId40"/>
    <p:sldId id="492" r:id="rId41"/>
    <p:sldId id="493" r:id="rId42"/>
    <p:sldId id="494" r:id="rId43"/>
    <p:sldId id="495" r:id="rId44"/>
    <p:sldId id="496" r:id="rId45"/>
    <p:sldId id="497" r:id="rId46"/>
    <p:sldId id="498" r:id="rId47"/>
    <p:sldId id="499" r:id="rId48"/>
    <p:sldId id="500" r:id="rId49"/>
    <p:sldId id="501" r:id="rId50"/>
    <p:sldId id="503" r:id="rId51"/>
    <p:sldId id="502" r:id="rId52"/>
    <p:sldId id="504" r:id="rId53"/>
    <p:sldId id="505" r:id="rId54"/>
    <p:sldId id="506" r:id="rId55"/>
    <p:sldId id="507" r:id="rId56"/>
    <p:sldId id="508" r:id="rId57"/>
    <p:sldId id="509" r:id="rId58"/>
    <p:sldId id="510" r:id="rId59"/>
    <p:sldId id="511" r:id="rId60"/>
    <p:sldId id="512" r:id="rId61"/>
    <p:sldId id="513" r:id="rId62"/>
    <p:sldId id="515" r:id="rId63"/>
    <p:sldId id="514" r:id="rId64"/>
    <p:sldId id="516" r:id="rId65"/>
    <p:sldId id="517" r:id="rId66"/>
    <p:sldId id="518" r:id="rId67"/>
    <p:sldId id="519" r:id="rId68"/>
    <p:sldId id="520" r:id="rId69"/>
    <p:sldId id="521" r:id="rId70"/>
    <p:sldId id="522" r:id="rId71"/>
    <p:sldId id="523" r:id="rId72"/>
    <p:sldId id="525" r:id="rId73"/>
    <p:sldId id="526" r:id="rId74"/>
    <p:sldId id="527" r:id="rId75"/>
    <p:sldId id="528" r:id="rId76"/>
    <p:sldId id="529" r:id="rId77"/>
    <p:sldId id="531" r:id="rId78"/>
    <p:sldId id="530" r:id="rId79"/>
    <p:sldId id="532" r:id="rId80"/>
    <p:sldId id="533" r:id="rId81"/>
    <p:sldId id="534" r:id="rId82"/>
    <p:sldId id="535" r:id="rId83"/>
    <p:sldId id="536"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Lst>
        </p14:section>
        <p14:section name="任务1　手动变速器齿轮油的检查与更换" id="{8D6356CD-5BD6-4562-8D57-707F2866B774}">
          <p14:sldIdLst>
            <p14:sldId id="368"/>
            <p14:sldId id="322"/>
            <p14:sldId id="447"/>
            <p14:sldId id="337"/>
            <p14:sldId id="458"/>
            <p14:sldId id="459"/>
            <p14:sldId id="460"/>
            <p14:sldId id="457"/>
            <p14:sldId id="461"/>
            <p14:sldId id="450"/>
            <p14:sldId id="463"/>
            <p14:sldId id="464"/>
            <p14:sldId id="465"/>
            <p14:sldId id="466"/>
            <p14:sldId id="467"/>
            <p14:sldId id="468"/>
            <p14:sldId id="469"/>
            <p14:sldId id="471"/>
            <p14:sldId id="472"/>
            <p14:sldId id="473"/>
          </p14:sldIdLst>
        </p14:section>
        <p14:section name="任务2　转向助力油的检查与更换" id="{B95D45F2-0E46-498D-BB0A-CC4A679126C9}">
          <p14:sldIdLst>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Lst>
        </p14:section>
        <p14:section name="任务3　轮胎换位与动平衡检测" id="{9DFF669D-532F-403E-BD6C-5DBE3EBE58A3}">
          <p14:sldIdLst>
            <p14:sldId id="498"/>
            <p14:sldId id="499"/>
            <p14:sldId id="500"/>
            <p14:sldId id="501"/>
            <p14:sldId id="503"/>
            <p14:sldId id="502"/>
            <p14:sldId id="504"/>
            <p14:sldId id="505"/>
            <p14:sldId id="506"/>
            <p14:sldId id="507"/>
            <p14:sldId id="508"/>
            <p14:sldId id="509"/>
            <p14:sldId id="510"/>
            <p14:sldId id="511"/>
            <p14:sldId id="512"/>
            <p14:sldId id="513"/>
            <p14:sldId id="515"/>
            <p14:sldId id="514"/>
            <p14:sldId id="516"/>
            <p14:sldId id="517"/>
            <p14:sldId id="518"/>
            <p14:sldId id="519"/>
            <p14:sldId id="520"/>
            <p14:sldId id="521"/>
            <p14:sldId id="522"/>
            <p14:sldId id="523"/>
            <p14:sldId id="525"/>
            <p14:sldId id="526"/>
            <p14:sldId id="527"/>
            <p14:sldId id="528"/>
            <p14:sldId id="529"/>
            <p14:sldId id="531"/>
            <p14:sldId id="530"/>
            <p14:sldId id="532"/>
            <p14:sldId id="533"/>
            <p14:sldId id="534"/>
            <p14:sldId id="535"/>
            <p14:sldId id="53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varScale="1">
        <p:scale>
          <a:sx n="114" d="100"/>
          <a:sy n="114" d="100"/>
        </p:scale>
        <p:origin x="492" y="108"/>
      </p:cViewPr>
      <p:guideLst>
        <p:guide orient="horz" pos="2160"/>
        <p:guide pos="3840"/>
      </p:guideLst>
    </p:cSldViewPr>
  </p:slideViewPr>
  <p:outlineViewPr>
    <p:cViewPr>
      <p:scale>
        <a:sx n="33" d="100"/>
        <a:sy n="33" d="100"/>
      </p:scale>
      <p:origin x="0" y="99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E29EC0-41F1-465A-8AA4-7FDE04443671}"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BD52BBAE-38AA-43CA-9961-6EA56632A62B}"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1375DD0-0A57-47CE-9FD0-3008934131A7}"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7A0651CF-26D9-4A22-A47B-98B166383929}"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7" name="Title 6"/>
          <p:cNvSpPr>
            <a:spLocks noGrp="1"/>
          </p:cNvSpPr>
          <p:nvPr>
            <p:ph type="title"/>
          </p:nvPr>
        </p:nvSpPr>
        <p:spPr/>
        <p:txBody>
          <a:bodyPr/>
          <a:lstStyle/>
          <a:p>
            <a:r>
              <a:rPr lang="zh-CN" altLang="en-US"/>
              <a:t>单击此处编辑母版标题样式</a:t>
            </a:r>
            <a:endParaRPr lang="en-US"/>
          </a:p>
        </p:txBody>
      </p:sp>
      <p:sp>
        <p:nvSpPr>
          <p:cNvPr id="8" name="TextBox 7"/>
          <p:cNvSpPr txBox="1"/>
          <p:nvPr userDrawn="1"/>
        </p:nvSpPr>
        <p:spPr>
          <a:xfrm>
            <a:off x="659215" y="6404655"/>
            <a:ext cx="2826415" cy="307777"/>
          </a:xfrm>
          <a:prstGeom prst="rect">
            <a:avLst/>
          </a:prstGeom>
          <a:noFill/>
        </p:spPr>
        <p:txBody>
          <a:bodyPr wrap="none" rtlCol="0">
            <a:spAutoFit/>
          </a:bodyPr>
          <a:lstStyle/>
          <a:p>
            <a:r>
              <a:rPr lang="zh-CN" altLang="en-US" sz="1400" spc="300" dirty="0">
                <a:effectLst/>
                <a:latin typeface="宋体" pitchFamily="2" charset="-122"/>
                <a:ea typeface="宋体" pitchFamily="2" charset="-122"/>
                <a:cs typeface="+mn-ea"/>
                <a:sym typeface="思源黑体 CN Light" panose="020B0300000000000000" pitchFamily="34" charset="-122"/>
              </a:rPr>
              <a:t>项目三　汽车</a:t>
            </a:r>
            <a:r>
              <a:rPr lang="en-US" altLang="zh-CN" sz="1400" spc="300" dirty="0">
                <a:effectLst/>
                <a:latin typeface="宋体" pitchFamily="2" charset="-122"/>
                <a:ea typeface="宋体" pitchFamily="2" charset="-122"/>
                <a:cs typeface="+mn-ea"/>
                <a:sym typeface="思源黑体 CN Light" panose="020B0300000000000000" pitchFamily="34" charset="-122"/>
              </a:rPr>
              <a:t>10000km</a:t>
            </a:r>
            <a:r>
              <a:rPr lang="zh-CN" altLang="en-US" sz="1400" spc="300" dirty="0">
                <a:effectLst/>
                <a:latin typeface="宋体" pitchFamily="2" charset="-122"/>
                <a:ea typeface="宋体" pitchFamily="2" charset="-122"/>
                <a:cs typeface="+mn-ea"/>
                <a:sym typeface="思源黑体 CN Light" panose="020B0300000000000000" pitchFamily="34" charset="-122"/>
              </a:rPr>
              <a:t>维护</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Slide Number Placeholder 5"/>
          <p:cNvSpPr>
            <a:spLocks noGrp="1"/>
          </p:cNvSpPr>
          <p:nvPr>
            <p:ph type="sldNum" sz="quarter" idx="12"/>
          </p:nvPr>
        </p:nvSpPr>
        <p:spPr>
          <a:xfrm>
            <a:off x="-370514" y="6347307"/>
            <a:ext cx="1549101" cy="365125"/>
          </a:xfrm>
        </p:spPr>
        <p:txBody>
          <a:bodyPr/>
          <a:lstStyle>
            <a:lvl1pPr>
              <a:defRPr>
                <a:latin typeface="宋体" pitchFamily="2" charset="-122"/>
                <a:ea typeface="宋体" pitchFamily="2" charset="-122"/>
              </a:defRPr>
            </a:lvl1pPr>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7CE2789-F446-4222-86FA-E6A2E5BC35C8}"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5" name="Date Placeholder 4"/>
          <p:cNvSpPr>
            <a:spLocks noGrp="1"/>
          </p:cNvSpPr>
          <p:nvPr>
            <p:ph type="dt" sz="half" idx="10"/>
          </p:nvPr>
        </p:nvSpPr>
        <p:spPr/>
        <p:txBody>
          <a:bodyPr/>
          <a:lstStyle/>
          <a:p>
            <a:fld id="{A3EEB19B-FD90-4F62-B3D5-0C39BC906E59}"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9" name="Content Placeholder 8"/>
          <p:cNvSpPr>
            <a:spLocks noGrp="1"/>
          </p:cNvSpPr>
          <p:nvPr>
            <p:ph sz="quarter" idx="13"/>
          </p:nvPr>
        </p:nvSpPr>
        <p:spPr>
          <a:xfrm>
            <a:off x="902207"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C164183-94B3-4293-8227-356C362F9478}" type="datetime1">
              <a:rPr lang="zh-CN" altLang="en-US" smtClean="0"/>
              <a:t>2020/10/10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A2F8A7FE-429E-4920-8A65-093DF5874846}" type="datetime1">
              <a:rPr lang="zh-CN" altLang="en-US" smtClean="0"/>
              <a:t>2020/10/10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9A83880-AA04-4BAB-BCFC-EF755B9EC908}" type="datetime1">
              <a:rPr lang="zh-CN" altLang="en-US" smtClean="0"/>
              <a:t>2020/10/10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66B453-8876-4CE9-9558-2EA83F6D1B4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4AD020-17CC-4CCB-933B-5BD6C6F6BD5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AC582C89-3B53-4043-A365-A3410AD893CB}" type="datetime1">
              <a:rPr lang="zh-CN" altLang="en-US" smtClean="0"/>
              <a:t>2020/10/10</a:t>
            </a:fld>
            <a:endParaRPr lang="zh-CN" alt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1A7D73ED-7EBB-4E11-B60B-79773C5177D3}" type="slidenum">
              <a:rPr lang="zh-CN" altLang="en-US" smtClean="0"/>
              <a:pPr/>
              <a:t>‹#›</a:t>
            </a:fld>
            <a:endParaRPr lang="zh-CN" alt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pic>
        <p:nvPicPr>
          <p:cNvPr id="15" name="图片 14">
            <a:extLst>
              <a:ext uri="{FF2B5EF4-FFF2-40B4-BE49-F238E27FC236}">
                <a16:creationId xmlns:a16="http://schemas.microsoft.com/office/drawing/2014/main" id="{E8C77827-CB02-4B10-BFB0-7BB047B8760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slide" Target="slide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34F6B606-5B14-4C00-AD4D-8FD9E7A19AE0}"/>
              </a:ext>
            </a:extLst>
          </p:cNvPr>
          <p:cNvSpPr txBox="1"/>
          <p:nvPr/>
        </p:nvSpPr>
        <p:spPr>
          <a:xfrm>
            <a:off x="1117270" y="820048"/>
            <a:ext cx="9982279" cy="830997"/>
          </a:xfrm>
          <a:prstGeom prst="rect">
            <a:avLst/>
          </a:prstGeom>
          <a:noFill/>
        </p:spPr>
        <p:txBody>
          <a:bodyPr wrap="square" rtlCol="0">
            <a:spAutoFit/>
          </a:bodyPr>
          <a:lstStyle/>
          <a:p>
            <a:pPr algn="ct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项目三　汽车</a:t>
            </a:r>
            <a:r>
              <a:rPr lang="en-US" altLang="zh-CN" sz="4800" b="1" spc="300" dirty="0">
                <a:solidFill>
                  <a:srgbClr val="7030A0"/>
                </a:solidFill>
                <a:latin typeface="黑体" pitchFamily="49" charset="-122"/>
                <a:ea typeface="黑体" pitchFamily="49" charset="-122"/>
                <a:cs typeface="+mn-ea"/>
                <a:sym typeface="思源黑体 CN Light" panose="020B0300000000000000" pitchFamily="34" charset="-122"/>
              </a:rPr>
              <a:t>10000km</a:t>
            </a: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维护</a:t>
            </a:r>
          </a:p>
        </p:txBody>
      </p:sp>
      <p:sp>
        <p:nvSpPr>
          <p:cNvPr id="4" name="TextBox 3"/>
          <p:cNvSpPr txBox="1"/>
          <p:nvPr/>
        </p:nvSpPr>
        <p:spPr>
          <a:xfrm>
            <a:off x="2295095" y="2569978"/>
            <a:ext cx="7284840" cy="2308324"/>
          </a:xfrm>
          <a:prstGeom prst="rect">
            <a:avLst/>
          </a:prstGeom>
          <a:noFill/>
        </p:spPr>
        <p:txBody>
          <a:bodyPr wrap="square" rtlCol="0">
            <a:spAutoFit/>
          </a:bodyPr>
          <a:lstStyle/>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1</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　手动变速器齿轮油的检查与更换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2</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　转向助力油的检查与更换</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3</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　轮胎换位与动平衡检测</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p:txBody>
      </p:sp>
      <p:sp>
        <p:nvSpPr>
          <p:cNvPr id="7" name="灯片编号占位符 2"/>
          <p:cNvSpPr>
            <a:spLocks noGrp="1"/>
          </p:cNvSpPr>
          <p:nvPr>
            <p:ph type="sldNum" sz="quarter" idx="12"/>
          </p:nvPr>
        </p:nvSpPr>
        <p:spPr>
          <a:xfrm>
            <a:off x="-370514" y="6347307"/>
            <a:ext cx="1549101" cy="365125"/>
          </a:xfrm>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一、手动变速器齿轮油的检查</a:t>
            </a:r>
          </a:p>
        </p:txBody>
      </p:sp>
      <p:sp>
        <p:nvSpPr>
          <p:cNvPr id="13" name="TextBox 12"/>
          <p:cNvSpPr txBox="1"/>
          <p:nvPr/>
        </p:nvSpPr>
        <p:spPr>
          <a:xfrm>
            <a:off x="1092554" y="2058370"/>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．手动变速器齿轮油检查的准备工作</a:t>
            </a:r>
          </a:p>
        </p:txBody>
      </p:sp>
      <p:sp>
        <p:nvSpPr>
          <p:cNvPr id="14" name="TextBox 13"/>
          <p:cNvSpPr txBox="1"/>
          <p:nvPr/>
        </p:nvSpPr>
        <p:spPr>
          <a:xfrm>
            <a:off x="1190848" y="2621798"/>
            <a:ext cx="9794651"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）车辆进入工位前，清理工位卫生，排除障碍物，准备好相关的工具、物品、耗材等。</a:t>
            </a:r>
          </a:p>
        </p:txBody>
      </p:sp>
    </p:spTree>
    <p:extLst>
      <p:ext uri="{BB962C8B-B14F-4D97-AF65-F5344CB8AC3E}">
        <p14:creationId xmlns:p14="http://schemas.microsoft.com/office/powerpoint/2010/main" val="329879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．手动变速器齿轮油检查的准备工作</a:t>
            </a:r>
          </a:p>
        </p:txBody>
      </p:sp>
      <p:sp>
        <p:nvSpPr>
          <p:cNvPr id="11" name="TextBox 10"/>
          <p:cNvSpPr txBox="1"/>
          <p:nvPr/>
        </p:nvSpPr>
        <p:spPr>
          <a:xfrm>
            <a:off x="1190849" y="2005249"/>
            <a:ext cx="47146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所示；将车辆停放在举升机的中央位置，拉紧驻车制动器；将变速器置于空挡，安装好车轮挡块，如图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所示；打开发动机舱盖，安装、铺设外三件套，如图</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所示。</a:t>
            </a:r>
            <a:endParaRPr lang="en-US" altLang="zh-CN" sz="2400" dirty="0">
              <a:latin typeface="宋体" pitchFamily="2" charset="-122"/>
              <a:ea typeface="宋体" pitchFamily="2" charset="-122"/>
            </a:endParaRPr>
          </a:p>
        </p:txBody>
      </p:sp>
      <p:sp>
        <p:nvSpPr>
          <p:cNvPr id="8" name="TextBox 7"/>
          <p:cNvSpPr txBox="1"/>
          <p:nvPr/>
        </p:nvSpPr>
        <p:spPr>
          <a:xfrm>
            <a:off x="7768095" y="3491648"/>
            <a:ext cx="223651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安装、铺设内三件套</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6350" y="1272544"/>
            <a:ext cx="2520000" cy="2219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100" y="3990408"/>
            <a:ext cx="2520000" cy="2022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2700" y="4059401"/>
            <a:ext cx="2520000" cy="191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661806" y="6013040"/>
            <a:ext cx="121058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挡块位置</a:t>
            </a:r>
          </a:p>
        </p:txBody>
      </p:sp>
      <p:sp>
        <p:nvSpPr>
          <p:cNvPr id="13" name="TextBox 12"/>
          <p:cNvSpPr txBox="1"/>
          <p:nvPr/>
        </p:nvSpPr>
        <p:spPr>
          <a:xfrm>
            <a:off x="9044445" y="6013040"/>
            <a:ext cx="2236510"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安装、铺设外三件套</a:t>
            </a:r>
          </a:p>
        </p:txBody>
      </p:sp>
    </p:spTree>
    <p:extLst>
      <p:ext uri="{BB962C8B-B14F-4D97-AF65-F5344CB8AC3E}">
        <p14:creationId xmlns:p14="http://schemas.microsoft.com/office/powerpoint/2010/main" val="360013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．手动变速器齿轮油检查的准备工作</a:t>
            </a:r>
          </a:p>
        </p:txBody>
      </p:sp>
      <p:sp>
        <p:nvSpPr>
          <p:cNvPr id="11" name="TextBox 10"/>
          <p:cNvSpPr txBox="1"/>
          <p:nvPr/>
        </p:nvSpPr>
        <p:spPr>
          <a:xfrm>
            <a:off x="1190849" y="2005249"/>
            <a:ext cx="47146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）准备手动变速器齿轮油检查所需要的工具，如</a:t>
            </a:r>
            <a:r>
              <a:rPr lang="en-US" altLang="zh-CN" sz="2400" dirty="0">
                <a:latin typeface="宋体" pitchFamily="2" charset="-122"/>
                <a:ea typeface="宋体" pitchFamily="2" charset="-122"/>
              </a:rPr>
              <a:t>24#</a:t>
            </a:r>
            <a:r>
              <a:rPr lang="zh-CN" altLang="en-US" sz="2400" dirty="0">
                <a:latin typeface="宋体" pitchFamily="2" charset="-122"/>
                <a:ea typeface="宋体" pitchFamily="2" charset="-122"/>
              </a:rPr>
              <a:t>套筒扳手组件、</a:t>
            </a:r>
            <a:r>
              <a:rPr lang="en-US" altLang="zh-CN" sz="2400" dirty="0">
                <a:latin typeface="宋体" pitchFamily="2" charset="-122"/>
                <a:ea typeface="宋体" pitchFamily="2" charset="-122"/>
              </a:rPr>
              <a:t>17 cm</a:t>
            </a:r>
            <a:r>
              <a:rPr lang="zh-CN" altLang="en-US" sz="2400" dirty="0">
                <a:latin typeface="宋体" pitchFamily="2" charset="-122"/>
                <a:ea typeface="宋体" pitchFamily="2" charset="-122"/>
              </a:rPr>
              <a:t>内六角扳手、</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100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扭力扳手等，如图所示。</a:t>
            </a:r>
            <a:endParaRPr lang="en-US" altLang="zh-CN" sz="2400" dirty="0">
              <a:latin typeface="宋体" pitchFamily="2" charset="-122"/>
              <a:ea typeface="宋体" pitchFamily="2" charset="-122"/>
            </a:endParaRPr>
          </a:p>
        </p:txBody>
      </p:sp>
      <p:sp>
        <p:nvSpPr>
          <p:cNvPr id="13" name="TextBox 12"/>
          <p:cNvSpPr txBox="1"/>
          <p:nvPr/>
        </p:nvSpPr>
        <p:spPr>
          <a:xfrm>
            <a:off x="7851637" y="51748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齿轮油检查所需工具</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300" y="2459411"/>
            <a:ext cx="4320000" cy="2715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552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．手动变速器齿轮油液位的检查</a:t>
            </a:r>
          </a:p>
        </p:txBody>
      </p:sp>
      <p:sp>
        <p:nvSpPr>
          <p:cNvPr id="11" name="TextBox 10"/>
          <p:cNvSpPr txBox="1"/>
          <p:nvPr/>
        </p:nvSpPr>
        <p:spPr>
          <a:xfrm>
            <a:off x="1190849" y="2005249"/>
            <a:ext cx="47146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）操纵举升机将车辆举升到适当高度（位置</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），并可靠锁止托臂，如图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）使用</a:t>
            </a:r>
            <a:r>
              <a:rPr lang="en-US" altLang="zh-CN" sz="2400" dirty="0">
                <a:latin typeface="宋体" pitchFamily="2" charset="-122"/>
                <a:ea typeface="宋体" pitchFamily="2" charset="-122"/>
              </a:rPr>
              <a:t>24#</a:t>
            </a:r>
            <a:r>
              <a:rPr lang="zh-CN" altLang="en-US" sz="2400" dirty="0">
                <a:latin typeface="宋体" pitchFamily="2" charset="-122"/>
                <a:ea typeface="宋体" pitchFamily="2" charset="-122"/>
              </a:rPr>
              <a:t>套筒扳手组件拧松变速器注油塞，如图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）用手旋下注油塞并放好。</a:t>
            </a:r>
            <a:endParaRPr lang="en-US" altLang="zh-CN" sz="2400" dirty="0">
              <a:latin typeface="宋体" pitchFamily="2" charset="-122"/>
              <a:ea typeface="宋体" pitchFamily="2" charset="-122"/>
            </a:endParaRPr>
          </a:p>
        </p:txBody>
      </p:sp>
      <p:sp>
        <p:nvSpPr>
          <p:cNvPr id="13" name="TextBox 12"/>
          <p:cNvSpPr txBox="1"/>
          <p:nvPr/>
        </p:nvSpPr>
        <p:spPr>
          <a:xfrm>
            <a:off x="7851637" y="5759040"/>
            <a:ext cx="2031326"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拧松变速器注油塞</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299" y="1441821"/>
            <a:ext cx="2880000" cy="2003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299" y="4071876"/>
            <a:ext cx="2880000" cy="168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056821" y="3445579"/>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车辆举升位置</a:t>
            </a:r>
          </a:p>
        </p:txBody>
      </p:sp>
    </p:spTree>
    <p:extLst>
      <p:ext uri="{BB962C8B-B14F-4D97-AF65-F5344CB8AC3E}">
        <p14:creationId xmlns:p14="http://schemas.microsoft.com/office/powerpoint/2010/main" val="3247560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．手动变速器齿轮油液位的检查</a:t>
            </a:r>
          </a:p>
        </p:txBody>
      </p:sp>
      <p:sp>
        <p:nvSpPr>
          <p:cNvPr id="11" name="TextBox 10"/>
          <p:cNvSpPr txBox="1"/>
          <p:nvPr/>
        </p:nvSpPr>
        <p:spPr>
          <a:xfrm>
            <a:off x="1190849" y="2005249"/>
            <a:ext cx="47146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）查看变速器内油面位置，如果油位低，则检查油液是否泄漏。</a:t>
            </a:r>
          </a:p>
          <a:p>
            <a:pPr indent="627063">
              <a:lnSpc>
                <a:spcPct val="150000"/>
              </a:lnSpc>
            </a:pPr>
            <a:r>
              <a:rPr lang="zh-CN" altLang="en-US" sz="2400" dirty="0">
                <a:latin typeface="宋体" pitchFamily="2" charset="-122"/>
                <a:ea typeface="宋体" pitchFamily="2" charset="-122"/>
              </a:rPr>
              <a:t>注意：为了看清油面位置，可以配合灯光照明。变速器油面应位于注油口下边缘</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 mm</a:t>
            </a:r>
            <a:r>
              <a:rPr lang="zh-CN" altLang="en-US" sz="2400" dirty="0">
                <a:latin typeface="宋体" pitchFamily="2" charset="-122"/>
                <a:ea typeface="宋体" pitchFamily="2" charset="-122"/>
              </a:rPr>
              <a:t>的范围内，如图所示。</a:t>
            </a:r>
            <a:endParaRPr lang="en-US" altLang="zh-CN" sz="2400" dirty="0">
              <a:latin typeface="宋体" pitchFamily="2" charset="-122"/>
              <a:ea typeface="宋体" pitchFamily="2" charset="-122"/>
            </a:endParaRPr>
          </a:p>
        </p:txBody>
      </p:sp>
      <p:sp>
        <p:nvSpPr>
          <p:cNvPr id="12" name="TextBox 11"/>
          <p:cNvSpPr txBox="1"/>
          <p:nvPr/>
        </p:nvSpPr>
        <p:spPr>
          <a:xfrm>
            <a:off x="7851637" y="51748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齿轮油检查所需工具</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299" y="2524822"/>
            <a:ext cx="4320000" cy="2650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725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．手动变速器漏油的检查</a:t>
            </a:r>
          </a:p>
        </p:txBody>
      </p:sp>
      <p:sp>
        <p:nvSpPr>
          <p:cNvPr id="11" name="TextBox 10"/>
          <p:cNvSpPr txBox="1"/>
          <p:nvPr/>
        </p:nvSpPr>
        <p:spPr>
          <a:xfrm>
            <a:off x="1190849" y="2005249"/>
            <a:ext cx="47146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）检查变速器内换挡杆油封处有无漏油。如有泄漏，应更换内换挡杆油封。</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）检查变速器壳体接合处有无漏油，如图所示。如有泄漏，应更换衬垫。</a:t>
            </a:r>
            <a:endParaRPr lang="en-US" altLang="zh-CN" sz="2400" dirty="0">
              <a:latin typeface="宋体" pitchFamily="2" charset="-122"/>
              <a:ea typeface="宋体" pitchFamily="2" charset="-122"/>
            </a:endParaRPr>
          </a:p>
        </p:txBody>
      </p:sp>
      <p:sp>
        <p:nvSpPr>
          <p:cNvPr id="12" name="TextBox 11"/>
          <p:cNvSpPr txBox="1"/>
          <p:nvPr/>
        </p:nvSpPr>
        <p:spPr>
          <a:xfrm>
            <a:off x="7954229" y="51748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变速器壳体接合处</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299" y="1390450"/>
            <a:ext cx="2880000" cy="3784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597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．手动变速器漏油的检查</a:t>
            </a:r>
          </a:p>
        </p:txBody>
      </p:sp>
      <p:sp>
        <p:nvSpPr>
          <p:cNvPr id="11" name="TextBox 10"/>
          <p:cNvSpPr txBox="1"/>
          <p:nvPr/>
        </p:nvSpPr>
        <p:spPr>
          <a:xfrm>
            <a:off x="1190849" y="2005249"/>
            <a:ext cx="471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）检查变速器前油封有无漏油。如有泄漏，应更换前油封。</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）检查变速器左右传动轴油封处有无漏油，如图所示。如有泄漏，应更换传动轴油封。</a:t>
            </a:r>
            <a:endParaRPr lang="en-US" altLang="zh-CN" sz="2400" dirty="0">
              <a:latin typeface="宋体" pitchFamily="2" charset="-122"/>
              <a:ea typeface="宋体" pitchFamily="2" charset="-122"/>
            </a:endParaRPr>
          </a:p>
        </p:txBody>
      </p:sp>
      <p:sp>
        <p:nvSpPr>
          <p:cNvPr id="12" name="TextBox 11"/>
          <p:cNvSpPr txBox="1"/>
          <p:nvPr/>
        </p:nvSpPr>
        <p:spPr>
          <a:xfrm>
            <a:off x="7646453" y="5174840"/>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变速器左右传动轴油封处</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00" y="1364654"/>
            <a:ext cx="2880000" cy="3810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4242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．手动变速器齿轮油油质的检查</a:t>
            </a:r>
          </a:p>
        </p:txBody>
      </p:sp>
      <p:sp>
        <p:nvSpPr>
          <p:cNvPr id="11" name="TextBox 10"/>
          <p:cNvSpPr txBox="1"/>
          <p:nvPr/>
        </p:nvSpPr>
        <p:spPr>
          <a:xfrm>
            <a:off x="1190848" y="2005249"/>
            <a:ext cx="94771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松开排放孔，用容器接住部分油液，观察排出油液的情况：是否存在异味、是否有浑浊情况；用手接触油液，看油液中是否存在细小的金属颗粒。如果有变质情况，应更换变速器齿轮油。</a:t>
            </a:r>
            <a:endParaRPr lang="en-US" altLang="zh-CN" sz="2400" dirty="0">
              <a:latin typeface="宋体" pitchFamily="2" charset="-122"/>
              <a:ea typeface="宋体" pitchFamily="2" charset="-122"/>
            </a:endParaRPr>
          </a:p>
        </p:txBody>
      </p:sp>
      <p:sp>
        <p:nvSpPr>
          <p:cNvPr id="8" name="TextBox 7"/>
          <p:cNvSpPr txBox="1"/>
          <p:nvPr/>
        </p:nvSpPr>
        <p:spPr>
          <a:xfrm>
            <a:off x="1092554" y="38675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．结束工作</a:t>
            </a:r>
          </a:p>
        </p:txBody>
      </p:sp>
      <p:sp>
        <p:nvSpPr>
          <p:cNvPr id="9" name="TextBox 8"/>
          <p:cNvSpPr txBox="1"/>
          <p:nvPr/>
        </p:nvSpPr>
        <p:spPr>
          <a:xfrm>
            <a:off x="1190848" y="4430949"/>
            <a:ext cx="94771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若油质合格，放下车辆、收取内三件套、升起车窗玻璃，清洁整理车辆、场地、设备、工具等。</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62934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二、变速器齿轮油的更换</a:t>
            </a:r>
          </a:p>
        </p:txBody>
      </p:sp>
      <p:sp>
        <p:nvSpPr>
          <p:cNvPr id="8" name="TextBox 7"/>
          <p:cNvSpPr txBox="1"/>
          <p:nvPr/>
        </p:nvSpPr>
        <p:spPr>
          <a:xfrm>
            <a:off x="1190847" y="2176582"/>
            <a:ext cx="44733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．手动变速器齿轮油更换前的准备工作。准备废油回收桶，如图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所示；准备手动按压式齿轮油加注机，如图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416175"/>
            <a:ext cx="224790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8388" y="2393614"/>
            <a:ext cx="2195512" cy="308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512063" y="5483225"/>
            <a:ext cx="141577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废油回收桶</a:t>
            </a:r>
          </a:p>
        </p:txBody>
      </p:sp>
      <p:sp>
        <p:nvSpPr>
          <p:cNvPr id="15" name="TextBox 14"/>
          <p:cNvSpPr txBox="1"/>
          <p:nvPr/>
        </p:nvSpPr>
        <p:spPr>
          <a:xfrm>
            <a:off x="8462706" y="5483225"/>
            <a:ext cx="264687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手动按压式齿轮油加注机</a:t>
            </a:r>
          </a:p>
        </p:txBody>
      </p:sp>
    </p:spTree>
    <p:extLst>
      <p:ext uri="{BB962C8B-B14F-4D97-AF65-F5344CB8AC3E}">
        <p14:creationId xmlns:p14="http://schemas.microsoft.com/office/powerpoint/2010/main" val="3408168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二、变速器齿轮油的更换</a:t>
            </a:r>
          </a:p>
        </p:txBody>
      </p:sp>
      <p:sp>
        <p:nvSpPr>
          <p:cNvPr id="8" name="TextBox 7"/>
          <p:cNvSpPr txBox="1"/>
          <p:nvPr/>
        </p:nvSpPr>
        <p:spPr>
          <a:xfrm>
            <a:off x="1190847" y="2176582"/>
            <a:ext cx="5321216"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．启动车辆，行驶一定距离或在举升机上原地挂空挡运转数分钟，使变速器齿轮油升温，随后将发动机熄火、拉好驻车制车器、变速器置空挡。举升车辆至高位，如图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所示。准备好废油回收桶，拧下齿轮油放油螺栓（见图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）、注油塞，放出齿轮油。</a:t>
            </a:r>
          </a:p>
        </p:txBody>
      </p:sp>
      <p:sp>
        <p:nvSpPr>
          <p:cNvPr id="12" name="TextBox 11"/>
          <p:cNvSpPr txBox="1"/>
          <p:nvPr/>
        </p:nvSpPr>
        <p:spPr>
          <a:xfrm>
            <a:off x="7394911" y="5483225"/>
            <a:ext cx="121058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举升汽车</a:t>
            </a:r>
          </a:p>
        </p:txBody>
      </p:sp>
      <p:sp>
        <p:nvSpPr>
          <p:cNvPr id="15" name="TextBox 14"/>
          <p:cNvSpPr txBox="1"/>
          <p:nvPr/>
        </p:nvSpPr>
        <p:spPr>
          <a:xfrm>
            <a:off x="9758214" y="5483225"/>
            <a:ext cx="162095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拧下放油螺栓</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0205" y="2619777"/>
            <a:ext cx="2160000" cy="2863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8693" y="3105181"/>
            <a:ext cx="2160000" cy="2378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905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Tree>
    <p:extLst>
      <p:ext uri="{BB962C8B-B14F-4D97-AF65-F5344CB8AC3E}">
        <p14:creationId xmlns:p14="http://schemas.microsoft.com/office/powerpoint/2010/main" val="66163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二、变速器齿轮油的更换</a:t>
            </a:r>
          </a:p>
        </p:txBody>
      </p:sp>
      <p:sp>
        <p:nvSpPr>
          <p:cNvPr id="8" name="TextBox 7"/>
          <p:cNvSpPr txBox="1"/>
          <p:nvPr/>
        </p:nvSpPr>
        <p:spPr>
          <a:xfrm>
            <a:off x="1190847" y="2176582"/>
            <a:ext cx="46257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．油液排放完毕后，使用新的放油螺栓垫片，安装好放油螺栓，拧紧力矩为</a:t>
            </a:r>
            <a:r>
              <a:rPr lang="en-US" altLang="zh-CN" sz="2400" dirty="0">
                <a:latin typeface="宋体" pitchFamily="2" charset="-122"/>
                <a:ea typeface="宋体" pitchFamily="2" charset="-122"/>
              </a:rPr>
              <a:t>60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．选择汽车制造厂家推荐的齿轮油，使用齿轮油加注机加注适量的齿轮油，如图所示，直至齿轮油从注油口刚刚溢出为止。</a:t>
            </a:r>
          </a:p>
        </p:txBody>
      </p:sp>
      <p:sp>
        <p:nvSpPr>
          <p:cNvPr id="13" name="TextBox 12"/>
          <p:cNvSpPr txBox="1"/>
          <p:nvPr/>
        </p:nvSpPr>
        <p:spPr>
          <a:xfrm>
            <a:off x="8262006" y="51748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加注齿轮油</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000" y="1879190"/>
            <a:ext cx="2514600"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715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二、变速器齿轮油的更换</a:t>
            </a:r>
          </a:p>
        </p:txBody>
      </p:sp>
      <p:sp>
        <p:nvSpPr>
          <p:cNvPr id="8" name="TextBox 7"/>
          <p:cNvSpPr txBox="1"/>
          <p:nvPr/>
        </p:nvSpPr>
        <p:spPr>
          <a:xfrm>
            <a:off x="1190847" y="2176582"/>
            <a:ext cx="4625753"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．安装注油塞，拧紧力矩为</a:t>
            </a:r>
            <a:r>
              <a:rPr lang="en-US" altLang="zh-CN" sz="2400" dirty="0">
                <a:latin typeface="宋体" pitchFamily="2" charset="-122"/>
                <a:ea typeface="宋体" pitchFamily="2" charset="-122"/>
              </a:rPr>
              <a:t>25 </a:t>
            </a:r>
            <a:r>
              <a:rPr lang="en-US" altLang="zh-CN" sz="2400" dirty="0" err="1">
                <a:latin typeface="宋体" pitchFamily="2" charset="-122"/>
                <a:ea typeface="宋体" pitchFamily="2" charset="-122"/>
              </a:rPr>
              <a:t>N.m</a:t>
            </a:r>
            <a:r>
              <a:rPr lang="zh-CN" altLang="en-US" sz="2400" dirty="0">
                <a:latin typeface="宋体" pitchFamily="2" charset="-122"/>
                <a:ea typeface="宋体" pitchFamily="2" charset="-122"/>
              </a:rPr>
              <a:t>。</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．放下车辆，挂空挡运转几分钟，如图所示。</a:t>
            </a:r>
            <a:endParaRPr lang="en-US" altLang="zh-CN"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．结束工作。</a:t>
            </a:r>
          </a:p>
        </p:txBody>
      </p:sp>
      <p:sp>
        <p:nvSpPr>
          <p:cNvPr id="13" name="TextBox 12"/>
          <p:cNvSpPr txBox="1"/>
          <p:nvPr/>
        </p:nvSpPr>
        <p:spPr>
          <a:xfrm>
            <a:off x="8056822" y="51748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挂空挡运转车辆</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0000" y="1850615"/>
            <a:ext cx="2514600"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0900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Tree>
    <p:extLst>
      <p:ext uri="{BB962C8B-B14F-4D97-AF65-F5344CB8AC3E}">
        <p14:creationId xmlns:p14="http://schemas.microsoft.com/office/powerpoint/2010/main" val="3311301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．了解转向助力油选用的相关知识。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．熟悉汽车转向助力装置的常见种类。</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．能对转向助力油进行检查与更换。</a:t>
            </a:r>
          </a:p>
        </p:txBody>
      </p:sp>
    </p:spTree>
    <p:extLst>
      <p:ext uri="{BB962C8B-B14F-4D97-AF65-F5344CB8AC3E}">
        <p14:creationId xmlns:p14="http://schemas.microsoft.com/office/powerpoint/2010/main" val="61049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本任务按照汽车维护手册要求，对达到行驶里程的车辆的转向助力油进行检查，根据检查情况补充添加或更换。不同汽车企业对转向助力油的检查周期规定略有不同，例如，</a:t>
            </a:r>
            <a:r>
              <a:rPr lang="en-US" altLang="zh-CN" sz="2400" dirty="0">
                <a:latin typeface="宋体" pitchFamily="2" charset="-122"/>
                <a:ea typeface="宋体" pitchFamily="2" charset="-122"/>
              </a:rPr>
              <a:t>2012</a:t>
            </a:r>
            <a:r>
              <a:rPr lang="zh-CN" altLang="en-US" sz="2400" dirty="0">
                <a:latin typeface="宋体" pitchFamily="2" charset="-122"/>
                <a:ea typeface="宋体" pitchFamily="2" charset="-122"/>
              </a:rPr>
              <a:t>款科鲁兹要求每</a:t>
            </a:r>
            <a:r>
              <a:rPr lang="en-US" altLang="zh-CN" sz="2400" dirty="0">
                <a:latin typeface="宋体" pitchFamily="2" charset="-122"/>
                <a:ea typeface="宋体" pitchFamily="2" charset="-122"/>
              </a:rPr>
              <a:t>10000 km</a:t>
            </a:r>
            <a:r>
              <a:rPr lang="zh-CN" altLang="en-US" sz="2400" dirty="0">
                <a:latin typeface="宋体" pitchFamily="2" charset="-122"/>
                <a:ea typeface="宋体" pitchFamily="2" charset="-122"/>
              </a:rPr>
              <a:t>检查一次；</a:t>
            </a:r>
            <a:r>
              <a:rPr lang="en-US" altLang="zh-CN" sz="2400" dirty="0">
                <a:latin typeface="宋体" pitchFamily="2" charset="-122"/>
                <a:ea typeface="宋体" pitchFamily="2" charset="-122"/>
              </a:rPr>
              <a:t>2011</a:t>
            </a:r>
            <a:r>
              <a:rPr lang="zh-CN" altLang="en-US" sz="2400" dirty="0">
                <a:latin typeface="宋体" pitchFamily="2" charset="-122"/>
                <a:ea typeface="宋体" pitchFamily="2" charset="-122"/>
              </a:rPr>
              <a:t>款朗逸 </a:t>
            </a:r>
            <a:r>
              <a:rPr lang="en-US" altLang="zh-CN" sz="2400" dirty="0">
                <a:latin typeface="宋体" pitchFamily="2" charset="-122"/>
                <a:ea typeface="宋体" pitchFamily="2" charset="-122"/>
              </a:rPr>
              <a:t>1.4TSI</a:t>
            </a:r>
            <a:r>
              <a:rPr lang="zh-CN" altLang="en-US" sz="2400" dirty="0">
                <a:latin typeface="宋体" pitchFamily="2" charset="-122"/>
                <a:ea typeface="宋体" pitchFamily="2" charset="-122"/>
              </a:rPr>
              <a:t>要求每 </a:t>
            </a:r>
            <a:r>
              <a:rPr lang="en-US" altLang="zh-CN" sz="2400" dirty="0">
                <a:latin typeface="宋体" pitchFamily="2" charset="-122"/>
                <a:ea typeface="宋体" pitchFamily="2" charset="-122"/>
              </a:rPr>
              <a:t>5000 km</a:t>
            </a:r>
            <a:r>
              <a:rPr lang="zh-CN" altLang="en-US" sz="2400" dirty="0">
                <a:latin typeface="宋体" pitchFamily="2" charset="-122"/>
                <a:ea typeface="宋体" pitchFamily="2" charset="-122"/>
              </a:rPr>
              <a:t>检查一次；广汽传祺</a:t>
            </a:r>
            <a:r>
              <a:rPr lang="en-US" altLang="zh-CN" sz="2400" dirty="0">
                <a:latin typeface="宋体" pitchFamily="2" charset="-122"/>
                <a:ea typeface="宋体" pitchFamily="2" charset="-122"/>
              </a:rPr>
              <a:t>GS5</a:t>
            </a:r>
            <a:r>
              <a:rPr lang="zh-CN" altLang="en-US" sz="2400" dirty="0">
                <a:latin typeface="宋体" pitchFamily="2" charset="-122"/>
                <a:ea typeface="宋体" pitchFamily="2" charset="-122"/>
              </a:rPr>
              <a:t>要求每</a:t>
            </a:r>
            <a:r>
              <a:rPr lang="en-US" altLang="zh-CN" sz="2400" dirty="0">
                <a:latin typeface="宋体" pitchFamily="2" charset="-122"/>
                <a:ea typeface="宋体" pitchFamily="2" charset="-122"/>
              </a:rPr>
              <a:t>10000 km /6</a:t>
            </a:r>
            <a:r>
              <a:rPr lang="zh-CN" altLang="en-US" sz="2400" dirty="0">
                <a:latin typeface="宋体" pitchFamily="2" charset="-122"/>
                <a:ea typeface="宋体" pitchFamily="2" charset="-122"/>
              </a:rPr>
              <a:t>个月检查一次。</a:t>
            </a:r>
          </a:p>
        </p:txBody>
      </p:sp>
    </p:spTree>
    <p:extLst>
      <p:ext uri="{BB962C8B-B14F-4D97-AF65-F5344CB8AC3E}">
        <p14:creationId xmlns:p14="http://schemas.microsoft.com/office/powerpoint/2010/main" val="1458403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一、转向助力装置概述</a:t>
            </a:r>
          </a:p>
        </p:txBody>
      </p:sp>
      <p:sp>
        <p:nvSpPr>
          <p:cNvPr id="7" name="TextBox 6"/>
          <p:cNvSpPr txBox="1"/>
          <p:nvPr/>
        </p:nvSpPr>
        <p:spPr>
          <a:xfrm>
            <a:off x="1092554" y="2058370"/>
            <a:ext cx="341632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．转向助力装置的种类</a:t>
            </a:r>
          </a:p>
        </p:txBody>
      </p:sp>
      <p:sp>
        <p:nvSpPr>
          <p:cNvPr id="8" name="TextBox 7"/>
          <p:cNvSpPr txBox="1"/>
          <p:nvPr/>
        </p:nvSpPr>
        <p:spPr>
          <a:xfrm>
            <a:off x="1190848" y="2621798"/>
            <a:ext cx="97946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常见的转向助力装置分为机械液压助力、电子液压助力、电动助力三种。其中，机械液压助力使用最为广泛。</a:t>
            </a:r>
          </a:p>
        </p:txBody>
      </p:sp>
    </p:spTree>
    <p:extLst>
      <p:ext uri="{BB962C8B-B14F-4D97-AF65-F5344CB8AC3E}">
        <p14:creationId xmlns:p14="http://schemas.microsoft.com/office/powerpoint/2010/main" val="3917036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．机械液压转向助力装置的结构</a:t>
            </a:r>
          </a:p>
        </p:txBody>
      </p:sp>
      <p:sp>
        <p:nvSpPr>
          <p:cNvPr id="11" name="TextBox 10"/>
          <p:cNvSpPr txBox="1"/>
          <p:nvPr/>
        </p:nvSpPr>
        <p:spPr>
          <a:xfrm>
            <a:off x="1190849" y="2005249"/>
            <a:ext cx="4714652"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机械液压转向助力装置的结构如图所示。这种助力方式是将一部分发动机动力输出转化成油泵的压力，当驾驶员转动转向盘时，对转向系统施加辅助作用力，转向摇臂摆动，通过直拉杆、横拉杆、转向节臂，使转向轮偏转，从而改变汽车的行驶方向。</a:t>
            </a:r>
            <a:endParaRPr lang="en-US" altLang="zh-CN" sz="2400" dirty="0">
              <a:latin typeface="宋体" pitchFamily="2" charset="-122"/>
              <a:ea typeface="宋体" pitchFamily="2" charset="-122"/>
            </a:endParaRPr>
          </a:p>
        </p:txBody>
      </p:sp>
      <p:sp>
        <p:nvSpPr>
          <p:cNvPr id="12" name="TextBox 11"/>
          <p:cNvSpPr txBox="1"/>
          <p:nvPr/>
        </p:nvSpPr>
        <p:spPr>
          <a:xfrm>
            <a:off x="7441268" y="5174840"/>
            <a:ext cx="28520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机械液压转向助力装置的结构</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5612" y="2003015"/>
            <a:ext cx="414337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778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．机械液压转向助力装置的维护要求</a:t>
            </a:r>
          </a:p>
        </p:txBody>
      </p:sp>
      <p:sp>
        <p:nvSpPr>
          <p:cNvPr id="11" name="TextBox 10"/>
          <p:cNvSpPr txBox="1"/>
          <p:nvPr/>
        </p:nvSpPr>
        <p:spPr>
          <a:xfrm>
            <a:off x="1190848" y="2005249"/>
            <a:ext cx="96041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对于机械液压转向助力装置而言，在使用过程中会出现转向助力油变白、产生气泡、浑浊、变质、液位下降等现象，致使动力转向装置性能下降或丧失，造成汽车转向沉重。其主要原因是转向助力油与空气混合、转向助力油达到更换周期或管路存在泄漏。因此，需要定期检查、补充添加、更换转向助力油。</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12836706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二、认识汽车转向助力油</a:t>
            </a:r>
          </a:p>
        </p:txBody>
      </p:sp>
      <p:sp>
        <p:nvSpPr>
          <p:cNvPr id="9" name="TextBox 8"/>
          <p:cNvSpPr txBox="1"/>
          <p:nvPr/>
        </p:nvSpPr>
        <p:spPr>
          <a:xfrm>
            <a:off x="1190847" y="2176582"/>
            <a:ext cx="4663853" cy="3970318"/>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汽车转向助力油（见图）是汽车液压转向助力系统的工作介质，长期以来一直选用自动变速器油（</a:t>
            </a:r>
            <a:r>
              <a:rPr lang="en-US" altLang="zh-CN" sz="2400" dirty="0">
                <a:latin typeface="宋体" pitchFamily="2" charset="-122"/>
                <a:ea typeface="宋体" pitchFamily="2" charset="-122"/>
              </a:rPr>
              <a:t>ATF</a:t>
            </a:r>
            <a:r>
              <a:rPr lang="zh-CN" altLang="en-US" sz="2400" dirty="0">
                <a:latin typeface="宋体" pitchFamily="2" charset="-122"/>
                <a:ea typeface="宋体" pitchFamily="2" charset="-122"/>
              </a:rPr>
              <a:t>）替代，但目前已有采用转向助力专用油的趋势。转向助力油中含有去污添加剂的成分，可以有效清洁转向助力系统。</a:t>
            </a:r>
          </a:p>
        </p:txBody>
      </p:sp>
      <p:sp>
        <p:nvSpPr>
          <p:cNvPr id="10" name="TextBox 9"/>
          <p:cNvSpPr txBox="1"/>
          <p:nvPr/>
        </p:nvSpPr>
        <p:spPr>
          <a:xfrm>
            <a:off x="8056821" y="51748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汽车转向助力油</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3617" y="2660240"/>
            <a:ext cx="42672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24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6" name="TextBox 5"/>
          <p:cNvSpPr txBox="1"/>
          <p:nvPr/>
        </p:nvSpPr>
        <p:spPr>
          <a:xfrm>
            <a:off x="2599152" y="1297161"/>
            <a:ext cx="52116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三、转向助力油的使用注意事项</a:t>
            </a:r>
          </a:p>
        </p:txBody>
      </p:sp>
      <p:sp>
        <p:nvSpPr>
          <p:cNvPr id="9" name="TextBox 8"/>
          <p:cNvSpPr txBox="1"/>
          <p:nvPr/>
        </p:nvSpPr>
        <p:spPr>
          <a:xfrm>
            <a:off x="1190847" y="2176582"/>
            <a:ext cx="97819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．转向助力油含有有毒成分，如果沾到皮肤上应及时清洗干净。</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．转向助力油具有腐蚀性，可能导致油漆失去光泽，也会导致橡胶配件老化，如有沾染应及时清洗。</a:t>
            </a:r>
          </a:p>
        </p:txBody>
      </p:sp>
    </p:spTree>
    <p:extLst>
      <p:ext uri="{BB962C8B-B14F-4D97-AF65-F5344CB8AC3E}">
        <p14:creationId xmlns:p14="http://schemas.microsoft.com/office/powerpoint/2010/main" val="4245263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．了解手动变速器齿轮油的相关知识。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．熟悉手动变速器齿轮油的选用方法。</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．能对手动变速器齿轮油进行检查、添加与更换。</a:t>
            </a:r>
          </a:p>
        </p:txBody>
      </p:sp>
    </p:spTree>
    <p:extLst>
      <p:ext uri="{BB962C8B-B14F-4D97-AF65-F5344CB8AC3E}">
        <p14:creationId xmlns:p14="http://schemas.microsoft.com/office/powerpoint/2010/main" val="371677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2" name="TextBox 1"/>
          <p:cNvSpPr txBox="1"/>
          <p:nvPr/>
        </p:nvSpPr>
        <p:spPr>
          <a:xfrm>
            <a:off x="5499100" y="1558771"/>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1801" y="1897325"/>
            <a:ext cx="6480000" cy="4032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9130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一、转向助力油的检查</a:t>
            </a:r>
          </a:p>
        </p:txBody>
      </p:sp>
      <p:sp>
        <p:nvSpPr>
          <p:cNvPr id="7" name="TextBox 6"/>
          <p:cNvSpPr txBox="1"/>
          <p:nvPr/>
        </p:nvSpPr>
        <p:spPr>
          <a:xfrm>
            <a:off x="1092554" y="2058370"/>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．转向助力油检查的准备工作</a:t>
            </a:r>
          </a:p>
        </p:txBody>
      </p:sp>
      <p:sp>
        <p:nvSpPr>
          <p:cNvPr id="8" name="TextBox 7"/>
          <p:cNvSpPr txBox="1"/>
          <p:nvPr/>
        </p:nvSpPr>
        <p:spPr>
          <a:xfrm>
            <a:off x="1190849" y="2621798"/>
            <a:ext cx="43463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）车辆进入工位前，清理工位卫生，排除障碍物，准备好相关的工具、物品、耗材等，如图所示。</a:t>
            </a:r>
          </a:p>
        </p:txBody>
      </p:sp>
      <p:sp>
        <p:nvSpPr>
          <p:cNvPr id="9" name="TextBox 8"/>
          <p:cNvSpPr txBox="1"/>
          <p:nvPr/>
        </p:nvSpPr>
        <p:spPr>
          <a:xfrm>
            <a:off x="7441268" y="5174840"/>
            <a:ext cx="285206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转向助力油检查常用工具设备</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7050" y="1755365"/>
            <a:ext cx="400050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424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．转向助力油检查的准备工作</a:t>
            </a:r>
          </a:p>
        </p:txBody>
      </p:sp>
      <p:sp>
        <p:nvSpPr>
          <p:cNvPr id="11" name="TextBox 10"/>
          <p:cNvSpPr txBox="1"/>
          <p:nvPr/>
        </p:nvSpPr>
        <p:spPr>
          <a:xfrm>
            <a:off x="1190848" y="2005249"/>
            <a:ext cx="96041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）安装、铺设内三件套；将车辆停放在举升机的中央位置，拉紧驻车制动器；将变速器置于空挡，安装好车轮挡块；打开发动机舱盖，安装、铺设外三件套。</a:t>
            </a:r>
          </a:p>
        </p:txBody>
      </p:sp>
    </p:spTree>
    <p:extLst>
      <p:ext uri="{BB962C8B-B14F-4D97-AF65-F5344CB8AC3E}">
        <p14:creationId xmlns:p14="http://schemas.microsoft.com/office/powerpoint/2010/main" val="22663792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．转向助力油液位的检查</a:t>
            </a:r>
          </a:p>
        </p:txBody>
      </p:sp>
      <p:sp>
        <p:nvSpPr>
          <p:cNvPr id="11" name="TextBox 10"/>
          <p:cNvSpPr txBox="1"/>
          <p:nvPr/>
        </p:nvSpPr>
        <p:spPr>
          <a:xfrm>
            <a:off x="1190849" y="2005249"/>
            <a:ext cx="44987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）操纵举升机将车辆举升到适当高度（位置</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所示，使转向轮离开地面，并可靠锁止托臂。</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所示，调正转向盘，使车辆的两个前轮处于直线行驶的状态。</a:t>
            </a:r>
          </a:p>
        </p:txBody>
      </p:sp>
      <p:sp>
        <p:nvSpPr>
          <p:cNvPr id="6" name="TextBox 5"/>
          <p:cNvSpPr txBox="1"/>
          <p:nvPr/>
        </p:nvSpPr>
        <p:spPr>
          <a:xfrm>
            <a:off x="8056821" y="3049825"/>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车辆举升位置</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00" y="960672"/>
            <a:ext cx="2880000" cy="2089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159414" y="5806290"/>
            <a:ext cx="141577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调正转向盘</a:t>
            </a:r>
          </a:p>
        </p:txBody>
      </p:sp>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300" y="3482330"/>
            <a:ext cx="2880000" cy="2323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1465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．转向助力油液位的检查</a:t>
            </a:r>
          </a:p>
        </p:txBody>
      </p:sp>
      <p:sp>
        <p:nvSpPr>
          <p:cNvPr id="11" name="TextBox 10"/>
          <p:cNvSpPr txBox="1"/>
          <p:nvPr/>
        </p:nvSpPr>
        <p:spPr>
          <a:xfrm>
            <a:off x="1190849" y="2005249"/>
            <a:ext cx="44987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）清洁转向助力油储液罐盖。转向助力油储液罐安装在发动机舱内发动机前方的位置，如图所示。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）用手旋下储液罐盖，使用抹布擦净标尺上的油迹，如图所示，观察标尺上的刻度线。</a:t>
            </a:r>
          </a:p>
        </p:txBody>
      </p:sp>
      <p:sp>
        <p:nvSpPr>
          <p:cNvPr id="6" name="TextBox 5"/>
          <p:cNvSpPr txBox="1"/>
          <p:nvPr/>
        </p:nvSpPr>
        <p:spPr>
          <a:xfrm>
            <a:off x="7338676" y="3049825"/>
            <a:ext cx="305724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转向助力油储液罐的安装位置</a:t>
            </a:r>
          </a:p>
        </p:txBody>
      </p:sp>
      <p:sp>
        <p:nvSpPr>
          <p:cNvPr id="8" name="TextBox 7"/>
          <p:cNvSpPr txBox="1"/>
          <p:nvPr/>
        </p:nvSpPr>
        <p:spPr>
          <a:xfrm>
            <a:off x="7954230" y="5806290"/>
            <a:ext cx="1826141"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用抹布擦净标尺</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00" y="854798"/>
            <a:ext cx="2880000" cy="2195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300" y="3642398"/>
            <a:ext cx="2880000" cy="2163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8277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．转向助力油液位的检查</a:t>
            </a:r>
          </a:p>
        </p:txBody>
      </p:sp>
      <p:sp>
        <p:nvSpPr>
          <p:cNvPr id="11" name="TextBox 10"/>
          <p:cNvSpPr txBox="1"/>
          <p:nvPr/>
        </p:nvSpPr>
        <p:spPr>
          <a:xfrm>
            <a:off x="1190849" y="2005249"/>
            <a:ext cx="44987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）先将储液罐盖旋紧在储液罐上，然后再将储液罐盖旋下，观察标尺上显示的液面位置，如图所示。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）转向助力油液面高度应在标尺的“</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MIN”</a:t>
            </a:r>
            <a:r>
              <a:rPr lang="zh-CN" altLang="en-US" sz="2400" dirty="0">
                <a:latin typeface="宋体" pitchFamily="2" charset="-122"/>
                <a:ea typeface="宋体" pitchFamily="2" charset="-122"/>
              </a:rPr>
              <a:t>刻度线之间。</a:t>
            </a:r>
          </a:p>
        </p:txBody>
      </p:sp>
      <p:sp>
        <p:nvSpPr>
          <p:cNvPr id="10" name="TextBox 9"/>
          <p:cNvSpPr txBox="1"/>
          <p:nvPr/>
        </p:nvSpPr>
        <p:spPr>
          <a:xfrm>
            <a:off x="7543861" y="5174840"/>
            <a:ext cx="264687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检查标尺上显示的液面位置</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033" y="1672653"/>
            <a:ext cx="3338533" cy="350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9100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．转向助力油泄漏的检查</a:t>
            </a:r>
          </a:p>
        </p:txBody>
      </p:sp>
      <p:sp>
        <p:nvSpPr>
          <p:cNvPr id="11" name="TextBox 10"/>
          <p:cNvSpPr txBox="1"/>
          <p:nvPr/>
        </p:nvSpPr>
        <p:spPr>
          <a:xfrm>
            <a:off x="1190849" y="2005249"/>
            <a:ext cx="4498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所示，操纵举升机提升车辆至适当高度，并可靠锁止托臂。</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所示，检查转向器壳体及各油管接头处是否漏油。</a:t>
            </a:r>
          </a:p>
        </p:txBody>
      </p:sp>
      <p:sp>
        <p:nvSpPr>
          <p:cNvPr id="10" name="TextBox 9"/>
          <p:cNvSpPr txBox="1"/>
          <p:nvPr/>
        </p:nvSpPr>
        <p:spPr>
          <a:xfrm>
            <a:off x="7133492" y="5759040"/>
            <a:ext cx="346761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检查转向器壳体及油管处是否漏油</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7300" y="811146"/>
            <a:ext cx="2160000" cy="160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300" y="2906521"/>
            <a:ext cx="2160000" cy="285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236084" y="2415418"/>
            <a:ext cx="3262433"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操纵举升机提升车辆至适当高度</a:t>
            </a:r>
          </a:p>
        </p:txBody>
      </p:sp>
    </p:spTree>
    <p:extLst>
      <p:ext uri="{BB962C8B-B14F-4D97-AF65-F5344CB8AC3E}">
        <p14:creationId xmlns:p14="http://schemas.microsoft.com/office/powerpoint/2010/main" val="1197627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．转向助力油泄漏的检查</a:t>
            </a:r>
          </a:p>
        </p:txBody>
      </p:sp>
      <p:sp>
        <p:nvSpPr>
          <p:cNvPr id="11" name="TextBox 10"/>
          <p:cNvSpPr txBox="1"/>
          <p:nvPr/>
        </p:nvSpPr>
        <p:spPr>
          <a:xfrm>
            <a:off x="1190849" y="2005249"/>
            <a:ext cx="4498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所示，检查转向助力油泵及各管接头处是否漏油。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所示，检查储液罐及各管接头处是否漏油。</a:t>
            </a:r>
          </a:p>
        </p:txBody>
      </p:sp>
      <p:sp>
        <p:nvSpPr>
          <p:cNvPr id="10" name="TextBox 9"/>
          <p:cNvSpPr txBox="1"/>
          <p:nvPr/>
        </p:nvSpPr>
        <p:spPr>
          <a:xfrm>
            <a:off x="7133492" y="5759040"/>
            <a:ext cx="3467617"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检查储液罐及各管接头处是否漏油</a:t>
            </a:r>
          </a:p>
        </p:txBody>
      </p:sp>
      <p:sp>
        <p:nvSpPr>
          <p:cNvPr id="12" name="TextBox 11"/>
          <p:cNvSpPr txBox="1"/>
          <p:nvPr/>
        </p:nvSpPr>
        <p:spPr>
          <a:xfrm>
            <a:off x="6825716" y="3478041"/>
            <a:ext cx="4083169"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检查转向助力油泵及各管接头处是否漏油</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7300" y="622869"/>
            <a:ext cx="2160000" cy="2855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300" y="4133132"/>
            <a:ext cx="2160000" cy="1623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6376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372409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．转向助力油泄漏的检查</a:t>
            </a:r>
          </a:p>
        </p:txBody>
      </p:sp>
      <p:sp>
        <p:nvSpPr>
          <p:cNvPr id="11" name="TextBox 10"/>
          <p:cNvSpPr txBox="1"/>
          <p:nvPr/>
        </p:nvSpPr>
        <p:spPr>
          <a:xfrm>
            <a:off x="1190849" y="2005249"/>
            <a:ext cx="44987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）如图所示，拨开防尘罩与转向器连接端，检查防尘罩内是否存留转向助力油。如果存留，说明转向器的动力油缸漏油，应更换转向器总成。</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）检查完毕，降下举升器。</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0225" y="1548616"/>
            <a:ext cx="2734150" cy="362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236084" y="5174840"/>
            <a:ext cx="326243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检查防尘罩内是否存留转向助力油</a:t>
            </a:r>
          </a:p>
        </p:txBody>
      </p:sp>
    </p:spTree>
    <p:extLst>
      <p:ext uri="{BB962C8B-B14F-4D97-AF65-F5344CB8AC3E}">
        <p14:creationId xmlns:p14="http://schemas.microsoft.com/office/powerpoint/2010/main" val="514068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二、转向助力油的更换</a:t>
            </a:r>
          </a:p>
        </p:txBody>
      </p:sp>
      <p:sp>
        <p:nvSpPr>
          <p:cNvPr id="7" name="TextBox 6"/>
          <p:cNvSpPr txBox="1"/>
          <p:nvPr/>
        </p:nvSpPr>
        <p:spPr>
          <a:xfrm>
            <a:off x="1092554" y="2058370"/>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．排放转向助力油</a:t>
            </a:r>
          </a:p>
        </p:txBody>
      </p:sp>
      <p:sp>
        <p:nvSpPr>
          <p:cNvPr id="8" name="TextBox 7"/>
          <p:cNvSpPr txBox="1"/>
          <p:nvPr/>
        </p:nvSpPr>
        <p:spPr>
          <a:xfrm>
            <a:off x="1190849" y="2621798"/>
            <a:ext cx="5183696"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）如图</a:t>
            </a:r>
            <a:r>
              <a:rPr lang="en-US" altLang="zh-CN" sz="2400" dirty="0">
                <a:latin typeface="宋体" pitchFamily="2" charset="-122"/>
                <a:ea typeface="宋体" pitchFamily="2" charset="-122"/>
              </a:rPr>
              <a:t>3-2-14</a:t>
            </a:r>
            <a:r>
              <a:rPr lang="zh-CN" altLang="en-US" sz="2400" dirty="0">
                <a:latin typeface="宋体" pitchFamily="2" charset="-122"/>
                <a:ea typeface="宋体" pitchFamily="2" charset="-122"/>
              </a:rPr>
              <a:t>所示，用手旋下储液罐盖，连接好转向助力油抽吸桶上的压缩空气管，用吸管吸出储液罐内的转向助力油。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）操纵举升机，将车辆举升至轮胎最低点距离地面约</a:t>
            </a:r>
            <a:r>
              <a:rPr lang="en-US" altLang="zh-CN" sz="2400" dirty="0">
                <a:latin typeface="宋体" pitchFamily="2" charset="-122"/>
                <a:ea typeface="宋体" pitchFamily="2" charset="-122"/>
              </a:rPr>
              <a:t>300 mm</a:t>
            </a:r>
            <a:r>
              <a:rPr lang="zh-CN" altLang="en-US" sz="2400" dirty="0">
                <a:latin typeface="宋体" pitchFamily="2" charset="-122"/>
                <a:ea typeface="宋体" pitchFamily="2" charset="-122"/>
              </a:rPr>
              <a:t>的高度，并可靠锁止托臂。</a:t>
            </a:r>
          </a:p>
        </p:txBody>
      </p:sp>
      <p:sp>
        <p:nvSpPr>
          <p:cNvPr id="9" name="TextBox 8"/>
          <p:cNvSpPr txBox="1"/>
          <p:nvPr/>
        </p:nvSpPr>
        <p:spPr>
          <a:xfrm>
            <a:off x="7543861" y="5174840"/>
            <a:ext cx="264687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吸出储液罐内的转向助力油</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00" y="1519900"/>
            <a:ext cx="2880000" cy="3654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3412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本任务按照汽车维护手册要求，对达到行驶里程的车辆进行手动变速器油液检查，根据检查结果补充添加或更换。不同汽车企业对手动变速器油的检查周期规定略有不同，例如，</a:t>
            </a:r>
            <a:r>
              <a:rPr lang="en-US" altLang="zh-CN" sz="2400" dirty="0">
                <a:latin typeface="宋体" pitchFamily="2" charset="-122"/>
                <a:ea typeface="宋体" pitchFamily="2" charset="-122"/>
              </a:rPr>
              <a:t>2015</a:t>
            </a:r>
            <a:r>
              <a:rPr lang="zh-CN" altLang="en-US" sz="2400" dirty="0">
                <a:latin typeface="宋体" pitchFamily="2" charset="-122"/>
                <a:ea typeface="宋体" pitchFamily="2" charset="-122"/>
              </a:rPr>
              <a:t>款科鲁兹要求每</a:t>
            </a:r>
            <a:r>
              <a:rPr lang="en-US" altLang="zh-CN" sz="2400" dirty="0">
                <a:latin typeface="宋体" pitchFamily="2" charset="-122"/>
                <a:ea typeface="宋体" pitchFamily="2" charset="-122"/>
              </a:rPr>
              <a:t>10 000km</a:t>
            </a:r>
            <a:r>
              <a:rPr lang="zh-CN" altLang="en-US" sz="2400" dirty="0">
                <a:latin typeface="宋体" pitchFamily="2" charset="-122"/>
                <a:ea typeface="宋体" pitchFamily="2" charset="-122"/>
              </a:rPr>
              <a:t>检查一次，大众新速腾要求每</a:t>
            </a:r>
            <a:r>
              <a:rPr lang="en-US" altLang="zh-CN" sz="2400" dirty="0">
                <a:latin typeface="宋体" pitchFamily="2" charset="-122"/>
                <a:ea typeface="宋体" pitchFamily="2" charset="-122"/>
              </a:rPr>
              <a:t>15000 km</a:t>
            </a:r>
            <a:r>
              <a:rPr lang="zh-CN" altLang="en-US" sz="2400" dirty="0">
                <a:latin typeface="宋体" pitchFamily="2" charset="-122"/>
                <a:ea typeface="宋体" pitchFamily="2" charset="-122"/>
              </a:rPr>
              <a:t>检查一次。</a:t>
            </a:r>
          </a:p>
        </p:txBody>
      </p:sp>
    </p:spTree>
    <p:extLst>
      <p:ext uri="{BB962C8B-B14F-4D97-AF65-F5344CB8AC3E}">
        <p14:creationId xmlns:p14="http://schemas.microsoft.com/office/powerpoint/2010/main" val="1221022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．排放转向助力油</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）如图所示，在储液罐回油管下方垫好抹布，然后使用鲤鱼钳将转向器油管与储液罐连接端的压紧卡箍拆离，拆下储液罐回油管。</a:t>
            </a:r>
          </a:p>
        </p:txBody>
      </p:sp>
      <p:sp>
        <p:nvSpPr>
          <p:cNvPr id="6" name="TextBox 5"/>
          <p:cNvSpPr txBox="1"/>
          <p:nvPr/>
        </p:nvSpPr>
        <p:spPr>
          <a:xfrm>
            <a:off x="7543861" y="5174840"/>
            <a:ext cx="264687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吸出储液罐内的转向助力油</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9912" y="2212565"/>
            <a:ext cx="3914775"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2037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．排放转向助力油</a:t>
            </a:r>
          </a:p>
        </p:txBody>
      </p:sp>
      <p:sp>
        <p:nvSpPr>
          <p:cNvPr id="11" name="TextBox 10"/>
          <p:cNvSpPr txBox="1"/>
          <p:nvPr/>
        </p:nvSpPr>
        <p:spPr>
          <a:xfrm>
            <a:off x="1190849" y="2005249"/>
            <a:ext cx="4397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）如图所示，轻轻拉出回油管，将一适当长度的软管与回油管和接油容器连接起来。</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）启动发动机并保持怠速运转，同时左右转动转向盘至极限位置</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次左右。</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）排净转向助力油后，停止发动机运转。</a:t>
            </a:r>
          </a:p>
        </p:txBody>
      </p:sp>
      <p:sp>
        <p:nvSpPr>
          <p:cNvPr id="6" name="TextBox 5"/>
          <p:cNvSpPr txBox="1"/>
          <p:nvPr/>
        </p:nvSpPr>
        <p:spPr>
          <a:xfrm>
            <a:off x="7749045" y="51748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连接回油管至放油容器</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300" y="1923573"/>
            <a:ext cx="5400000" cy="325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40179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．加注转向助力油</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）如图所示，将转向器的回油管插到储液罐的管接头上。</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）使用鲤鱼钳将回油管卡箍安装到位。</a:t>
            </a:r>
          </a:p>
        </p:txBody>
      </p:sp>
      <p:sp>
        <p:nvSpPr>
          <p:cNvPr id="6" name="TextBox 5"/>
          <p:cNvSpPr txBox="1"/>
          <p:nvPr/>
        </p:nvSpPr>
        <p:spPr>
          <a:xfrm>
            <a:off x="7954229" y="51748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安装储液罐回油管</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300" y="1287349"/>
            <a:ext cx="2880000" cy="3887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5399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．加注转向助力油</a:t>
            </a:r>
          </a:p>
        </p:txBody>
      </p:sp>
      <p:sp>
        <p:nvSpPr>
          <p:cNvPr id="11" name="TextBox 10"/>
          <p:cNvSpPr txBox="1"/>
          <p:nvPr/>
        </p:nvSpPr>
        <p:spPr>
          <a:xfrm>
            <a:off x="1190849" y="2005249"/>
            <a:ext cx="4397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）如图所示，将转向助力油加注到储液罐内，并保持液面达到“</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刻度线。</a:t>
            </a:r>
          </a:p>
        </p:txBody>
      </p:sp>
      <p:sp>
        <p:nvSpPr>
          <p:cNvPr id="6" name="TextBox 5"/>
          <p:cNvSpPr txBox="1"/>
          <p:nvPr/>
        </p:nvSpPr>
        <p:spPr>
          <a:xfrm>
            <a:off x="8056821" y="5174840"/>
            <a:ext cx="162095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加注转向助力油</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299" y="1863130"/>
            <a:ext cx="4320000" cy="331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26838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．系统排气</a:t>
            </a:r>
          </a:p>
        </p:txBody>
      </p:sp>
      <p:sp>
        <p:nvSpPr>
          <p:cNvPr id="11" name="TextBox 10"/>
          <p:cNvSpPr txBox="1"/>
          <p:nvPr/>
        </p:nvSpPr>
        <p:spPr>
          <a:xfrm>
            <a:off x="1190848" y="2005249"/>
            <a:ext cx="96168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）左右转动转向盘至极限位置</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次左右，观察储液罐中空气的排放情况。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）当储液罐中不再有气泡出现后，操纵举升机将车辆降落到地面上。</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）启动发动机并保持怠速运转，再次左右转动转向盘至极限位置</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次左右。</a:t>
            </a:r>
          </a:p>
        </p:txBody>
      </p:sp>
    </p:spTree>
    <p:extLst>
      <p:ext uri="{BB962C8B-B14F-4D97-AF65-F5344CB8AC3E}">
        <p14:creationId xmlns:p14="http://schemas.microsoft.com/office/powerpoint/2010/main" val="375992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转向助力油的检查与更换</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．系统排气</a:t>
            </a:r>
          </a:p>
        </p:txBody>
      </p:sp>
      <p:sp>
        <p:nvSpPr>
          <p:cNvPr id="11" name="TextBox 10"/>
          <p:cNvSpPr txBox="1"/>
          <p:nvPr/>
        </p:nvSpPr>
        <p:spPr>
          <a:xfrm>
            <a:off x="1190848" y="2005249"/>
            <a:ext cx="96168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）重新检查储液罐内的转向助力油液面高度，应位于“</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MIN”</a:t>
            </a:r>
            <a:r>
              <a:rPr lang="zh-CN" altLang="en-US" sz="2400" dirty="0">
                <a:latin typeface="宋体" pitchFamily="2" charset="-122"/>
                <a:ea typeface="宋体" pitchFamily="2" charset="-122"/>
              </a:rPr>
              <a:t>刻度线之间。如果液面过低，应补充添加转向助力油；若液面高于“</a:t>
            </a:r>
            <a:r>
              <a:rPr lang="en-US" altLang="zh-CN" sz="2400" dirty="0">
                <a:latin typeface="宋体" pitchFamily="2" charset="-122"/>
                <a:ea typeface="宋体" pitchFamily="2" charset="-122"/>
              </a:rPr>
              <a:t>MAX”</a:t>
            </a:r>
            <a:r>
              <a:rPr lang="zh-CN" altLang="en-US" sz="2400" dirty="0">
                <a:latin typeface="宋体" pitchFamily="2" charset="-122"/>
                <a:ea typeface="宋体" pitchFamily="2" charset="-122"/>
              </a:rPr>
              <a:t>刻度线，应吸出多余油液。</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）再次举升车辆，检查有无转向助力油渗漏现象。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）结束工作。取下外三件套，合上发动机舱盖，收取驾驶室三件套、升起车窗玻璃，清洁整理车辆、场地、设备、工具等。</a:t>
            </a:r>
          </a:p>
        </p:txBody>
      </p:sp>
    </p:spTree>
    <p:extLst>
      <p:ext uri="{BB962C8B-B14F-4D97-AF65-F5344CB8AC3E}">
        <p14:creationId xmlns:p14="http://schemas.microsoft.com/office/powerpoint/2010/main" val="1718820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Tree>
    <p:extLst>
      <p:ext uri="{BB962C8B-B14F-4D97-AF65-F5344CB8AC3E}">
        <p14:creationId xmlns:p14="http://schemas.microsoft.com/office/powerpoint/2010/main" val="6624464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．了解轮胎标记、规格的标注方法。</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．熟悉轮胎动平衡机的使用和操作方法。</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．掌握轮胎动平衡的检查与调整方法。</a:t>
            </a:r>
          </a:p>
        </p:txBody>
      </p:sp>
    </p:spTree>
    <p:extLst>
      <p:ext uri="{BB962C8B-B14F-4D97-AF65-F5344CB8AC3E}">
        <p14:creationId xmlns:p14="http://schemas.microsoft.com/office/powerpoint/2010/main" val="7959054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1754326"/>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本任务按照汽车维护手册要求，对达到行驶里程车辆的轮胎进行换位，根据检查情况，进行轮胎动平衡检测。轮胎换位周期一般为每行驶</a:t>
            </a:r>
            <a:r>
              <a:rPr lang="en-US" altLang="zh-CN" sz="2400" dirty="0">
                <a:latin typeface="宋体" pitchFamily="2" charset="-122"/>
                <a:ea typeface="宋体" pitchFamily="2" charset="-122"/>
              </a:rPr>
              <a:t>10000 km</a:t>
            </a:r>
            <a:r>
              <a:rPr lang="zh-CN" altLang="en-US" sz="2400" dirty="0">
                <a:latin typeface="宋体" pitchFamily="2" charset="-122"/>
                <a:ea typeface="宋体" pitchFamily="2" charset="-122"/>
              </a:rPr>
              <a:t>换位一次。</a:t>
            </a:r>
          </a:p>
        </p:txBody>
      </p:sp>
    </p:spTree>
    <p:extLst>
      <p:ext uri="{BB962C8B-B14F-4D97-AF65-F5344CB8AC3E}">
        <p14:creationId xmlns:p14="http://schemas.microsoft.com/office/powerpoint/2010/main" val="2168922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一、车轮和轮胎</a:t>
            </a:r>
          </a:p>
        </p:txBody>
      </p:sp>
      <p:sp>
        <p:nvSpPr>
          <p:cNvPr id="9" name="TextBox 8"/>
          <p:cNvSpPr txBox="1"/>
          <p:nvPr/>
        </p:nvSpPr>
        <p:spPr>
          <a:xfrm>
            <a:off x="1190847" y="2176582"/>
            <a:ext cx="4473353" cy="166776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汽车车轮总成如图所示，主要由车轮和轮胎两大部分组成，车轮上还放置平衡块。</a:t>
            </a:r>
          </a:p>
        </p:txBody>
      </p:sp>
      <p:sp>
        <p:nvSpPr>
          <p:cNvPr id="10" name="TextBox 9"/>
          <p:cNvSpPr txBox="1"/>
          <p:nvPr/>
        </p:nvSpPr>
        <p:spPr>
          <a:xfrm>
            <a:off x="7389972" y="5174840"/>
            <a:ext cx="2954656" cy="584775"/>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车轮总成</a:t>
            </a:r>
            <a:endParaRPr lang="en-US" altLang="zh-CN" sz="1600" dirty="0">
              <a:latin typeface="楷体" pitchFamily="49" charset="-122"/>
              <a:ea typeface="楷体" pitchFamily="49" charset="-122"/>
            </a:endParaRPr>
          </a:p>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轮胎　</a:t>
            </a: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车轮　</a:t>
            </a:r>
            <a:r>
              <a:rPr lang="en-US" altLang="zh-CN" sz="1600" dirty="0">
                <a:latin typeface="楷体" pitchFamily="49" charset="-122"/>
                <a:ea typeface="楷体" pitchFamily="49" charset="-122"/>
              </a:rPr>
              <a:t>3—</a:t>
            </a:r>
            <a:r>
              <a:rPr lang="zh-CN" altLang="en-US" sz="1600" dirty="0">
                <a:latin typeface="楷体" pitchFamily="49" charset="-122"/>
                <a:ea typeface="楷体" pitchFamily="49" charset="-122"/>
              </a:rPr>
              <a:t>平衡块</a:t>
            </a: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024" y="1736315"/>
            <a:ext cx="4400550"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2850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目前国际上广泛采用</a:t>
            </a:r>
            <a:r>
              <a:rPr lang="en-US" altLang="zh-CN" sz="2400" dirty="0">
                <a:latin typeface="宋体" pitchFamily="2" charset="-122"/>
                <a:ea typeface="宋体" pitchFamily="2" charset="-122"/>
              </a:rPr>
              <a:t>API</a:t>
            </a:r>
            <a:r>
              <a:rPr lang="zh-CN" altLang="en-US" sz="2400" dirty="0">
                <a:latin typeface="宋体" pitchFamily="2" charset="-122"/>
                <a:ea typeface="宋体" pitchFamily="2" charset="-122"/>
              </a:rPr>
              <a:t>（美国石油协会）法，将车辆齿轮油按使用性能分为</a:t>
            </a:r>
            <a:r>
              <a:rPr lang="en-US" altLang="zh-CN" sz="2400" dirty="0">
                <a:latin typeface="宋体" pitchFamily="2" charset="-122"/>
                <a:ea typeface="宋体" pitchFamily="2" charset="-122"/>
              </a:rPr>
              <a:t>GL-1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GL-5</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GL-6</a:t>
            </a:r>
            <a:r>
              <a:rPr lang="zh-CN" altLang="en-US" sz="2400" dirty="0">
                <a:latin typeface="宋体" pitchFamily="2" charset="-122"/>
                <a:ea typeface="宋体" pitchFamily="2" charset="-122"/>
              </a:rPr>
              <a:t>六级。其性能水平逐级提高。其中，使用较多的是</a:t>
            </a:r>
            <a:r>
              <a:rPr lang="en-US" altLang="zh-CN" sz="2400" dirty="0">
                <a:latin typeface="宋体" pitchFamily="2" charset="-122"/>
                <a:ea typeface="宋体" pitchFamily="2" charset="-122"/>
              </a:rPr>
              <a:t>GL-4</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GL-5</a:t>
            </a:r>
            <a:r>
              <a:rPr lang="zh-CN" altLang="en-US" sz="2400" dirty="0">
                <a:latin typeface="宋体" pitchFamily="2" charset="-122"/>
                <a:ea typeface="宋体" pitchFamily="2" charset="-122"/>
              </a:rPr>
              <a:t>。</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一、按使用性能分类</a:t>
            </a:r>
          </a:p>
        </p:txBody>
      </p:sp>
    </p:spTree>
    <p:extLst>
      <p:ext uri="{BB962C8B-B14F-4D97-AF65-F5344CB8AC3E}">
        <p14:creationId xmlns:p14="http://schemas.microsoft.com/office/powerpoint/2010/main" val="3110985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一、车轮和轮胎</a:t>
            </a:r>
          </a:p>
        </p:txBody>
      </p:sp>
      <p:sp>
        <p:nvSpPr>
          <p:cNvPr id="7" name="TextBox 6"/>
          <p:cNvSpPr txBox="1"/>
          <p:nvPr/>
        </p:nvSpPr>
        <p:spPr>
          <a:xfrm>
            <a:off x="1092554" y="2058370"/>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．车轮的作用</a:t>
            </a:r>
          </a:p>
        </p:txBody>
      </p:sp>
      <p:sp>
        <p:nvSpPr>
          <p:cNvPr id="8" name="TextBox 7"/>
          <p:cNvSpPr txBox="1"/>
          <p:nvPr/>
        </p:nvSpPr>
        <p:spPr>
          <a:xfrm>
            <a:off x="1190848" y="2621798"/>
            <a:ext cx="97946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车轮是介于轮胎和车桥之间承受负荷的旋转组件，其作用是安装轮胎，承受轮胎与车桥之间的各种载荷。</a:t>
            </a:r>
          </a:p>
        </p:txBody>
      </p:sp>
    </p:spTree>
    <p:extLst>
      <p:ext uri="{BB962C8B-B14F-4D97-AF65-F5344CB8AC3E}">
        <p14:creationId xmlns:p14="http://schemas.microsoft.com/office/powerpoint/2010/main" val="33696664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．车轮的构造</a:t>
            </a:r>
          </a:p>
        </p:txBody>
      </p:sp>
      <p:sp>
        <p:nvSpPr>
          <p:cNvPr id="11" name="TextBox 10"/>
          <p:cNvSpPr txBox="1"/>
          <p:nvPr/>
        </p:nvSpPr>
        <p:spPr>
          <a:xfrm>
            <a:off x="1190849" y="2005249"/>
            <a:ext cx="47146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车轮一般由轮毂、轮辐和轮辋组成，如图所示。轮毂用于连接车轮与车桥，通过圆锥滚子轴承装在车桥或转向节轴颈上。轮辐用于将轮毂和轮辋连接起来。轮辋也称为钢圈，用于安装和固定轮胎。</a:t>
            </a:r>
            <a:endParaRPr lang="en-US" altLang="zh-CN" sz="2400" dirty="0">
              <a:latin typeface="宋体" pitchFamily="2" charset="-122"/>
              <a:ea typeface="宋体" pitchFamily="2" charset="-122"/>
            </a:endParaRPr>
          </a:p>
        </p:txBody>
      </p:sp>
      <p:sp>
        <p:nvSpPr>
          <p:cNvPr id="12" name="TextBox 11"/>
          <p:cNvSpPr txBox="1"/>
          <p:nvPr/>
        </p:nvSpPr>
        <p:spPr>
          <a:xfrm>
            <a:off x="8262006" y="51748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车轮的组成</a:t>
            </a: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9412" y="1574390"/>
            <a:ext cx="4295775"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6067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．轮胎的标注</a:t>
            </a:r>
          </a:p>
        </p:txBody>
      </p:sp>
      <p:sp>
        <p:nvSpPr>
          <p:cNvPr id="11" name="TextBox 10"/>
          <p:cNvSpPr txBox="1"/>
          <p:nvPr/>
        </p:nvSpPr>
        <p:spPr>
          <a:xfrm>
            <a:off x="1190849" y="2005249"/>
            <a:ext cx="47146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轮胎的尺寸标注如图所示。</a:t>
            </a:r>
            <a:endParaRPr lang="en-US" altLang="zh-CN" sz="2400" dirty="0">
              <a:latin typeface="宋体" pitchFamily="2" charset="-122"/>
              <a:ea typeface="宋体" pitchFamily="2" charset="-122"/>
            </a:endParaRPr>
          </a:p>
        </p:txBody>
      </p:sp>
      <p:sp>
        <p:nvSpPr>
          <p:cNvPr id="12" name="TextBox 11"/>
          <p:cNvSpPr txBox="1"/>
          <p:nvPr/>
        </p:nvSpPr>
        <p:spPr>
          <a:xfrm>
            <a:off x="5697202" y="5174840"/>
            <a:ext cx="6340197" cy="584775"/>
          </a:xfrm>
          <a:prstGeom prst="rect">
            <a:avLst/>
          </a:prstGeom>
          <a:noFill/>
        </p:spPr>
        <p:txBody>
          <a:bodyPr wrap="none" rtlCol="0">
            <a:spAutoFit/>
          </a:bodyPr>
          <a:lstStyle/>
          <a:p>
            <a:pPr algn="ctr"/>
            <a:r>
              <a:rPr lang="zh-CN" altLang="en-US" sz="1600" dirty="0">
                <a:latin typeface="楷体" pitchFamily="49" charset="-122"/>
                <a:ea typeface="楷体" pitchFamily="49" charset="-122"/>
              </a:rPr>
              <a:t>轮胎的尺寸标注</a:t>
            </a:r>
          </a:p>
          <a:p>
            <a:pPr algn="ctr"/>
            <a:r>
              <a:rPr lang="en-US" altLang="zh-CN" sz="1600" dirty="0">
                <a:latin typeface="楷体" pitchFamily="49" charset="-122"/>
                <a:ea typeface="楷体" pitchFamily="49" charset="-122"/>
              </a:rPr>
              <a:t>D—</a:t>
            </a:r>
            <a:r>
              <a:rPr lang="zh-CN" altLang="en-US" sz="1600" dirty="0">
                <a:latin typeface="楷体" pitchFamily="49" charset="-122"/>
                <a:ea typeface="楷体" pitchFamily="49" charset="-122"/>
              </a:rPr>
              <a:t>轮胎外径　</a:t>
            </a:r>
            <a:r>
              <a:rPr lang="en-US" altLang="zh-CN" sz="1600" dirty="0">
                <a:latin typeface="楷体" pitchFamily="49" charset="-122"/>
                <a:ea typeface="楷体" pitchFamily="49" charset="-122"/>
              </a:rPr>
              <a:t>d—</a:t>
            </a:r>
            <a:r>
              <a:rPr lang="zh-CN" altLang="en-US" sz="1600" dirty="0">
                <a:latin typeface="楷体" pitchFamily="49" charset="-122"/>
                <a:ea typeface="楷体" pitchFamily="49" charset="-122"/>
              </a:rPr>
              <a:t>轮胎内径或轮辋直径　</a:t>
            </a:r>
            <a:r>
              <a:rPr lang="en-US" altLang="zh-CN" sz="1600" dirty="0">
                <a:latin typeface="楷体" pitchFamily="49" charset="-122"/>
                <a:ea typeface="楷体" pitchFamily="49" charset="-122"/>
              </a:rPr>
              <a:t>B—</a:t>
            </a:r>
            <a:r>
              <a:rPr lang="zh-CN" altLang="en-US" sz="1600" dirty="0">
                <a:latin typeface="楷体" pitchFamily="49" charset="-122"/>
                <a:ea typeface="楷体" pitchFamily="49" charset="-122"/>
              </a:rPr>
              <a:t>轮胎宽度　</a:t>
            </a:r>
            <a:r>
              <a:rPr lang="en-US" altLang="zh-CN" sz="1600" dirty="0">
                <a:latin typeface="楷体" pitchFamily="49" charset="-122"/>
                <a:ea typeface="楷体" pitchFamily="49" charset="-122"/>
              </a:rPr>
              <a:t>H—</a:t>
            </a:r>
            <a:r>
              <a:rPr lang="zh-CN" altLang="en-US" sz="1600" dirty="0">
                <a:latin typeface="楷体" pitchFamily="49" charset="-122"/>
                <a:ea typeface="楷体" pitchFamily="49" charset="-122"/>
              </a:rPr>
              <a:t>轮胎高度</a:t>
            </a: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325" y="1183865"/>
            <a:ext cx="417195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28589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．轮胎的标注</a:t>
            </a:r>
          </a:p>
        </p:txBody>
      </p:sp>
      <p:sp>
        <p:nvSpPr>
          <p:cNvPr id="11" name="TextBox 10"/>
          <p:cNvSpPr txBox="1"/>
          <p:nvPr/>
        </p:nvSpPr>
        <p:spPr>
          <a:xfrm>
            <a:off x="1190848" y="2005249"/>
            <a:ext cx="96803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）斜交轮胎的规格</a:t>
            </a:r>
          </a:p>
          <a:p>
            <a:pPr indent="627063">
              <a:lnSpc>
                <a:spcPct val="150000"/>
              </a:lnSpc>
            </a:pPr>
            <a:r>
              <a:rPr lang="zh-CN" altLang="en-US" sz="2400" dirty="0">
                <a:latin typeface="宋体" pitchFamily="2" charset="-122"/>
                <a:ea typeface="宋体" pitchFamily="2" charset="-122"/>
              </a:rPr>
              <a:t>我国和大多数国家一样，斜交轮胎的规格用</a:t>
            </a:r>
            <a:r>
              <a:rPr lang="en-US" altLang="zh-CN" sz="2400" dirty="0">
                <a:latin typeface="宋体" pitchFamily="2" charset="-122"/>
                <a:ea typeface="宋体" pitchFamily="2" charset="-122"/>
              </a:rPr>
              <a:t>B-d</a:t>
            </a:r>
            <a:r>
              <a:rPr lang="zh-CN" altLang="en-US" sz="2400" dirty="0">
                <a:latin typeface="宋体" pitchFamily="2" charset="-122"/>
                <a:ea typeface="宋体" pitchFamily="2" charset="-122"/>
              </a:rPr>
              <a:t>表示，载货汽车斜交轮胎和轿车斜交轮胎的尺寸</a:t>
            </a: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均使用英寸为单位，例如</a:t>
            </a:r>
            <a:r>
              <a:rPr lang="en-US" altLang="zh-CN" sz="2400" dirty="0">
                <a:latin typeface="宋体" pitchFamily="2" charset="-122"/>
                <a:ea typeface="宋体" pitchFamily="2" charset="-122"/>
              </a:rPr>
              <a:t>9.00-20</a:t>
            </a:r>
            <a:r>
              <a:rPr lang="zh-CN" altLang="en-US" sz="2400" dirty="0">
                <a:latin typeface="宋体" pitchFamily="2" charset="-122"/>
                <a:ea typeface="宋体" pitchFamily="2" charset="-122"/>
              </a:rPr>
              <a:t>表示轮胎宽度为</a:t>
            </a:r>
            <a:r>
              <a:rPr lang="en-US" altLang="zh-CN" sz="2400" dirty="0">
                <a:latin typeface="宋体" pitchFamily="2" charset="-122"/>
                <a:ea typeface="宋体" pitchFamily="2" charset="-122"/>
              </a:rPr>
              <a:t>9.00</a:t>
            </a:r>
            <a:r>
              <a:rPr lang="zh-CN" altLang="en-US" sz="2400" dirty="0">
                <a:latin typeface="宋体" pitchFamily="2" charset="-122"/>
                <a:ea typeface="宋体" pitchFamily="2" charset="-122"/>
              </a:rPr>
              <a:t>英寸、轮胎内径为</a:t>
            </a:r>
            <a:r>
              <a:rPr lang="en-US" altLang="zh-CN" sz="2400" dirty="0">
                <a:latin typeface="宋体" pitchFamily="2" charset="-122"/>
                <a:ea typeface="宋体" pitchFamily="2" charset="-122"/>
              </a:rPr>
              <a:t>20</a:t>
            </a:r>
            <a:r>
              <a:rPr lang="zh-CN" altLang="en-US" sz="2400" dirty="0">
                <a:latin typeface="宋体" pitchFamily="2" charset="-122"/>
                <a:ea typeface="宋体" pitchFamily="2" charset="-122"/>
              </a:rPr>
              <a:t>英寸的斜交轮胎。</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55612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．轮胎的标注</a:t>
            </a:r>
          </a:p>
        </p:txBody>
      </p:sp>
      <p:sp>
        <p:nvSpPr>
          <p:cNvPr id="11" name="TextBox 10"/>
          <p:cNvSpPr txBox="1"/>
          <p:nvPr/>
        </p:nvSpPr>
        <p:spPr>
          <a:xfrm>
            <a:off x="1190848" y="2005249"/>
            <a:ext cx="96803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）子午线轮胎的规格</a:t>
            </a:r>
          </a:p>
          <a:p>
            <a:pPr indent="627063">
              <a:lnSpc>
                <a:spcPct val="150000"/>
              </a:lnSpc>
            </a:pPr>
            <a:r>
              <a:rPr lang="zh-CN" altLang="en-US" sz="2400" dirty="0">
                <a:latin typeface="宋体" pitchFamily="2" charset="-122"/>
                <a:ea typeface="宋体" pitchFamily="2" charset="-122"/>
              </a:rPr>
              <a:t>以轿车轮胎尺寸标注</a:t>
            </a:r>
            <a:r>
              <a:rPr lang="en-US" altLang="zh-CN" sz="2400" dirty="0">
                <a:latin typeface="宋体" pitchFamily="2" charset="-122"/>
                <a:ea typeface="宋体" pitchFamily="2" charset="-122"/>
              </a:rPr>
              <a:t>195/60 R 14 86H</a:t>
            </a:r>
            <a:r>
              <a:rPr lang="zh-CN" altLang="en-US" sz="2400" dirty="0">
                <a:latin typeface="宋体" pitchFamily="2" charset="-122"/>
                <a:ea typeface="宋体" pitchFamily="2" charset="-122"/>
              </a:rPr>
              <a:t>为例进行说明。</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195</a:t>
            </a:r>
            <a:r>
              <a:rPr lang="zh-CN" altLang="en-US" sz="2400" dirty="0">
                <a:latin typeface="宋体" pitchFamily="2" charset="-122"/>
                <a:ea typeface="宋体" pitchFamily="2" charset="-122"/>
              </a:rPr>
              <a:t>表示轮胎宽度为</a:t>
            </a:r>
            <a:r>
              <a:rPr lang="en-US" altLang="zh-CN" sz="2400" dirty="0">
                <a:latin typeface="宋体" pitchFamily="2" charset="-122"/>
                <a:ea typeface="宋体" pitchFamily="2" charset="-122"/>
              </a:rPr>
              <a:t>195 mm</a:t>
            </a:r>
            <a:r>
              <a:rPr lang="zh-CN" altLang="en-US" sz="2400" dirty="0">
                <a:latin typeface="宋体" pitchFamily="2" charset="-122"/>
                <a:ea typeface="宋体" pitchFamily="2" charset="-122"/>
              </a:rPr>
              <a:t>。</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60</a:t>
            </a:r>
            <a:r>
              <a:rPr lang="zh-CN" altLang="en-US" sz="2400" dirty="0">
                <a:latin typeface="宋体" pitchFamily="2" charset="-122"/>
                <a:ea typeface="宋体" pitchFamily="2" charset="-122"/>
              </a:rPr>
              <a:t>表示扁平比为</a:t>
            </a:r>
            <a:r>
              <a:rPr lang="en-US" altLang="zh-CN" sz="2400" dirty="0">
                <a:latin typeface="宋体" pitchFamily="2" charset="-122"/>
                <a:ea typeface="宋体" pitchFamily="2" charset="-122"/>
              </a:rPr>
              <a:t>60%</a:t>
            </a:r>
            <a:r>
              <a:rPr lang="zh-CN" altLang="en-US" sz="2400" dirty="0">
                <a:latin typeface="宋体" pitchFamily="2" charset="-122"/>
                <a:ea typeface="宋体" pitchFamily="2" charset="-122"/>
              </a:rPr>
              <a:t>。扁平比为轮胎高度</a:t>
            </a:r>
            <a:r>
              <a:rPr lang="en-US" altLang="zh-CN" sz="2400" dirty="0">
                <a:latin typeface="宋体" pitchFamily="2" charset="-122"/>
                <a:ea typeface="宋体" pitchFamily="2" charset="-122"/>
              </a:rPr>
              <a:t>H</a:t>
            </a:r>
            <a:r>
              <a:rPr lang="zh-CN" altLang="en-US" sz="2400" dirty="0">
                <a:latin typeface="宋体" pitchFamily="2" charset="-122"/>
                <a:ea typeface="宋体" pitchFamily="2" charset="-122"/>
              </a:rPr>
              <a:t>与宽度</a:t>
            </a: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之比，有</a:t>
            </a:r>
            <a:r>
              <a:rPr lang="en-US" altLang="zh-CN" sz="2400" dirty="0">
                <a:latin typeface="宋体" pitchFamily="2" charset="-122"/>
                <a:ea typeface="宋体" pitchFamily="2" charset="-122"/>
              </a:rPr>
              <a:t>60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a:t>
            </a:r>
            <a:r>
              <a:rPr lang="zh-CN" altLang="en-US" sz="2400" dirty="0">
                <a:latin typeface="宋体" pitchFamily="2" charset="-122"/>
                <a:ea typeface="宋体" pitchFamily="2" charset="-122"/>
              </a:rPr>
              <a:t>五个级别。</a:t>
            </a:r>
          </a:p>
        </p:txBody>
      </p:sp>
    </p:spTree>
    <p:extLst>
      <p:ext uri="{BB962C8B-B14F-4D97-AF65-F5344CB8AC3E}">
        <p14:creationId xmlns:p14="http://schemas.microsoft.com/office/powerpoint/2010/main" val="6955706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．轮胎的标注</a:t>
            </a:r>
          </a:p>
        </p:txBody>
      </p:sp>
      <p:sp>
        <p:nvSpPr>
          <p:cNvPr id="11" name="TextBox 10"/>
          <p:cNvSpPr txBox="1"/>
          <p:nvPr/>
        </p:nvSpPr>
        <p:spPr>
          <a:xfrm>
            <a:off x="1190848" y="2005249"/>
            <a:ext cx="9680351"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R</a:t>
            </a:r>
            <a:r>
              <a:rPr lang="zh-CN" altLang="en-US" sz="2400" dirty="0">
                <a:latin typeface="宋体" pitchFamily="2" charset="-122"/>
                <a:ea typeface="宋体" pitchFamily="2" charset="-122"/>
              </a:rPr>
              <a:t>表示子午线轮胎，即“</a:t>
            </a:r>
            <a:r>
              <a:rPr lang="en-US" altLang="zh-CN" sz="2400" dirty="0">
                <a:latin typeface="宋体" pitchFamily="2" charset="-122"/>
                <a:ea typeface="宋体" pitchFamily="2" charset="-122"/>
              </a:rPr>
              <a:t>Radial”</a:t>
            </a:r>
            <a:r>
              <a:rPr lang="zh-CN" altLang="en-US" sz="2400" dirty="0">
                <a:latin typeface="宋体" pitchFamily="2" charset="-122"/>
                <a:ea typeface="宋体" pitchFamily="2" charset="-122"/>
              </a:rPr>
              <a:t>的第一个字母。</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14</a:t>
            </a:r>
            <a:r>
              <a:rPr lang="zh-CN" altLang="en-US" sz="2400" dirty="0">
                <a:latin typeface="宋体" pitchFamily="2" charset="-122"/>
                <a:ea typeface="宋体" pitchFamily="2" charset="-122"/>
              </a:rPr>
              <a:t>表示轮辋直径为</a:t>
            </a:r>
            <a:r>
              <a:rPr lang="en-US" altLang="zh-CN" sz="2400" dirty="0">
                <a:latin typeface="宋体" pitchFamily="2" charset="-122"/>
                <a:ea typeface="宋体" pitchFamily="2" charset="-122"/>
              </a:rPr>
              <a:t>14</a:t>
            </a:r>
            <a:r>
              <a:rPr lang="zh-CN" altLang="en-US" sz="2400" dirty="0">
                <a:latin typeface="宋体" pitchFamily="2" charset="-122"/>
                <a:ea typeface="宋体" pitchFamily="2" charset="-122"/>
              </a:rPr>
              <a:t>英寸。</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86</a:t>
            </a:r>
            <a:r>
              <a:rPr lang="zh-CN" altLang="en-US" sz="2400" dirty="0">
                <a:latin typeface="宋体" pitchFamily="2" charset="-122"/>
                <a:ea typeface="宋体" pitchFamily="2" charset="-122"/>
              </a:rPr>
              <a:t>表示荷重等级，即最大载荷质量。荷重等级为</a:t>
            </a:r>
            <a:r>
              <a:rPr lang="en-US" altLang="zh-CN" sz="2400" dirty="0">
                <a:latin typeface="宋体" pitchFamily="2" charset="-122"/>
                <a:ea typeface="宋体" pitchFamily="2" charset="-122"/>
              </a:rPr>
              <a:t>86</a:t>
            </a:r>
            <a:r>
              <a:rPr lang="zh-CN" altLang="en-US" sz="2400" dirty="0">
                <a:latin typeface="宋体" pitchFamily="2" charset="-122"/>
                <a:ea typeface="宋体" pitchFamily="2" charset="-122"/>
              </a:rPr>
              <a:t>的轮胎的最大载荷质量为</a:t>
            </a:r>
            <a:r>
              <a:rPr lang="en-US" altLang="zh-CN" sz="2400" dirty="0">
                <a:latin typeface="宋体" pitchFamily="2" charset="-122"/>
                <a:ea typeface="宋体" pitchFamily="2" charset="-122"/>
              </a:rPr>
              <a:t>530 kg</a:t>
            </a:r>
            <a:r>
              <a:rPr lang="zh-CN" altLang="en-US" sz="2400" dirty="0">
                <a:latin typeface="宋体" pitchFamily="2" charset="-122"/>
                <a:ea typeface="宋体" pitchFamily="2" charset="-122"/>
              </a:rPr>
              <a:t>。</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H</a:t>
            </a:r>
            <a:r>
              <a:rPr lang="zh-CN" altLang="en-US" sz="2400" dirty="0">
                <a:latin typeface="宋体" pitchFamily="2" charset="-122"/>
                <a:ea typeface="宋体" pitchFamily="2" charset="-122"/>
              </a:rPr>
              <a:t>表示速度等级，表明轮胎能行驶的最高车速。</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8959232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二、轮胎换位</a:t>
            </a:r>
          </a:p>
        </p:txBody>
      </p:sp>
      <p:sp>
        <p:nvSpPr>
          <p:cNvPr id="7" name="TextBox 6"/>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．轮胎换位的必要性</a:t>
            </a:r>
          </a:p>
        </p:txBody>
      </p:sp>
      <p:sp>
        <p:nvSpPr>
          <p:cNvPr id="8" name="TextBox 7"/>
          <p:cNvSpPr txBox="1"/>
          <p:nvPr/>
        </p:nvSpPr>
        <p:spPr>
          <a:xfrm>
            <a:off x="1190848" y="2621798"/>
            <a:ext cx="97946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受驱动轮的位置、载荷和行驶路况等因素的影响，汽车上各轮胎的磨损情况不一样。因此，为避免轮胎长时间受单一方向的磨损（偏磨），应定期交换轮胎位置，使轮胎磨损均衡，延长轮胎的使用寿命。</a:t>
            </a:r>
          </a:p>
        </p:txBody>
      </p:sp>
    </p:spTree>
    <p:extLst>
      <p:ext uri="{BB962C8B-B14F-4D97-AF65-F5344CB8AC3E}">
        <p14:creationId xmlns:p14="http://schemas.microsoft.com/office/powerpoint/2010/main" val="7038234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．轮胎换位方式</a:t>
            </a: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根据车辆的驱动形式不同，轮胎换位方式也各不相同，如图所示。</a:t>
            </a:r>
            <a:endParaRPr lang="en-US" altLang="zh-CN" sz="2400" dirty="0">
              <a:latin typeface="宋体" pitchFamily="2" charset="-122"/>
              <a:ea typeface="宋体" pitchFamily="2" charset="-122"/>
            </a:endParaRPr>
          </a:p>
        </p:txBody>
      </p:sp>
      <p:sp>
        <p:nvSpPr>
          <p:cNvPr id="12" name="TextBox 11"/>
          <p:cNvSpPr txBox="1"/>
          <p:nvPr/>
        </p:nvSpPr>
        <p:spPr>
          <a:xfrm>
            <a:off x="8159414" y="517484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轮胎换位方式</a:t>
            </a: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3162" y="1545815"/>
            <a:ext cx="5248275"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15663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．轮胎换位方式</a:t>
            </a:r>
          </a:p>
        </p:txBody>
      </p:sp>
      <p:sp>
        <p:nvSpPr>
          <p:cNvPr id="11" name="TextBox 10"/>
          <p:cNvSpPr txBox="1"/>
          <p:nvPr/>
        </p:nvSpPr>
        <p:spPr>
          <a:xfrm>
            <a:off x="1190848" y="2005249"/>
            <a:ext cx="97184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前轮驱动车辆：将左后调至右前、右后调至左前、左前调至左后、右前调至右后。</a:t>
            </a:r>
          </a:p>
          <a:p>
            <a:pPr indent="627063">
              <a:lnSpc>
                <a:spcPct val="150000"/>
              </a:lnSpc>
            </a:pPr>
            <a:r>
              <a:rPr lang="zh-CN" altLang="en-US" sz="2400" dirty="0">
                <a:latin typeface="宋体" pitchFamily="2" charset="-122"/>
                <a:ea typeface="宋体" pitchFamily="2" charset="-122"/>
              </a:rPr>
              <a:t>后轮驱动车辆：将左前调至右后、右前调至左后、左后调至左前、右后调至右前。</a:t>
            </a:r>
          </a:p>
          <a:p>
            <a:pPr indent="627063">
              <a:lnSpc>
                <a:spcPct val="150000"/>
              </a:lnSpc>
            </a:pPr>
            <a:r>
              <a:rPr lang="zh-CN" altLang="en-US" sz="2400" dirty="0">
                <a:latin typeface="宋体" pitchFamily="2" charset="-122"/>
                <a:ea typeface="宋体" pitchFamily="2" charset="-122"/>
              </a:rPr>
              <a:t>四轮驱动车辆：前后左右全部交叉对调，即左前调至右后、右前调至左后、左后调至右前、右后调至左前。</a:t>
            </a:r>
          </a:p>
        </p:txBody>
      </p:sp>
    </p:spTree>
    <p:extLst>
      <p:ext uri="{BB962C8B-B14F-4D97-AF65-F5344CB8AC3E}">
        <p14:creationId xmlns:p14="http://schemas.microsoft.com/office/powerpoint/2010/main" val="6140839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．轮胎换位方式</a:t>
            </a:r>
          </a:p>
        </p:txBody>
      </p:sp>
      <p:sp>
        <p:nvSpPr>
          <p:cNvPr id="11" name="TextBox 10"/>
          <p:cNvSpPr txBox="1"/>
          <p:nvPr/>
        </p:nvSpPr>
        <p:spPr>
          <a:xfrm>
            <a:off x="1190849" y="2005249"/>
            <a:ext cx="47146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以上换位适用于一般用轮胎，方向性轮胎同侧前后对调。方向性轮胎的单导向标识如图所示。</a:t>
            </a:r>
            <a:endParaRPr lang="en-US" altLang="zh-CN" sz="2400" dirty="0">
              <a:latin typeface="宋体" pitchFamily="2" charset="-122"/>
              <a:ea typeface="宋体" pitchFamily="2" charset="-122"/>
            </a:endParaRPr>
          </a:p>
        </p:txBody>
      </p:sp>
      <p:sp>
        <p:nvSpPr>
          <p:cNvPr id="12" name="TextBox 11"/>
          <p:cNvSpPr txBox="1"/>
          <p:nvPr/>
        </p:nvSpPr>
        <p:spPr>
          <a:xfrm>
            <a:off x="8262006" y="5174840"/>
            <a:ext cx="121058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单导向标识</a:t>
            </a: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4175" y="2193515"/>
            <a:ext cx="428625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356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美国汽车工程师协会（</a:t>
            </a:r>
            <a:r>
              <a:rPr lang="en-US" altLang="zh-CN" sz="2400" dirty="0">
                <a:latin typeface="宋体" pitchFamily="2" charset="-122"/>
                <a:ea typeface="宋体" pitchFamily="2" charset="-122"/>
              </a:rPr>
              <a:t>SAE</a:t>
            </a:r>
            <a:r>
              <a:rPr lang="zh-CN" altLang="en-US" sz="2400" dirty="0">
                <a:latin typeface="宋体" pitchFamily="2" charset="-122"/>
                <a:ea typeface="宋体" pitchFamily="2" charset="-122"/>
              </a:rPr>
              <a:t>）于</a:t>
            </a:r>
            <a:r>
              <a:rPr lang="en-US" altLang="zh-CN" sz="2400" dirty="0">
                <a:latin typeface="宋体" pitchFamily="2" charset="-122"/>
                <a:ea typeface="宋体" pitchFamily="2" charset="-122"/>
              </a:rPr>
              <a:t>2005</a:t>
            </a:r>
            <a:r>
              <a:rPr lang="zh-CN" altLang="en-US" sz="2400" dirty="0">
                <a:latin typeface="宋体" pitchFamily="2" charset="-122"/>
                <a:ea typeface="宋体" pitchFamily="2" charset="-122"/>
              </a:rPr>
              <a:t>年发布了车辆齿轮油黏度分类标准</a:t>
            </a:r>
            <a:r>
              <a:rPr lang="en-US" altLang="zh-CN" sz="2400" dirty="0">
                <a:latin typeface="宋体" pitchFamily="2" charset="-122"/>
                <a:ea typeface="宋体" pitchFamily="2" charset="-122"/>
              </a:rPr>
              <a:t>SAE J306—2005</a:t>
            </a:r>
            <a:r>
              <a:rPr lang="zh-CN" altLang="en-US" sz="2400" dirty="0">
                <a:latin typeface="宋体" pitchFamily="2" charset="-122"/>
                <a:ea typeface="宋体" pitchFamily="2" charset="-122"/>
              </a:rPr>
              <a:t>，将齿轮油分为</a:t>
            </a:r>
            <a:r>
              <a:rPr lang="en-US" altLang="zh-CN" sz="2400" dirty="0">
                <a:latin typeface="宋体" pitchFamily="2" charset="-122"/>
                <a:ea typeface="宋体" pitchFamily="2" charset="-122"/>
              </a:rPr>
              <a:t>70W</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75W</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80W</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85W</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85</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110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140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190</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250</a:t>
            </a:r>
            <a:r>
              <a:rPr lang="zh-CN" altLang="en-US" sz="2400" dirty="0">
                <a:latin typeface="宋体" pitchFamily="2" charset="-122"/>
                <a:ea typeface="宋体" pitchFamily="2" charset="-122"/>
              </a:rPr>
              <a:t>共</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个黏度牌号，其黏度等级逐级提高。</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二、汽车维护分级</a:t>
            </a:r>
          </a:p>
        </p:txBody>
      </p:sp>
    </p:spTree>
    <p:extLst>
      <p:ext uri="{BB962C8B-B14F-4D97-AF65-F5344CB8AC3E}">
        <p14:creationId xmlns:p14="http://schemas.microsoft.com/office/powerpoint/2010/main" val="20294305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．轮胎换位中应注意的问题</a:t>
            </a:r>
          </a:p>
        </p:txBody>
      </p:sp>
      <p:sp>
        <p:nvSpPr>
          <p:cNvPr id="11" name="TextBox 10"/>
          <p:cNvSpPr txBox="1"/>
          <p:nvPr/>
        </p:nvSpPr>
        <p:spPr>
          <a:xfrm>
            <a:off x="1190848" y="2005249"/>
            <a:ext cx="97184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）通常车辆前、后轮轮胎的气压是不同的，在换位后应按轮胎所在位置调整轮胎胎压。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）方向性轮胎的换位方法要特别注意，必须保持正确的旋转方向。只能前后轮直向对调、不能左右交叉。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）子午线轮胎的旋转方向应始终保持不变，推荐单边换位法。</a:t>
            </a:r>
          </a:p>
        </p:txBody>
      </p:sp>
    </p:spTree>
    <p:extLst>
      <p:ext uri="{BB962C8B-B14F-4D97-AF65-F5344CB8AC3E}">
        <p14:creationId xmlns:p14="http://schemas.microsoft.com/office/powerpoint/2010/main" val="2082076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三、车轮动平衡机</a:t>
            </a:r>
          </a:p>
        </p:txBody>
      </p:sp>
      <p:sp>
        <p:nvSpPr>
          <p:cNvPr id="7" name="TextBox 6"/>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．轮胎换位的必要性</a:t>
            </a:r>
          </a:p>
        </p:txBody>
      </p:sp>
      <p:sp>
        <p:nvSpPr>
          <p:cNvPr id="8" name="TextBox 7"/>
          <p:cNvSpPr txBox="1"/>
          <p:nvPr/>
        </p:nvSpPr>
        <p:spPr>
          <a:xfrm>
            <a:off x="1190848" y="2621798"/>
            <a:ext cx="97946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受驱动轮的位置、载荷和行驶路况等因素的影响，汽车上各轮胎的磨损情况不一样。因此，为避免轮胎长时间受单一方向的磨损（偏磨），应定期交换轮胎位置，使轮胎磨损均衡，延长轮胎的使用寿命。</a:t>
            </a:r>
          </a:p>
        </p:txBody>
      </p:sp>
    </p:spTree>
    <p:extLst>
      <p:ext uri="{BB962C8B-B14F-4D97-AF65-F5344CB8AC3E}">
        <p14:creationId xmlns:p14="http://schemas.microsoft.com/office/powerpoint/2010/main" val="17828073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三、车轮动平衡机</a:t>
            </a:r>
          </a:p>
        </p:txBody>
      </p:sp>
      <p:sp>
        <p:nvSpPr>
          <p:cNvPr id="9" name="TextBox 8"/>
          <p:cNvSpPr txBox="1"/>
          <p:nvPr/>
        </p:nvSpPr>
        <p:spPr>
          <a:xfrm>
            <a:off x="1190848" y="2176582"/>
            <a:ext cx="4465552" cy="1200329"/>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以</a:t>
            </a:r>
            <a:r>
              <a:rPr lang="en-US" altLang="zh-CN" sz="2400" dirty="0">
                <a:latin typeface="宋体" pitchFamily="2" charset="-122"/>
                <a:ea typeface="宋体" pitchFamily="2" charset="-122"/>
              </a:rPr>
              <a:t>BRIGHT-CB66</a:t>
            </a:r>
            <a:r>
              <a:rPr lang="zh-CN" altLang="en-US" sz="2400" dirty="0">
                <a:latin typeface="宋体" pitchFamily="2" charset="-122"/>
                <a:ea typeface="宋体" pitchFamily="2" charset="-122"/>
              </a:rPr>
              <a:t>离车式车轮动平衡机为例，如图所示。</a:t>
            </a:r>
          </a:p>
        </p:txBody>
      </p:sp>
      <p:sp>
        <p:nvSpPr>
          <p:cNvPr id="10" name="TextBox 9"/>
          <p:cNvSpPr txBox="1"/>
          <p:nvPr/>
        </p:nvSpPr>
        <p:spPr>
          <a:xfrm>
            <a:off x="8159414" y="5174840"/>
            <a:ext cx="141577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车轮动平衡机</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6831" y="1363973"/>
            <a:ext cx="3700938" cy="3810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83157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．基本结构</a:t>
            </a:r>
          </a:p>
        </p:txBody>
      </p:sp>
      <p:sp>
        <p:nvSpPr>
          <p:cNvPr id="11" name="TextBox 10"/>
          <p:cNvSpPr txBox="1"/>
          <p:nvPr/>
        </p:nvSpPr>
        <p:spPr>
          <a:xfrm>
            <a:off x="1190849" y="2005249"/>
            <a:ext cx="47146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离车式车轮动平衡机一般由驱动装置、转轴与支承装置、传感器、控制面板和安全罩等组成。相配套的工具有大螺距螺母、平衡块拆卸钳、轮辋宽度测量尺、大小锥体、平衡块等，如图所示。</a:t>
            </a:r>
            <a:endParaRPr lang="en-US" altLang="zh-CN" sz="2400" dirty="0">
              <a:latin typeface="宋体" pitchFamily="2" charset="-122"/>
              <a:ea typeface="宋体" pitchFamily="2" charset="-122"/>
            </a:endParaRPr>
          </a:p>
        </p:txBody>
      </p:sp>
      <p:sp>
        <p:nvSpPr>
          <p:cNvPr id="12" name="TextBox 11"/>
          <p:cNvSpPr txBox="1"/>
          <p:nvPr/>
        </p:nvSpPr>
        <p:spPr>
          <a:xfrm>
            <a:off x="7749045" y="5174840"/>
            <a:ext cx="2236510"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车轮动平衡机配套工具</a:t>
            </a: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300" y="1417819"/>
            <a:ext cx="4320000" cy="3757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9541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．控制面板及指示灯</a:t>
            </a:r>
          </a:p>
        </p:txBody>
      </p:sp>
      <p:sp>
        <p:nvSpPr>
          <p:cNvPr id="11" name="TextBox 10"/>
          <p:cNvSpPr txBox="1"/>
          <p:nvPr/>
        </p:nvSpPr>
        <p:spPr>
          <a:xfrm>
            <a:off x="1190848" y="2005249"/>
            <a:ext cx="9566051"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）车轮动平衡机的控制面板如图所示，各部分的功能见表。</a:t>
            </a:r>
          </a:p>
        </p:txBody>
      </p:sp>
      <p:sp>
        <p:nvSpPr>
          <p:cNvPr id="12" name="TextBox 11"/>
          <p:cNvSpPr txBox="1"/>
          <p:nvPr/>
        </p:nvSpPr>
        <p:spPr>
          <a:xfrm>
            <a:off x="2227725" y="5759040"/>
            <a:ext cx="244169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车轮动平衡机的控制面板</a:t>
            </a:r>
          </a:p>
        </p:txBody>
      </p:sp>
      <p:sp>
        <p:nvSpPr>
          <p:cNvPr id="8" name="TextBox 7"/>
          <p:cNvSpPr txBox="1"/>
          <p:nvPr/>
        </p:nvSpPr>
        <p:spPr>
          <a:xfrm>
            <a:off x="6870964" y="2614447"/>
            <a:ext cx="346761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车轮动平衡机控制面板各部分的功能</a:t>
            </a: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8926" y="2953001"/>
            <a:ext cx="3579291" cy="280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4197" y="2953001"/>
            <a:ext cx="4121150" cy="3064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7880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．控制面板及指示灯</a:t>
            </a:r>
          </a:p>
        </p:txBody>
      </p:sp>
      <p:sp>
        <p:nvSpPr>
          <p:cNvPr id="11" name="TextBox 10"/>
          <p:cNvSpPr txBox="1"/>
          <p:nvPr/>
        </p:nvSpPr>
        <p:spPr>
          <a:xfrm>
            <a:off x="1190849" y="2005249"/>
            <a:ext cx="44606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）图所示为动平衡机的轮胎参数输入按键。</a:t>
            </a:r>
          </a:p>
        </p:txBody>
      </p:sp>
      <p:sp>
        <p:nvSpPr>
          <p:cNvPr id="10" name="TextBox 9"/>
          <p:cNvSpPr txBox="1"/>
          <p:nvPr/>
        </p:nvSpPr>
        <p:spPr>
          <a:xfrm>
            <a:off x="7236084" y="5174840"/>
            <a:ext cx="3262432"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车轮动平衡机的轮胎参数输入按键</a:t>
            </a: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4650" y="1736315"/>
            <a:ext cx="4305300"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88067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．车轮动平衡机使用注意事项</a:t>
            </a:r>
          </a:p>
        </p:txBody>
      </p:sp>
      <p:sp>
        <p:nvSpPr>
          <p:cNvPr id="11" name="TextBox 10"/>
          <p:cNvSpPr txBox="1"/>
          <p:nvPr/>
        </p:nvSpPr>
        <p:spPr>
          <a:xfrm>
            <a:off x="1190848" y="2005249"/>
            <a:ext cx="95533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）操作时应严格按使用要求进行，应小心安放车轮总成，防止动平衡机的中心轴变形，确保机器正常工作，延长其使用寿命。</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）轮胎装夹必须牢固可靠，防止出现松动现象。检测前必须放下防护罩，才可启动动平衡机。</a:t>
            </a:r>
          </a:p>
        </p:txBody>
      </p:sp>
    </p:spTree>
    <p:extLst>
      <p:ext uri="{BB962C8B-B14F-4D97-AF65-F5344CB8AC3E}">
        <p14:creationId xmlns:p14="http://schemas.microsoft.com/office/powerpoint/2010/main" val="21085304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2" name="TextBox 1"/>
          <p:cNvSpPr txBox="1"/>
          <p:nvPr/>
        </p:nvSpPr>
        <p:spPr>
          <a:xfrm>
            <a:off x="5593298" y="2095499"/>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368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614488" y="2434053"/>
            <a:ext cx="8963025" cy="320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16902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521168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一、车轮动平衡检测的准备工作</a:t>
            </a:r>
          </a:p>
        </p:txBody>
      </p:sp>
      <p:sp>
        <p:nvSpPr>
          <p:cNvPr id="7" name="TextBox 6"/>
          <p:cNvSpPr txBox="1"/>
          <p:nvPr/>
        </p:nvSpPr>
        <p:spPr>
          <a:xfrm>
            <a:off x="1092554" y="2058370"/>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．车轮动平衡检测前处理与调整</a:t>
            </a:r>
          </a:p>
        </p:txBody>
      </p:sp>
      <p:sp>
        <p:nvSpPr>
          <p:cNvPr id="8" name="TextBox 7"/>
          <p:cNvSpPr txBox="1"/>
          <p:nvPr/>
        </p:nvSpPr>
        <p:spPr>
          <a:xfrm>
            <a:off x="1190849" y="2621798"/>
            <a:ext cx="5183696"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）对被测车轮总成进行清洗，去掉泥土、砂石，拆掉旧平衡块，如图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所示。检查轮胎气压并充气至规定气压值，如图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9" name="TextBox 8"/>
          <p:cNvSpPr txBox="1"/>
          <p:nvPr/>
        </p:nvSpPr>
        <p:spPr>
          <a:xfrm>
            <a:off x="6777797" y="5511127"/>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拆掉旧平衡块</a:t>
            </a: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8275" y="2587336"/>
            <a:ext cx="2160000" cy="290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3375" y="2621798"/>
            <a:ext cx="2160000" cy="287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9390305" y="5511127"/>
            <a:ext cx="182614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检查气压并充气</a:t>
            </a:r>
          </a:p>
        </p:txBody>
      </p:sp>
    </p:spTree>
    <p:extLst>
      <p:ext uri="{BB962C8B-B14F-4D97-AF65-F5344CB8AC3E}">
        <p14:creationId xmlns:p14="http://schemas.microsoft.com/office/powerpoint/2010/main" val="30522103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．车轮动平衡检测前处理与调整</a:t>
            </a:r>
          </a:p>
        </p:txBody>
      </p:sp>
      <p:sp>
        <p:nvSpPr>
          <p:cNvPr id="11" name="TextBox 10"/>
          <p:cNvSpPr txBox="1"/>
          <p:nvPr/>
        </p:nvSpPr>
        <p:spPr>
          <a:xfrm>
            <a:off x="1190849" y="2005249"/>
            <a:ext cx="4397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）根据轮辋中心孔的大小选择匹配的定位锥体，将车轮总成安装于动平衡机上，并用开合螺母锁紧，如图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6" name="TextBox 5"/>
          <p:cNvSpPr txBox="1"/>
          <p:nvPr/>
        </p:nvSpPr>
        <p:spPr>
          <a:xfrm>
            <a:off x="7954230" y="5906704"/>
            <a:ext cx="1826142"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用开合螺母锁紧</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7300" y="771280"/>
            <a:ext cx="2160000" cy="2264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300" y="3463670"/>
            <a:ext cx="2160000" cy="2443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338677" y="3035691"/>
            <a:ext cx="305724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选择匹配的定位锥体进行安装</a:t>
            </a:r>
          </a:p>
        </p:txBody>
      </p:sp>
    </p:spTree>
    <p:extLst>
      <p:ext uri="{BB962C8B-B14F-4D97-AF65-F5344CB8AC3E}">
        <p14:creationId xmlns:p14="http://schemas.microsoft.com/office/powerpoint/2010/main" val="2037123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齿轮油由基础油及添加剂组成。齿轮油的选择与机油的选择类似，要看基础油是哪种类型。</a:t>
            </a:r>
          </a:p>
          <a:p>
            <a:pPr indent="627063">
              <a:lnSpc>
                <a:spcPct val="150000"/>
              </a:lnSpc>
            </a:pPr>
            <a:r>
              <a:rPr lang="zh-CN" altLang="en-US" sz="2400" dirty="0">
                <a:latin typeface="宋体" pitchFamily="2" charset="-122"/>
                <a:ea typeface="宋体" pitchFamily="2" charset="-122"/>
              </a:rPr>
              <a:t>一般</a:t>
            </a:r>
            <a:r>
              <a:rPr lang="en-US" altLang="zh-CN" sz="2400" dirty="0">
                <a:latin typeface="宋体" pitchFamily="2" charset="-122"/>
                <a:ea typeface="宋体" pitchFamily="2" charset="-122"/>
              </a:rPr>
              <a:t>GL-4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GL-5</a:t>
            </a:r>
            <a:r>
              <a:rPr lang="zh-CN" altLang="en-US" sz="2400" dirty="0">
                <a:latin typeface="宋体" pitchFamily="2" charset="-122"/>
                <a:ea typeface="宋体" pitchFamily="2" charset="-122"/>
              </a:rPr>
              <a:t>级的</a:t>
            </a:r>
            <a:r>
              <a:rPr lang="en-US" altLang="zh-CN" sz="2400" dirty="0">
                <a:latin typeface="宋体" pitchFamily="2" charset="-122"/>
                <a:ea typeface="宋体" pitchFamily="2" charset="-122"/>
              </a:rPr>
              <a:t>85W/90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85W/140</a:t>
            </a:r>
            <a:r>
              <a:rPr lang="zh-CN" altLang="en-US" sz="2400" dirty="0">
                <a:latin typeface="宋体" pitchFamily="2" charset="-122"/>
                <a:ea typeface="宋体" pitchFamily="2" charset="-122"/>
              </a:rPr>
              <a:t>及</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140</a:t>
            </a:r>
            <a:r>
              <a:rPr lang="zh-CN" altLang="en-US" sz="2400" dirty="0">
                <a:latin typeface="宋体" pitchFamily="2" charset="-122"/>
                <a:ea typeface="宋体" pitchFamily="2" charset="-122"/>
              </a:rPr>
              <a:t>采用普通矿物油调合，</a:t>
            </a:r>
            <a:r>
              <a:rPr lang="en-US" altLang="zh-CN" sz="2400" dirty="0">
                <a:latin typeface="宋体" pitchFamily="2" charset="-122"/>
                <a:ea typeface="宋体" pitchFamily="2" charset="-122"/>
              </a:rPr>
              <a:t>GL-4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GL-5</a:t>
            </a:r>
            <a:r>
              <a:rPr lang="zh-CN" altLang="en-US" sz="2400" dirty="0">
                <a:latin typeface="宋体" pitchFamily="2" charset="-122"/>
                <a:ea typeface="宋体" pitchFamily="2" charset="-122"/>
              </a:rPr>
              <a:t>级的</a:t>
            </a:r>
            <a:r>
              <a:rPr lang="en-US" altLang="zh-CN" sz="2400" dirty="0">
                <a:latin typeface="宋体" pitchFamily="2" charset="-122"/>
                <a:ea typeface="宋体" pitchFamily="2" charset="-122"/>
              </a:rPr>
              <a:t>75W/90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80W/90</a:t>
            </a:r>
            <a:r>
              <a:rPr lang="zh-CN" altLang="en-US" sz="2400" dirty="0">
                <a:latin typeface="宋体" pitchFamily="2" charset="-122"/>
                <a:ea typeface="宋体" pitchFamily="2" charset="-122"/>
              </a:rPr>
              <a:t>则使用合成油调合。建议家庭用车尽量使用</a:t>
            </a:r>
            <a:r>
              <a:rPr lang="en-US" altLang="zh-CN" sz="2400" dirty="0">
                <a:latin typeface="宋体" pitchFamily="2" charset="-122"/>
                <a:ea typeface="宋体" pitchFamily="2" charset="-122"/>
              </a:rPr>
              <a:t>GL-4</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GL-5</a:t>
            </a:r>
            <a:r>
              <a:rPr lang="zh-CN" altLang="en-US" sz="2400" dirty="0">
                <a:latin typeface="宋体" pitchFamily="2" charset="-122"/>
                <a:ea typeface="宋体" pitchFamily="2" charset="-122"/>
              </a:rPr>
              <a:t>级的</a:t>
            </a:r>
            <a:r>
              <a:rPr lang="en-US" altLang="zh-CN" sz="2400" dirty="0">
                <a:latin typeface="宋体" pitchFamily="2" charset="-122"/>
                <a:ea typeface="宋体" pitchFamily="2" charset="-122"/>
              </a:rPr>
              <a:t>75W-90</a:t>
            </a:r>
            <a:r>
              <a:rPr lang="zh-CN" altLang="en-US" sz="2400" dirty="0">
                <a:latin typeface="宋体" pitchFamily="2" charset="-122"/>
                <a:ea typeface="宋体" pitchFamily="2" charset="-122"/>
              </a:rPr>
              <a:t>全合成型齿轮油。</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三、齿轮油的组成</a:t>
            </a:r>
          </a:p>
        </p:txBody>
      </p:sp>
    </p:spTree>
    <p:extLst>
      <p:ext uri="{BB962C8B-B14F-4D97-AF65-F5344CB8AC3E}">
        <p14:creationId xmlns:p14="http://schemas.microsoft.com/office/powerpoint/2010/main" val="23751098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．注意事项</a:t>
            </a:r>
          </a:p>
        </p:txBody>
      </p:sp>
      <p:sp>
        <p:nvSpPr>
          <p:cNvPr id="11" name="TextBox 10"/>
          <p:cNvSpPr txBox="1"/>
          <p:nvPr/>
        </p:nvSpPr>
        <p:spPr>
          <a:xfrm>
            <a:off x="1190848" y="2005249"/>
            <a:ext cx="95406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车轮在动平衡机主轴上的定位非常重要，必须根据轮辋中心孔的大小选择合适的定位锥体，将车轮总成安装于动平衡机主轴上，并用开合螺母压紧于主轴定位平台上，装夹牢固。离车式动平衡机的主轴固定装置装有精密的位移传感器和易碎裂的压电晶体传感器，因此严禁冲击和敲打主轴。</a:t>
            </a:r>
          </a:p>
        </p:txBody>
      </p:sp>
    </p:spTree>
    <p:extLst>
      <p:ext uri="{BB962C8B-B14F-4D97-AF65-F5344CB8AC3E}">
        <p14:creationId xmlns:p14="http://schemas.microsoft.com/office/powerpoint/2010/main" val="28270083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．打开电源开关，检查指示装置是否正常。</a:t>
            </a:r>
            <a:endParaRPr lang="en-US" altLang="zh-CN" sz="2400" dirty="0">
              <a:latin typeface="宋体" pitchFamily="2" charset="-122"/>
              <a:ea typeface="宋体" pitchFamily="2" charset="-122"/>
            </a:endParaRP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．拉出车轮动平衡机边缘上的标尺抵在轮辋边缘，测量轮辋边缘到机箱的距离，如图所示。</a:t>
            </a: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8087" y="1558771"/>
            <a:ext cx="2638425"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543861" y="5174840"/>
            <a:ext cx="264687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测量轮辋边缘到机箱的距离</a:t>
            </a:r>
          </a:p>
        </p:txBody>
      </p:sp>
    </p:spTree>
    <p:extLst>
      <p:ext uri="{BB962C8B-B14F-4D97-AF65-F5344CB8AC3E}">
        <p14:creationId xmlns:p14="http://schemas.microsoft.com/office/powerpoint/2010/main" val="12751047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2308324"/>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读出此时标尺的数值（</a:t>
            </a:r>
            <a:r>
              <a:rPr lang="en-US" altLang="zh-CN" sz="2400" dirty="0">
                <a:latin typeface="宋体" pitchFamily="2" charset="-122"/>
                <a:ea typeface="宋体" pitchFamily="2" charset="-122"/>
              </a:rPr>
              <a:t>93 mm</a:t>
            </a:r>
            <a:r>
              <a:rPr lang="zh-CN" altLang="en-US" sz="2400" dirty="0">
                <a:latin typeface="宋体" pitchFamily="2" charset="-122"/>
                <a:ea typeface="宋体" pitchFamily="2" charset="-122"/>
              </a:rPr>
              <a:t>），而后先按功能键，在</a:t>
            </a:r>
            <a:r>
              <a:rPr lang="en-US" altLang="zh-CN" sz="2400" dirty="0">
                <a:latin typeface="宋体" pitchFamily="2" charset="-122"/>
                <a:ea typeface="宋体" pitchFamily="2" charset="-122"/>
              </a:rPr>
              <a:t>1.5 s</a:t>
            </a:r>
            <a:r>
              <a:rPr lang="zh-CN" altLang="en-US" sz="2400" dirty="0">
                <a:latin typeface="宋体" pitchFamily="2" charset="-122"/>
                <a:ea typeface="宋体" pitchFamily="2" charset="-122"/>
              </a:rPr>
              <a:t>内按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或</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键输入</a:t>
            </a:r>
            <a:r>
              <a:rPr lang="en-US" altLang="zh-CN" sz="2400" dirty="0">
                <a:latin typeface="宋体" pitchFamily="2" charset="-122"/>
                <a:ea typeface="宋体" pitchFamily="2" charset="-122"/>
              </a:rPr>
              <a:t>93 mm</a:t>
            </a:r>
            <a:r>
              <a:rPr lang="zh-CN" altLang="en-US" sz="2400" dirty="0">
                <a:latin typeface="宋体" pitchFamily="2" charset="-122"/>
                <a:ea typeface="宋体" pitchFamily="2" charset="-122"/>
              </a:rPr>
              <a:t>，如图所示。</a:t>
            </a:r>
          </a:p>
        </p:txBody>
      </p:sp>
      <p:sp>
        <p:nvSpPr>
          <p:cNvPr id="14" name="TextBox 13"/>
          <p:cNvSpPr txBox="1"/>
          <p:nvPr/>
        </p:nvSpPr>
        <p:spPr>
          <a:xfrm>
            <a:off x="7543861" y="5174840"/>
            <a:ext cx="2646878"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输入轮辋边缘到机箱的距离</a:t>
            </a: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9512" y="1622015"/>
            <a:ext cx="269557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14405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．用专用卡尺测量轮辋宽度（</a:t>
            </a:r>
            <a:r>
              <a:rPr lang="en-US" altLang="zh-CN" sz="2400" dirty="0">
                <a:latin typeface="宋体" pitchFamily="2" charset="-122"/>
                <a:ea typeface="宋体" pitchFamily="2" charset="-122"/>
              </a:rPr>
              <a:t>6.7</a:t>
            </a:r>
            <a:r>
              <a:rPr lang="zh-CN" altLang="en-US" sz="2400" dirty="0">
                <a:latin typeface="宋体" pitchFamily="2" charset="-122"/>
                <a:ea typeface="宋体" pitchFamily="2" charset="-122"/>
              </a:rPr>
              <a:t>英寸），而后先按功能键，在</a:t>
            </a:r>
            <a:r>
              <a:rPr lang="en-US" altLang="zh-CN" sz="2400" dirty="0">
                <a:latin typeface="宋体" pitchFamily="2" charset="-122"/>
                <a:ea typeface="宋体" pitchFamily="2" charset="-122"/>
              </a:rPr>
              <a:t>1.5 s</a:t>
            </a:r>
            <a:r>
              <a:rPr lang="zh-CN" altLang="en-US" sz="2400" dirty="0">
                <a:latin typeface="宋体" pitchFamily="2" charset="-122"/>
                <a:ea typeface="宋体" pitchFamily="2" charset="-122"/>
              </a:rPr>
              <a:t>内按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或</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键输入</a:t>
            </a:r>
            <a:r>
              <a:rPr lang="en-US" altLang="zh-CN" sz="2400" dirty="0">
                <a:latin typeface="宋体" pitchFamily="2" charset="-122"/>
                <a:ea typeface="宋体" pitchFamily="2" charset="-122"/>
              </a:rPr>
              <a:t>6.7</a:t>
            </a:r>
            <a:r>
              <a:rPr lang="zh-CN" altLang="en-US" sz="2400" dirty="0">
                <a:latin typeface="宋体" pitchFamily="2" charset="-122"/>
                <a:ea typeface="宋体" pitchFamily="2" charset="-122"/>
              </a:rPr>
              <a:t>英寸，如图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4" name="TextBox 13"/>
          <p:cNvSpPr txBox="1"/>
          <p:nvPr/>
        </p:nvSpPr>
        <p:spPr>
          <a:xfrm>
            <a:off x="8056821" y="6325745"/>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输入轮辋宽度</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7300" y="340556"/>
            <a:ext cx="2160000" cy="243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300" y="3313113"/>
            <a:ext cx="2160000" cy="3012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056822" y="2776985"/>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测量轮辋宽度</a:t>
            </a:r>
          </a:p>
        </p:txBody>
      </p:sp>
    </p:spTree>
    <p:extLst>
      <p:ext uri="{BB962C8B-B14F-4D97-AF65-F5344CB8AC3E}">
        <p14:creationId xmlns:p14="http://schemas.microsoft.com/office/powerpoint/2010/main" val="27664175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．在轮胎上读取轮辋直径（</a:t>
            </a:r>
            <a:r>
              <a:rPr lang="en-US" altLang="zh-CN" sz="2400" dirty="0">
                <a:latin typeface="宋体" pitchFamily="2" charset="-122"/>
                <a:ea typeface="宋体" pitchFamily="2" charset="-122"/>
              </a:rPr>
              <a:t>15 </a:t>
            </a:r>
            <a:r>
              <a:rPr lang="zh-CN" altLang="en-US" sz="2400" dirty="0">
                <a:latin typeface="宋体" pitchFamily="2" charset="-122"/>
                <a:ea typeface="宋体" pitchFamily="2" charset="-122"/>
              </a:rPr>
              <a:t>英寸），而后先按功能键，在</a:t>
            </a:r>
            <a:r>
              <a:rPr lang="en-US" altLang="zh-CN" sz="2400" dirty="0">
                <a:latin typeface="宋体" pitchFamily="2" charset="-122"/>
                <a:ea typeface="宋体" pitchFamily="2" charset="-122"/>
              </a:rPr>
              <a:t>1.5 s</a:t>
            </a:r>
            <a:r>
              <a:rPr lang="zh-CN" altLang="en-US" sz="2400" dirty="0">
                <a:latin typeface="宋体" pitchFamily="2" charset="-122"/>
                <a:ea typeface="宋体" pitchFamily="2" charset="-122"/>
              </a:rPr>
              <a:t>内按</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或</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键输入</a:t>
            </a:r>
            <a:r>
              <a:rPr lang="en-US" altLang="zh-CN" sz="2400" dirty="0">
                <a:latin typeface="宋体" pitchFamily="2" charset="-122"/>
                <a:ea typeface="宋体" pitchFamily="2" charset="-122"/>
              </a:rPr>
              <a:t>15</a:t>
            </a:r>
            <a:r>
              <a:rPr lang="zh-CN" altLang="en-US" sz="2400" dirty="0">
                <a:latin typeface="宋体" pitchFamily="2" charset="-122"/>
                <a:ea typeface="宋体" pitchFamily="2" charset="-122"/>
              </a:rPr>
              <a:t>英寸，如图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和图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4" name="TextBox 13"/>
          <p:cNvSpPr txBox="1"/>
          <p:nvPr/>
        </p:nvSpPr>
        <p:spPr>
          <a:xfrm>
            <a:off x="8056821" y="6087813"/>
            <a:ext cx="1620958"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2-</a:t>
            </a:r>
            <a:r>
              <a:rPr lang="zh-CN" altLang="en-US" sz="1600" dirty="0">
                <a:latin typeface="楷体" pitchFamily="49" charset="-122"/>
                <a:ea typeface="楷体" pitchFamily="49" charset="-122"/>
              </a:rPr>
              <a:t>输入轮辋直径</a:t>
            </a:r>
          </a:p>
        </p:txBody>
      </p:sp>
      <p:sp>
        <p:nvSpPr>
          <p:cNvPr id="12" name="TextBox 11"/>
          <p:cNvSpPr txBox="1"/>
          <p:nvPr/>
        </p:nvSpPr>
        <p:spPr>
          <a:xfrm>
            <a:off x="7646454" y="2776985"/>
            <a:ext cx="2441695" cy="338554"/>
          </a:xfrm>
          <a:prstGeom prst="rect">
            <a:avLst/>
          </a:prstGeom>
          <a:noFill/>
        </p:spPr>
        <p:txBody>
          <a:bodyPr wrap="none" rtlCol="0">
            <a:spAutoFit/>
          </a:bodyPr>
          <a:lstStyle/>
          <a:p>
            <a:pPr algn="ctr"/>
            <a:r>
              <a:rPr lang="en-US" altLang="zh-CN" sz="1600" dirty="0">
                <a:latin typeface="楷体" pitchFamily="49" charset="-122"/>
                <a:ea typeface="楷体" pitchFamily="49" charset="-122"/>
              </a:rPr>
              <a:t>1-</a:t>
            </a:r>
            <a:r>
              <a:rPr lang="zh-CN" altLang="en-US" sz="1600" dirty="0">
                <a:latin typeface="楷体" pitchFamily="49" charset="-122"/>
                <a:ea typeface="楷体" pitchFamily="49" charset="-122"/>
              </a:rPr>
              <a:t>从轮胎上读取轮辋直径</a:t>
            </a: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7301" y="433155"/>
            <a:ext cx="2520000" cy="2343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0475" y="3287463"/>
            <a:ext cx="253365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18786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．放下车轮防护罩，使车轮旋转，动平衡测试开始，计算机自动采集数据。</a:t>
            </a:r>
          </a:p>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．当车轮自动停转后，从指示装置读出车轮总成内、外动不平衡量，如图所示。</a:t>
            </a:r>
          </a:p>
        </p:txBody>
      </p:sp>
      <p:sp>
        <p:nvSpPr>
          <p:cNvPr id="15" name="TextBox 14"/>
          <p:cNvSpPr txBox="1"/>
          <p:nvPr/>
        </p:nvSpPr>
        <p:spPr>
          <a:xfrm>
            <a:off x="7338677" y="5174840"/>
            <a:ext cx="3057247"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显示车轮总成内、外动不平衡量</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300" y="2129955"/>
            <a:ext cx="4320000" cy="304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51588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277576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．抬起车轮防护罩，用手慢慢旋转车轮，至内侧不平衡指示灯全亮，停止转动车轮，此时轮辋内侧最高点（时钟</a:t>
            </a:r>
            <a:r>
              <a:rPr lang="en-US" altLang="zh-CN" sz="2400" dirty="0">
                <a:latin typeface="宋体" pitchFamily="2" charset="-122"/>
                <a:ea typeface="宋体" pitchFamily="2" charset="-122"/>
              </a:rPr>
              <a:t>12</a:t>
            </a:r>
            <a:r>
              <a:rPr lang="zh-CN" altLang="en-US" sz="2400" dirty="0">
                <a:latin typeface="宋体" pitchFamily="2" charset="-122"/>
                <a:ea typeface="宋体" pitchFamily="2" charset="-122"/>
              </a:rPr>
              <a:t>点位置）为内侧不平衡位置，如图所示。</a:t>
            </a:r>
          </a:p>
        </p:txBody>
      </p:sp>
      <p:sp>
        <p:nvSpPr>
          <p:cNvPr id="15" name="TextBox 14"/>
          <p:cNvSpPr txBox="1"/>
          <p:nvPr/>
        </p:nvSpPr>
        <p:spPr>
          <a:xfrm>
            <a:off x="7954229" y="5174840"/>
            <a:ext cx="1826141"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确定动不平衡位置</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299" y="1738201"/>
            <a:ext cx="4320000" cy="343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99136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3970318"/>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根据动平衡机显示的动不平衡量，在轮辋相应内侧的上部（时钟</a:t>
            </a:r>
            <a:r>
              <a:rPr lang="en-US" altLang="zh-CN" sz="2400" dirty="0">
                <a:latin typeface="宋体" pitchFamily="2" charset="-122"/>
                <a:ea typeface="宋体" pitchFamily="2" charset="-122"/>
              </a:rPr>
              <a:t>12</a:t>
            </a:r>
            <a:r>
              <a:rPr lang="zh-CN" altLang="en-US" sz="2400" dirty="0">
                <a:latin typeface="宋体" pitchFamily="2" charset="-122"/>
                <a:ea typeface="宋体" pitchFamily="2" charset="-122"/>
              </a:rPr>
              <a:t>点位置）位置，加装指示装置显示的相应质量的平衡块，如图所示。重复上述操作，在轮辋外侧加上相应的平衡块，平衡块装卡要牢固。</a:t>
            </a:r>
          </a:p>
        </p:txBody>
      </p:sp>
      <p:sp>
        <p:nvSpPr>
          <p:cNvPr id="15" name="TextBox 14"/>
          <p:cNvSpPr txBox="1"/>
          <p:nvPr/>
        </p:nvSpPr>
        <p:spPr>
          <a:xfrm>
            <a:off x="7441268" y="5174840"/>
            <a:ext cx="285206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加装显示的相应质量的平衡块</a:t>
            </a: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299" y="1741880"/>
            <a:ext cx="4320000" cy="343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98099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二、车轮动平衡检测</a:t>
            </a:r>
          </a:p>
        </p:txBody>
      </p:sp>
      <p:sp>
        <p:nvSpPr>
          <p:cNvPr id="13" name="TextBox 12"/>
          <p:cNvSpPr txBox="1"/>
          <p:nvPr/>
        </p:nvSpPr>
        <p:spPr>
          <a:xfrm>
            <a:off x="1190847" y="2176582"/>
            <a:ext cx="4511453" cy="3416320"/>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．重新启动动平衡机，进行动平衡检测，直至动不平衡量小于</a:t>
            </a:r>
            <a:r>
              <a:rPr lang="en-US" altLang="zh-CN" sz="2400" dirty="0">
                <a:latin typeface="宋体" pitchFamily="2" charset="-122"/>
                <a:ea typeface="宋体" pitchFamily="2" charset="-122"/>
              </a:rPr>
              <a:t>5 g</a:t>
            </a:r>
            <a:r>
              <a:rPr lang="zh-CN" altLang="en-US" sz="2400" dirty="0">
                <a:latin typeface="宋体" pitchFamily="2" charset="-122"/>
                <a:ea typeface="宋体" pitchFamily="2" charset="-122"/>
              </a:rPr>
              <a:t>，机器显示“</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0”</a:t>
            </a:r>
            <a:r>
              <a:rPr lang="zh-CN" altLang="en-US" sz="2400" dirty="0">
                <a:latin typeface="宋体" pitchFamily="2" charset="-122"/>
                <a:ea typeface="宋体" pitchFamily="2" charset="-122"/>
              </a:rPr>
              <a:t>时为止，如图所示。</a:t>
            </a:r>
            <a:endParaRPr lang="en-US" altLang="zh-CN" sz="2400" dirty="0">
              <a:latin typeface="宋体" pitchFamily="2" charset="-122"/>
              <a:ea typeface="宋体" pitchFamily="2" charset="-122"/>
            </a:endParaRPr>
          </a:p>
          <a:p>
            <a:pPr indent="720000">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．取下车轮，关闭电源，清洁整理场地，动平衡检测结束。</a:t>
            </a:r>
          </a:p>
        </p:txBody>
      </p:sp>
      <p:sp>
        <p:nvSpPr>
          <p:cNvPr id="15" name="TextBox 14"/>
          <p:cNvSpPr txBox="1"/>
          <p:nvPr/>
        </p:nvSpPr>
        <p:spPr>
          <a:xfrm>
            <a:off x="7646453" y="5174840"/>
            <a:ext cx="2441694"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重新检测后显示“</a:t>
            </a:r>
            <a:r>
              <a:rPr lang="en-US" altLang="zh-CN" sz="1600" dirty="0">
                <a:latin typeface="楷体" pitchFamily="49" charset="-122"/>
                <a:ea typeface="楷体" pitchFamily="49" charset="-122"/>
              </a:rPr>
              <a:t>0</a:t>
            </a:r>
            <a:r>
              <a:rPr lang="zh-CN" altLang="en-US" sz="1600" dirty="0">
                <a:latin typeface="楷体" pitchFamily="49" charset="-122"/>
                <a:ea typeface="楷体" pitchFamily="49" charset="-122"/>
              </a:rPr>
              <a:t>、</a:t>
            </a:r>
            <a:r>
              <a:rPr lang="en-US" altLang="zh-CN" sz="1600" dirty="0">
                <a:latin typeface="楷体" pitchFamily="49" charset="-122"/>
                <a:ea typeface="楷体" pitchFamily="49" charset="-122"/>
              </a:rPr>
              <a:t>0”</a:t>
            </a:r>
            <a:endParaRPr lang="zh-CN" altLang="en-US" sz="1600" dirty="0">
              <a:latin typeface="楷体" pitchFamily="49" charset="-122"/>
              <a:ea typeface="楷体" pitchFamily="49" charset="-122"/>
            </a:endParaRPr>
          </a:p>
        </p:txBody>
      </p:sp>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300" y="1976378"/>
            <a:ext cx="4320000" cy="319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3591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三、轮胎换位</a:t>
            </a:r>
          </a:p>
        </p:txBody>
      </p:sp>
      <p:sp>
        <p:nvSpPr>
          <p:cNvPr id="13" name="TextBox 12"/>
          <p:cNvSpPr txBox="1"/>
          <p:nvPr/>
        </p:nvSpPr>
        <p:spPr>
          <a:xfrm>
            <a:off x="1190847" y="2176582"/>
            <a:ext cx="9667653" cy="230832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．车辆进入工位前，清理工位卫生，排除障碍物，准备好相关的工具、物品、耗材等。</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．将车辆停放在举升机的中央位置，拉紧驻车制动器；将变速器置于空挡，安装好车轮挡块。</a:t>
            </a:r>
          </a:p>
        </p:txBody>
      </p:sp>
    </p:spTree>
    <p:extLst>
      <p:ext uri="{BB962C8B-B14F-4D97-AF65-F5344CB8AC3E}">
        <p14:creationId xmlns:p14="http://schemas.microsoft.com/office/powerpoint/2010/main" val="1359867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．高等级的齿轮油可用在要求使用低等级齿轮油的车辆上，但低等级的齿轮油绝不能用在要求使用高等级齿轮油的车辆上。</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．在保证润滑的前提下，应选用黏度等级较低的齿轮油；尽可能选用多级油，以避免季节换油造成的浪费。</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．不同种类的齿轮油不能混用。</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．齿轮油应严防混入水分、机械杂质等。</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6" name="TextBox 5"/>
          <p:cNvSpPr txBox="1"/>
          <p:nvPr/>
        </p:nvSpPr>
        <p:spPr>
          <a:xfrm>
            <a:off x="2599152" y="1297161"/>
            <a:ext cx="413446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四、齿轮油使用注意事项</a:t>
            </a:r>
          </a:p>
        </p:txBody>
      </p:sp>
    </p:spTree>
    <p:extLst>
      <p:ext uri="{BB962C8B-B14F-4D97-AF65-F5344CB8AC3E}">
        <p14:creationId xmlns:p14="http://schemas.microsoft.com/office/powerpoint/2010/main" val="40038505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三、轮胎换位</a:t>
            </a:r>
          </a:p>
        </p:txBody>
      </p:sp>
      <p:sp>
        <p:nvSpPr>
          <p:cNvPr id="13" name="TextBox 12"/>
          <p:cNvSpPr txBox="1"/>
          <p:nvPr/>
        </p:nvSpPr>
        <p:spPr>
          <a:xfrm>
            <a:off x="1190847" y="2176582"/>
            <a:ext cx="45114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．操作举升机，将车辆略微抬起，但车轮不要离地，并在前后左右轮胎表面做好记号，如图所示。</a:t>
            </a:r>
          </a:p>
        </p:txBody>
      </p:sp>
      <p:sp>
        <p:nvSpPr>
          <p:cNvPr id="15" name="TextBox 14"/>
          <p:cNvSpPr txBox="1"/>
          <p:nvPr/>
        </p:nvSpPr>
        <p:spPr>
          <a:xfrm>
            <a:off x="7543861" y="5174840"/>
            <a:ext cx="2646879"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将车辆略微抬起并做好记号</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9950" y="869540"/>
            <a:ext cx="3314700"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657169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三、轮胎换位</a:t>
            </a:r>
          </a:p>
        </p:txBody>
      </p:sp>
      <p:sp>
        <p:nvSpPr>
          <p:cNvPr id="13" name="TextBox 12"/>
          <p:cNvSpPr txBox="1"/>
          <p:nvPr/>
        </p:nvSpPr>
        <p:spPr>
          <a:xfrm>
            <a:off x="1190847" y="2176582"/>
            <a:ext cx="4511453" cy="111376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．拆卸轮胎，举升车辆至轮胎离地，取下车轮，如图所示。</a:t>
            </a:r>
          </a:p>
        </p:txBody>
      </p:sp>
      <p:sp>
        <p:nvSpPr>
          <p:cNvPr id="15" name="TextBox 14"/>
          <p:cNvSpPr txBox="1"/>
          <p:nvPr/>
        </p:nvSpPr>
        <p:spPr>
          <a:xfrm>
            <a:off x="8364599" y="51748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拆卸轮胎</a:t>
            </a: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300" y="1617569"/>
            <a:ext cx="5400000" cy="3557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8515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三、轮胎换位</a:t>
            </a:r>
          </a:p>
        </p:txBody>
      </p:sp>
      <p:sp>
        <p:nvSpPr>
          <p:cNvPr id="13" name="TextBox 12"/>
          <p:cNvSpPr txBox="1"/>
          <p:nvPr/>
        </p:nvSpPr>
        <p:spPr>
          <a:xfrm>
            <a:off x="1190847" y="2176582"/>
            <a:ext cx="4511453" cy="286232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．轮胎换位（示意图）如图所示。</a:t>
            </a:r>
          </a:p>
          <a:p>
            <a:pPr indent="720000">
              <a:lnSpc>
                <a:spcPct val="150000"/>
              </a:lnSpc>
            </a:pPr>
            <a:r>
              <a:rPr lang="zh-CN" altLang="en-US" sz="2400" dirty="0">
                <a:latin typeface="宋体" pitchFamily="2" charset="-122"/>
                <a:ea typeface="宋体" pitchFamily="2" charset="-122"/>
              </a:rPr>
              <a:t>注意：子午线轮胎的旋转方向应始终保持不变，一般采用单边换位法。</a:t>
            </a:r>
          </a:p>
        </p:txBody>
      </p:sp>
      <p:sp>
        <p:nvSpPr>
          <p:cNvPr id="15" name="TextBox 14"/>
          <p:cNvSpPr txBox="1"/>
          <p:nvPr/>
        </p:nvSpPr>
        <p:spPr>
          <a:xfrm>
            <a:off x="7851638" y="5174840"/>
            <a:ext cx="2031325"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轮胎换位（示意图）</a:t>
            </a: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300" y="1926268"/>
            <a:ext cx="4320000" cy="324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80004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轮胎换位与动平衡检测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三、轮胎换位</a:t>
            </a:r>
          </a:p>
        </p:txBody>
      </p:sp>
      <p:sp>
        <p:nvSpPr>
          <p:cNvPr id="13" name="TextBox 12"/>
          <p:cNvSpPr txBox="1"/>
          <p:nvPr/>
        </p:nvSpPr>
        <p:spPr>
          <a:xfrm>
            <a:off x="1190847" y="2176582"/>
            <a:ext cx="45114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．安装轮胎，如图所示。</a:t>
            </a:r>
            <a:endParaRPr lang="en-US" altLang="zh-CN" sz="2400" dirty="0">
              <a:latin typeface="宋体" pitchFamily="2" charset="-122"/>
              <a:ea typeface="宋体" pitchFamily="2" charset="-122"/>
            </a:endParaRPr>
          </a:p>
          <a:p>
            <a:pPr indent="720000">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．结束工作，清洁整理车辆、场地、设备、工具等。</a:t>
            </a:r>
          </a:p>
        </p:txBody>
      </p:sp>
      <p:sp>
        <p:nvSpPr>
          <p:cNvPr id="15" name="TextBox 14"/>
          <p:cNvSpPr txBox="1"/>
          <p:nvPr/>
        </p:nvSpPr>
        <p:spPr>
          <a:xfrm>
            <a:off x="8364599" y="5174840"/>
            <a:ext cx="1005403" cy="338554"/>
          </a:xfrm>
          <a:prstGeom prst="rect">
            <a:avLst/>
          </a:prstGeom>
          <a:noFill/>
        </p:spPr>
        <p:txBody>
          <a:bodyPr wrap="none" rtlCol="0">
            <a:spAutoFit/>
          </a:bodyPr>
          <a:lstStyle/>
          <a:p>
            <a:pPr algn="ctr"/>
            <a:r>
              <a:rPr lang="zh-CN" altLang="en-US" sz="1600" dirty="0">
                <a:latin typeface="楷体" pitchFamily="49" charset="-122"/>
                <a:ea typeface="楷体" pitchFamily="49" charset="-122"/>
              </a:rPr>
              <a:t>安装轮胎</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0937" y="1574390"/>
            <a:ext cx="2752725"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188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手动变速器齿轮油的检查与更换</a:t>
            </a:r>
          </a:p>
        </p:txBody>
      </p:sp>
      <p:sp>
        <p:nvSpPr>
          <p:cNvPr id="2" name="TextBox 1"/>
          <p:cNvSpPr txBox="1"/>
          <p:nvPr/>
        </p:nvSpPr>
        <p:spPr>
          <a:xfrm>
            <a:off x="5499100" y="1558771"/>
            <a:ext cx="1005403" cy="338554"/>
          </a:xfrm>
          <a:prstGeom prst="rect">
            <a:avLst/>
          </a:prstGeom>
          <a:noFill/>
        </p:spPr>
        <p:txBody>
          <a:bodyPr wrap="none" rtlCol="0">
            <a:spAutoFit/>
          </a:bodyPr>
          <a:lstStyle/>
          <a:p>
            <a:r>
              <a:rPr lang="zh-CN" altLang="en-US" sz="1600" dirty="0">
                <a:latin typeface="楷体" pitchFamily="49" charset="-122"/>
                <a:ea typeface="楷体" pitchFamily="49" charset="-122"/>
              </a:rPr>
              <a:t>工具器材</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1801" y="1897325"/>
            <a:ext cx="6480000" cy="4492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71389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2481</TotalTime>
  <Words>5591</Words>
  <Application>Microsoft Office PowerPoint</Application>
  <PresentationFormat>宽屏</PresentationFormat>
  <Paragraphs>497</Paragraphs>
  <Slides>83</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83</vt:i4>
      </vt:variant>
    </vt:vector>
  </HeadingPairs>
  <TitlesOfParts>
    <vt:vector size="90" baseType="lpstr">
      <vt:lpstr>等线</vt:lpstr>
      <vt:lpstr>黑体</vt:lpstr>
      <vt:lpstr>楷体</vt:lpstr>
      <vt:lpstr>宋体</vt:lpstr>
      <vt:lpstr>Candara</vt:lpstr>
      <vt:lpstr>Symbol</vt: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　手动变速器齿轮油的检查与更换</vt:lpstr>
      <vt:lpstr>任务1　手动变速器齿轮油的检查与更换</vt:lpstr>
      <vt:lpstr>任务1　手动变速器齿轮油的检查与更换</vt:lpstr>
      <vt:lpstr>任务1　手动变速器齿轮油的检查与更换</vt:lpstr>
      <vt:lpstr>任务1　手动变速器齿轮油的检查与更换</vt:lpstr>
      <vt:lpstr>任务1　手动变速器齿轮油的检查与更换</vt:lpstr>
      <vt:lpstr>任务1　手动变速器齿轮油的检查与更换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　转向助力油的检查与更换</vt:lpstr>
      <vt:lpstr>任务2　转向助力油的检查与更换</vt:lpstr>
      <vt:lpstr>PowerPoint 演示文稿</vt:lpstr>
      <vt:lpstr>PowerPoint 演示文稿</vt:lpstr>
      <vt:lpstr>PowerPoint 演示文稿</vt:lpstr>
      <vt:lpstr>PowerPoint 演示文稿</vt:lpstr>
      <vt:lpstr>任务2　转向助力油的检查与更换</vt:lpstr>
      <vt:lpstr>任务2　转向助力油的检查与更换</vt:lpstr>
      <vt:lpstr>任务2　转向助力油的检查与更换</vt:lpstr>
      <vt:lpstr>任务2　转向助力油的检查与更换</vt:lpstr>
      <vt:lpstr>任务2　转向助力油的检查与更换</vt:lpstr>
      <vt:lpstr>任务2　转向助力油的检查与更换</vt:lpstr>
      <vt:lpstr>任务2　转向助力油的检查与更换</vt:lpstr>
      <vt:lpstr>PowerPoint 演示文稿</vt:lpstr>
      <vt:lpstr>任务2　转向助力油的检查与更换</vt:lpstr>
      <vt:lpstr>任务2　转向助力油的检查与更换</vt:lpstr>
      <vt:lpstr>任务2　转向助力油的检查与更换</vt:lpstr>
      <vt:lpstr>任务2　转向助力油的检查与更换</vt:lpstr>
      <vt:lpstr>任务2　转向助力油的检查与更换</vt:lpstr>
      <vt:lpstr>任务2　转向助力油的检查与更换</vt:lpstr>
      <vt:lpstr>PowerPoint 演示文稿</vt:lpstr>
      <vt:lpstr>PowerPoint 演示文稿</vt:lpstr>
      <vt:lpstr>PowerPoint 演示文稿</vt:lpstr>
      <vt:lpstr>PowerPoint 演示文稿</vt:lpstr>
      <vt:lpstr>PowerPoint 演示文稿</vt:lpstr>
      <vt:lpstr>任务3　轮胎换位与动平衡检测</vt:lpstr>
      <vt:lpstr>任务3　轮胎换位与动平衡检测</vt:lpstr>
      <vt:lpstr>任务3　轮胎换位与动平衡检测</vt:lpstr>
      <vt:lpstr>任务3　轮胎换位与动平衡检测</vt:lpstr>
      <vt:lpstr>任务3　轮胎换位与动平衡检测</vt:lpstr>
      <vt:lpstr>PowerPoint 演示文稿</vt:lpstr>
      <vt:lpstr>任务3　轮胎换位与动平衡检测</vt:lpstr>
      <vt:lpstr>任务3　轮胎换位与动平衡检测</vt:lpstr>
      <vt:lpstr>任务3　轮胎换位与动平衡检测</vt:lpstr>
      <vt:lpstr>任务3　轮胎换位与动平衡检测</vt:lpstr>
      <vt:lpstr>PowerPoint 演示文稿</vt:lpstr>
      <vt:lpstr>PowerPoint 演示文稿</vt:lpstr>
      <vt:lpstr>任务3　轮胎换位与动平衡检测</vt:lpstr>
      <vt:lpstr>任务3　轮胎换位与动平衡检测</vt:lpstr>
      <vt:lpstr>任务3　轮胎换位与动平衡检测</vt:lpstr>
      <vt:lpstr>任务3　轮胎换位与动平衡检测</vt:lpstr>
      <vt:lpstr>PowerPoint 演示文稿</vt:lpstr>
      <vt:lpstr>PowerPoint 演示文稿</vt:lpstr>
      <vt:lpstr>任务3　轮胎换位与动平衡检测</vt:lpstr>
      <vt:lpstr>任务3　轮胎换位与动平衡检测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贺利珍</cp:lastModifiedBy>
  <cp:revision>327</cp:revision>
  <dcterms:created xsi:type="dcterms:W3CDTF">2018-04-10T08:10:31Z</dcterms:created>
  <dcterms:modified xsi:type="dcterms:W3CDTF">2020-10-10T07:19:57Z</dcterms:modified>
</cp:coreProperties>
</file>