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8"/>
  </p:notesMasterIdLst>
  <p:sldIdLst>
    <p:sldId id="287" r:id="rId2"/>
    <p:sldId id="368" r:id="rId3"/>
    <p:sldId id="322" r:id="rId4"/>
    <p:sldId id="447" r:id="rId5"/>
    <p:sldId id="462" r:id="rId6"/>
    <p:sldId id="337" r:id="rId7"/>
    <p:sldId id="474" r:id="rId8"/>
    <p:sldId id="473" r:id="rId9"/>
    <p:sldId id="475" r:id="rId10"/>
    <p:sldId id="476" r:id="rId11"/>
    <p:sldId id="477" r:id="rId12"/>
    <p:sldId id="478" r:id="rId13"/>
    <p:sldId id="479" r:id="rId14"/>
    <p:sldId id="480" r:id="rId15"/>
    <p:sldId id="481" r:id="rId16"/>
    <p:sldId id="482" r:id="rId17"/>
    <p:sldId id="483" r:id="rId18"/>
    <p:sldId id="484" r:id="rId19"/>
    <p:sldId id="486" r:id="rId20"/>
    <p:sldId id="488" r:id="rId21"/>
    <p:sldId id="487" r:id="rId22"/>
    <p:sldId id="489" r:id="rId23"/>
    <p:sldId id="490" r:id="rId24"/>
    <p:sldId id="491" r:id="rId25"/>
    <p:sldId id="492" r:id="rId26"/>
    <p:sldId id="493" r:id="rId27"/>
    <p:sldId id="494" r:id="rId28"/>
    <p:sldId id="495" r:id="rId29"/>
    <p:sldId id="496" r:id="rId30"/>
    <p:sldId id="497" r:id="rId31"/>
    <p:sldId id="498" r:id="rId32"/>
    <p:sldId id="499" r:id="rId33"/>
    <p:sldId id="500" r:id="rId34"/>
    <p:sldId id="501" r:id="rId35"/>
    <p:sldId id="502" r:id="rId36"/>
    <p:sldId id="503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CCDD988-BA06-4EE9-BA70-641E9C559F19}">
          <p14:sldIdLst>
            <p14:sldId id="287"/>
          </p14:sldIdLst>
        </p14:section>
        <p14:section name="任务1　PDI检查准备工作" id="{8D6356CD-5BD6-4562-8D57-707F2866B774}">
          <p14:sldIdLst>
            <p14:sldId id="368"/>
            <p14:sldId id="322"/>
            <p14:sldId id="447"/>
            <p14:sldId id="462"/>
            <p14:sldId id="337"/>
            <p14:sldId id="474"/>
            <p14:sldId id="473"/>
            <p14:sldId id="475"/>
            <p14:sldId id="476"/>
            <p14:sldId id="477"/>
            <p14:sldId id="478"/>
            <p14:sldId id="479"/>
            <p14:sldId id="480"/>
            <p14:sldId id="481"/>
          </p14:sldIdLst>
        </p14:section>
        <p14:section name="任务2　实施PDI检查" id="{B95D45F2-0E46-498D-BB0A-CC4A679126C9}">
          <p14:sldIdLst>
            <p14:sldId id="482"/>
            <p14:sldId id="483"/>
            <p14:sldId id="484"/>
            <p14:sldId id="486"/>
            <p14:sldId id="488"/>
            <p14:sldId id="487"/>
            <p14:sldId id="489"/>
            <p14:sldId id="490"/>
            <p14:sldId id="491"/>
            <p14:sldId id="492"/>
            <p14:sldId id="493"/>
            <p14:sldId id="494"/>
            <p14:sldId id="49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8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648" y="-3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9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9EC0-41F1-465A-8AA4-7FDE04443671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2BBAE-38AA-43CA-9961-6EA56632A62B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75DD0-0A57-47CE-9FD0-3008934131A7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651CF-26D9-4A22-A47B-98B166383929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59215" y="6404655"/>
            <a:ext cx="2313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项目七　新车</a:t>
            </a:r>
            <a:r>
              <a:rPr lang="en-US" altLang="zh-CN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PDI</a:t>
            </a:r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检查</a:t>
            </a:r>
            <a:endParaRPr lang="zh-CN" altLang="en-US" sz="1400" spc="300" dirty="0" smtClean="0">
              <a:effectLst/>
              <a:latin typeface="宋体" pitchFamily="2" charset="-122"/>
              <a:ea typeface="宋体" pitchFamily="2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212651" y="6325606"/>
            <a:ext cx="382772" cy="3974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70514" y="6347307"/>
            <a:ext cx="1549101" cy="365125"/>
          </a:xfrm>
        </p:spPr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E2789-F446-4222-86FA-E6A2E5BC35C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EB19B-FD90-4F62-B3D5-0C39BC906E59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4183-94B3-4293-8227-356C362F947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8A7FE-429E-4920-8A65-093DF587484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3880-AA04-4BAB-BCFC-EF755B9EC908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B453-8876-4CE9-9558-2EA83F6D1B4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020-17CC-4CCB-933B-5BD6C6F6BD56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C582C89-3B53-4043-A365-A3410AD893CB}" type="datetime1">
              <a:rPr lang="zh-CN" altLang="en-US" smtClean="0"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>
            <a:extLst>
              <a:ext uri="{FF2B5EF4-FFF2-40B4-BE49-F238E27FC236}">
                <a16:creationId xmlns:a16="http://schemas.microsoft.com/office/drawing/2014/main" xmlns="" id="{34F6B606-5B14-4C00-AD4D-8FD9E7A19AE0}"/>
              </a:ext>
            </a:extLst>
          </p:cNvPr>
          <p:cNvSpPr txBox="1"/>
          <p:nvPr/>
        </p:nvSpPr>
        <p:spPr>
          <a:xfrm>
            <a:off x="1117270" y="820048"/>
            <a:ext cx="9982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项目七　新车</a:t>
            </a:r>
            <a:r>
              <a:rPr lang="en-US" altLang="zh-CN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PDI</a:t>
            </a:r>
            <a:r>
              <a:rPr lang="zh-CN" altLang="en-US" sz="4800" b="1" spc="300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检查</a:t>
            </a:r>
            <a:endParaRPr lang="zh-CN" altLang="en-US" sz="4800" b="1" spc="300" dirty="0">
              <a:solidFill>
                <a:srgbClr val="7030A0"/>
              </a:solidFill>
              <a:latin typeface="黑体" pitchFamily="49" charset="-122"/>
              <a:ea typeface="黑体" pitchFamily="49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5094" y="2569978"/>
            <a:ext cx="80300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1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　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PDI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检查准备</a:t>
            </a:r>
            <a:r>
              <a:rPr lang="zh-CN" altLang="en-US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3" action="ppaction://hlinksldjump"/>
              </a:rPr>
              <a:t>工作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任务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2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　实施</a:t>
            </a:r>
            <a:r>
              <a:rPr lang="en-US" altLang="zh-CN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PDI</a:t>
            </a:r>
            <a:r>
              <a:rPr lang="zh-CN" altLang="en-US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楷体" pitchFamily="49" charset="-122"/>
                <a:ea typeface="楷体" pitchFamily="49" charset="-122"/>
                <a:cs typeface="+mj-cs"/>
                <a:hlinkClick r:id="rId4" action="ppaction://hlinksldjump"/>
              </a:rPr>
              <a:t>检查</a:t>
            </a:r>
            <a:endParaRPr lang="zh-CN" altLang="en-US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-370514" y="6347307"/>
            <a:ext cx="1549101" cy="365125"/>
          </a:xfrm>
        </p:spPr>
        <p:txBody>
          <a:bodyPr/>
          <a:lstStyle/>
          <a:p>
            <a:fld id="{1A7D73ED-7EBB-4E11-B60B-79773C5177D3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二、车辆接收检查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）车辆外观检查：外部零部件是否发生变形、损伤及颜色变化。电镀部位、成形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部位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、橡胶件是否变形、损伤等。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）随车物品是否缺少。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）内装饰有无损伤。</a:t>
            </a:r>
          </a:p>
        </p:txBody>
      </p:sp>
    </p:spTree>
    <p:extLst>
      <p:ext uri="{BB962C8B-B14F-4D97-AF65-F5344CB8AC3E}">
        <p14:creationId xmlns:p14="http://schemas.microsoft.com/office/powerpoint/2010/main" val="29291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三、保管中定期检查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经销商有责任定期对车辆进行检查。根据各地区气候、自然环境以及管理条件的特点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，实施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下列检查项目：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．外观检查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）外部零部件的变形、损伤及颜色变化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）电镀部位、成形部位、橡胶件的变形、损伤等。</a:t>
            </a:r>
          </a:p>
        </p:txBody>
      </p:sp>
    </p:spTree>
    <p:extLst>
      <p:ext uri="{BB962C8B-B14F-4D97-AF65-F5344CB8AC3E}">
        <p14:creationId xmlns:p14="http://schemas.microsoft.com/office/powerpoint/2010/main" val="398039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三、保管中定期检查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．性能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检查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）发动机的起动性能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）制动性能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）机油、冷却液等液量检查。</a:t>
            </a:r>
          </a:p>
        </p:txBody>
      </p:sp>
    </p:spTree>
    <p:extLst>
      <p:ext uri="{BB962C8B-B14F-4D97-AF65-F5344CB8AC3E}">
        <p14:creationId xmlns:p14="http://schemas.microsoft.com/office/powerpoint/2010/main" val="83639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三、保管中定期检查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．蓄电池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维护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）蓄电池正常时→蓄电池应定期充电，使其经常保持额定电压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）电解液变少时→及时补充蓄电池电解液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蓄电池装在车辆上的保管→应卸下蓄电池负极导线。</a:t>
            </a:r>
          </a:p>
        </p:txBody>
      </p:sp>
    </p:spTree>
    <p:extLst>
      <p:ext uri="{BB962C8B-B14F-4D97-AF65-F5344CB8AC3E}">
        <p14:creationId xmlns:p14="http://schemas.microsoft.com/office/powerpoint/2010/main" val="35974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三、保管中定期检查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．轮胎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维护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）为防止轮胎变形，应使轮胎保持在高气压下（比标准压力高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20%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30%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）长期保管时，定期使轮胎转动，变换其接触地面的位置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）检查轮胎有无损伤和裂纹。</a:t>
            </a:r>
          </a:p>
        </p:txBody>
      </p:sp>
    </p:spTree>
    <p:extLst>
      <p:ext uri="{BB962C8B-B14F-4D97-AF65-F5344CB8AC3E}">
        <p14:creationId xmlns:p14="http://schemas.microsoft.com/office/powerpoint/2010/main" val="33090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41632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三、保管中定期检查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．着色零部件、树脂件的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检查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保护好着色零部件及树脂件，防止日光照射引起变形、变色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．发动机内部的防锈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保护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使发动机定期转动，并保持数分钟怠速运转。</a:t>
            </a:r>
          </a:p>
        </p:txBody>
      </p:sp>
    </p:spTree>
    <p:extLst>
      <p:ext uri="{BB962C8B-B14F-4D97-AF65-F5344CB8AC3E}">
        <p14:creationId xmlns:p14="http://schemas.microsoft.com/office/powerpoint/2010/main" val="2439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45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检查的重要性。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检查的相关内容。</a:t>
            </a:r>
          </a:p>
        </p:txBody>
      </p:sp>
    </p:spTree>
    <p:extLst>
      <p:ext uri="{BB962C8B-B14F-4D97-AF65-F5344CB8AC3E}">
        <p14:creationId xmlns:p14="http://schemas.microsoft.com/office/powerpoint/2010/main" val="21401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客户购买一辆新的轿车，销售人员要对整个车辆实施交车前的检查。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检查范围很广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，越是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高档车辆，其自动化程度越高，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检查项目就越多。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98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877711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</a:t>
            </a:r>
            <a:r>
              <a:rPr lang="en-US" altLang="zh-CN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检查总则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．对于所有交付客户之前的销售车辆，进行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100%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．所有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检查人员必须经培训并取得资格证书方可上岗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检查前，车辆必须按照规定的程序进行洗车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．为避免天气和光线变化而引起检查结果的变化，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应在规定的场地或类似的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亮度条件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下进行。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73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8316" y="1897714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8316" y="2748319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8316" y="35670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316" y="4341726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63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51863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</a:t>
            </a:r>
            <a:r>
              <a:rPr lang="en-US" altLang="zh-CN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检查单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49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售后服务部的维修人员按照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检查单的内容对车辆进行检查，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检查单如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105" y="332901"/>
            <a:ext cx="3340395" cy="488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105" y="5220129"/>
            <a:ext cx="3343171" cy="108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79211" y="63097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1600" dirty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检查单</a:t>
            </a:r>
            <a:r>
              <a:rPr lang="en-US" altLang="zh-CN" sz="1600" dirty="0">
                <a:latin typeface="楷体" pitchFamily="49" charset="-122"/>
                <a:ea typeface="楷体" pitchFamily="49" charset="-122"/>
              </a:rPr>
              <a:t>—A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44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51863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</a:t>
            </a:r>
            <a:r>
              <a:rPr lang="en-US" altLang="zh-CN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检查单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4549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售后服务部的维修人员按照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检查单的内容对车辆进行检查，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88861" y="61996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2-PDI</a:t>
            </a:r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检查单</a:t>
            </a:r>
            <a:r>
              <a:rPr lang="en-US" altLang="zh-CN" sz="1600" dirty="0" smtClean="0">
                <a:latin typeface="楷体" pitchFamily="49" charset="-122"/>
                <a:ea typeface="楷体" pitchFamily="49" charset="-122"/>
              </a:rPr>
              <a:t>—B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25301"/>
            <a:ext cx="4574880" cy="575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6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9" y="2434053"/>
            <a:ext cx="88392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82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一、动态检查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．根据售前检验单，核对选装单上的有关信息，以及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VIN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的一致性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．按压遥控器上的按键，检查车辆解锁、上锁以及行李舱打开功能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．车辆通电，待车辆自检结束，启动车辆，观察仪表盘指针、指示灯是否异常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．连接诊断设备，进行车辆测试，确保车辆无电气系统故障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1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一、动态检查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．系好安全带，检查安全带指示灯是否熄灭。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．将车开到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检验场地，同时检查转向盘、转向、悬挂、制动是否异常。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．停车熄火，拔出钥匙，完成检查。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83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4587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为了提高车辆静态检查的工作效率，应按照一定的顺序进行检查。这样既可以提高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工作效率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，也能够确保检查到位，不缺项、漏项，如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91452" y="501855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静态检查顺序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338" y="2570628"/>
            <a:ext cx="45720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51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前部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）站在车辆前部，检查发动机舱盖表面状况、车前灯光功能及表面质量等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）打开发动机舱盖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）检查发动机舱，包括蓄电池、标签、液位、旋盖松紧等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）启动发动机。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）检查启动状态的发动机舱情况：是否漏液、异响及电子风扇工作情况等。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）关闭发动机舱盖。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4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．左前翼叶子板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处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）检查左前翼子板表面与配合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）检查左前门表面与配合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）检查防擦条表面与配合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）检查后视镜表面与配合。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16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．进入驾驶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座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）检查天窗功能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）检查刮水器功能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）检查音响功能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）检查空调功能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）检查左前座椅调节功能。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69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．了解新车交付体系。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．熟悉新车状态验证的内容。</a:t>
            </a:r>
          </a:p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．能正确进行车辆的检查和保管。</a:t>
            </a:r>
          </a:p>
        </p:txBody>
      </p:sp>
    </p:spTree>
    <p:extLst>
      <p:ext uri="{BB962C8B-B14F-4D97-AF65-F5344CB8AC3E}">
        <p14:creationId xmlns:p14="http://schemas.microsoft.com/office/powerpoint/2010/main" val="37167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．进入副驾驶座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）检查右前座椅调节功能。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）检查遮阳板等内饰。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）检查前风窗玻璃表面。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714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．右前翼子板处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）检查右前门表面质量与配合。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）检查右后门表面质量与配合。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）检查右侧前翼子板表面质量与配合。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）检查右侧后翼子板表面质量与配合。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）检查油箱盖质量与配合。</a:t>
            </a:r>
          </a:p>
        </p:txBody>
      </p:sp>
    </p:spTree>
    <p:extLst>
      <p:ext uri="{BB962C8B-B14F-4D97-AF65-F5344CB8AC3E}">
        <p14:creationId xmlns:p14="http://schemas.microsoft.com/office/powerpoint/2010/main" val="73709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32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．车辆右后侧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）检查后排座椅。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）检查后排相关内饰功能与表面配合。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）检查后风窗玻璃。</a:t>
            </a:r>
          </a:p>
        </p:txBody>
      </p:sp>
    </p:spTree>
    <p:extLst>
      <p:ext uri="{BB962C8B-B14F-4D97-AF65-F5344CB8AC3E}">
        <p14:creationId xmlns:p14="http://schemas.microsoft.com/office/powerpoint/2010/main" val="266736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33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．车辆后侧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）检查后风窗加热功能。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）检查行李舱开关、行李舱灯、随车工具、备胎等。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）检查行李舱盖表面质量。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）检查后保险杠表面质量。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）检查尾灯功能及表面质量。</a:t>
            </a:r>
          </a:p>
        </p:txBody>
      </p:sp>
    </p:spTree>
    <p:extLst>
      <p:ext uri="{BB962C8B-B14F-4D97-AF65-F5344CB8AC3E}">
        <p14:creationId xmlns:p14="http://schemas.microsoft.com/office/powerpoint/2010/main" val="415401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34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．车辆左后侧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）检查左后门表面质量。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）检查左后翼子板表面与配合。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）检查后排座椅情况。</a:t>
            </a:r>
          </a:p>
        </p:txBody>
      </p:sp>
    </p:spTree>
    <p:extLst>
      <p:ext uri="{BB962C8B-B14F-4D97-AF65-F5344CB8AC3E}">
        <p14:creationId xmlns:p14="http://schemas.microsoft.com/office/powerpoint/2010/main" val="30738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233910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二、静态检查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．绕车检查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）检查轮胎的型号。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）测量胎压。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）检查轮胎是否变形、鼓包。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）检查车辆是否漏水。</a:t>
            </a:r>
          </a:p>
        </p:txBody>
      </p:sp>
    </p:spTree>
    <p:extLst>
      <p:ext uri="{BB962C8B-B14F-4D97-AF65-F5344CB8AC3E}">
        <p14:creationId xmlns:p14="http://schemas.microsoft.com/office/powerpoint/2010/main" val="347532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实施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5391219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三、按照检查结果填写</a:t>
            </a:r>
            <a:r>
              <a:rPr lang="en-US" altLang="zh-CN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检查单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将检查结果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填入前面图中。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0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6041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检查是一项售前检测证明，是新车在交车前必须通过的检查。因为新车从生产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厂到达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经销商处经历了长途运输和长时间的停放，为了向顾客保证新车的安全性和完整性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检查必不可少。本任务主要进行保管场所检查、车辆接收检查、保管中定期检查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等工作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0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0847" y="21765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是英文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Pre-delivery Inspection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（交车前检查）的缩略语，是新车送交顾客之前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进行的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一种检查。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是交车体系的一部分，该体系包括一系列在新车交货前需要完成的工作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，其中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大部分项目是由服务部门来完成的。服务部门的责任是正确、迅速地执行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PDI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，以便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使车辆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完美无缺地交到用户手中。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52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775393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一、交车前检查的目的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2176582"/>
            <a:ext cx="9718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新车交车前检查的目的是在新车投入正常使用前及时发现问题，并按新车出厂技术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标准进行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恢复；同时再次确认各部件技术状态良好，以保证客户所购汽车能正常运行。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车出厂要经过一定的运输方式到销售企业，通过经销商销售最终到达用户手中，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在此期间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难免发生一些意外，使汽车遭到损坏。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9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知识准备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二、新车状态验证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．验证车辆状态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车辆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由制造厂发往经销商的运输过程中可能出现损伤，车辆在到达经销商处时应对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车辆状态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进行验证，检查随车资料及物品，以保证车辆状态正常、资料及物品齐全。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．车辆状态验证的项目与要求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厂家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将新车运至经销商后，首先由销售人员检验车辆运输状况，经验收人员验收后，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再编写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入库编码，将车辆运输状况及入库编码记录在车辆入库检验单上。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35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93298" y="20954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楷体" pitchFamily="49" charset="-122"/>
                <a:ea typeface="楷体" pitchFamily="49" charset="-122"/>
              </a:rPr>
              <a:t>工具器材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6" y="2434052"/>
            <a:ext cx="782002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1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978195" y="1297161"/>
            <a:ext cx="1620957" cy="52322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任务实施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98967" y="425301"/>
            <a:ext cx="8481238" cy="673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PDI</a:t>
            </a:r>
            <a:r>
              <a:rPr lang="zh-CN" altLang="en-US" sz="32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检查准备工作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9152" y="1297161"/>
            <a:ext cx="3057247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一、保管场所检查</a:t>
            </a:r>
            <a:endParaRPr lang="zh-CN" altLang="en-US" sz="2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0847" y="1986082"/>
            <a:ext cx="97184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．将车辆停放在清洁的房间及仓库内，如无室内存放设施，应将车辆用车罩全部罩住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．保管场所必须保证以下条件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）车辆应保存在不受工厂烟雾、金属粉屑、酸雨、海风、鸟粪及各种污染液体侵蚀的场所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）保管空间的地面应设有排水设施，并需进行必要的装修。严禁将车辆直接保管于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土质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地面上。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8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3108</TotalTime>
  <Words>1882</Words>
  <Application>Microsoft Office PowerPoint</Application>
  <PresentationFormat>自定义</PresentationFormat>
  <Paragraphs>250</Paragraphs>
  <Slides>36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487</cp:revision>
  <dcterms:created xsi:type="dcterms:W3CDTF">2018-04-10T08:10:31Z</dcterms:created>
  <dcterms:modified xsi:type="dcterms:W3CDTF">2020-09-24T17:49:41Z</dcterms:modified>
</cp:coreProperties>
</file>