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436" r:id="rId2"/>
    <p:sldId id="437" r:id="rId3"/>
    <p:sldId id="438" r:id="rId4"/>
    <p:sldId id="439" r:id="rId5"/>
    <p:sldId id="362" r:id="rId6"/>
    <p:sldId id="395" r:id="rId7"/>
    <p:sldId id="416" r:id="rId8"/>
    <p:sldId id="417" r:id="rId9"/>
    <p:sldId id="418" r:id="rId10"/>
    <p:sldId id="419" r:id="rId11"/>
    <p:sldId id="420" r:id="rId12"/>
    <p:sldId id="440" r:id="rId13"/>
    <p:sldId id="421" r:id="rId14"/>
    <p:sldId id="422" r:id="rId15"/>
    <p:sldId id="423" r:id="rId16"/>
    <p:sldId id="424" r:id="rId17"/>
    <p:sldId id="441" r:id="rId18"/>
    <p:sldId id="442"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72" autoAdjust="0"/>
    <p:restoredTop sz="94424" autoAdjust="0"/>
  </p:normalViewPr>
  <p:slideViewPr>
    <p:cSldViewPr>
      <p:cViewPr varScale="1">
        <p:scale>
          <a:sx n="70" d="100"/>
          <a:sy n="70" d="100"/>
        </p:scale>
        <p:origin x="1050"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2014/5/27</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tif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tif"/><Relationship Id="rId5" Type="http://schemas.openxmlformats.org/officeDocument/2006/relationships/image" Target="../media/image13.png"/><Relationship Id="rId10" Type="http://schemas.openxmlformats.org/officeDocument/2006/relationships/image" Target="../media/image18.tiff"/><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3 </a:t>
            </a:r>
            <a:r>
              <a:rPr lang="zh-CN"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配</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气机构的维护与故障诊断排除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539552" y="3573016"/>
            <a:ext cx="8062912" cy="1872208"/>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配</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气机构的维护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配</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气机构的故障诊断</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排除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620688"/>
            <a:ext cx="7848872" cy="5400600"/>
          </a:xfrm>
        </p:spPr>
        <p:txBody>
          <a:bodyPr>
            <a:noAutofit/>
          </a:bodyPr>
          <a:lstStyle/>
          <a:p>
            <a:pPr indent="0" algn="just">
              <a:lnSpc>
                <a:spcPct val="200000"/>
              </a:lnSpc>
              <a:buNone/>
            </a:pPr>
            <a:r>
              <a:rPr lang="zh-CN" altLang="zh-CN" sz="2400" b="1" dirty="0" smtClean="0">
                <a:solidFill>
                  <a:srgbClr val="FFFF00"/>
                </a:solidFill>
              </a:rPr>
              <a:t>故障</a:t>
            </a:r>
            <a:r>
              <a:rPr lang="zh-CN" altLang="zh-CN" sz="2400" b="1" dirty="0">
                <a:solidFill>
                  <a:srgbClr val="FFFF00"/>
                </a:solidFill>
              </a:rPr>
              <a:t>原因</a:t>
            </a:r>
            <a:endParaRPr lang="en-US" altLang="zh-CN" sz="2400" dirty="0" smtClean="0">
              <a:solidFill>
                <a:srgbClr val="FFFF00"/>
              </a:solidFill>
            </a:endParaRPr>
          </a:p>
          <a:p>
            <a:pPr marL="0" indent="457200">
              <a:lnSpc>
                <a:spcPct val="200000"/>
              </a:lnSpc>
              <a:buNone/>
            </a:pPr>
            <a:r>
              <a:rPr lang="en-US" altLang="zh-CN" sz="2400" dirty="0"/>
              <a:t>1.</a:t>
            </a:r>
            <a:r>
              <a:rPr lang="zh-CN" altLang="zh-CN" sz="2400" dirty="0"/>
              <a:t>气门杆端和调整螺钉或摇臂磨损。</a:t>
            </a:r>
          </a:p>
          <a:p>
            <a:pPr marL="0" indent="457200">
              <a:lnSpc>
                <a:spcPct val="200000"/>
              </a:lnSpc>
              <a:buNone/>
            </a:pPr>
            <a:r>
              <a:rPr lang="en-US" altLang="zh-CN" sz="2400" dirty="0"/>
              <a:t>2.</a:t>
            </a:r>
            <a:r>
              <a:rPr lang="zh-CN" altLang="zh-CN" sz="2400" dirty="0"/>
              <a:t>气门调整不当。</a:t>
            </a:r>
          </a:p>
          <a:p>
            <a:pPr marL="0" indent="457200">
              <a:lnSpc>
                <a:spcPct val="200000"/>
              </a:lnSpc>
              <a:buNone/>
            </a:pPr>
            <a:r>
              <a:rPr lang="en-US" altLang="zh-CN" sz="2400" dirty="0"/>
              <a:t>3.</a:t>
            </a:r>
            <a:r>
              <a:rPr lang="zh-CN" altLang="zh-CN" sz="2400" dirty="0"/>
              <a:t>凸轮磨损过量，运转中挺柱产生跳动。</a:t>
            </a:r>
          </a:p>
          <a:p>
            <a:pPr marL="0" indent="457200">
              <a:lnSpc>
                <a:spcPct val="200000"/>
              </a:lnSpc>
              <a:buNone/>
            </a:pPr>
            <a:r>
              <a:rPr lang="en-US" altLang="zh-CN" sz="2400" dirty="0"/>
              <a:t>4.</a:t>
            </a:r>
            <a:r>
              <a:rPr lang="zh-CN" altLang="zh-CN" sz="2400" dirty="0"/>
              <a:t>气门座圈脱落。</a:t>
            </a:r>
          </a:p>
          <a:p>
            <a:pPr marL="0" indent="457200">
              <a:lnSpc>
                <a:spcPct val="200000"/>
              </a:lnSpc>
              <a:buNone/>
            </a:pPr>
            <a:r>
              <a:rPr lang="en-US" altLang="zh-CN" sz="2400" dirty="0"/>
              <a:t>5.</a:t>
            </a:r>
            <a:r>
              <a:rPr lang="zh-CN" altLang="zh-CN" sz="2400" dirty="0"/>
              <a:t>气门导管积炭过多而咬住气门。</a:t>
            </a:r>
          </a:p>
          <a:p>
            <a:pPr marL="0" indent="457200">
              <a:lnSpc>
                <a:spcPct val="200000"/>
              </a:lnSpc>
              <a:buNone/>
            </a:pPr>
            <a:r>
              <a:rPr lang="en-US" altLang="zh-CN" sz="2400" dirty="0"/>
              <a:t>6.</a:t>
            </a:r>
            <a:r>
              <a:rPr lang="zh-CN" altLang="zh-CN" sz="2400" dirty="0"/>
              <a:t>气门挺柱固定螺母松动或调整螺栓端面</a:t>
            </a:r>
            <a:r>
              <a:rPr lang="zh-CN" altLang="zh-CN" sz="2400" dirty="0" smtClean="0"/>
              <a:t>不平</a:t>
            </a:r>
            <a:r>
              <a:rPr lang="zh-CN" altLang="en-US" sz="2400" dirty="0" smtClean="0"/>
              <a:t>。</a:t>
            </a:r>
            <a:endParaRPr lang="en-US" altLang="zh-CN" sz="2400" dirty="0"/>
          </a:p>
        </p:txBody>
      </p:sp>
    </p:spTree>
    <p:extLst>
      <p:ext uri="{BB962C8B-B14F-4D97-AF65-F5344CB8AC3E}">
        <p14:creationId xmlns:p14="http://schemas.microsoft.com/office/powerpoint/2010/main" val="3315850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404664"/>
            <a:ext cx="7416824" cy="792088"/>
          </a:xfrm>
        </p:spPr>
        <p:txBody>
          <a:bodyPr>
            <a:noAutofit/>
          </a:bodyPr>
          <a:lstStyle/>
          <a:p>
            <a:pPr indent="0" algn="just">
              <a:lnSpc>
                <a:spcPct val="200000"/>
              </a:lnSpc>
              <a:buNone/>
            </a:pPr>
            <a:r>
              <a:rPr lang="zh-CN" altLang="zh-CN" sz="2400" b="1" dirty="0" smtClean="0">
                <a:solidFill>
                  <a:srgbClr val="FFFF00"/>
                </a:solidFill>
              </a:rPr>
              <a:t>故障</a:t>
            </a:r>
            <a:r>
              <a:rPr lang="zh-CN" altLang="en-US" sz="2400" b="1" dirty="0" smtClean="0">
                <a:solidFill>
                  <a:srgbClr val="FFFF00"/>
                </a:solidFill>
              </a:rPr>
              <a:t>诊断与排除</a:t>
            </a:r>
            <a:endParaRPr lang="en-US" altLang="zh-CN" sz="2400" b="1" dirty="0" smtClean="0">
              <a:solidFill>
                <a:srgbClr val="FFFF00"/>
              </a:solidFill>
            </a:endParaRPr>
          </a:p>
        </p:txBody>
      </p:sp>
      <p:grpSp>
        <p:nvGrpSpPr>
          <p:cNvPr id="18" name="组合 17"/>
          <p:cNvGrpSpPr/>
          <p:nvPr/>
        </p:nvGrpSpPr>
        <p:grpSpPr>
          <a:xfrm>
            <a:off x="755576" y="1196752"/>
            <a:ext cx="7920880" cy="5049852"/>
            <a:chOff x="683568" y="1340768"/>
            <a:chExt cx="7920880" cy="5049852"/>
          </a:xfrm>
        </p:grpSpPr>
        <p:sp>
          <p:nvSpPr>
            <p:cNvPr id="3" name="文本框 2"/>
            <p:cNvSpPr txBox="1"/>
            <p:nvPr/>
          </p:nvSpPr>
          <p:spPr>
            <a:xfrm>
              <a:off x="2843808" y="6021288"/>
              <a:ext cx="3312368" cy="369332"/>
            </a:xfrm>
            <a:prstGeom prst="rect">
              <a:avLst/>
            </a:prstGeom>
            <a:noFill/>
          </p:spPr>
          <p:txBody>
            <a:bodyPr wrap="square" rtlCol="0">
              <a:spAutoFit/>
            </a:bodyPr>
            <a:lstStyle/>
            <a:p>
              <a:pPr algn="ctr"/>
              <a:r>
                <a:rPr lang="zh-CN" altLang="zh-CN" b="1"/>
                <a:t>气门响的诊断</a:t>
              </a:r>
              <a:endParaRPr lang="zh-CN" altLang="en-US" b="1" dirty="0"/>
            </a:p>
          </p:txBody>
        </p:sp>
        <p:sp>
          <p:nvSpPr>
            <p:cNvPr id="15" name="文本框 14"/>
            <p:cNvSpPr txBox="1"/>
            <p:nvPr/>
          </p:nvSpPr>
          <p:spPr>
            <a:xfrm>
              <a:off x="683568" y="1340768"/>
              <a:ext cx="7920880" cy="145847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在气门室罩处听察，声响随着发动机转速的变化而变化，并且有明显和有节奏的“嗒、嗒”声。</a:t>
              </a:r>
              <a:endParaRPr lang="zh-CN" altLang="en-US" sz="2400" dirty="0"/>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5776" y="3140968"/>
              <a:ext cx="3785563" cy="2736304"/>
            </a:xfrm>
            <a:prstGeom prst="rect">
              <a:avLst/>
            </a:prstGeom>
            <a:solidFill>
              <a:schemeClr val="tx1"/>
            </a:solidFill>
          </p:spPr>
        </p:pic>
      </p:grpSp>
    </p:spTree>
    <p:extLst>
      <p:ext uri="{BB962C8B-B14F-4D97-AF65-F5344CB8AC3E}">
        <p14:creationId xmlns:p14="http://schemas.microsoft.com/office/powerpoint/2010/main" val="4138680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55576" y="404664"/>
            <a:ext cx="7920880" cy="308353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2.</a:t>
            </a:r>
            <a:r>
              <a:rPr lang="zh-CN" altLang="zh-CN" sz="2400" dirty="0"/>
              <a:t>拆下气门室盖（罩），检查气门间隙。</a:t>
            </a:r>
          </a:p>
          <a:p>
            <a:pPr indent="457200">
              <a:lnSpc>
                <a:spcPct val="200000"/>
              </a:lnSpc>
              <a:spcBef>
                <a:spcPct val="20000"/>
              </a:spcBef>
              <a:buClr>
                <a:schemeClr val="tx2"/>
              </a:buClr>
              <a:buSzPct val="60000"/>
            </a:pPr>
            <a:r>
              <a:rPr lang="zh-CN" altLang="zh-CN" sz="2400" dirty="0"/>
              <a:t>若气门间隙过大，应进行调整。</a:t>
            </a:r>
          </a:p>
          <a:p>
            <a:pPr indent="457200">
              <a:lnSpc>
                <a:spcPct val="200000"/>
              </a:lnSpc>
              <a:spcBef>
                <a:spcPct val="20000"/>
              </a:spcBef>
              <a:buClr>
                <a:schemeClr val="tx2"/>
              </a:buClr>
              <a:buSzPct val="60000"/>
            </a:pPr>
            <a:r>
              <a:rPr lang="zh-CN" altLang="zh-CN" sz="2400" dirty="0"/>
              <a:t>若气门间隙正常，说明气门气门杆端处润滑不良、气门与气门导管配合间隙太大或气门座圈松动。</a:t>
            </a:r>
          </a:p>
        </p:txBody>
      </p:sp>
      <p:grpSp>
        <p:nvGrpSpPr>
          <p:cNvPr id="9" name="组合 8"/>
          <p:cNvGrpSpPr/>
          <p:nvPr/>
        </p:nvGrpSpPr>
        <p:grpSpPr>
          <a:xfrm>
            <a:off x="755576" y="404664"/>
            <a:ext cx="7920880" cy="6345996"/>
            <a:chOff x="755576" y="404664"/>
            <a:chExt cx="7920880" cy="6345996"/>
          </a:xfrm>
        </p:grpSpPr>
        <p:grpSp>
          <p:nvGrpSpPr>
            <p:cNvPr id="4" name="组合 3"/>
            <p:cNvGrpSpPr/>
            <p:nvPr/>
          </p:nvGrpSpPr>
          <p:grpSpPr>
            <a:xfrm>
              <a:off x="2555776" y="3573016"/>
              <a:ext cx="3898001" cy="3177644"/>
              <a:chOff x="4644008" y="3429000"/>
              <a:chExt cx="3898001" cy="3177644"/>
            </a:xfrm>
          </p:grpSpPr>
          <p:sp>
            <p:nvSpPr>
              <p:cNvPr id="5" name="文本框 4"/>
              <p:cNvSpPr txBox="1"/>
              <p:nvPr/>
            </p:nvSpPr>
            <p:spPr>
              <a:xfrm>
                <a:off x="5436096" y="6237312"/>
                <a:ext cx="2736304" cy="369332"/>
              </a:xfrm>
              <a:prstGeom prst="rect">
                <a:avLst/>
              </a:prstGeom>
              <a:noFill/>
            </p:spPr>
            <p:txBody>
              <a:bodyPr wrap="square" rtlCol="0">
                <a:spAutoFit/>
              </a:bodyPr>
              <a:lstStyle/>
              <a:p>
                <a:pPr algn="ctr"/>
                <a:r>
                  <a:rPr lang="zh-CN" altLang="zh-CN" b="1"/>
                  <a:t>气门具体部位响声诊断</a:t>
                </a:r>
                <a:endParaRPr lang="zh-CN" altLang="en-US" b="1"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4008" y="3429000"/>
                <a:ext cx="3898001" cy="2736304"/>
              </a:xfrm>
              <a:prstGeom prst="rect">
                <a:avLst/>
              </a:prstGeom>
            </p:spPr>
          </p:pic>
        </p:grpSp>
        <p:sp>
          <p:nvSpPr>
            <p:cNvPr id="8" name="文本框 7"/>
            <p:cNvSpPr txBox="1"/>
            <p:nvPr/>
          </p:nvSpPr>
          <p:spPr>
            <a:xfrm>
              <a:off x="755576" y="404664"/>
              <a:ext cx="7920880" cy="3822200"/>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3.</a:t>
              </a:r>
              <a:r>
                <a:rPr lang="zh-CN" altLang="zh-CN" sz="2400" dirty="0"/>
                <a:t>往发响的气门杆端处加少许机油，起动发动机并怠速运转。</a:t>
              </a:r>
            </a:p>
            <a:p>
              <a:pPr indent="457200">
                <a:lnSpc>
                  <a:spcPct val="200000"/>
                </a:lnSpc>
                <a:spcBef>
                  <a:spcPct val="20000"/>
                </a:spcBef>
                <a:buClr>
                  <a:schemeClr val="tx2"/>
                </a:buClr>
                <a:buSzPct val="60000"/>
              </a:pPr>
              <a:r>
                <a:rPr lang="zh-CN" altLang="zh-CN" sz="2400" dirty="0"/>
                <a:t>若响声减弱或消失，说明响声系润滑不良所致，应疏通油道</a:t>
              </a:r>
              <a:r>
                <a:rPr lang="zh-CN" altLang="zh-CN" sz="2400" dirty="0" smtClean="0"/>
                <a:t>。若</a:t>
              </a:r>
              <a:r>
                <a:rPr lang="zh-CN" altLang="zh-CN" sz="2400" dirty="0"/>
                <a:t>响声不减弱，说明气门座圈松动，应拆下重新镶</a:t>
              </a:r>
              <a:r>
                <a:rPr lang="zh-CN" altLang="zh-CN" sz="2400" dirty="0" smtClean="0"/>
                <a:t>配</a:t>
              </a:r>
              <a:r>
                <a:rPr lang="zh-CN" altLang="en-US" sz="2400" dirty="0" smtClean="0"/>
                <a:t>。</a:t>
              </a:r>
              <a:endParaRPr lang="zh-CN" altLang="zh-CN" sz="2400" dirty="0"/>
            </a:p>
          </p:txBody>
        </p:sp>
      </p:grpSp>
    </p:spTree>
    <p:extLst>
      <p:ext uri="{BB962C8B-B14F-4D97-AF65-F5344CB8AC3E}">
        <p14:creationId xmlns:p14="http://schemas.microsoft.com/office/powerpoint/2010/main" val="83479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7920880"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2</a:t>
            </a:r>
            <a:r>
              <a:rPr lang="zh-CN" altLang="zh-CN" sz="3600" b="1" dirty="0">
                <a:solidFill>
                  <a:srgbClr val="FFFF00"/>
                </a:solidFill>
                <a:latin typeface="Times New Roman" pitchFamily="18" charset="0"/>
                <a:ea typeface="+mn-ea"/>
                <a:cs typeface="Times New Roman" pitchFamily="18" charset="0"/>
              </a:rPr>
              <a:t>正时齿轮响故障的诊断与排除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1988840"/>
            <a:ext cx="7632848" cy="4401205"/>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latin typeface="Times New Roman" panose="02020603050405020304" pitchFamily="18" charset="0"/>
                <a:cs typeface="Times New Roman" panose="02020603050405020304" pitchFamily="18" charset="0"/>
              </a:rPr>
              <a:t>1.</a:t>
            </a:r>
            <a:r>
              <a:rPr lang="zh-CN" altLang="zh-CN" sz="2800" dirty="0"/>
              <a:t>掌握正时齿轮响故障现象、</a:t>
            </a:r>
            <a:r>
              <a:rPr lang="zh-CN" altLang="zh-CN" sz="2800" dirty="0" smtClean="0"/>
              <a:t>原因</a:t>
            </a:r>
            <a:r>
              <a:rPr lang="zh-CN" altLang="en-US" sz="2800" dirty="0" smtClean="0"/>
              <a:t>。</a:t>
            </a:r>
            <a:endParaRPr lang="zh-CN" altLang="zh-CN" sz="2800" dirty="0"/>
          </a:p>
          <a:p>
            <a:pPr indent="457200" algn="just">
              <a:lnSpc>
                <a:spcPct val="200000"/>
              </a:lnSpc>
            </a:pPr>
            <a:r>
              <a:rPr lang="en-US" altLang="zh-CN" sz="2800" dirty="0">
                <a:latin typeface="Times New Roman" panose="02020603050405020304" pitchFamily="18" charset="0"/>
                <a:cs typeface="Times New Roman" panose="02020603050405020304" pitchFamily="18" charset="0"/>
              </a:rPr>
              <a:t>2.</a:t>
            </a:r>
            <a:r>
              <a:rPr lang="zh-CN" altLang="zh-CN" sz="2800" dirty="0"/>
              <a:t>掌握正时齿轮响故障排除方法。</a:t>
            </a:r>
            <a:endParaRPr lang="en-US" altLang="zh-CN" sz="2800" dirty="0"/>
          </a:p>
          <a:p>
            <a:pPr indent="457200" algn="just">
              <a:lnSpc>
                <a:spcPct val="200000"/>
              </a:lnSpc>
            </a:pPr>
            <a:r>
              <a:rPr lang="zh-CN" altLang="en-US" sz="2800" dirty="0">
                <a:solidFill>
                  <a:srgbClr val="FFFF00"/>
                </a:solidFill>
              </a:rPr>
              <a:t>主要实训器材</a:t>
            </a:r>
            <a:endParaRPr lang="en-US" altLang="zh-CN" sz="2800" dirty="0">
              <a:solidFill>
                <a:srgbClr val="FFFF00"/>
              </a:solidFill>
            </a:endParaRPr>
          </a:p>
          <a:p>
            <a:pPr indent="457200" algn="just">
              <a:lnSpc>
                <a:spcPct val="200000"/>
              </a:lnSpc>
            </a:pPr>
            <a:r>
              <a:rPr lang="zh-CN" altLang="en-US" sz="2800" dirty="0"/>
              <a:t>同项目</a:t>
            </a:r>
            <a:r>
              <a:rPr lang="en-US" altLang="zh-CN" sz="2800" dirty="0"/>
              <a:t>1</a:t>
            </a:r>
          </a:p>
        </p:txBody>
      </p:sp>
    </p:spTree>
    <p:extLst>
      <p:ext uri="{BB962C8B-B14F-4D97-AF65-F5344CB8AC3E}">
        <p14:creationId xmlns:p14="http://schemas.microsoft.com/office/powerpoint/2010/main" val="335036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620688"/>
            <a:ext cx="7848872" cy="5400600"/>
          </a:xfrm>
        </p:spPr>
        <p:txBody>
          <a:bodyPr>
            <a:noAutofit/>
          </a:bodyPr>
          <a:lstStyle/>
          <a:p>
            <a:pPr indent="0" algn="just">
              <a:lnSpc>
                <a:spcPct val="200000"/>
              </a:lnSpc>
              <a:buNone/>
            </a:pPr>
            <a:r>
              <a:rPr lang="zh-CN" altLang="en-US" sz="2400" b="1" dirty="0" smtClean="0">
                <a:solidFill>
                  <a:srgbClr val="FFFF00"/>
                </a:solidFill>
              </a:rPr>
              <a:t>故障现象</a:t>
            </a:r>
            <a:endParaRPr lang="en-US" altLang="zh-CN" sz="2400" b="1" dirty="0" smtClean="0">
              <a:solidFill>
                <a:srgbClr val="FFFF00"/>
              </a:solidFill>
            </a:endParaRP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1.</a:t>
            </a:r>
            <a:r>
              <a:rPr lang="zh-CN" altLang="zh-CN" sz="2400" dirty="0"/>
              <a:t>声响比较复杂，有时有节奏，有时无</a:t>
            </a:r>
            <a:r>
              <a:rPr lang="zh-CN" altLang="zh-CN" sz="2400" dirty="0" smtClean="0"/>
              <a:t>节奏。</a:t>
            </a:r>
            <a:endParaRPr lang="zh-CN" altLang="zh-CN" sz="2400" dirty="0"/>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2.</a:t>
            </a:r>
            <a:r>
              <a:rPr lang="zh-CN" altLang="zh-CN" sz="2400" dirty="0"/>
              <a:t>发动机怠速运转时，在正时齿轮室盖处发出“嘎啦、嘎啦”</a:t>
            </a:r>
            <a:r>
              <a:rPr lang="zh-CN" altLang="zh-CN" sz="2400" dirty="0" smtClean="0"/>
              <a:t>声，</a:t>
            </a:r>
            <a:r>
              <a:rPr lang="zh-CN" altLang="zh-CN" sz="2400" dirty="0"/>
              <a:t>高速时响声变得杂乱并带有破碎声。</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3.</a:t>
            </a:r>
            <a:r>
              <a:rPr lang="zh-CN" altLang="zh-CN" sz="2400" dirty="0"/>
              <a:t>有的声响不受温度和单缸断火试验的影响</a:t>
            </a:r>
            <a:r>
              <a:rPr lang="zh-CN" altLang="zh-CN" sz="2400" dirty="0" smtClean="0"/>
              <a:t>，温度</a:t>
            </a:r>
            <a:r>
              <a:rPr lang="zh-CN" altLang="zh-CN" sz="2400" dirty="0"/>
              <a:t>低时无噪声，温度正常后，才出现噪声。</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4.</a:t>
            </a:r>
            <a:r>
              <a:rPr lang="zh-CN" altLang="zh-CN" sz="2400" dirty="0"/>
              <a:t>有的声响伴随正时齿轮室盖振动，有的声响伴随振动。</a:t>
            </a:r>
            <a:endParaRPr lang="en-US" altLang="zh-CN" sz="2400" dirty="0"/>
          </a:p>
        </p:txBody>
      </p:sp>
    </p:spTree>
    <p:extLst>
      <p:ext uri="{BB962C8B-B14F-4D97-AF65-F5344CB8AC3E}">
        <p14:creationId xmlns:p14="http://schemas.microsoft.com/office/powerpoint/2010/main" val="10686657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620688"/>
            <a:ext cx="7848872" cy="5400600"/>
          </a:xfrm>
        </p:spPr>
        <p:txBody>
          <a:bodyPr>
            <a:noAutofit/>
          </a:bodyPr>
          <a:lstStyle/>
          <a:p>
            <a:pPr indent="0" algn="just">
              <a:lnSpc>
                <a:spcPct val="200000"/>
              </a:lnSpc>
              <a:buNone/>
            </a:pPr>
            <a:r>
              <a:rPr lang="zh-CN" altLang="zh-CN" sz="2400" b="1" dirty="0" smtClean="0">
                <a:solidFill>
                  <a:srgbClr val="FFFF00"/>
                </a:solidFill>
              </a:rPr>
              <a:t>故障</a:t>
            </a:r>
            <a:r>
              <a:rPr lang="zh-CN" altLang="zh-CN" sz="2400" b="1" dirty="0">
                <a:solidFill>
                  <a:srgbClr val="FFFF00"/>
                </a:solidFill>
              </a:rPr>
              <a:t>原因</a:t>
            </a:r>
            <a:endParaRPr lang="en-US" altLang="zh-CN" sz="2400" dirty="0" smtClean="0">
              <a:solidFill>
                <a:srgbClr val="FFFF00"/>
              </a:solidFill>
            </a:endParaRP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1.</a:t>
            </a:r>
            <a:r>
              <a:rPr lang="zh-CN" altLang="zh-CN" sz="2400" dirty="0"/>
              <a:t>正时齿轮啮合间隙过大或过小。</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2.</a:t>
            </a:r>
            <a:r>
              <a:rPr lang="zh-CN" altLang="zh-CN" sz="2400" dirty="0"/>
              <a:t>凸轮轴与曲轴的中心线不平行。</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3.</a:t>
            </a:r>
            <a:r>
              <a:rPr lang="zh-CN" altLang="zh-CN" sz="2400" dirty="0"/>
              <a:t>更换凸轮轴或更换曲轴轴承后，齿轮啮合位置发生变化。</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4.</a:t>
            </a:r>
            <a:r>
              <a:rPr lang="zh-CN" altLang="zh-CN" sz="2400" dirty="0"/>
              <a:t>凸轮轴或正时齿轮固定螺栓松动。</a:t>
            </a:r>
          </a:p>
          <a:p>
            <a:pPr marL="0" indent="457200">
              <a:lnSpc>
                <a:spcPct val="200000"/>
              </a:lnSpc>
              <a:buNone/>
            </a:pPr>
            <a:r>
              <a:rPr lang="en-US" altLang="zh-CN" sz="2400" dirty="0">
                <a:latin typeface="Times New Roman" panose="02020603050405020304" pitchFamily="18" charset="0"/>
                <a:cs typeface="Times New Roman" panose="02020603050405020304" pitchFamily="18" charset="0"/>
              </a:rPr>
              <a:t>5.</a:t>
            </a:r>
            <a:r>
              <a:rPr lang="zh-CN" altLang="zh-CN" sz="2400" dirty="0"/>
              <a:t>凸轮轴正时齿轮轮齿折损或齿轮径向破裂。</a:t>
            </a:r>
            <a:endParaRPr lang="en-US" altLang="zh-CN" sz="2400" dirty="0"/>
          </a:p>
        </p:txBody>
      </p:sp>
    </p:spTree>
    <p:extLst>
      <p:ext uri="{BB962C8B-B14F-4D97-AF65-F5344CB8AC3E}">
        <p14:creationId xmlns:p14="http://schemas.microsoft.com/office/powerpoint/2010/main" val="1888895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404664"/>
            <a:ext cx="7416824" cy="792088"/>
          </a:xfrm>
        </p:spPr>
        <p:txBody>
          <a:bodyPr>
            <a:noAutofit/>
          </a:bodyPr>
          <a:lstStyle/>
          <a:p>
            <a:pPr indent="0" algn="just">
              <a:lnSpc>
                <a:spcPct val="200000"/>
              </a:lnSpc>
              <a:buNone/>
            </a:pPr>
            <a:r>
              <a:rPr lang="zh-CN" altLang="zh-CN" sz="2400" b="1" dirty="0" smtClean="0">
                <a:solidFill>
                  <a:srgbClr val="FFFF00"/>
                </a:solidFill>
              </a:rPr>
              <a:t>故障</a:t>
            </a:r>
            <a:r>
              <a:rPr lang="zh-CN" altLang="en-US" sz="2400" b="1" dirty="0" smtClean="0">
                <a:solidFill>
                  <a:srgbClr val="FFFF00"/>
                </a:solidFill>
              </a:rPr>
              <a:t>排除方法</a:t>
            </a:r>
            <a:endParaRPr lang="en-US" altLang="zh-CN" sz="2400" b="1" dirty="0" smtClean="0">
              <a:solidFill>
                <a:srgbClr val="FFFF00"/>
              </a:solidFill>
            </a:endParaRPr>
          </a:p>
        </p:txBody>
      </p:sp>
      <p:sp>
        <p:nvSpPr>
          <p:cNvPr id="3" name="文本框 2"/>
          <p:cNvSpPr txBox="1"/>
          <p:nvPr/>
        </p:nvSpPr>
        <p:spPr>
          <a:xfrm>
            <a:off x="2771800" y="6309320"/>
            <a:ext cx="3312368" cy="369332"/>
          </a:xfrm>
          <a:prstGeom prst="rect">
            <a:avLst/>
          </a:prstGeom>
          <a:noFill/>
        </p:spPr>
        <p:txBody>
          <a:bodyPr wrap="square" rtlCol="0">
            <a:spAutoFit/>
          </a:bodyPr>
          <a:lstStyle/>
          <a:p>
            <a:pPr algn="ctr"/>
            <a:r>
              <a:rPr lang="zh-CN" altLang="zh-CN" b="1" dirty="0"/>
              <a:t>正时齿轮响的诊断</a:t>
            </a:r>
            <a:endParaRPr lang="zh-CN" altLang="en-US" b="1" dirty="0"/>
          </a:p>
        </p:txBody>
      </p:sp>
      <p:sp>
        <p:nvSpPr>
          <p:cNvPr id="17" name="文本框 16"/>
          <p:cNvSpPr txBox="1"/>
          <p:nvPr/>
        </p:nvSpPr>
        <p:spPr>
          <a:xfrm>
            <a:off x="683568" y="1196752"/>
            <a:ext cx="7704856" cy="2308324"/>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latin typeface="Times New Roman" panose="02020603050405020304" pitchFamily="18" charset="0"/>
                <a:cs typeface="Times New Roman" panose="02020603050405020304" pitchFamily="18" charset="0"/>
              </a:rPr>
              <a:t>1.</a:t>
            </a:r>
            <a:r>
              <a:rPr lang="zh-CN" altLang="zh-CN" sz="2400" dirty="0"/>
              <a:t>发动机怠速运转时，发出“嘎啦、嘎啦”声，中速</a:t>
            </a:r>
            <a:r>
              <a:rPr lang="zh-CN" altLang="en-US" sz="2400" dirty="0"/>
              <a:t>时</a:t>
            </a:r>
            <a:r>
              <a:rPr lang="zh-CN" altLang="zh-CN" sz="2400" dirty="0"/>
              <a:t>响声比较</a:t>
            </a:r>
            <a:r>
              <a:rPr lang="zh-CN" altLang="zh-CN" sz="2400" dirty="0" smtClean="0"/>
              <a:t>突出</a:t>
            </a:r>
            <a:r>
              <a:rPr lang="zh-CN" altLang="en-US" sz="2400" dirty="0" smtClean="0"/>
              <a:t>。</a:t>
            </a:r>
            <a:r>
              <a:rPr lang="zh-CN" altLang="zh-CN" sz="2400" dirty="0"/>
              <a:t>用试棒或机械故障听诊器仪触在正时齿轮室盖上</a:t>
            </a:r>
            <a:r>
              <a:rPr lang="zh-CN" altLang="zh-CN" sz="2400" dirty="0" smtClean="0"/>
              <a:t>倾听</a:t>
            </a:r>
            <a:r>
              <a:rPr lang="zh-CN" altLang="en-US" sz="2400" dirty="0" smtClean="0"/>
              <a:t>。</a:t>
            </a:r>
            <a:endParaRPr lang="zh-CN" altLang="zh-CN" sz="2400"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3573016"/>
            <a:ext cx="6264696" cy="2626558"/>
          </a:xfrm>
          <a:prstGeom prst="rect">
            <a:avLst/>
          </a:prstGeom>
          <a:solidFill>
            <a:schemeClr val="tx1"/>
          </a:solidFill>
        </p:spPr>
      </p:pic>
    </p:spTree>
    <p:extLst>
      <p:ext uri="{BB962C8B-B14F-4D97-AF65-F5344CB8AC3E}">
        <p14:creationId xmlns:p14="http://schemas.microsoft.com/office/powerpoint/2010/main" val="8984179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0"/>
            <a:ext cx="8208912" cy="6669360"/>
          </a:xfrm>
        </p:spPr>
        <p:txBody>
          <a:bodyPr>
            <a:noAutofit/>
          </a:bodyPr>
          <a:lstStyle/>
          <a:p>
            <a:pPr marL="0" indent="457200">
              <a:lnSpc>
                <a:spcPct val="220000"/>
              </a:lnSpc>
              <a:buNone/>
            </a:pPr>
            <a:r>
              <a:rPr lang="en-US" altLang="zh-CN" sz="2400" dirty="0">
                <a:latin typeface="Times New Roman" panose="02020603050405020304" pitchFamily="18" charset="0"/>
                <a:cs typeface="Times New Roman" panose="02020603050405020304" pitchFamily="18" charset="0"/>
              </a:rPr>
              <a:t>2.</a:t>
            </a:r>
            <a:r>
              <a:rPr lang="zh-CN" altLang="zh-CN" sz="2400" dirty="0"/>
              <a:t>将发动机的转速升高，响声也会随着加大，且发出周期性变化、有节奏的“哽、哽”声，说明正时齿轮啮合不均匀。</a:t>
            </a:r>
          </a:p>
          <a:p>
            <a:pPr marL="0" indent="457200">
              <a:lnSpc>
                <a:spcPct val="220000"/>
              </a:lnSpc>
              <a:buNone/>
            </a:pPr>
            <a:r>
              <a:rPr lang="en-US" altLang="zh-CN" sz="2400" dirty="0">
                <a:latin typeface="Times New Roman" panose="02020603050405020304" pitchFamily="18" charset="0"/>
                <a:cs typeface="Times New Roman" panose="02020603050405020304" pitchFamily="18" charset="0"/>
              </a:rPr>
              <a:t>3.</a:t>
            </a:r>
            <a:r>
              <a:rPr lang="zh-CN" altLang="zh-CN" sz="2400" dirty="0"/>
              <a:t>发动机处于高速下运转，</a:t>
            </a:r>
            <a:r>
              <a:rPr lang="zh-CN" altLang="zh-CN" sz="2400" dirty="0" smtClean="0"/>
              <a:t>发出连续的</a:t>
            </a:r>
            <a:r>
              <a:rPr lang="zh-CN" altLang="zh-CN" sz="2400" dirty="0"/>
              <a:t>、强烈的“嘎嘎”声，在正时齿轮室盖上有振动感，说明凸轮轴轴向窜动太大。</a:t>
            </a:r>
          </a:p>
          <a:p>
            <a:pPr marL="0" indent="457200">
              <a:lnSpc>
                <a:spcPct val="220000"/>
              </a:lnSpc>
              <a:buNone/>
            </a:pPr>
            <a:r>
              <a:rPr lang="en-US" altLang="zh-CN" sz="2400" dirty="0">
                <a:latin typeface="Times New Roman" panose="02020603050405020304" pitchFamily="18" charset="0"/>
                <a:cs typeface="Times New Roman" panose="02020603050405020304" pitchFamily="18" charset="0"/>
              </a:rPr>
              <a:t>4.</a:t>
            </a:r>
            <a:r>
              <a:rPr lang="zh-CN" altLang="zh-CN" sz="2400" dirty="0"/>
              <a:t>若声响的大小随发动机转速而变化，且类似于“呼啸”声，说明齿轮啮合不良</a:t>
            </a:r>
            <a:r>
              <a:rPr lang="zh-CN" altLang="zh-CN" sz="2400" dirty="0" smtClean="0"/>
              <a:t>。</a:t>
            </a:r>
            <a:endParaRPr lang="en-US" altLang="zh-CN" sz="2400" dirty="0" smtClean="0"/>
          </a:p>
          <a:p>
            <a:pPr marL="0" indent="457200">
              <a:lnSpc>
                <a:spcPct val="220000"/>
              </a:lnSpc>
              <a:buNone/>
            </a:pPr>
            <a:r>
              <a:rPr lang="en-US" altLang="zh-CN" sz="2400" dirty="0">
                <a:latin typeface="Times New Roman" panose="02020603050405020304" pitchFamily="18" charset="0"/>
                <a:cs typeface="Times New Roman" panose="02020603050405020304" pitchFamily="18" charset="0"/>
              </a:rPr>
              <a:t>5.</a:t>
            </a:r>
            <a:r>
              <a:rPr lang="zh-CN" altLang="zh-CN" sz="2400" dirty="0"/>
              <a:t>对于大修或更换正时齿轮后的发动机，运转时发出连续不断的“呜呜“声</a:t>
            </a:r>
            <a:r>
              <a:rPr lang="zh-CN" altLang="zh-CN" sz="2400" dirty="0" smtClean="0"/>
              <a:t>，说明</a:t>
            </a:r>
            <a:r>
              <a:rPr lang="zh-CN" altLang="zh-CN" sz="2400" dirty="0"/>
              <a:t>正时齿轮啮合间隙过小。</a:t>
            </a:r>
          </a:p>
          <a:p>
            <a:pPr marL="0" indent="457200">
              <a:lnSpc>
                <a:spcPct val="220000"/>
              </a:lnSpc>
              <a:buNone/>
            </a:pPr>
            <a:endParaRPr lang="en-US" altLang="zh-CN" sz="2400" dirty="0"/>
          </a:p>
        </p:txBody>
      </p:sp>
    </p:spTree>
    <p:extLst>
      <p:ext uri="{BB962C8B-B14F-4D97-AF65-F5344CB8AC3E}">
        <p14:creationId xmlns:p14="http://schemas.microsoft.com/office/powerpoint/2010/main" val="2073519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229600" cy="6120680"/>
          </a:xfrm>
        </p:spPr>
        <p:txBody>
          <a:bodyPr>
            <a:normAutofit/>
          </a:bodyPr>
          <a:lstStyle/>
          <a:p>
            <a:pPr marL="0" indent="457200">
              <a:lnSpc>
                <a:spcPct val="220000"/>
              </a:lnSpc>
              <a:buNone/>
            </a:pPr>
            <a:r>
              <a:rPr lang="en-US" altLang="zh-CN" sz="2400" dirty="0" smtClean="0">
                <a:latin typeface="Times New Roman" panose="02020603050405020304" pitchFamily="18" charset="0"/>
                <a:cs typeface="Times New Roman" panose="02020603050405020304" pitchFamily="18" charset="0"/>
              </a:rPr>
              <a:t>6</a:t>
            </a:r>
            <a:r>
              <a:rPr lang="en-US" altLang="zh-CN" sz="2400" dirty="0">
                <a:latin typeface="Times New Roman" panose="02020603050405020304" pitchFamily="18" charset="0"/>
                <a:cs typeface="Times New Roman" panose="02020603050405020304" pitchFamily="18" charset="0"/>
              </a:rPr>
              <a:t>.</a:t>
            </a:r>
            <a:r>
              <a:rPr lang="zh-CN" altLang="zh-CN" sz="2400" dirty="0"/>
              <a:t>拆开正时齿轮室盖</a:t>
            </a:r>
            <a:r>
              <a:rPr lang="zh-CN" altLang="zh-CN" sz="2400" dirty="0" smtClean="0"/>
              <a:t>。</a:t>
            </a:r>
            <a:endParaRPr lang="en-US" altLang="zh-CN" sz="2400" dirty="0" smtClean="0"/>
          </a:p>
          <a:p>
            <a:pPr marL="0" indent="457200">
              <a:lnSpc>
                <a:spcPct val="220000"/>
              </a:lnSpc>
              <a:buNone/>
            </a:pPr>
            <a:r>
              <a:rPr lang="zh-CN" altLang="zh-CN" sz="2400" dirty="0"/>
              <a:t>（</a:t>
            </a:r>
            <a:r>
              <a:rPr lang="en-US" altLang="zh-CN" sz="2400" dirty="0"/>
              <a:t>1</a:t>
            </a:r>
            <a:r>
              <a:rPr lang="zh-CN" altLang="zh-CN" sz="2400" dirty="0"/>
              <a:t>）检查凸轮轴端上固定螺栓是否</a:t>
            </a:r>
            <a:r>
              <a:rPr lang="zh-CN" altLang="zh-CN" sz="2400" dirty="0" smtClean="0"/>
              <a:t>松动</a:t>
            </a:r>
            <a:r>
              <a:rPr lang="zh-CN" altLang="en-US" sz="2400" dirty="0"/>
              <a:t>。</a:t>
            </a:r>
            <a:endParaRPr lang="en-US" altLang="zh-CN" sz="2400" dirty="0" smtClean="0"/>
          </a:p>
          <a:p>
            <a:pPr marL="0" indent="457200">
              <a:lnSpc>
                <a:spcPct val="220000"/>
              </a:lnSpc>
              <a:buNone/>
            </a:pPr>
            <a:r>
              <a:rPr lang="zh-CN" altLang="zh-CN" sz="2400" dirty="0"/>
              <a:t>（</a:t>
            </a:r>
            <a:r>
              <a:rPr lang="en-US" altLang="zh-CN" sz="2400" dirty="0"/>
              <a:t>2</a:t>
            </a:r>
            <a:r>
              <a:rPr lang="zh-CN" altLang="zh-CN" sz="2400" dirty="0"/>
              <a:t>）检查凸轮轴的轴向间隙是否过大</a:t>
            </a:r>
            <a:r>
              <a:rPr lang="zh-CN" altLang="zh-CN" sz="2400" dirty="0" smtClean="0"/>
              <a:t>。</a:t>
            </a:r>
            <a:endParaRPr lang="en-US" altLang="zh-CN" sz="2400" dirty="0" smtClean="0"/>
          </a:p>
          <a:p>
            <a:pPr marL="0" indent="457200">
              <a:lnSpc>
                <a:spcPct val="220000"/>
              </a:lnSpc>
              <a:buNone/>
            </a:pPr>
            <a:r>
              <a:rPr lang="zh-CN" altLang="zh-CN" sz="2400" dirty="0"/>
              <a:t>（</a:t>
            </a:r>
            <a:r>
              <a:rPr lang="en-US" altLang="zh-CN" sz="2400" dirty="0"/>
              <a:t>3</a:t>
            </a:r>
            <a:r>
              <a:rPr lang="zh-CN" altLang="zh-CN" sz="2400" dirty="0"/>
              <a:t>）检查两正时齿轮的啮合间隙是否过大</a:t>
            </a:r>
            <a:r>
              <a:rPr lang="zh-CN" altLang="zh-CN" sz="2400" dirty="0" smtClean="0"/>
              <a:t>。</a:t>
            </a:r>
            <a:endParaRPr lang="en-US" altLang="zh-CN" sz="2400" dirty="0" smtClean="0"/>
          </a:p>
          <a:p>
            <a:pPr marL="0" indent="457200">
              <a:lnSpc>
                <a:spcPct val="220000"/>
              </a:lnSpc>
              <a:buNone/>
            </a:pPr>
            <a:r>
              <a:rPr lang="zh-CN" altLang="zh-CN" sz="2400" dirty="0"/>
              <a:t>（</a:t>
            </a:r>
            <a:r>
              <a:rPr lang="en-US" altLang="zh-CN" sz="2400" dirty="0"/>
              <a:t>4</a:t>
            </a:r>
            <a:r>
              <a:rPr lang="zh-CN" altLang="zh-CN" sz="2400" dirty="0"/>
              <a:t>）检查两正时齿轮的端面是否平齐</a:t>
            </a:r>
            <a:r>
              <a:rPr lang="zh-CN" altLang="zh-CN" sz="2400" dirty="0" smtClean="0"/>
              <a:t>。</a:t>
            </a:r>
            <a:endParaRPr lang="en-US" altLang="zh-CN" sz="2400" dirty="0" smtClean="0"/>
          </a:p>
          <a:p>
            <a:pPr marL="0" indent="457200">
              <a:lnSpc>
                <a:spcPct val="220000"/>
              </a:lnSpc>
              <a:buNone/>
            </a:pPr>
            <a:r>
              <a:rPr lang="zh-CN" altLang="zh-CN" sz="2400" dirty="0"/>
              <a:t>（</a:t>
            </a:r>
            <a:r>
              <a:rPr lang="en-US" altLang="zh-CN" sz="2400" dirty="0"/>
              <a:t>5</a:t>
            </a:r>
            <a:r>
              <a:rPr lang="zh-CN" altLang="zh-CN" sz="2400" dirty="0"/>
              <a:t>）检查两正时齿轮啮合处附近的喷油嘴是否堵塞。</a:t>
            </a:r>
          </a:p>
        </p:txBody>
      </p:sp>
    </p:spTree>
    <p:extLst>
      <p:ext uri="{BB962C8B-B14F-4D97-AF65-F5344CB8AC3E}">
        <p14:creationId xmlns:p14="http://schemas.microsoft.com/office/powerpoint/2010/main" val="54422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zh-CN" b="1" dirty="0" smtClean="0">
                <a:ln w="6350">
                  <a:solidFill>
                    <a:schemeClr val="accent1">
                      <a:shade val="43000"/>
                    </a:schemeClr>
                  </a:solidFill>
                </a:ln>
                <a:solidFill>
                  <a:srgbClr val="FFFF00"/>
                </a:solidFill>
                <a:effectLst/>
                <a:latin typeface="+mn-ea"/>
                <a:ea typeface="+mn-ea"/>
              </a:rPr>
              <a:t>配</a:t>
            </a:r>
            <a:r>
              <a:rPr lang="zh-CN" altLang="zh-CN" b="1" dirty="0">
                <a:ln w="6350">
                  <a:solidFill>
                    <a:schemeClr val="accent1">
                      <a:shade val="43000"/>
                    </a:schemeClr>
                  </a:solidFill>
                </a:ln>
                <a:solidFill>
                  <a:srgbClr val="FFFF00"/>
                </a:solidFill>
                <a:effectLst/>
                <a:latin typeface="+mn-ea"/>
                <a:ea typeface="+mn-ea"/>
              </a:rPr>
              <a:t>气机构的维护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700808"/>
            <a:ext cx="7848872" cy="4413131"/>
          </a:xfrm>
          <a:prstGeom prst="rect">
            <a:avLst/>
          </a:prstGeom>
          <a:noFill/>
        </p:spPr>
        <p:txBody>
          <a:bodyPr wrap="square" rtlCol="0">
            <a:spAutoFit/>
          </a:bodyPr>
          <a:lstStyle/>
          <a:p>
            <a:pPr indent="457200" algn="just">
              <a:lnSpc>
                <a:spcPct val="200000"/>
              </a:lnSpc>
            </a:pPr>
            <a:r>
              <a:rPr lang="zh-CN" altLang="zh-CN" sz="2400" dirty="0">
                <a:latin typeface="Times New Roman" panose="02020603050405020304" pitchFamily="18" charset="0"/>
                <a:cs typeface="Times New Roman" panose="02020603050405020304" pitchFamily="18" charset="0"/>
              </a:rPr>
              <a:t>汽油发动机曲轴驱动凸轮轴一般是用</a:t>
            </a:r>
            <a:r>
              <a:rPr lang="zh-CN" altLang="zh-CN" sz="2400" dirty="0">
                <a:solidFill>
                  <a:srgbClr val="FFFF00"/>
                </a:solidFill>
                <a:latin typeface="Times New Roman" panose="02020603050405020304" pitchFamily="18" charset="0"/>
                <a:cs typeface="Times New Roman" panose="02020603050405020304" pitchFamily="18" charset="0"/>
              </a:rPr>
              <a:t>链轮</a:t>
            </a:r>
            <a:r>
              <a:rPr lang="zh-CN" altLang="zh-CN" sz="2400" dirty="0">
                <a:latin typeface="Times New Roman" panose="02020603050405020304" pitchFamily="18" charset="0"/>
                <a:cs typeface="Times New Roman" panose="02020603050405020304" pitchFamily="18" charset="0"/>
              </a:rPr>
              <a:t>和</a:t>
            </a:r>
            <a:r>
              <a:rPr lang="zh-CN" altLang="zh-CN" sz="2400" dirty="0">
                <a:solidFill>
                  <a:srgbClr val="FFFF00"/>
                </a:solidFill>
                <a:latin typeface="Times New Roman" panose="02020603050405020304" pitchFamily="18" charset="0"/>
                <a:cs typeface="Times New Roman" panose="02020603050405020304" pitchFamily="18" charset="0"/>
              </a:rPr>
              <a:t>同步带</a:t>
            </a:r>
            <a:r>
              <a:rPr lang="zh-CN" altLang="zh-CN" sz="2400" dirty="0">
                <a:latin typeface="Times New Roman" panose="02020603050405020304" pitchFamily="18" charset="0"/>
                <a:cs typeface="Times New Roman" panose="02020603050405020304" pitchFamily="18" charset="0"/>
              </a:rPr>
              <a:t>两种方式。</a:t>
            </a:r>
          </a:p>
          <a:p>
            <a:pPr indent="457200" algn="just">
              <a:lnSpc>
                <a:spcPct val="200000"/>
              </a:lnSpc>
            </a:pPr>
            <a:r>
              <a:rPr lang="zh-CN" altLang="zh-CN" sz="2400" dirty="0">
                <a:latin typeface="Times New Roman" panose="02020603050405020304" pitchFamily="18" charset="0"/>
                <a:cs typeface="Times New Roman" panose="02020603050405020304" pitchFamily="18" charset="0"/>
              </a:rPr>
              <a:t>为了防止链条抖振，设有导链板和张紧装置，张紧装置有</a:t>
            </a:r>
            <a:r>
              <a:rPr lang="zh-CN" altLang="zh-CN" sz="2400" dirty="0">
                <a:solidFill>
                  <a:srgbClr val="FFFF00"/>
                </a:solidFill>
                <a:latin typeface="Times New Roman" panose="02020603050405020304" pitchFamily="18" charset="0"/>
                <a:cs typeface="Times New Roman" panose="02020603050405020304" pitchFamily="18" charset="0"/>
              </a:rPr>
              <a:t>机械式</a:t>
            </a:r>
            <a:r>
              <a:rPr lang="zh-CN" altLang="zh-CN" sz="2400" dirty="0">
                <a:latin typeface="Times New Roman" panose="02020603050405020304" pitchFamily="18" charset="0"/>
                <a:cs typeface="Times New Roman" panose="02020603050405020304" pitchFamily="18" charset="0"/>
              </a:rPr>
              <a:t>和</a:t>
            </a:r>
            <a:r>
              <a:rPr lang="zh-CN" altLang="zh-CN" sz="2400" dirty="0">
                <a:solidFill>
                  <a:srgbClr val="FFFF00"/>
                </a:solidFill>
                <a:latin typeface="Times New Roman" panose="02020603050405020304" pitchFamily="18" charset="0"/>
                <a:cs typeface="Times New Roman" panose="02020603050405020304" pitchFamily="18" charset="0"/>
              </a:rPr>
              <a:t>液压式</a:t>
            </a:r>
            <a:r>
              <a:rPr lang="zh-CN" altLang="zh-CN" sz="2400" dirty="0">
                <a:latin typeface="Times New Roman" panose="02020603050405020304" pitchFamily="18" charset="0"/>
                <a:cs typeface="Times New Roman" panose="02020603050405020304" pitchFamily="18" charset="0"/>
              </a:rPr>
              <a:t>两种</a:t>
            </a:r>
            <a:r>
              <a:rPr lang="zh-CN" altLang="zh-CN" sz="2400" dirty="0" smtClean="0">
                <a:latin typeface="Times New Roman" panose="02020603050405020304" pitchFamily="18" charset="0"/>
                <a:cs typeface="Times New Roman" panose="02020603050405020304" pitchFamily="18" charset="0"/>
              </a:rPr>
              <a:t>。</a:t>
            </a:r>
          </a:p>
          <a:p>
            <a:pPr indent="457200" algn="just">
              <a:lnSpc>
                <a:spcPct val="200000"/>
              </a:lnSpc>
            </a:pPr>
            <a:r>
              <a:rPr lang="zh-CN" altLang="zh-CN" sz="2400" dirty="0" smtClean="0">
                <a:solidFill>
                  <a:srgbClr val="FFFF00"/>
                </a:solidFill>
                <a:latin typeface="Times New Roman" panose="02020603050405020304" pitchFamily="18" charset="0"/>
                <a:cs typeface="Times New Roman" panose="02020603050405020304" pitchFamily="18" charset="0"/>
              </a:rPr>
              <a:t>液压式</a:t>
            </a:r>
            <a:r>
              <a:rPr lang="zh-CN" altLang="zh-CN" sz="2400" dirty="0" smtClean="0">
                <a:latin typeface="Times New Roman" panose="02020603050405020304" pitchFamily="18" charset="0"/>
                <a:cs typeface="Times New Roman" panose="02020603050405020304" pitchFamily="18" charset="0"/>
              </a:rPr>
              <a:t>是用发动机的机油进入液压腔，推动其内部的活塞向外移动，使张紧链轮压向链条</a:t>
            </a:r>
            <a:r>
              <a:rPr lang="zh-CN" altLang="en-US" sz="2400" dirty="0" smtClean="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32123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2204864"/>
            <a:ext cx="4031810" cy="331236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2204864"/>
            <a:ext cx="2592288" cy="3275683"/>
          </a:xfrm>
          <a:prstGeom prst="rect">
            <a:avLst/>
          </a:prstGeom>
        </p:spPr>
      </p:pic>
      <p:sp>
        <p:nvSpPr>
          <p:cNvPr id="6" name="文本框 5"/>
          <p:cNvSpPr txBox="1"/>
          <p:nvPr/>
        </p:nvSpPr>
        <p:spPr>
          <a:xfrm>
            <a:off x="611560" y="548680"/>
            <a:ext cx="7488832" cy="1569660"/>
          </a:xfrm>
          <a:prstGeom prst="rect">
            <a:avLst/>
          </a:prstGeom>
          <a:noFill/>
        </p:spPr>
        <p:txBody>
          <a:bodyPr wrap="square" rtlCol="0">
            <a:spAutoFit/>
          </a:bodyPr>
          <a:lstStyle/>
          <a:p>
            <a:pPr indent="457200" algn="just">
              <a:lnSpc>
                <a:spcPct val="200000"/>
              </a:lnSpc>
            </a:pPr>
            <a:r>
              <a:rPr lang="zh-CN" altLang="zh-CN" sz="2400" dirty="0">
                <a:latin typeface="Times New Roman" panose="02020603050405020304" pitchFamily="18" charset="0"/>
                <a:cs typeface="Times New Roman" panose="02020603050405020304" pitchFamily="18" charset="0"/>
              </a:rPr>
              <a:t>近年来高速汽车发动机上广泛采用同步带来代替传动链，同步带传动噪声小、工作可靠、成本</a:t>
            </a:r>
            <a:r>
              <a:rPr lang="zh-CN" altLang="zh-CN" sz="2400" dirty="0" smtClean="0">
                <a:latin typeface="Times New Roman" panose="02020603050405020304" pitchFamily="18" charset="0"/>
                <a:cs typeface="Times New Roman" panose="02020603050405020304" pitchFamily="18" charset="0"/>
              </a:rPr>
              <a:t>低</a:t>
            </a:r>
            <a:r>
              <a:rPr lang="zh-CN" altLang="en-US" sz="2400" dirty="0" smtClean="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899592" y="5733256"/>
            <a:ext cx="4032448" cy="369332"/>
          </a:xfrm>
          <a:prstGeom prst="rect">
            <a:avLst/>
          </a:prstGeom>
          <a:noFill/>
        </p:spPr>
        <p:txBody>
          <a:bodyPr wrap="square" rtlCol="0">
            <a:spAutoFit/>
          </a:bodyPr>
          <a:lstStyle/>
          <a:p>
            <a:pPr algn="ctr"/>
            <a:r>
              <a:rPr lang="zh-CN" altLang="zh-CN" b="1" dirty="0"/>
              <a:t>链传动</a:t>
            </a:r>
            <a:endParaRPr lang="zh-CN" altLang="en-US" b="1" dirty="0"/>
          </a:p>
        </p:txBody>
      </p:sp>
      <p:sp>
        <p:nvSpPr>
          <p:cNvPr id="8" name="文本框 7"/>
          <p:cNvSpPr txBox="1"/>
          <p:nvPr/>
        </p:nvSpPr>
        <p:spPr>
          <a:xfrm>
            <a:off x="5364088" y="5733256"/>
            <a:ext cx="2592288" cy="369332"/>
          </a:xfrm>
          <a:prstGeom prst="rect">
            <a:avLst/>
          </a:prstGeom>
          <a:noFill/>
        </p:spPr>
        <p:txBody>
          <a:bodyPr wrap="square" rtlCol="0">
            <a:spAutoFit/>
          </a:bodyPr>
          <a:lstStyle/>
          <a:p>
            <a:pPr algn="ctr"/>
            <a:r>
              <a:rPr lang="zh-CN" altLang="zh-CN" b="1"/>
              <a:t>带传动</a:t>
            </a:r>
            <a:endParaRPr lang="zh-CN" altLang="en-US" b="1" dirty="0"/>
          </a:p>
        </p:txBody>
      </p:sp>
    </p:spTree>
    <p:extLst>
      <p:ext uri="{BB962C8B-B14F-4D97-AF65-F5344CB8AC3E}">
        <p14:creationId xmlns:p14="http://schemas.microsoft.com/office/powerpoint/2010/main" val="12322444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r>
              <a:rPr lang="zh-CN" altLang="zh-CN" sz="3600" b="1" dirty="0">
                <a:solidFill>
                  <a:srgbClr val="FFFF00"/>
                </a:solidFill>
                <a:effectLst/>
                <a:latin typeface="+mn-ea"/>
                <a:ea typeface="+mn-ea"/>
              </a:rPr>
              <a:t>项目</a:t>
            </a:r>
            <a:r>
              <a:rPr lang="en-US" altLang="zh-CN" sz="3600" b="1" dirty="0">
                <a:solidFill>
                  <a:srgbClr val="FFFF00"/>
                </a:solidFill>
                <a:effectLst/>
                <a:latin typeface="+mn-ea"/>
                <a:ea typeface="+mn-ea"/>
              </a:rPr>
              <a:t>1  </a:t>
            </a:r>
            <a:r>
              <a:rPr lang="zh-CN" altLang="zh-CN" sz="3600" b="1" dirty="0">
                <a:solidFill>
                  <a:srgbClr val="FFFF00"/>
                </a:solidFill>
                <a:effectLst/>
                <a:latin typeface="+mn-ea"/>
                <a:ea typeface="+mn-ea"/>
              </a:rPr>
              <a:t>正时带和正时链轮的维护</a:t>
            </a:r>
            <a:endParaRPr lang="zh-CN" altLang="zh-CN" sz="3600" dirty="0">
              <a:solidFill>
                <a:srgbClr val="FFFF00"/>
              </a:solidFill>
              <a:effectLst/>
              <a:latin typeface="+mn-ea"/>
              <a:ea typeface="+mn-ea"/>
            </a:endParaRPr>
          </a:p>
        </p:txBody>
      </p:sp>
      <p:sp>
        <p:nvSpPr>
          <p:cNvPr id="4" name="文本框 3"/>
          <p:cNvSpPr txBox="1"/>
          <p:nvPr/>
        </p:nvSpPr>
        <p:spPr>
          <a:xfrm>
            <a:off x="683568" y="2276872"/>
            <a:ext cx="727280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掌握正时链轮的检查与调整方法；</a:t>
            </a:r>
          </a:p>
          <a:p>
            <a:pPr indent="457200" algn="just">
              <a:lnSpc>
                <a:spcPct val="200000"/>
              </a:lnSpc>
            </a:pPr>
            <a:r>
              <a:rPr lang="en-US" altLang="zh-CN" sz="2800" dirty="0"/>
              <a:t>2.</a:t>
            </a:r>
            <a:r>
              <a:rPr lang="zh-CN" altLang="zh-CN" sz="2800" dirty="0"/>
              <a:t>掌握正时带的检查与调整方法。</a:t>
            </a:r>
            <a:endParaRPr lang="en-US" altLang="zh-CN" sz="2800" dirty="0"/>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764704"/>
            <a:ext cx="7848872" cy="1008112"/>
          </a:xfrm>
        </p:spPr>
        <p:txBody>
          <a:bodyPr>
            <a:noAutofit/>
          </a:bodyPr>
          <a:lstStyle/>
          <a:p>
            <a:pPr indent="0" algn="just">
              <a:lnSpc>
                <a:spcPct val="200000"/>
              </a:lnSpc>
              <a:buNone/>
            </a:pPr>
            <a:r>
              <a:rPr lang="zh-CN" altLang="en-US" sz="2400" dirty="0" smtClean="0"/>
              <a:t>主要实训器材</a:t>
            </a:r>
            <a:endParaRPr lang="en-US" altLang="zh-CN" sz="2400" dirty="0" smtClean="0"/>
          </a:p>
        </p:txBody>
      </p:sp>
      <p:grpSp>
        <p:nvGrpSpPr>
          <p:cNvPr id="2" name="组合 1"/>
          <p:cNvGrpSpPr/>
          <p:nvPr/>
        </p:nvGrpSpPr>
        <p:grpSpPr>
          <a:xfrm>
            <a:off x="395536" y="1844824"/>
            <a:ext cx="2808311" cy="4032448"/>
            <a:chOff x="1187624" y="1916832"/>
            <a:chExt cx="3026121" cy="4092262"/>
          </a:xfrm>
        </p:grpSpPr>
        <p:pic>
          <p:nvPicPr>
            <p:cNvPr id="6" name="图片 5"/>
            <p:cNvPicPr>
              <a:picLocks noChangeAspect="1"/>
            </p:cNvPicPr>
            <p:nvPr/>
          </p:nvPicPr>
          <p:blipFill>
            <a:blip r:embed="rId2"/>
            <a:stretch>
              <a:fillRect/>
            </a:stretch>
          </p:blipFill>
          <p:spPr>
            <a:xfrm>
              <a:off x="1187624" y="1916832"/>
              <a:ext cx="3026121" cy="3240360"/>
            </a:xfrm>
            <a:prstGeom prst="rect">
              <a:avLst/>
            </a:prstGeom>
          </p:spPr>
        </p:pic>
        <p:sp>
          <p:nvSpPr>
            <p:cNvPr id="8" name="文本框 7"/>
            <p:cNvSpPr txBox="1"/>
            <p:nvPr/>
          </p:nvSpPr>
          <p:spPr>
            <a:xfrm>
              <a:off x="1187624" y="5301208"/>
              <a:ext cx="3024336" cy="707886"/>
            </a:xfrm>
            <a:prstGeom prst="rect">
              <a:avLst/>
            </a:prstGeom>
            <a:noFill/>
          </p:spPr>
          <p:txBody>
            <a:bodyPr wrap="square" rtlCol="0">
              <a:spAutoFit/>
            </a:bodyPr>
            <a:lstStyle/>
            <a:p>
              <a:pPr algn="ctr"/>
              <a:r>
                <a:rPr lang="zh-CN" altLang="zh-CN" sz="2000" b="1" dirty="0"/>
                <a:t>实训</a:t>
              </a:r>
              <a:r>
                <a:rPr lang="zh-CN" altLang="zh-CN" sz="2000" b="1" dirty="0" smtClean="0"/>
                <a:t>发动机</a:t>
              </a:r>
              <a:r>
                <a:rPr lang="en-US" altLang="zh-CN" sz="2000" b="1" dirty="0"/>
                <a:t>2</a:t>
              </a:r>
              <a:r>
                <a:rPr lang="zh-CN" altLang="zh-CN" sz="2000" b="1" dirty="0"/>
                <a:t>台</a:t>
              </a:r>
              <a:r>
                <a:rPr lang="en-US" altLang="zh-CN" sz="2000" b="1" dirty="0"/>
                <a:t>(</a:t>
              </a:r>
              <a:r>
                <a:rPr lang="zh-CN" altLang="zh-CN" sz="2000" b="1" dirty="0"/>
                <a:t>链轮、正时带传动</a:t>
              </a:r>
              <a:r>
                <a:rPr lang="en-US" altLang="zh-CN" sz="2000" b="1" dirty="0"/>
                <a:t>)</a:t>
              </a:r>
              <a:endParaRPr lang="zh-CN" altLang="en-US" sz="2000" b="1" dirty="0"/>
            </a:p>
          </p:txBody>
        </p:sp>
      </p:grpSp>
      <p:grpSp>
        <p:nvGrpSpPr>
          <p:cNvPr id="4" name="组合 3"/>
          <p:cNvGrpSpPr/>
          <p:nvPr/>
        </p:nvGrpSpPr>
        <p:grpSpPr>
          <a:xfrm>
            <a:off x="4932040" y="4149080"/>
            <a:ext cx="3808258" cy="2555796"/>
            <a:chOff x="4427984" y="2492896"/>
            <a:chExt cx="3808258" cy="2555796"/>
          </a:xfrm>
        </p:grpSpPr>
        <p:sp>
          <p:nvSpPr>
            <p:cNvPr id="9" name="文本框 8"/>
            <p:cNvSpPr txBox="1"/>
            <p:nvPr/>
          </p:nvSpPr>
          <p:spPr>
            <a:xfrm>
              <a:off x="4860032" y="4648582"/>
              <a:ext cx="3024336" cy="400110"/>
            </a:xfrm>
            <a:prstGeom prst="rect">
              <a:avLst/>
            </a:prstGeom>
            <a:noFill/>
          </p:spPr>
          <p:txBody>
            <a:bodyPr wrap="square" rtlCol="0">
              <a:spAutoFit/>
            </a:bodyPr>
            <a:lstStyle/>
            <a:p>
              <a:pPr algn="ctr"/>
              <a:r>
                <a:rPr lang="zh-CN" altLang="zh-CN" sz="2000" b="1" dirty="0"/>
                <a:t>常用修理工具</a:t>
              </a:r>
              <a:endParaRPr lang="zh-CN" altLang="en-US" sz="2000" b="1" dirty="0"/>
            </a:p>
          </p:txBody>
        </p:sp>
        <p:pic>
          <p:nvPicPr>
            <p:cNvPr id="3" name="图片 2"/>
            <p:cNvPicPr>
              <a:picLocks noChangeAspect="1"/>
            </p:cNvPicPr>
            <p:nvPr/>
          </p:nvPicPr>
          <p:blipFill>
            <a:blip r:embed="rId3"/>
            <a:stretch>
              <a:fillRect/>
            </a:stretch>
          </p:blipFill>
          <p:spPr>
            <a:xfrm>
              <a:off x="4427984" y="2492896"/>
              <a:ext cx="3808258" cy="2160240"/>
            </a:xfrm>
            <a:prstGeom prst="rect">
              <a:avLst/>
            </a:prstGeom>
          </p:spPr>
        </p:pic>
      </p:grpSp>
      <p:pic>
        <p:nvPicPr>
          <p:cNvPr id="10" name="图片 9"/>
          <p:cNvPicPr>
            <a:picLocks noChangeAspect="1"/>
          </p:cNvPicPr>
          <p:nvPr/>
        </p:nvPicPr>
        <p:blipFill>
          <a:blip r:embed="rId4"/>
          <a:stretch>
            <a:fillRect/>
          </a:stretch>
        </p:blipFill>
        <p:spPr>
          <a:xfrm>
            <a:off x="3635896" y="1844824"/>
            <a:ext cx="904875" cy="2286000"/>
          </a:xfrm>
          <a:prstGeom prst="rect">
            <a:avLst/>
          </a:prstGeom>
        </p:spPr>
      </p:pic>
      <p:pic>
        <p:nvPicPr>
          <p:cNvPr id="11" name="图片 10"/>
          <p:cNvPicPr>
            <a:picLocks noChangeAspect="1"/>
          </p:cNvPicPr>
          <p:nvPr/>
        </p:nvPicPr>
        <p:blipFill>
          <a:blip r:embed="rId5"/>
          <a:stretch>
            <a:fillRect/>
          </a:stretch>
        </p:blipFill>
        <p:spPr>
          <a:xfrm>
            <a:off x="5652120" y="1844824"/>
            <a:ext cx="2581275" cy="1323975"/>
          </a:xfrm>
          <a:prstGeom prst="rect">
            <a:avLst/>
          </a:prstGeom>
        </p:spPr>
      </p:pic>
      <p:sp>
        <p:nvSpPr>
          <p:cNvPr id="12" name="文本框 11"/>
          <p:cNvSpPr txBox="1"/>
          <p:nvPr/>
        </p:nvSpPr>
        <p:spPr>
          <a:xfrm>
            <a:off x="6300192" y="3212976"/>
            <a:ext cx="1224136" cy="369332"/>
          </a:xfrm>
          <a:prstGeom prst="rect">
            <a:avLst/>
          </a:prstGeom>
          <a:noFill/>
        </p:spPr>
        <p:txBody>
          <a:bodyPr wrap="square" rtlCol="0">
            <a:spAutoFit/>
          </a:bodyPr>
          <a:lstStyle/>
          <a:p>
            <a:pPr algn="ctr"/>
            <a:r>
              <a:rPr lang="zh-CN" altLang="zh-CN" b="1" dirty="0"/>
              <a:t>游标卡尺</a:t>
            </a:r>
            <a:endParaRPr lang="zh-CN" altLang="en-US" b="1" dirty="0"/>
          </a:p>
        </p:txBody>
      </p:sp>
      <p:sp>
        <p:nvSpPr>
          <p:cNvPr id="13" name="文本框 12"/>
          <p:cNvSpPr txBox="1"/>
          <p:nvPr/>
        </p:nvSpPr>
        <p:spPr>
          <a:xfrm>
            <a:off x="3491880" y="4293096"/>
            <a:ext cx="1224136" cy="369332"/>
          </a:xfrm>
          <a:prstGeom prst="rect">
            <a:avLst/>
          </a:prstGeom>
          <a:noFill/>
        </p:spPr>
        <p:txBody>
          <a:bodyPr wrap="square" rtlCol="0">
            <a:spAutoFit/>
          </a:bodyPr>
          <a:lstStyle/>
          <a:p>
            <a:pPr algn="ctr"/>
            <a:r>
              <a:rPr lang="zh-CN" altLang="zh-CN" b="1" dirty="0"/>
              <a:t>弹簧称</a:t>
            </a:r>
            <a:endParaRPr lang="zh-CN" altLang="en-US" b="1" dirty="0"/>
          </a:p>
        </p:txBody>
      </p:sp>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34" name="组合 33"/>
          <p:cNvGrpSpPr/>
          <p:nvPr/>
        </p:nvGrpSpPr>
        <p:grpSpPr>
          <a:xfrm>
            <a:off x="755576" y="1340768"/>
            <a:ext cx="8064896" cy="5112568"/>
            <a:chOff x="683568" y="2204863"/>
            <a:chExt cx="8064896" cy="5112568"/>
          </a:xfrm>
        </p:grpSpPr>
        <p:sp>
          <p:nvSpPr>
            <p:cNvPr id="10" name="文本框 9"/>
            <p:cNvSpPr txBox="1"/>
            <p:nvPr/>
          </p:nvSpPr>
          <p:spPr>
            <a:xfrm>
              <a:off x="683568" y="2204863"/>
              <a:ext cx="8064896" cy="1569659"/>
            </a:xfrm>
            <a:prstGeom prst="rect">
              <a:avLst/>
            </a:prstGeom>
            <a:noFill/>
          </p:spPr>
          <p:txBody>
            <a:bodyPr wrap="square" rtlCol="0">
              <a:spAutoFit/>
            </a:bodyPr>
            <a:lstStyle/>
            <a:p>
              <a:pPr indent="457200">
                <a:lnSpc>
                  <a:spcPct val="200000"/>
                </a:lnSpc>
              </a:pPr>
              <a:r>
                <a:rPr lang="en-US" altLang="zh-CN" sz="2400" dirty="0"/>
                <a:t>1.</a:t>
              </a:r>
              <a:r>
                <a:rPr lang="zh-CN" altLang="zh-CN" sz="2400" dirty="0"/>
                <a:t>分别取下两侧的护罩搭扣，先稍用力提拉一下，然后取下护罩。</a:t>
              </a:r>
              <a:endParaRPr lang="zh-CN" altLang="en-US" sz="2400" dirty="0"/>
            </a:p>
          </p:txBody>
        </p:sp>
        <p:pic>
          <p:nvPicPr>
            <p:cNvPr id="5" name="图片 4"/>
            <p:cNvPicPr>
              <a:picLocks noChangeAspect="1"/>
            </p:cNvPicPr>
            <p:nvPr/>
          </p:nvPicPr>
          <p:blipFill>
            <a:blip r:embed="rId3"/>
            <a:stretch>
              <a:fillRect/>
            </a:stretch>
          </p:blipFill>
          <p:spPr>
            <a:xfrm>
              <a:off x="3203848" y="3645023"/>
              <a:ext cx="2845176" cy="3672408"/>
            </a:xfrm>
            <a:prstGeom prst="rect">
              <a:avLst/>
            </a:prstGeom>
          </p:spPr>
        </p:pic>
      </p:grpSp>
      <p:grpSp>
        <p:nvGrpSpPr>
          <p:cNvPr id="39" name="组合 38"/>
          <p:cNvGrpSpPr/>
          <p:nvPr/>
        </p:nvGrpSpPr>
        <p:grpSpPr>
          <a:xfrm>
            <a:off x="755576" y="1340768"/>
            <a:ext cx="8064896" cy="5112568"/>
            <a:chOff x="755576" y="620688"/>
            <a:chExt cx="8064896" cy="5112568"/>
          </a:xfrm>
        </p:grpSpPr>
        <p:sp>
          <p:nvSpPr>
            <p:cNvPr id="36" name="文本框 35"/>
            <p:cNvSpPr txBox="1"/>
            <p:nvPr/>
          </p:nvSpPr>
          <p:spPr>
            <a:xfrm>
              <a:off x="755576" y="620688"/>
              <a:ext cx="8064896" cy="719812"/>
            </a:xfrm>
            <a:prstGeom prst="rect">
              <a:avLst/>
            </a:prstGeom>
            <a:noFill/>
          </p:spPr>
          <p:txBody>
            <a:bodyPr wrap="square" rtlCol="0">
              <a:spAutoFit/>
            </a:bodyPr>
            <a:lstStyle/>
            <a:p>
              <a:pPr indent="457200">
                <a:lnSpc>
                  <a:spcPct val="200000"/>
                </a:lnSpc>
              </a:pPr>
              <a:r>
                <a:rPr lang="en-US" altLang="zh-CN" sz="2400" dirty="0"/>
                <a:t>2</a:t>
              </a:r>
              <a:r>
                <a:rPr lang="zh-CN" altLang="zh-CN" sz="2400" dirty="0"/>
                <a:t>．拆下正时带中护罩。</a:t>
              </a:r>
            </a:p>
          </p:txBody>
        </p:sp>
        <p:pic>
          <p:nvPicPr>
            <p:cNvPr id="38" name="图片 37"/>
            <p:cNvPicPr>
              <a:picLocks noChangeAspect="1"/>
            </p:cNvPicPr>
            <p:nvPr/>
          </p:nvPicPr>
          <p:blipFill>
            <a:blip r:embed="rId4"/>
            <a:stretch>
              <a:fillRect/>
            </a:stretch>
          </p:blipFill>
          <p:spPr>
            <a:xfrm>
              <a:off x="3131840" y="2060848"/>
              <a:ext cx="3194586" cy="3672408"/>
            </a:xfrm>
            <a:prstGeom prst="rect">
              <a:avLst/>
            </a:prstGeom>
          </p:spPr>
        </p:pic>
      </p:grpSp>
      <p:grpSp>
        <p:nvGrpSpPr>
          <p:cNvPr id="44" name="组合 43"/>
          <p:cNvGrpSpPr/>
          <p:nvPr/>
        </p:nvGrpSpPr>
        <p:grpSpPr>
          <a:xfrm>
            <a:off x="755576" y="1340768"/>
            <a:ext cx="8064896" cy="4896544"/>
            <a:chOff x="2267744" y="548680"/>
            <a:chExt cx="8064896" cy="4896544"/>
          </a:xfrm>
        </p:grpSpPr>
        <p:sp>
          <p:nvSpPr>
            <p:cNvPr id="41" name="文本框 40"/>
            <p:cNvSpPr txBox="1"/>
            <p:nvPr/>
          </p:nvSpPr>
          <p:spPr>
            <a:xfrm>
              <a:off x="2267744" y="548680"/>
              <a:ext cx="8064896"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用专用工具固定住飞轮，依次拧下皮带轮四个固定螺栓，取下皮带轮</a:t>
              </a:r>
              <a:r>
                <a:rPr lang="zh-CN" altLang="en-US" sz="2400" dirty="0"/>
                <a:t>。</a:t>
              </a:r>
              <a:endParaRPr lang="zh-CN" altLang="zh-CN" sz="2400" dirty="0"/>
            </a:p>
          </p:txBody>
        </p:sp>
        <p:pic>
          <p:nvPicPr>
            <p:cNvPr id="43" name="图片 42"/>
            <p:cNvPicPr>
              <a:picLocks noChangeAspect="1"/>
            </p:cNvPicPr>
            <p:nvPr/>
          </p:nvPicPr>
          <p:blipFill>
            <a:blip r:embed="rId5"/>
            <a:stretch>
              <a:fillRect/>
            </a:stretch>
          </p:blipFill>
          <p:spPr>
            <a:xfrm>
              <a:off x="4139952" y="2276872"/>
              <a:ext cx="4459718" cy="3168352"/>
            </a:xfrm>
            <a:prstGeom prst="rect">
              <a:avLst/>
            </a:prstGeom>
          </p:spPr>
        </p:pic>
      </p:grpSp>
      <p:grpSp>
        <p:nvGrpSpPr>
          <p:cNvPr id="49" name="组合 48"/>
          <p:cNvGrpSpPr/>
          <p:nvPr/>
        </p:nvGrpSpPr>
        <p:grpSpPr>
          <a:xfrm>
            <a:off x="755576" y="1340768"/>
            <a:ext cx="8064896" cy="4824536"/>
            <a:chOff x="1079104" y="7057"/>
            <a:chExt cx="8064896" cy="4824536"/>
          </a:xfrm>
        </p:grpSpPr>
        <p:sp>
          <p:nvSpPr>
            <p:cNvPr id="46" name="文本框 45"/>
            <p:cNvSpPr txBox="1"/>
            <p:nvPr/>
          </p:nvSpPr>
          <p:spPr>
            <a:xfrm>
              <a:off x="1079104" y="7057"/>
              <a:ext cx="8064896" cy="719812"/>
            </a:xfrm>
            <a:prstGeom prst="rect">
              <a:avLst/>
            </a:prstGeom>
            <a:noFill/>
          </p:spPr>
          <p:txBody>
            <a:bodyPr wrap="square" rtlCol="0">
              <a:spAutoFit/>
            </a:bodyPr>
            <a:lstStyle/>
            <a:p>
              <a:pPr indent="457200">
                <a:lnSpc>
                  <a:spcPct val="200000"/>
                </a:lnSpc>
              </a:pPr>
              <a:r>
                <a:rPr lang="en-US" altLang="zh-CN" sz="2400" dirty="0"/>
                <a:t>4.</a:t>
              </a:r>
              <a:r>
                <a:rPr lang="zh-CN" altLang="zh-CN" sz="2400" dirty="0"/>
                <a:t>依次拧下护罩的两个固定螺栓，拆下正时带下护罩。</a:t>
              </a:r>
            </a:p>
          </p:txBody>
        </p:sp>
        <p:pic>
          <p:nvPicPr>
            <p:cNvPr id="48" name="图片 47"/>
            <p:cNvPicPr>
              <a:picLocks noChangeAspect="1"/>
            </p:cNvPicPr>
            <p:nvPr/>
          </p:nvPicPr>
          <p:blipFill>
            <a:blip r:embed="rId6"/>
            <a:stretch>
              <a:fillRect/>
            </a:stretch>
          </p:blipFill>
          <p:spPr>
            <a:xfrm>
              <a:off x="2951312" y="1735249"/>
              <a:ext cx="4431734" cy="3096344"/>
            </a:xfrm>
            <a:prstGeom prst="rect">
              <a:avLst/>
            </a:prstGeom>
          </p:spPr>
        </p:pic>
      </p:grpSp>
      <p:grpSp>
        <p:nvGrpSpPr>
          <p:cNvPr id="54" name="组合 53"/>
          <p:cNvGrpSpPr/>
          <p:nvPr/>
        </p:nvGrpSpPr>
        <p:grpSpPr>
          <a:xfrm>
            <a:off x="755576" y="1340768"/>
            <a:ext cx="8064896" cy="5040560"/>
            <a:chOff x="1691680" y="260648"/>
            <a:chExt cx="8064896" cy="5040560"/>
          </a:xfrm>
        </p:grpSpPr>
        <p:sp>
          <p:nvSpPr>
            <p:cNvPr id="51" name="文本框 50"/>
            <p:cNvSpPr txBox="1"/>
            <p:nvPr/>
          </p:nvSpPr>
          <p:spPr>
            <a:xfrm>
              <a:off x="1691680" y="260648"/>
              <a:ext cx="8064896" cy="1458476"/>
            </a:xfrm>
            <a:prstGeom prst="rect">
              <a:avLst/>
            </a:prstGeom>
            <a:noFill/>
          </p:spPr>
          <p:txBody>
            <a:bodyPr wrap="square" rtlCol="0">
              <a:spAutoFit/>
            </a:bodyPr>
            <a:lstStyle/>
            <a:p>
              <a:pPr indent="457200">
                <a:lnSpc>
                  <a:spcPct val="200000"/>
                </a:lnSpc>
              </a:pPr>
              <a:r>
                <a:rPr lang="en-US" altLang="zh-CN" sz="2400" dirty="0"/>
                <a:t>5.</a:t>
              </a:r>
              <a:r>
                <a:rPr lang="zh-CN" altLang="zh-CN" sz="2400" dirty="0"/>
                <a:t>用专用工具固定张紧轮，拧松张紧轮固定螺栓，取下张紧弹簧，松开正时带张紧轮。</a:t>
              </a:r>
            </a:p>
          </p:txBody>
        </p:sp>
        <p:pic>
          <p:nvPicPr>
            <p:cNvPr id="53" name="图片 52"/>
            <p:cNvPicPr>
              <a:picLocks noChangeAspect="1"/>
            </p:cNvPicPr>
            <p:nvPr/>
          </p:nvPicPr>
          <p:blipFill>
            <a:blip r:embed="rId7"/>
            <a:stretch>
              <a:fillRect/>
            </a:stretch>
          </p:blipFill>
          <p:spPr>
            <a:xfrm>
              <a:off x="3779912" y="1700808"/>
              <a:ext cx="3995898" cy="3600400"/>
            </a:xfrm>
            <a:prstGeom prst="rect">
              <a:avLst/>
            </a:prstGeom>
          </p:spPr>
        </p:pic>
      </p:grpSp>
      <p:grpSp>
        <p:nvGrpSpPr>
          <p:cNvPr id="59" name="组合 58"/>
          <p:cNvGrpSpPr/>
          <p:nvPr/>
        </p:nvGrpSpPr>
        <p:grpSpPr>
          <a:xfrm>
            <a:off x="755576" y="1340768"/>
            <a:ext cx="8064896" cy="5193577"/>
            <a:chOff x="1259632" y="260648"/>
            <a:chExt cx="8064896" cy="5193577"/>
          </a:xfrm>
        </p:grpSpPr>
        <p:sp>
          <p:nvSpPr>
            <p:cNvPr id="56" name="文本框 55"/>
            <p:cNvSpPr txBox="1"/>
            <p:nvPr/>
          </p:nvSpPr>
          <p:spPr>
            <a:xfrm>
              <a:off x="1259632" y="260648"/>
              <a:ext cx="8064896" cy="1353897"/>
            </a:xfrm>
            <a:prstGeom prst="rect">
              <a:avLst/>
            </a:prstGeom>
            <a:noFill/>
          </p:spPr>
          <p:txBody>
            <a:bodyPr wrap="square" rtlCol="0">
              <a:spAutoFit/>
            </a:bodyPr>
            <a:lstStyle/>
            <a:p>
              <a:pPr indent="457200">
                <a:lnSpc>
                  <a:spcPct val="200000"/>
                </a:lnSpc>
              </a:pPr>
              <a:r>
                <a:rPr lang="en-US" altLang="zh-CN" sz="2400" dirty="0"/>
                <a:t>6.</a:t>
              </a:r>
              <a:r>
                <a:rPr lang="zh-CN" altLang="zh-CN" sz="2400" dirty="0"/>
                <a:t>取下正时带。</a:t>
              </a:r>
              <a:endParaRPr lang="en-US" altLang="zh-CN" sz="2400" dirty="0"/>
            </a:p>
            <a:p>
              <a:pPr indent="457200">
                <a:lnSpc>
                  <a:spcPct val="200000"/>
                </a:lnSpc>
              </a:pPr>
              <a:r>
                <a:rPr lang="zh-CN" altLang="zh-CN" sz="2000" dirty="0"/>
                <a:t>注意：如果重复使用正时皮带，在皮带上画一个方向箭头</a:t>
              </a:r>
              <a:r>
                <a:rPr lang="zh-CN" altLang="en-US" sz="2000" dirty="0"/>
                <a:t>。</a:t>
              </a:r>
              <a:endParaRPr lang="zh-CN" altLang="zh-CN" sz="2000" dirty="0"/>
            </a:p>
          </p:txBody>
        </p:sp>
        <p:pic>
          <p:nvPicPr>
            <p:cNvPr id="58" name="图片 57"/>
            <p:cNvPicPr>
              <a:picLocks noChangeAspect="1"/>
            </p:cNvPicPr>
            <p:nvPr/>
          </p:nvPicPr>
          <p:blipFill>
            <a:blip r:embed="rId8"/>
            <a:stretch>
              <a:fillRect/>
            </a:stretch>
          </p:blipFill>
          <p:spPr>
            <a:xfrm>
              <a:off x="3419872" y="1700808"/>
              <a:ext cx="3888432" cy="3753417"/>
            </a:xfrm>
            <a:prstGeom prst="rect">
              <a:avLst/>
            </a:prstGeom>
          </p:spPr>
        </p:pic>
      </p:grpSp>
      <p:grpSp>
        <p:nvGrpSpPr>
          <p:cNvPr id="64" name="组合 63"/>
          <p:cNvGrpSpPr/>
          <p:nvPr/>
        </p:nvGrpSpPr>
        <p:grpSpPr>
          <a:xfrm>
            <a:off x="755576" y="1340768"/>
            <a:ext cx="8064896" cy="5199415"/>
            <a:chOff x="1187624" y="476672"/>
            <a:chExt cx="8064896" cy="5199415"/>
          </a:xfrm>
        </p:grpSpPr>
        <p:sp>
          <p:nvSpPr>
            <p:cNvPr id="61" name="文本框 60"/>
            <p:cNvSpPr txBox="1"/>
            <p:nvPr/>
          </p:nvSpPr>
          <p:spPr>
            <a:xfrm>
              <a:off x="1187624" y="476672"/>
              <a:ext cx="8064896" cy="1458476"/>
            </a:xfrm>
            <a:prstGeom prst="rect">
              <a:avLst/>
            </a:prstGeom>
            <a:noFill/>
          </p:spPr>
          <p:txBody>
            <a:bodyPr wrap="square" rtlCol="0">
              <a:spAutoFit/>
            </a:bodyPr>
            <a:lstStyle/>
            <a:p>
              <a:pPr indent="457200">
                <a:lnSpc>
                  <a:spcPct val="200000"/>
                </a:lnSpc>
              </a:pPr>
              <a:r>
                <a:rPr lang="en-US" altLang="zh-CN" sz="2400" dirty="0"/>
                <a:t>7.</a:t>
              </a:r>
              <a:r>
                <a:rPr lang="zh-CN" altLang="zh-CN" sz="2400" dirty="0"/>
                <a:t>检查正时齿带有无断裂、有无油污、有无毛边等。如有应更换。</a:t>
              </a:r>
              <a:endParaRPr lang="zh-CN" altLang="zh-CN" sz="2000" dirty="0"/>
            </a:p>
          </p:txBody>
        </p:sp>
        <p:pic>
          <p:nvPicPr>
            <p:cNvPr id="63" name="图片 62"/>
            <p:cNvPicPr>
              <a:picLocks noChangeAspect="1"/>
            </p:cNvPicPr>
            <p:nvPr/>
          </p:nvPicPr>
          <p:blipFill>
            <a:blip r:embed="rId9"/>
            <a:stretch>
              <a:fillRect/>
            </a:stretch>
          </p:blipFill>
          <p:spPr>
            <a:xfrm>
              <a:off x="3419872" y="1916832"/>
              <a:ext cx="3672408" cy="3759255"/>
            </a:xfrm>
            <a:prstGeom prst="rect">
              <a:avLst/>
            </a:prstGeom>
          </p:spPr>
        </p:pic>
      </p:grpSp>
      <p:grpSp>
        <p:nvGrpSpPr>
          <p:cNvPr id="69" name="组合 68"/>
          <p:cNvGrpSpPr/>
          <p:nvPr/>
        </p:nvGrpSpPr>
        <p:grpSpPr>
          <a:xfrm>
            <a:off x="755576" y="1340768"/>
            <a:ext cx="8064896" cy="4896544"/>
            <a:chOff x="1475656" y="332656"/>
            <a:chExt cx="8064896" cy="4896544"/>
          </a:xfrm>
        </p:grpSpPr>
        <p:sp>
          <p:nvSpPr>
            <p:cNvPr id="66" name="文本框 65"/>
            <p:cNvSpPr txBox="1"/>
            <p:nvPr/>
          </p:nvSpPr>
          <p:spPr>
            <a:xfrm>
              <a:off x="1475656" y="332656"/>
              <a:ext cx="8064896" cy="2935804"/>
            </a:xfrm>
            <a:prstGeom prst="rect">
              <a:avLst/>
            </a:prstGeom>
            <a:noFill/>
          </p:spPr>
          <p:txBody>
            <a:bodyPr wrap="square" rtlCol="0">
              <a:spAutoFit/>
            </a:bodyPr>
            <a:lstStyle/>
            <a:p>
              <a:pPr indent="457200">
                <a:lnSpc>
                  <a:spcPct val="200000"/>
                </a:lnSpc>
              </a:pPr>
              <a:r>
                <a:rPr lang="en-US" altLang="zh-CN" sz="2400" dirty="0"/>
                <a:t>8.</a:t>
              </a:r>
              <a:r>
                <a:rPr lang="zh-CN" altLang="zh-CN" sz="2400" dirty="0"/>
                <a:t>调整正</a:t>
              </a:r>
              <a:r>
                <a:rPr lang="zh-CN" altLang="zh-CN" sz="2400" dirty="0" smtClean="0"/>
                <a:t>时带</a:t>
              </a:r>
              <a:endParaRPr lang="en-US" altLang="zh-CN" sz="2400" dirty="0" smtClean="0"/>
            </a:p>
            <a:p>
              <a:pPr indent="457200">
                <a:lnSpc>
                  <a:spcPct val="200000"/>
                </a:lnSpc>
              </a:pPr>
              <a:r>
                <a:rPr lang="zh-CN" altLang="zh-CN" sz="2400" dirty="0"/>
                <a:t>按拆卸相反的顺序安装好正时带，用拇指和食指捏住凸轮轴齿轮和中间轴齿轮之间的齿形带的中间位置，以刚好转动</a:t>
              </a:r>
              <a:r>
                <a:rPr lang="en-US" altLang="zh-CN" sz="2400" dirty="0"/>
                <a:t>90</a:t>
              </a:r>
              <a:r>
                <a:rPr lang="en-US" altLang="zh-CN" sz="2400" baseline="30000" dirty="0"/>
                <a:t>0</a:t>
              </a:r>
              <a:r>
                <a:rPr lang="zh-CN" altLang="zh-CN" sz="2400" dirty="0"/>
                <a:t>为合适</a:t>
              </a:r>
              <a:r>
                <a:rPr lang="zh-CN" altLang="zh-CN" sz="2400" dirty="0" smtClean="0"/>
                <a:t>。</a:t>
              </a:r>
              <a:endParaRPr lang="zh-CN" altLang="zh-CN" sz="2400" dirty="0"/>
            </a:p>
          </p:txBody>
        </p:sp>
        <p:pic>
          <p:nvPicPr>
            <p:cNvPr id="68" name="图片 6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067944" y="2852936"/>
              <a:ext cx="3075642" cy="2376264"/>
            </a:xfrm>
            <a:prstGeom prst="rect">
              <a:avLst/>
            </a:prstGeom>
          </p:spPr>
        </p:pic>
      </p:grpSp>
      <p:sp>
        <p:nvSpPr>
          <p:cNvPr id="72" name="文本框 71"/>
          <p:cNvSpPr txBox="1"/>
          <p:nvPr/>
        </p:nvSpPr>
        <p:spPr>
          <a:xfrm>
            <a:off x="755576" y="1340768"/>
            <a:ext cx="8064896" cy="719812"/>
          </a:xfrm>
          <a:prstGeom prst="rect">
            <a:avLst/>
          </a:prstGeom>
          <a:noFill/>
        </p:spPr>
        <p:txBody>
          <a:bodyPr wrap="square" rtlCol="0">
            <a:spAutoFit/>
          </a:bodyPr>
          <a:lstStyle/>
          <a:p>
            <a:pPr indent="457200">
              <a:lnSpc>
                <a:spcPct val="200000"/>
              </a:lnSpc>
            </a:pPr>
            <a:r>
              <a:rPr lang="en-US" altLang="zh-CN" sz="2400" dirty="0"/>
              <a:t>9.</a:t>
            </a:r>
            <a:r>
              <a:rPr lang="zh-CN" altLang="zh-CN" sz="2400" dirty="0"/>
              <a:t>如果是正时链轮，拆卸方法同上。</a:t>
            </a:r>
          </a:p>
        </p:txBody>
      </p:sp>
      <p:grpSp>
        <p:nvGrpSpPr>
          <p:cNvPr id="77" name="组合 76"/>
          <p:cNvGrpSpPr/>
          <p:nvPr/>
        </p:nvGrpSpPr>
        <p:grpSpPr>
          <a:xfrm>
            <a:off x="683568" y="1340768"/>
            <a:ext cx="8064896" cy="4608512"/>
            <a:chOff x="1331640" y="404664"/>
            <a:chExt cx="8064896" cy="4608512"/>
          </a:xfrm>
        </p:grpSpPr>
        <p:sp>
          <p:nvSpPr>
            <p:cNvPr id="74" name="文本框 73"/>
            <p:cNvSpPr txBox="1"/>
            <p:nvPr/>
          </p:nvSpPr>
          <p:spPr>
            <a:xfrm>
              <a:off x="1331640" y="404664"/>
              <a:ext cx="8064896" cy="2308324"/>
            </a:xfrm>
            <a:prstGeom prst="rect">
              <a:avLst/>
            </a:prstGeom>
            <a:noFill/>
          </p:spPr>
          <p:txBody>
            <a:bodyPr wrap="square" rtlCol="0">
              <a:spAutoFit/>
            </a:bodyPr>
            <a:lstStyle/>
            <a:p>
              <a:pPr indent="457200">
                <a:lnSpc>
                  <a:spcPct val="200000"/>
                </a:lnSpc>
              </a:pPr>
              <a:r>
                <a:rPr lang="en-US" altLang="zh-CN" sz="2400" dirty="0"/>
                <a:t>10.</a:t>
              </a:r>
              <a:r>
                <a:rPr lang="zh-CN" altLang="zh-CN" sz="2400" dirty="0"/>
                <a:t>正时链条的检查</a:t>
              </a:r>
            </a:p>
            <a:p>
              <a:pPr indent="457200">
                <a:lnSpc>
                  <a:spcPct val="200000"/>
                </a:lnSpc>
              </a:pPr>
              <a:r>
                <a:rPr lang="zh-CN" altLang="zh-CN" sz="2400" dirty="0"/>
                <a:t>测量链条长度</a:t>
              </a:r>
              <a:r>
                <a:rPr lang="zh-CN" altLang="zh-CN" sz="2400" dirty="0" smtClean="0"/>
                <a:t>。</a:t>
              </a:r>
              <a:r>
                <a:rPr lang="zh-CN" altLang="zh-CN" sz="2400" dirty="0"/>
                <a:t>测量时的拉力为</a:t>
              </a:r>
              <a:r>
                <a:rPr lang="en-US" altLang="zh-CN" sz="2400" dirty="0"/>
                <a:t>50N</a:t>
              </a:r>
              <a:r>
                <a:rPr lang="zh-CN" altLang="zh-CN" sz="2400" dirty="0"/>
                <a:t>，若超过规定值时，应更换新链条。</a:t>
              </a:r>
            </a:p>
          </p:txBody>
        </p:sp>
        <p:pic>
          <p:nvPicPr>
            <p:cNvPr id="76" name="图片 7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87824" y="3212976"/>
              <a:ext cx="5368389" cy="1800200"/>
            </a:xfrm>
            <a:prstGeom prst="rect">
              <a:avLst/>
            </a:prstGeom>
          </p:spPr>
        </p:pic>
      </p:grpSp>
      <p:grpSp>
        <p:nvGrpSpPr>
          <p:cNvPr id="82" name="组合 81"/>
          <p:cNvGrpSpPr/>
          <p:nvPr/>
        </p:nvGrpSpPr>
        <p:grpSpPr>
          <a:xfrm>
            <a:off x="683568" y="1340768"/>
            <a:ext cx="8064896" cy="5201605"/>
            <a:chOff x="683568" y="188640"/>
            <a:chExt cx="8064896" cy="5201605"/>
          </a:xfrm>
        </p:grpSpPr>
        <p:sp>
          <p:nvSpPr>
            <p:cNvPr id="79" name="文本框 78"/>
            <p:cNvSpPr txBox="1"/>
            <p:nvPr/>
          </p:nvSpPr>
          <p:spPr>
            <a:xfrm>
              <a:off x="683568" y="188640"/>
              <a:ext cx="8064896" cy="2308324"/>
            </a:xfrm>
            <a:prstGeom prst="rect">
              <a:avLst/>
            </a:prstGeom>
            <a:noFill/>
          </p:spPr>
          <p:txBody>
            <a:bodyPr wrap="square" rtlCol="0">
              <a:spAutoFit/>
            </a:bodyPr>
            <a:lstStyle/>
            <a:p>
              <a:pPr indent="457200">
                <a:lnSpc>
                  <a:spcPct val="200000"/>
                </a:lnSpc>
              </a:pPr>
              <a:r>
                <a:rPr lang="en-US" altLang="zh-CN" sz="2400" dirty="0"/>
                <a:t>11.</a:t>
              </a:r>
              <a:r>
                <a:rPr lang="zh-CN" altLang="zh-CN" sz="2400" dirty="0"/>
                <a:t>正时链轮的检查</a:t>
              </a:r>
            </a:p>
            <a:p>
              <a:pPr indent="457200">
                <a:lnSpc>
                  <a:spcPct val="200000"/>
                </a:lnSpc>
              </a:pPr>
              <a:r>
                <a:rPr lang="zh-CN" altLang="zh-CN" sz="2400" dirty="0"/>
                <a:t>测量最小的链轮直径。小于允许</a:t>
              </a:r>
              <a:r>
                <a:rPr lang="zh-CN" altLang="zh-CN" sz="2400" dirty="0" smtClean="0"/>
                <a:t>值应</a:t>
              </a:r>
              <a:r>
                <a:rPr lang="zh-CN" altLang="zh-CN" sz="2400" dirty="0"/>
                <a:t>更换链条和链轮。</a:t>
              </a:r>
            </a:p>
            <a:p>
              <a:pPr indent="457200">
                <a:lnSpc>
                  <a:spcPct val="200000"/>
                </a:lnSpc>
              </a:pPr>
              <a:endParaRPr lang="zh-CN" altLang="zh-CN" sz="2400" dirty="0"/>
            </a:p>
          </p:txBody>
        </p:sp>
        <p:pic>
          <p:nvPicPr>
            <p:cNvPr id="81" name="图片 8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91880" y="2276872"/>
              <a:ext cx="2806798" cy="3113373"/>
            </a:xfrm>
            <a:prstGeom prst="rect">
              <a:avLst/>
            </a:prstGeom>
          </p:spPr>
        </p:pic>
      </p:grpSp>
    </p:spTree>
    <p:extLst>
      <p:ext uri="{BB962C8B-B14F-4D97-AF65-F5344CB8AC3E}">
        <p14:creationId xmlns:p14="http://schemas.microsoft.com/office/powerpoint/2010/main" val="347817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subTnLst>
                                    <p:set>
                                      <p:cBhvr override="childStyle">
                                        <p:cTn dur="1" fill="hold" display="0" masterRel="nextClick" afterEffect="1"/>
                                        <p:tgtEl>
                                          <p:spTgt spid="4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subTnLst>
                                    <p:set>
                                      <p:cBhvr override="childStyle">
                                        <p:cTn dur="1" fill="hold" display="0" masterRel="nextClick" afterEffect="1"/>
                                        <p:tgtEl>
                                          <p:spTgt spid="54"/>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subTnLst>
                                    <p:set>
                                      <p:cBhvr override="childStyle">
                                        <p:cTn dur="1" fill="hold" display="0" masterRel="nextClick" afterEffect="1"/>
                                        <p:tgtEl>
                                          <p:spTgt spid="64"/>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childTnLst>
                                  <p:subTnLst>
                                    <p:set>
                                      <p:cBhvr override="childStyle">
                                        <p:cTn dur="1" fill="hold" display="0" masterRel="nextClick" afterEffect="1"/>
                                        <p:tgtEl>
                                          <p:spTgt spid="6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childTnLst>
                                  <p:subTnLst>
                                    <p:set>
                                      <p:cBhvr override="childStyle">
                                        <p:cTn dur="1" fill="hold" display="0" masterRel="nextClick" afterEffect="1"/>
                                        <p:tgtEl>
                                          <p:spTgt spid="72"/>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childTnLst>
                                  <p:subTnLst>
                                    <p:set>
                                      <p:cBhvr override="childStyle">
                                        <p:cTn dur="1" fill="hold" display="0" masterRel="nextClick" afterEffect="1"/>
                                        <p:tgtEl>
                                          <p:spTgt spid="77"/>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82"/>
                                        </p:tgtEl>
                                        <p:attrNameLst>
                                          <p:attrName>style.visibility</p:attrName>
                                        </p:attrNameLst>
                                      </p:cBhvr>
                                      <p:to>
                                        <p:strVal val="visible"/>
                                      </p:to>
                                    </p:set>
                                    <p:animEffect transition="in" filter="fade">
                                      <p:cBhvr>
                                        <p:cTn id="5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fontScale="90000"/>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配</a:t>
            </a:r>
            <a:r>
              <a:rPr lang="zh-CN" altLang="zh-CN" b="1" dirty="0">
                <a:ln w="6350">
                  <a:solidFill>
                    <a:schemeClr val="accent1">
                      <a:shade val="43000"/>
                    </a:schemeClr>
                  </a:solidFill>
                </a:ln>
                <a:solidFill>
                  <a:srgbClr val="FFFF00"/>
                </a:solidFill>
                <a:effectLst/>
                <a:latin typeface="+mn-ea"/>
                <a:ea typeface="+mn-ea"/>
              </a:rPr>
              <a:t>气机构的故障诊断排除</a:t>
            </a:r>
            <a:endParaRPr lang="en-US" altLang="zh-CN" b="1" dirty="0">
              <a:ln w="6350">
                <a:solidFill>
                  <a:schemeClr val="accent1">
                    <a:shade val="43000"/>
                  </a:schemeClr>
                </a:solidFill>
              </a:ln>
              <a:solidFill>
                <a:srgbClr val="FFFF00"/>
              </a:solidFill>
              <a:effectLst/>
              <a:latin typeface="+mn-ea"/>
              <a:ea typeface="+mn-ea"/>
            </a:endParaRPr>
          </a:p>
        </p:txBody>
      </p:sp>
      <p:sp>
        <p:nvSpPr>
          <p:cNvPr id="4" name="标题 1"/>
          <p:cNvSpPr txBox="1">
            <a:spLocks/>
          </p:cNvSpPr>
          <p:nvPr/>
        </p:nvSpPr>
        <p:spPr>
          <a:xfrm>
            <a:off x="683568" y="1844824"/>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1 </a:t>
            </a:r>
            <a:r>
              <a:rPr lang="zh-CN" altLang="zh-CN" sz="3600" b="1" dirty="0" smtClean="0">
                <a:solidFill>
                  <a:srgbClr val="FFFF00"/>
                </a:solidFill>
                <a:latin typeface="Times New Roman" pitchFamily="18" charset="0"/>
                <a:ea typeface="+mn-ea"/>
                <a:cs typeface="Times New Roman" pitchFamily="18" charset="0"/>
              </a:rPr>
              <a:t>气门</a:t>
            </a:r>
            <a:r>
              <a:rPr lang="zh-CN" altLang="zh-CN" sz="3600" b="1" dirty="0">
                <a:solidFill>
                  <a:srgbClr val="FFFF00"/>
                </a:solidFill>
                <a:latin typeface="Times New Roman" pitchFamily="18" charset="0"/>
                <a:ea typeface="+mn-ea"/>
                <a:cs typeface="Times New Roman" pitchFamily="18" charset="0"/>
              </a:rPr>
              <a:t>响故障的诊断与排除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996952"/>
            <a:ext cx="7632848" cy="2677656"/>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t>1.</a:t>
            </a:r>
            <a:r>
              <a:rPr lang="zh-CN" altLang="zh-CN" sz="2800" dirty="0"/>
              <a:t>掌握气门响故障现象、</a:t>
            </a:r>
            <a:r>
              <a:rPr lang="zh-CN" altLang="zh-CN" sz="2800" dirty="0" smtClean="0"/>
              <a:t>原因</a:t>
            </a:r>
            <a:r>
              <a:rPr lang="zh-CN" altLang="en-US" sz="2800" dirty="0" smtClean="0"/>
              <a:t>。</a:t>
            </a:r>
            <a:endParaRPr lang="zh-CN" altLang="zh-CN" sz="2800" dirty="0"/>
          </a:p>
          <a:p>
            <a:pPr indent="457200" algn="just">
              <a:lnSpc>
                <a:spcPct val="200000"/>
              </a:lnSpc>
            </a:pPr>
            <a:r>
              <a:rPr lang="en-US" altLang="zh-CN" sz="2800" dirty="0"/>
              <a:t>2.</a:t>
            </a:r>
            <a:r>
              <a:rPr lang="zh-CN" altLang="zh-CN" sz="2800" dirty="0"/>
              <a:t>掌握气门响故障排除方法。</a:t>
            </a:r>
            <a:endParaRPr lang="en-US" altLang="zh-CN" sz="2800" dirty="0"/>
          </a:p>
        </p:txBody>
      </p:sp>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332656"/>
            <a:ext cx="7848872" cy="1008112"/>
          </a:xfrm>
        </p:spPr>
        <p:txBody>
          <a:bodyPr>
            <a:noAutofit/>
          </a:bodyPr>
          <a:lstStyle/>
          <a:p>
            <a:pPr indent="0" algn="just">
              <a:lnSpc>
                <a:spcPct val="200000"/>
              </a:lnSpc>
              <a:buNone/>
            </a:pPr>
            <a:r>
              <a:rPr lang="zh-CN" altLang="en-US" sz="2400" dirty="0" smtClean="0">
                <a:solidFill>
                  <a:srgbClr val="FFFF00"/>
                </a:solidFill>
              </a:rPr>
              <a:t>主要实训器材</a:t>
            </a:r>
            <a:endParaRPr lang="en-US" altLang="zh-CN" sz="2400" dirty="0" smtClean="0">
              <a:solidFill>
                <a:srgbClr val="FFFF00"/>
              </a:solidFill>
            </a:endParaRPr>
          </a:p>
        </p:txBody>
      </p:sp>
      <p:pic>
        <p:nvPicPr>
          <p:cNvPr id="6" name="图片 5"/>
          <p:cNvPicPr>
            <a:picLocks noChangeAspect="1"/>
          </p:cNvPicPr>
          <p:nvPr/>
        </p:nvPicPr>
        <p:blipFill>
          <a:blip r:embed="rId2"/>
          <a:stretch>
            <a:fillRect/>
          </a:stretch>
        </p:blipFill>
        <p:spPr>
          <a:xfrm>
            <a:off x="1691680" y="1124744"/>
            <a:ext cx="2376264" cy="2544495"/>
          </a:xfrm>
          <a:prstGeom prst="rect">
            <a:avLst/>
          </a:prstGeom>
        </p:spPr>
      </p:pic>
      <p:sp>
        <p:nvSpPr>
          <p:cNvPr id="8" name="文本框 7"/>
          <p:cNvSpPr txBox="1"/>
          <p:nvPr/>
        </p:nvSpPr>
        <p:spPr>
          <a:xfrm>
            <a:off x="1331640" y="3645024"/>
            <a:ext cx="3024336" cy="400110"/>
          </a:xfrm>
          <a:prstGeom prst="rect">
            <a:avLst/>
          </a:prstGeom>
          <a:noFill/>
        </p:spPr>
        <p:txBody>
          <a:bodyPr wrap="square" rtlCol="0">
            <a:spAutoFit/>
          </a:bodyPr>
          <a:lstStyle/>
          <a:p>
            <a:pPr algn="ctr"/>
            <a:r>
              <a:rPr lang="zh-CN" altLang="zh-CN" sz="2000" b="1" dirty="0"/>
              <a:t>实训发动机</a:t>
            </a:r>
            <a:endParaRPr lang="zh-CN" altLang="en-US" sz="2000" b="1" dirty="0"/>
          </a:p>
        </p:txBody>
      </p:sp>
      <p:sp>
        <p:nvSpPr>
          <p:cNvPr id="9" name="文本框 8"/>
          <p:cNvSpPr txBox="1"/>
          <p:nvPr/>
        </p:nvSpPr>
        <p:spPr>
          <a:xfrm>
            <a:off x="4572000" y="3645024"/>
            <a:ext cx="3024336" cy="400110"/>
          </a:xfrm>
          <a:prstGeom prst="rect">
            <a:avLst/>
          </a:prstGeom>
          <a:noFill/>
        </p:spPr>
        <p:txBody>
          <a:bodyPr wrap="square" rtlCol="0">
            <a:spAutoFit/>
          </a:bodyPr>
          <a:lstStyle/>
          <a:p>
            <a:pPr algn="ctr"/>
            <a:r>
              <a:rPr lang="zh-CN" altLang="zh-CN" sz="2000" b="1" dirty="0"/>
              <a:t>常用修理工具</a:t>
            </a:r>
            <a:endParaRPr lang="zh-CN" altLang="en-US" sz="2000" b="1" dirty="0"/>
          </a:p>
        </p:txBody>
      </p:sp>
      <p:pic>
        <p:nvPicPr>
          <p:cNvPr id="2" name="图片 1"/>
          <p:cNvPicPr>
            <a:picLocks noChangeAspect="1"/>
          </p:cNvPicPr>
          <p:nvPr/>
        </p:nvPicPr>
        <p:blipFill>
          <a:blip r:embed="rId3"/>
          <a:stretch>
            <a:fillRect/>
          </a:stretch>
        </p:blipFill>
        <p:spPr>
          <a:xfrm>
            <a:off x="4716016" y="1988840"/>
            <a:ext cx="2895600" cy="1600200"/>
          </a:xfrm>
          <a:prstGeom prst="rect">
            <a:avLst/>
          </a:prstGeom>
        </p:spPr>
      </p:pic>
      <p:sp>
        <p:nvSpPr>
          <p:cNvPr id="10" name="文本框 9"/>
          <p:cNvSpPr txBox="1"/>
          <p:nvPr/>
        </p:nvSpPr>
        <p:spPr>
          <a:xfrm>
            <a:off x="1259632" y="6237312"/>
            <a:ext cx="3024336" cy="400110"/>
          </a:xfrm>
          <a:prstGeom prst="rect">
            <a:avLst/>
          </a:prstGeom>
          <a:noFill/>
        </p:spPr>
        <p:txBody>
          <a:bodyPr wrap="square" rtlCol="0">
            <a:spAutoFit/>
          </a:bodyPr>
          <a:lstStyle/>
          <a:p>
            <a:pPr algn="ctr"/>
            <a:r>
              <a:rPr lang="zh-CN" altLang="zh-CN" sz="2000" b="1"/>
              <a:t>机械故障听诊器</a:t>
            </a:r>
            <a:endParaRPr lang="zh-CN" altLang="en-US" sz="2000" b="1" dirty="0"/>
          </a:p>
        </p:txBody>
      </p:sp>
      <p:sp>
        <p:nvSpPr>
          <p:cNvPr id="12" name="文本框 11"/>
          <p:cNvSpPr txBox="1"/>
          <p:nvPr/>
        </p:nvSpPr>
        <p:spPr>
          <a:xfrm>
            <a:off x="5148064" y="6309320"/>
            <a:ext cx="2160240" cy="369332"/>
          </a:xfrm>
          <a:prstGeom prst="rect">
            <a:avLst/>
          </a:prstGeom>
          <a:noFill/>
        </p:spPr>
        <p:txBody>
          <a:bodyPr wrap="square" rtlCol="0">
            <a:spAutoFit/>
          </a:bodyPr>
          <a:lstStyle/>
          <a:p>
            <a:pPr algn="ctr"/>
            <a:r>
              <a:rPr lang="zh-CN" altLang="zh-CN" b="1"/>
              <a:t>塞尺</a:t>
            </a:r>
            <a:endParaRPr lang="zh-CN" altLang="en-US" b="1" dirty="0"/>
          </a:p>
        </p:txBody>
      </p:sp>
      <p:pic>
        <p:nvPicPr>
          <p:cNvPr id="7" name="图片 6"/>
          <p:cNvPicPr>
            <a:picLocks noChangeAspect="1"/>
          </p:cNvPicPr>
          <p:nvPr/>
        </p:nvPicPr>
        <p:blipFill>
          <a:blip r:embed="rId4"/>
          <a:stretch>
            <a:fillRect/>
          </a:stretch>
        </p:blipFill>
        <p:spPr>
          <a:xfrm>
            <a:off x="1475656" y="4149080"/>
            <a:ext cx="2676525" cy="1962150"/>
          </a:xfrm>
          <a:prstGeom prst="rect">
            <a:avLst/>
          </a:prstGeom>
        </p:spPr>
      </p:pic>
      <p:pic>
        <p:nvPicPr>
          <p:cNvPr id="3" name="图片 2"/>
          <p:cNvPicPr>
            <a:picLocks noChangeAspect="1"/>
          </p:cNvPicPr>
          <p:nvPr/>
        </p:nvPicPr>
        <p:blipFill>
          <a:blip r:embed="rId5"/>
          <a:stretch>
            <a:fillRect/>
          </a:stretch>
        </p:blipFill>
        <p:spPr>
          <a:xfrm>
            <a:off x="5004048" y="4221088"/>
            <a:ext cx="2419350" cy="1914525"/>
          </a:xfrm>
          <a:prstGeom prst="rect">
            <a:avLst/>
          </a:prstGeom>
        </p:spPr>
      </p:pic>
    </p:spTree>
    <p:extLst>
      <p:ext uri="{BB962C8B-B14F-4D97-AF65-F5344CB8AC3E}">
        <p14:creationId xmlns:p14="http://schemas.microsoft.com/office/powerpoint/2010/main" val="25589920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a:xfrm>
            <a:off x="683568" y="620688"/>
            <a:ext cx="7848872" cy="5400600"/>
          </a:xfrm>
        </p:spPr>
        <p:txBody>
          <a:bodyPr>
            <a:noAutofit/>
          </a:bodyPr>
          <a:lstStyle/>
          <a:p>
            <a:pPr indent="0" algn="just">
              <a:lnSpc>
                <a:spcPct val="200000"/>
              </a:lnSpc>
              <a:buNone/>
            </a:pPr>
            <a:r>
              <a:rPr lang="zh-CN" altLang="en-US" sz="2400" b="1" dirty="0" smtClean="0">
                <a:solidFill>
                  <a:srgbClr val="FFFF00"/>
                </a:solidFill>
              </a:rPr>
              <a:t>故障现象</a:t>
            </a:r>
            <a:endParaRPr lang="en-US" altLang="zh-CN" sz="2400" b="1" dirty="0" smtClean="0">
              <a:solidFill>
                <a:srgbClr val="FFFF00"/>
              </a:solidFill>
            </a:endParaRPr>
          </a:p>
          <a:p>
            <a:pPr marL="0" indent="457200">
              <a:lnSpc>
                <a:spcPct val="200000"/>
              </a:lnSpc>
              <a:buNone/>
            </a:pPr>
            <a:r>
              <a:rPr lang="en-US" altLang="zh-CN" sz="2400" dirty="0"/>
              <a:t>1.</a:t>
            </a:r>
            <a:r>
              <a:rPr lang="zh-CN" altLang="zh-CN" sz="2400" dirty="0"/>
              <a:t>发动机怠速运转时，发出连续不断的、有节奏的“嗒、嗒”声。</a:t>
            </a:r>
          </a:p>
          <a:p>
            <a:pPr marL="0" indent="457200">
              <a:lnSpc>
                <a:spcPct val="200000"/>
              </a:lnSpc>
              <a:buNone/>
            </a:pPr>
            <a:r>
              <a:rPr lang="en-US" altLang="zh-CN" sz="2400" dirty="0"/>
              <a:t>2.</a:t>
            </a:r>
            <a:r>
              <a:rPr lang="zh-CN" altLang="zh-CN" sz="2400" dirty="0"/>
              <a:t>发动机转速增高时，响声也随着增高，而且变得有些杂乱。</a:t>
            </a:r>
          </a:p>
          <a:p>
            <a:pPr marL="0" indent="457200">
              <a:lnSpc>
                <a:spcPct val="200000"/>
              </a:lnSpc>
              <a:buNone/>
            </a:pPr>
            <a:r>
              <a:rPr lang="en-US" altLang="zh-CN" sz="2400" dirty="0"/>
              <a:t>3.</a:t>
            </a:r>
            <a:r>
              <a:rPr lang="zh-CN" altLang="zh-CN" sz="2400" dirty="0"/>
              <a:t>发动机温度变化时，响声不变化。</a:t>
            </a:r>
            <a:endParaRPr lang="en-US" altLang="zh-CN" sz="2400" dirty="0"/>
          </a:p>
        </p:txBody>
      </p:sp>
    </p:spTree>
    <p:extLst>
      <p:ext uri="{BB962C8B-B14F-4D97-AF65-F5344CB8AC3E}">
        <p14:creationId xmlns:p14="http://schemas.microsoft.com/office/powerpoint/2010/main" val="181788881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2557</TotalTime>
  <Words>1182</Words>
  <Application>Microsoft Office PowerPoint</Application>
  <PresentationFormat>全屏显示(4:3)</PresentationFormat>
  <Paragraphs>97</Paragraphs>
  <Slides>18</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18</vt:i4>
      </vt:variant>
    </vt:vector>
  </HeadingPairs>
  <TitlesOfParts>
    <vt:vector size="28"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单元3 配气机构的维护与故障诊断排除</vt:lpstr>
      <vt:lpstr>课题1 配气机构的维护</vt:lpstr>
      <vt:lpstr>PowerPoint 演示文稿</vt:lpstr>
      <vt:lpstr>项目1  正时带和正时链轮的维护</vt:lpstr>
      <vt:lpstr>PowerPoint 演示文稿</vt:lpstr>
      <vt:lpstr>实训内容</vt:lpstr>
      <vt:lpstr>课题2 配气机构的故障诊断排除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309</cp:revision>
  <dcterms:modified xsi:type="dcterms:W3CDTF">2014-05-27T06:41:35Z</dcterms:modified>
</cp:coreProperties>
</file>