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6"/>
  </p:notesMasterIdLst>
  <p:sldIdLst>
    <p:sldId id="436" r:id="rId2"/>
    <p:sldId id="437" r:id="rId3"/>
    <p:sldId id="439" r:id="rId4"/>
    <p:sldId id="362" r:id="rId5"/>
    <p:sldId id="395" r:id="rId6"/>
    <p:sldId id="444" r:id="rId7"/>
    <p:sldId id="516" r:id="rId8"/>
    <p:sldId id="445" r:id="rId9"/>
    <p:sldId id="446" r:id="rId10"/>
    <p:sldId id="447" r:id="rId11"/>
    <p:sldId id="449" r:id="rId12"/>
    <p:sldId id="450" r:id="rId13"/>
    <p:sldId id="517" r:id="rId14"/>
    <p:sldId id="451" r:id="rId15"/>
    <p:sldId id="452" r:id="rId16"/>
    <p:sldId id="453" r:id="rId17"/>
    <p:sldId id="456" r:id="rId18"/>
    <p:sldId id="458" r:id="rId19"/>
    <p:sldId id="416" r:id="rId20"/>
    <p:sldId id="462" r:id="rId21"/>
    <p:sldId id="518" r:id="rId22"/>
    <p:sldId id="519" r:id="rId23"/>
    <p:sldId id="521" r:id="rId24"/>
    <p:sldId id="520" r:id="rId25"/>
    <p:sldId id="522" r:id="rId26"/>
    <p:sldId id="467" r:id="rId27"/>
    <p:sldId id="523" r:id="rId28"/>
    <p:sldId id="524" r:id="rId29"/>
    <p:sldId id="526" r:id="rId30"/>
    <p:sldId id="525" r:id="rId31"/>
    <p:sldId id="421" r:id="rId32"/>
    <p:sldId id="527" r:id="rId33"/>
    <p:sldId id="528" r:id="rId34"/>
    <p:sldId id="530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74" autoAdjust="0"/>
    <p:restoredTop sz="94424" autoAdjust="0"/>
  </p:normalViewPr>
  <p:slideViewPr>
    <p:cSldViewPr>
      <p:cViewPr varScale="1">
        <p:scale>
          <a:sx n="70" d="100"/>
          <a:sy n="70" d="100"/>
        </p:scale>
        <p:origin x="109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0E96D-3469-49AB-9C08-DCB1034BA53E}" type="datetimeFigureOut">
              <a:rPr lang="zh-CN" altLang="en-US" smtClean="0"/>
              <a:t>2014/5/29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FAF80-362C-4F17-BC9E-6C00E6BAE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02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935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139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4321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3485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272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69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745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2704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4240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2561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790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906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183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92696"/>
            <a:ext cx="8748464" cy="1584176"/>
          </a:xfrm>
        </p:spPr>
        <p:txBody>
          <a:bodyPr>
            <a:normAutofit fontScale="90000"/>
          </a:bodyPr>
          <a:lstStyle/>
          <a:p>
            <a:r>
              <a:rPr lang="zh-CN" altLang="en-US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单元</a:t>
            </a:r>
            <a:r>
              <a:rPr lang="en-US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5  </a:t>
            </a:r>
            <a:r>
              <a:rPr lang="zh-CN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冷却系的维护与故障诊断排除</a:t>
            </a:r>
            <a:endParaRPr lang="zh-CN" altLang="en-US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512" y="3068960"/>
            <a:ext cx="8964488" cy="2808312"/>
          </a:xfrm>
        </p:spPr>
        <p:txBody>
          <a:bodyPr>
            <a:normAutofit/>
          </a:bodyPr>
          <a:lstStyle/>
          <a:p>
            <a:pPr algn="just"/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 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1  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冷却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系的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维护</a:t>
            </a:r>
            <a:endParaRPr lang="en-US" altLang="zh-CN" sz="400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just"/>
            <a:r>
              <a:rPr lang="zh-CN" altLang="en-US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 </a:t>
            </a:r>
            <a:r>
              <a:rPr lang="zh-CN" altLang="en-US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2 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发动机冷却系的故障诊断排除</a:t>
            </a:r>
            <a:endParaRPr lang="en-US" altLang="zh-CN" sz="400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872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98072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（一）</a:t>
            </a:r>
            <a:r>
              <a:rPr lang="zh-CN" altLang="zh-CN" sz="2400" b="1" dirty="0">
                <a:solidFill>
                  <a:srgbClr val="FFFF00"/>
                </a:solidFill>
              </a:rPr>
              <a:t>风扇皮带张紧力的检查与调整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772816"/>
            <a:ext cx="489654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1.</a:t>
            </a:r>
            <a:r>
              <a:rPr lang="zh-CN" altLang="zh-CN" sz="2400" dirty="0"/>
              <a:t>风扇皮带张紧力的</a:t>
            </a:r>
            <a:r>
              <a:rPr lang="zh-CN" altLang="zh-CN" sz="2400" dirty="0" smtClean="0"/>
              <a:t>检查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r>
              <a:rPr lang="zh-CN" altLang="zh-CN" sz="2400" dirty="0"/>
              <a:t>皮带过松会引起打滑</a:t>
            </a:r>
            <a:r>
              <a:rPr lang="zh-CN" altLang="zh-CN" sz="2400" dirty="0"/>
              <a:t>，皮带</a:t>
            </a:r>
            <a:r>
              <a:rPr lang="zh-CN" altLang="zh-CN" sz="2400" dirty="0"/>
              <a:t>过紧，会</a:t>
            </a:r>
            <a:r>
              <a:rPr lang="zh-CN" altLang="zh-CN" sz="2400" dirty="0" smtClean="0"/>
              <a:t>引起加速</a:t>
            </a:r>
            <a:r>
              <a:rPr lang="zh-CN" altLang="zh-CN" sz="2400" dirty="0"/>
              <a:t>磨损</a:t>
            </a:r>
            <a:r>
              <a:rPr lang="zh-CN" altLang="zh-CN" sz="2400" dirty="0"/>
              <a:t>。</a:t>
            </a:r>
            <a:endParaRPr lang="en-US" altLang="zh-CN" sz="2400" dirty="0"/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2.</a:t>
            </a:r>
            <a:r>
              <a:rPr lang="zh-CN" altLang="zh-CN" sz="2400" dirty="0"/>
              <a:t>风扇皮带张紧力的</a:t>
            </a:r>
            <a:r>
              <a:rPr lang="zh-CN" altLang="zh-CN" sz="2400" dirty="0" smtClean="0"/>
              <a:t>调整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r>
              <a:rPr lang="zh-CN" altLang="zh-CN" sz="2400" dirty="0"/>
              <a:t>松开发电机调节臂上的锁紧螺母，扳动装在枢轴上的</a:t>
            </a:r>
            <a:r>
              <a:rPr lang="zh-CN" altLang="zh-CN" sz="2400" dirty="0" smtClean="0"/>
              <a:t>舵轮使</a:t>
            </a:r>
            <a:r>
              <a:rPr lang="zh-CN" altLang="zh-CN" sz="2400" dirty="0"/>
              <a:t>皮带达到规定的张紧</a:t>
            </a:r>
            <a:r>
              <a:rPr lang="zh-CN" altLang="zh-CN" sz="2400" dirty="0" smtClean="0"/>
              <a:t>力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6012160" y="638132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调整风扇皮带张紧力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980728"/>
            <a:ext cx="2664296" cy="25791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6176" y="4221088"/>
            <a:ext cx="2531894" cy="21602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56176" y="364502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风扇皮带张力的检查</a:t>
            </a:r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304630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11560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（二）</a:t>
            </a:r>
            <a:r>
              <a:rPr lang="zh-CN" altLang="zh-CN" sz="2400" b="1" dirty="0">
                <a:solidFill>
                  <a:srgbClr val="FFFF00"/>
                </a:solidFill>
              </a:rPr>
              <a:t>水泵的维护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83568" y="1196752"/>
            <a:ext cx="7848871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45720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水泵轴承的检查</a:t>
            </a:r>
          </a:p>
          <a:p>
            <a:pPr marR="0" lvl="0" indent="45720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将发动机停转，用手扳动风扇叶片，检查其有无旷量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indent="45720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水泵水封的检查</a:t>
            </a:r>
          </a:p>
          <a:p>
            <a:pPr marR="0" lvl="0" indent="45720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发动机停转或运转状态下，观察水泵的泄水孔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indent="45720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水泵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的润滑</a:t>
            </a:r>
          </a:p>
          <a:p>
            <a:pPr marR="0" lvl="0" indent="45720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汽车每行驶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1500--2000 km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进行维护时，应润滑水泵上的两个轴承。 </a:t>
            </a:r>
          </a:p>
        </p:txBody>
      </p:sp>
    </p:spTree>
    <p:extLst>
      <p:ext uri="{BB962C8B-B14F-4D97-AF65-F5344CB8AC3E}">
        <p14:creationId xmlns:p14="http://schemas.microsoft.com/office/powerpoint/2010/main" val="44699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11560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（三）</a:t>
            </a:r>
            <a:r>
              <a:rPr lang="zh-CN" altLang="zh-CN" sz="2400" b="1" dirty="0">
                <a:solidFill>
                  <a:srgbClr val="FFFF00"/>
                </a:solidFill>
              </a:rPr>
              <a:t>硅油风扇离合器的检查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268760"/>
            <a:ext cx="81369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冷状态检查</a:t>
            </a:r>
          </a:p>
          <a:p>
            <a:pPr indent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发动机停止运转一段时间，用手拨动风扇叶片，感觉较为轻松。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但发动机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以中速运转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min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后，应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感觉较为费力。</a:t>
            </a:r>
          </a:p>
          <a:p>
            <a:pPr indent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热状态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检查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dirty="0"/>
              <a:t>起动发动机并怠速运转一段时间后，提高转速，当发动机温度在</a:t>
            </a:r>
            <a:r>
              <a:rPr lang="en-US" altLang="zh-CN" sz="2400" dirty="0"/>
              <a:t>90</a:t>
            </a:r>
            <a:r>
              <a:rPr lang="zh-CN" altLang="zh-CN" sz="2400" dirty="0"/>
              <a:t>～</a:t>
            </a:r>
            <a:r>
              <a:rPr lang="en-US" altLang="zh-CN" sz="2400" dirty="0"/>
              <a:t>95</a:t>
            </a:r>
            <a:r>
              <a:rPr lang="zh-CN" altLang="zh-CN" sz="2400" dirty="0"/>
              <a:t>℃时，仔细听风扇的声音，并查看风扇的转速。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01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11560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（四）</a:t>
            </a:r>
            <a:r>
              <a:rPr lang="zh-CN" altLang="zh-CN" sz="2400" b="1" dirty="0">
                <a:solidFill>
                  <a:srgbClr val="FFFF00"/>
                </a:solidFill>
              </a:rPr>
              <a:t>节温器的检查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83568" y="1052736"/>
            <a:ext cx="5040560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457200" eaLnBrk="1" hangingPunct="1">
              <a:lnSpc>
                <a:spcPct val="200000"/>
              </a:lnSpc>
              <a:buClrTx/>
              <a:buSzTx/>
              <a:buFontTx/>
              <a:buNone/>
              <a:tabLst/>
            </a:pP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车辆每行驶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50000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km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应对节温器进行检查，检查方法是：</a:t>
            </a:r>
          </a:p>
          <a:p>
            <a:pPr marR="0" lvl="0" indent="457200" eaLnBrk="1" hangingPunct="1">
              <a:lnSpc>
                <a:spcPct val="200000"/>
              </a:lnSpc>
              <a:buClrTx/>
              <a:buSzTx/>
              <a:buFontTx/>
              <a:buNone/>
              <a:tabLst/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将拆下的节温器放在盛有冷水的器皿中，然后逐渐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加热。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indent="457200" eaLnBrk="1" hangingPunct="1">
              <a:lnSpc>
                <a:spcPct val="200000"/>
              </a:lnSpc>
              <a:buClrTx/>
              <a:buSzTx/>
              <a:buFontTx/>
              <a:buNone/>
              <a:tabLst/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记录节温器开始工作的温度以及阀门全开时的温度，并与标准值相比较，判断节温器的工作是否正常。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580112" y="2204864"/>
            <a:ext cx="3312368" cy="3177644"/>
            <a:chOff x="5580112" y="1844824"/>
            <a:chExt cx="3312368" cy="317764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80112" y="1844824"/>
              <a:ext cx="3290333" cy="266429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5580112" y="4653136"/>
              <a:ext cx="33123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b="1" dirty="0"/>
                <a:t>节温器检查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73113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32848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3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散热器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的维护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348880"/>
            <a:ext cx="7272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zh-CN" altLang="zh-CN" sz="2800" dirty="0"/>
              <a:t>掌握散热器的维护作业内容及操作要点。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1982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83568" y="2348880"/>
            <a:ext cx="3096344" cy="2756012"/>
            <a:chOff x="611560" y="2420888"/>
            <a:chExt cx="2806654" cy="2105350"/>
          </a:xfrm>
        </p:grpSpPr>
        <p:sp>
          <p:nvSpPr>
            <p:cNvPr id="8" name="文本框 7"/>
            <p:cNvSpPr txBox="1"/>
            <p:nvPr/>
          </p:nvSpPr>
          <p:spPr>
            <a:xfrm>
              <a:off x="611560" y="4126128"/>
              <a:ext cx="2806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2000" b="1" dirty="0"/>
                <a:t>实训汽车</a:t>
              </a:r>
              <a:endParaRPr lang="zh-CN" altLang="en-US" sz="2000" b="1" dirty="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3568" y="2420888"/>
              <a:ext cx="2447925" cy="1619250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3851920" y="2348880"/>
            <a:ext cx="2232248" cy="2706831"/>
            <a:chOff x="3707904" y="2348880"/>
            <a:chExt cx="1800225" cy="2106526"/>
          </a:xfrm>
        </p:grpSpPr>
        <p:sp>
          <p:nvSpPr>
            <p:cNvPr id="12" name="文本框 11"/>
            <p:cNvSpPr txBox="1"/>
            <p:nvPr/>
          </p:nvSpPr>
          <p:spPr>
            <a:xfrm>
              <a:off x="3765976" y="4086074"/>
              <a:ext cx="1656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b="1" dirty="0"/>
                <a:t>常用修理工具</a:t>
              </a:r>
              <a:endParaRPr lang="zh-CN" altLang="en-US" b="1" dirty="0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7904" y="2348880"/>
              <a:ext cx="1800225" cy="1685925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6228184" y="458112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测试器</a:t>
            </a:r>
            <a:endParaRPr lang="zh-CN" altLang="en-US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0232" y="1484784"/>
            <a:ext cx="1368152" cy="306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98072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（一</a:t>
            </a:r>
            <a:r>
              <a:rPr lang="zh-CN" altLang="zh-CN" sz="2400" b="1" dirty="0" smtClean="0"/>
              <a:t>）</a:t>
            </a:r>
            <a:r>
              <a:rPr lang="zh-CN" altLang="zh-CN" sz="2400" b="1" dirty="0">
                <a:solidFill>
                  <a:srgbClr val="FFFF00"/>
                </a:solidFill>
              </a:rPr>
              <a:t>散热器的清洗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772816"/>
            <a:ext cx="81369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dirty="0"/>
              <a:t>用水或蒸汽清洗机清洗掉散热器上的油污、泥土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r>
              <a:rPr lang="zh-CN" altLang="zh-CN" sz="2000" dirty="0"/>
              <a:t>注意：如果用高压清洗机，当心不要使散热器心上的散热片发生变形。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3568" y="357301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（二）</a:t>
            </a:r>
            <a:r>
              <a:rPr lang="zh-CN" altLang="zh-CN" sz="2400" b="1" dirty="0">
                <a:solidFill>
                  <a:srgbClr val="FFFF00"/>
                </a:solidFill>
              </a:rPr>
              <a:t>散热器盖的检查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3568" y="4293096"/>
            <a:ext cx="40324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1.</a:t>
            </a:r>
            <a:r>
              <a:rPr lang="zh-CN" altLang="zh-CN" sz="2400" dirty="0"/>
              <a:t>将盖与测试仪装在</a:t>
            </a:r>
            <a:r>
              <a:rPr lang="zh-CN" altLang="zh-CN" sz="2400" dirty="0" smtClean="0"/>
              <a:t>一起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2.</a:t>
            </a:r>
            <a:r>
              <a:rPr lang="zh-CN" altLang="zh-CN" sz="2400" dirty="0"/>
              <a:t>给测试仪加压，直到测试仪的安全阀打开为止</a:t>
            </a:r>
            <a:r>
              <a:rPr lang="zh-CN" altLang="zh-CN" sz="2400" dirty="0" smtClean="0"/>
              <a:t>。</a:t>
            </a:r>
            <a:endParaRPr lang="en-US" altLang="zh-CN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73016"/>
            <a:ext cx="3852110" cy="223224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5" name="文本框 4"/>
          <p:cNvSpPr txBox="1"/>
          <p:nvPr/>
        </p:nvSpPr>
        <p:spPr>
          <a:xfrm>
            <a:off x="4860032" y="6021288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/>
              <a:t>散热器盖的检查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4546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188640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（三）</a:t>
            </a:r>
            <a:r>
              <a:rPr lang="zh-CN" altLang="zh-CN" sz="2400" b="1" dirty="0">
                <a:solidFill>
                  <a:srgbClr val="FFFF00"/>
                </a:solidFill>
              </a:rPr>
              <a:t>散热器的检查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59832" y="5661248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/>
              <a:t>散热器的检查</a:t>
            </a:r>
          </a:p>
          <a:p>
            <a:pPr algn="ctr"/>
            <a:r>
              <a:rPr lang="en-US" altLang="zh-CN" b="1" dirty="0"/>
              <a:t>1-</a:t>
            </a:r>
            <a:r>
              <a:rPr lang="zh-CN" altLang="zh-CN" b="1" dirty="0"/>
              <a:t>压力表</a:t>
            </a:r>
            <a:r>
              <a:rPr lang="en-US" altLang="zh-CN" b="1" dirty="0"/>
              <a:t> 2-</a:t>
            </a:r>
            <a:r>
              <a:rPr lang="zh-CN" altLang="zh-CN" b="1" dirty="0"/>
              <a:t>散热器盖</a:t>
            </a:r>
            <a:r>
              <a:rPr lang="en-US" altLang="zh-CN" b="1" dirty="0"/>
              <a:t>3-</a:t>
            </a:r>
            <a:r>
              <a:rPr lang="zh-CN" altLang="zh-CN" b="1" dirty="0"/>
              <a:t>散热器</a:t>
            </a:r>
            <a:r>
              <a:rPr lang="en-US" altLang="zh-CN" b="1" dirty="0"/>
              <a:t> 4-</a:t>
            </a:r>
            <a:r>
              <a:rPr lang="zh-CN" altLang="zh-CN" b="1" dirty="0"/>
              <a:t>测试器</a:t>
            </a:r>
            <a:endParaRPr lang="zh-CN" altLang="en-US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284984"/>
            <a:ext cx="4252847" cy="2304256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83568" y="997144"/>
            <a:ext cx="8064896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45720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+mn-lt"/>
              </a:rPr>
              <a:t>1.</a:t>
            </a:r>
            <a:r>
              <a:rPr lang="zh-CN" altLang="en-US" sz="2400" dirty="0">
                <a:latin typeface="+mn-lt"/>
              </a:rPr>
              <a:t>外观检查散热器的散热片是否变形、断裂。</a:t>
            </a:r>
          </a:p>
          <a:p>
            <a:pPr marR="0" lvl="0" indent="45720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>
                <a:latin typeface="+mn-lt"/>
              </a:rPr>
              <a:t>2.</a:t>
            </a:r>
            <a:r>
              <a:rPr lang="zh-CN" altLang="en-US" sz="2400" dirty="0">
                <a:latin typeface="+mn-lt"/>
              </a:rPr>
              <a:t>密封性能的检查</a:t>
            </a:r>
          </a:p>
          <a:p>
            <a:pPr marR="0" lvl="0" indent="45720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dirty="0">
                <a:latin typeface="+mn-lt"/>
              </a:rPr>
              <a:t>汽车每行驶</a:t>
            </a:r>
            <a:r>
              <a:rPr lang="en-US" altLang="zh-CN" sz="2400" dirty="0">
                <a:latin typeface="+mn-lt"/>
              </a:rPr>
              <a:t>20 000 km</a:t>
            </a:r>
            <a:r>
              <a:rPr lang="zh-CN" altLang="en-US" sz="2400" dirty="0">
                <a:latin typeface="+mn-lt"/>
              </a:rPr>
              <a:t>应检查散热器的密封性能。 </a:t>
            </a:r>
          </a:p>
        </p:txBody>
      </p:sp>
    </p:spTree>
    <p:extLst>
      <p:ext uri="{BB962C8B-B14F-4D97-AF65-F5344CB8AC3E}">
        <p14:creationId xmlns:p14="http://schemas.microsoft.com/office/powerpoint/2010/main" val="242375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188640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（四）</a:t>
            </a:r>
            <a:r>
              <a:rPr lang="zh-CN" altLang="zh-CN" sz="2400" b="1" dirty="0">
                <a:solidFill>
                  <a:srgbClr val="FFFF00"/>
                </a:solidFill>
              </a:rPr>
              <a:t>冷却系的清洗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856357"/>
            <a:ext cx="820891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dirty="0"/>
              <a:t>车辆每行驶</a:t>
            </a:r>
            <a:r>
              <a:rPr lang="en-US" altLang="zh-CN" sz="2400" dirty="0"/>
              <a:t>35000</a:t>
            </a:r>
            <a:r>
              <a:rPr lang="zh-CN" altLang="zh-CN" sz="2400" dirty="0"/>
              <a:t>～</a:t>
            </a:r>
            <a:r>
              <a:rPr lang="en-US" altLang="zh-CN" sz="2400" dirty="0"/>
              <a:t>45000 km</a:t>
            </a:r>
            <a:r>
              <a:rPr lang="zh-CN" altLang="zh-CN" sz="2400" dirty="0"/>
              <a:t>时，需对冷却系进行清洗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indent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/>
              <a:t>1.</a:t>
            </a:r>
            <a:r>
              <a:rPr lang="zh-CN" altLang="zh-CN" sz="2400" dirty="0"/>
              <a:t>加注清洁的水，起动发动机怠速运转至正常</a:t>
            </a:r>
            <a:r>
              <a:rPr lang="zh-CN" altLang="zh-CN" sz="2400" dirty="0" smtClean="0"/>
              <a:t>温度。</a:t>
            </a:r>
            <a:r>
              <a:rPr lang="zh-CN" altLang="zh-CN" sz="2400" dirty="0"/>
              <a:t>如果放出的水很脏</a:t>
            </a:r>
            <a:r>
              <a:rPr lang="zh-CN" altLang="zh-CN" sz="2400" dirty="0"/>
              <a:t>，重复</a:t>
            </a:r>
            <a:r>
              <a:rPr lang="en-US" altLang="zh-CN" sz="2400" dirty="0"/>
              <a:t>4</a:t>
            </a:r>
            <a:r>
              <a:rPr lang="zh-CN" altLang="zh-CN" sz="2400" dirty="0"/>
              <a:t>～</a:t>
            </a:r>
            <a:r>
              <a:rPr lang="en-US" altLang="zh-CN" sz="2400" dirty="0"/>
              <a:t>5</a:t>
            </a:r>
            <a:r>
              <a:rPr lang="zh-CN" altLang="zh-CN" sz="2400" dirty="0"/>
              <a:t>次，直到放出水干净为止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lvl="0" indent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当冷却系内的水垢较多时，可在</a:t>
            </a: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20 L</a:t>
            </a: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水中加放入</a:t>
            </a: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50g</a:t>
            </a: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苏打配制成洗涤液，注入循环系统中。</a:t>
            </a:r>
            <a:r>
              <a:rPr lang="zh-CN" altLang="en-US" sz="2400" dirty="0"/>
              <a:t> </a:t>
            </a:r>
            <a:endParaRPr lang="en-US" altLang="zh-CN" sz="2400" dirty="0" smtClean="0"/>
          </a:p>
          <a:p>
            <a:pPr indent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若用上述方法仍不能完全清除水垢，可注入重硫酸钠酸性洗涤液</a:t>
            </a:r>
            <a:r>
              <a:rPr lang="zh-CN" altLang="zh-CN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，运转</a:t>
            </a: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30min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，再加入苏打水弱碱性洗涤剂进行中和处理，最后用清水清洗干净，再加入冷却液。</a:t>
            </a:r>
            <a:endParaRPr lang="zh-CN" altLang="en-US" sz="2400" dirty="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82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92888" cy="1143000"/>
          </a:xfrm>
        </p:spPr>
        <p:txBody>
          <a:bodyPr>
            <a:normAutofit fontScale="90000"/>
          </a:bodyPr>
          <a:lstStyle/>
          <a:p>
            <a:pPr indent="457200" algn="ctr"/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发动机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冷却系的故障诊断排除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683568" y="1628800"/>
            <a:ext cx="7632848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ctr"/>
            <a:r>
              <a:rPr lang="zh-CN" altLang="en-US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冷却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液充足但发动机过热故障的诊断与排除</a:t>
            </a:r>
            <a:endParaRPr lang="zh-CN" altLang="en-US" sz="3600" b="1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2924944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掌握发动机过热的现象及原因；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掌握发动机过热的故障排除方法。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4022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000" cy="1143000"/>
          </a:xfrm>
        </p:spPr>
        <p:txBody>
          <a:bodyPr/>
          <a:lstStyle/>
          <a:p>
            <a:pPr algn="ctr"/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冷却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系的维护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568" y="1196752"/>
            <a:ext cx="78488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400" dirty="0"/>
              <a:t>目前汽车发动机上采用强制循环式水冷却系</a:t>
            </a:r>
            <a:r>
              <a:rPr lang="zh-CN" altLang="zh-CN" sz="2400" dirty="0" smtClean="0"/>
              <a:t>。</a:t>
            </a:r>
            <a:r>
              <a:rPr lang="zh-CN" altLang="zh-CN" sz="2400" dirty="0"/>
              <a:t>水冷却系主要由散热器、水泵、风扇、</a:t>
            </a:r>
            <a:r>
              <a:rPr lang="zh-CN" altLang="zh-CN" sz="2400" dirty="0" smtClean="0"/>
              <a:t>水套、</a:t>
            </a:r>
            <a:r>
              <a:rPr lang="zh-CN" altLang="zh-CN" sz="2400" dirty="0"/>
              <a:t>节温器、水管、水温表和传感器等</a:t>
            </a:r>
            <a:r>
              <a:rPr lang="zh-CN" altLang="zh-CN" sz="2400" dirty="0" smtClean="0"/>
              <a:t>组成</a:t>
            </a:r>
            <a:r>
              <a:rPr lang="zh-CN" altLang="en-US" sz="2400" dirty="0" smtClean="0"/>
              <a:t>。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67744" y="6381328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 smtClean="0"/>
              <a:t>水</a:t>
            </a:r>
            <a:r>
              <a:rPr lang="zh-CN" altLang="zh-CN" b="1" dirty="0"/>
              <a:t>冷却系</a:t>
            </a:r>
            <a:r>
              <a:rPr lang="zh-CN" altLang="zh-CN" b="1" dirty="0" smtClean="0"/>
              <a:t>图</a:t>
            </a:r>
            <a:endParaRPr lang="zh-CN" altLang="en-US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356992"/>
            <a:ext cx="4536504" cy="3059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1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764704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1560" y="2420888"/>
            <a:ext cx="3096344" cy="2880320"/>
            <a:chOff x="611560" y="2420888"/>
            <a:chExt cx="2806654" cy="2200310"/>
          </a:xfrm>
        </p:grpSpPr>
        <p:sp>
          <p:nvSpPr>
            <p:cNvPr id="8" name="文本框 7"/>
            <p:cNvSpPr txBox="1"/>
            <p:nvPr/>
          </p:nvSpPr>
          <p:spPr>
            <a:xfrm>
              <a:off x="611560" y="4221088"/>
              <a:ext cx="2806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2000" b="1" dirty="0"/>
                <a:t>实训汽车</a:t>
              </a:r>
              <a:endParaRPr lang="zh-CN" altLang="en-US" sz="2000" b="1" dirty="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3568" y="2420888"/>
              <a:ext cx="2447925" cy="1619250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3797194" y="4754619"/>
            <a:ext cx="2053640" cy="47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常用修理工具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6516216" y="4725144"/>
            <a:ext cx="1926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不锈钢铁盆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2060848"/>
            <a:ext cx="2448272" cy="245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6176" y="2636912"/>
            <a:ext cx="2761507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7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46043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发动机冷却液充足，但行驶过程中发动机无力，冷却液温度超过规定值。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汽车行驶中发动机温度正常，但一停车冷却液立即沸腾</a:t>
            </a:r>
            <a:r>
              <a:rPr lang="zh-CN" altLang="zh-CN" sz="2400" dirty="0"/>
              <a:t>。</a:t>
            </a:r>
            <a:endParaRPr lang="en-US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l.</a:t>
            </a:r>
            <a:r>
              <a:rPr lang="zh-CN" altLang="zh-CN" sz="2400" dirty="0"/>
              <a:t>百叶窗开度不足。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风扇皮带打滑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8377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92696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散热器出水胶管老化吸瘪或内壁脱层堵塞。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冷却风扇装反、扇叶角度变小或新换的风扇规格不对。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电动冷却风扇不转，或硅油风扇离合器损坏，风扇转速过低。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节温器失效。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水套内水垢过多，或分水管堵塞，分水不畅。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8.</a:t>
            </a:r>
            <a:r>
              <a:rPr lang="zh-CN" altLang="zh-CN" sz="2400" dirty="0"/>
              <a:t>散热器内心管堵塞或散热片倾倒过多。</a:t>
            </a:r>
          </a:p>
        </p:txBody>
      </p:sp>
    </p:spTree>
    <p:extLst>
      <p:ext uri="{BB962C8B-B14F-4D97-AF65-F5344CB8AC3E}">
        <p14:creationId xmlns:p14="http://schemas.microsoft.com/office/powerpoint/2010/main" val="88671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92696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9.</a:t>
            </a:r>
            <a:r>
              <a:rPr lang="zh-CN" altLang="zh-CN" sz="2400" dirty="0"/>
              <a:t>水泵损坏。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10.</a:t>
            </a:r>
            <a:r>
              <a:rPr lang="zh-CN" altLang="zh-CN" sz="2400" dirty="0"/>
              <a:t>气缸垫烧穿，使相邻两缸串通，或缸体、缸盖出现裂缝，使高温高压气体进入冷却系。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11.</a:t>
            </a:r>
            <a:r>
              <a:rPr lang="zh-CN" altLang="zh-CN" sz="2400" dirty="0"/>
              <a:t>点火时间过迟。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12.</a:t>
            </a:r>
            <a:r>
              <a:rPr lang="zh-CN" altLang="zh-CN" sz="2400" dirty="0"/>
              <a:t>混合气过稀或过浓。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13.</a:t>
            </a:r>
            <a:r>
              <a:rPr lang="zh-CN" altLang="zh-CN" sz="2400" dirty="0"/>
              <a:t>燃烧室积碳过多。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14.</a:t>
            </a:r>
            <a:r>
              <a:rPr lang="zh-CN" altLang="zh-CN" sz="2400" dirty="0"/>
              <a:t>车辆长时间大负荷工作。</a:t>
            </a:r>
          </a:p>
        </p:txBody>
      </p:sp>
    </p:spTree>
    <p:extLst>
      <p:ext uri="{BB962C8B-B14F-4D97-AF65-F5344CB8AC3E}">
        <p14:creationId xmlns:p14="http://schemas.microsoft.com/office/powerpoint/2010/main" val="385870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003232" cy="5616624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故障诊断与排除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检查冷却风扇转速是否太低。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风扇转速正常，则应检查风扇的风量。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在风量充足的条件下，用手触试散热器和发动机的温度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散热器进水管冷却液排出有力，则应检查散热器各部温度是否均匀。</a:t>
            </a:r>
          </a:p>
        </p:txBody>
      </p:sp>
    </p:spTree>
    <p:extLst>
      <p:ext uri="{BB962C8B-B14F-4D97-AF65-F5344CB8AC3E}">
        <p14:creationId xmlns:p14="http://schemas.microsoft.com/office/powerpoint/2010/main" val="69363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92696"/>
            <a:ext cx="8003232" cy="5289451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若以上检查正常，在水温过高的同时，发动机动力明显下降，则应检查点火时间是否正确；混合气是否过稀、过浓；进、排气门间隙是否过大；燃烧室积碳是否过多等。</a:t>
            </a:r>
          </a:p>
          <a:p>
            <a:pPr marL="0" indent="457200" algn="just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对于长期未清洗水垢的发动机，应检查水套内积垢是否过多。</a:t>
            </a:r>
          </a:p>
          <a:p>
            <a:pPr marL="0" indent="457200" algn="just">
              <a:lnSpc>
                <a:spcPct val="200000"/>
              </a:lnSpc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若发动机及冷却液温度正常，而水温表指示水温过高，则应检查水温表、传感器及控制电路是否正常。</a:t>
            </a:r>
          </a:p>
        </p:txBody>
      </p:sp>
    </p:spTree>
    <p:extLst>
      <p:ext uri="{BB962C8B-B14F-4D97-AF65-F5344CB8AC3E}">
        <p14:creationId xmlns:p14="http://schemas.microsoft.com/office/powerpoint/2010/main" val="407967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发动机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突然过热故障的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诊断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/>
            </a:r>
            <a:b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</a:b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 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            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与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排除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348880"/>
            <a:ext cx="7272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掌握发动机突然过热的现象及原因；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掌握发动机突然过热的故障排除方法。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8463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764704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1560" y="2420888"/>
            <a:ext cx="3096344" cy="2880320"/>
            <a:chOff x="611560" y="2420888"/>
            <a:chExt cx="2806654" cy="2200310"/>
          </a:xfrm>
        </p:grpSpPr>
        <p:sp>
          <p:nvSpPr>
            <p:cNvPr id="8" name="文本框 7"/>
            <p:cNvSpPr txBox="1"/>
            <p:nvPr/>
          </p:nvSpPr>
          <p:spPr>
            <a:xfrm>
              <a:off x="611560" y="4221088"/>
              <a:ext cx="2806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2000" b="1" dirty="0"/>
                <a:t>实训汽车</a:t>
              </a:r>
              <a:endParaRPr lang="zh-CN" altLang="en-US" sz="2000" b="1" dirty="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3568" y="2420888"/>
              <a:ext cx="2447925" cy="1619250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3797194" y="4754619"/>
            <a:ext cx="2053640" cy="47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常用修理工具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6516216" y="4725144"/>
            <a:ext cx="1926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不锈钢铁盆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2060848"/>
            <a:ext cx="2448272" cy="245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6176" y="2636912"/>
            <a:ext cx="2761507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2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46043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汽车行驶中，水温表指针很快指示到最高位置。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发动机冷起动后，冷却液温度迅速升高并产生沸腾现象。加足冷却液后转为正常</a:t>
            </a:r>
            <a:r>
              <a:rPr lang="zh-CN" altLang="zh-CN" sz="2400" dirty="0"/>
              <a:t>。</a:t>
            </a:r>
            <a:endParaRPr lang="en-US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风扇皮带断裂或发动机固定支点松动移位。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节温器主阀门脱落。</a:t>
            </a:r>
          </a:p>
        </p:txBody>
      </p:sp>
    </p:spTree>
    <p:extLst>
      <p:ext uri="{BB962C8B-B14F-4D97-AF65-F5344CB8AC3E}">
        <p14:creationId xmlns:p14="http://schemas.microsoft.com/office/powerpoint/2010/main" val="254149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92696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水泵轴与叶轮松脱。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冷却系严重漏水。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气缸垫损坏，水套与气缸沟通，高压气体进入水箱。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风扇离合器失灵。</a:t>
            </a:r>
          </a:p>
        </p:txBody>
      </p:sp>
    </p:spTree>
    <p:extLst>
      <p:ext uri="{BB962C8B-B14F-4D97-AF65-F5344CB8AC3E}">
        <p14:creationId xmlns:p14="http://schemas.microsoft.com/office/powerpoint/2010/main" val="185397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32848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冷却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液的检查与更换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132856"/>
            <a:ext cx="7272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掌握冷却液的检查方法；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掌握冷却液的更换方法</a:t>
            </a:r>
            <a:r>
              <a:rPr lang="zh-CN" altLang="zh-CN" sz="2800" dirty="0" smtClean="0"/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9650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003232" cy="5616624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故障诊断与排除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汽车在行驶途中，发动机温度指示突然过高，可同时观察电流表或充电指示灯的状态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停车后检查冷却风扇转动是否正常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 smtClean="0"/>
              <a:t>3.</a:t>
            </a:r>
            <a:r>
              <a:rPr lang="zh-CN" altLang="zh-CN" sz="2400" dirty="0" smtClean="0"/>
              <a:t>发动机</a:t>
            </a:r>
            <a:r>
              <a:rPr lang="zh-CN" altLang="zh-CN" sz="2400" dirty="0"/>
              <a:t>温度升高，同时排气管有“突突”声，且发动机动力明显不足，可</a:t>
            </a:r>
            <a:r>
              <a:rPr lang="zh-CN" altLang="zh-CN" sz="2400" dirty="0" smtClean="0"/>
              <a:t>停车</a:t>
            </a:r>
            <a:r>
              <a:rPr lang="zh-CN" altLang="zh-CN" sz="2400" dirty="0"/>
              <a:t>检查排气管及散热器、火花塞等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若冷车起动后温度迅速升高，冷却液沸腾。</a:t>
            </a:r>
          </a:p>
        </p:txBody>
      </p:sp>
    </p:spTree>
    <p:extLst>
      <p:ext uri="{BB962C8B-B14F-4D97-AF65-F5344CB8AC3E}">
        <p14:creationId xmlns:p14="http://schemas.microsoft.com/office/powerpoint/2010/main" val="359011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7920880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冷却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液消耗异常故障的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诊断</a:t>
            </a:r>
            <a:endParaRPr lang="en-US" altLang="zh-CN" sz="3600" b="1" dirty="0" smtClean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indent="457200" algn="just"/>
            <a:r>
              <a:rPr lang="en-US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  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与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排除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060848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掌握冷却液消耗异常的现象及原因；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掌握冷却液消耗异常的故障排除方法。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503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764704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1560" y="2420888"/>
            <a:ext cx="3096344" cy="2880320"/>
            <a:chOff x="611560" y="2420888"/>
            <a:chExt cx="2806654" cy="2200310"/>
          </a:xfrm>
        </p:grpSpPr>
        <p:sp>
          <p:nvSpPr>
            <p:cNvPr id="8" name="文本框 7"/>
            <p:cNvSpPr txBox="1"/>
            <p:nvPr/>
          </p:nvSpPr>
          <p:spPr>
            <a:xfrm>
              <a:off x="611560" y="4221088"/>
              <a:ext cx="2806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2000" b="1" dirty="0"/>
                <a:t>实训汽车</a:t>
              </a:r>
              <a:endParaRPr lang="zh-CN" altLang="en-US" sz="2000" b="1" dirty="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3568" y="2420888"/>
              <a:ext cx="2447925" cy="1619250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3797194" y="4754619"/>
            <a:ext cx="2053640" cy="47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常用修理工具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6516216" y="4725144"/>
            <a:ext cx="1926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不锈钢铁盆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2060848"/>
            <a:ext cx="2448272" cy="245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6176" y="2636912"/>
            <a:ext cx="2761507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5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46043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汽车行驶中冷却液消耗异常；或在冬天出车前，已加满冷却液，但途中发现冷却液明显减少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散热器及进、出水胶管破裂漏水。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水泵水封损坏或叶轮垫圈磨损过甚而漏水。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气缸垫水道孔与气缸窜通。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在低温季节，散热器的冷却液在停车时未放净而结冰。</a:t>
            </a:r>
          </a:p>
        </p:txBody>
      </p:sp>
    </p:spTree>
    <p:extLst>
      <p:ext uri="{BB962C8B-B14F-4D97-AF65-F5344CB8AC3E}">
        <p14:creationId xmlns:p14="http://schemas.microsoft.com/office/powerpoint/2010/main" val="320159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003232" cy="4824536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故障诊断与排除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发动机运转状态下，首先检查冷却系外部是否漏水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外部无漏水部位，则应检查排气管处的尾气状态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寒冷季节</a:t>
            </a:r>
            <a:r>
              <a:rPr lang="zh-CN" altLang="zh-CN" sz="2400" dirty="0" smtClean="0"/>
              <a:t>，可</a:t>
            </a:r>
            <a:r>
              <a:rPr lang="zh-CN" altLang="zh-CN" sz="2400" dirty="0"/>
              <a:t>待发动机运转一段时间，温度升高使冰融化后，再加入剩余的冷却液。</a:t>
            </a:r>
          </a:p>
        </p:txBody>
      </p:sp>
    </p:spTree>
    <p:extLst>
      <p:ext uri="{BB962C8B-B14F-4D97-AF65-F5344CB8AC3E}">
        <p14:creationId xmlns:p14="http://schemas.microsoft.com/office/powerpoint/2010/main" val="179349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764704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dirty="0" smtClean="0"/>
              <a:t>主要实训器材</a:t>
            </a:r>
            <a:endParaRPr lang="en-US" altLang="zh-CN" sz="2400" dirty="0" smtClean="0"/>
          </a:p>
        </p:txBody>
      </p:sp>
      <p:grpSp>
        <p:nvGrpSpPr>
          <p:cNvPr id="17" name="组合 16"/>
          <p:cNvGrpSpPr/>
          <p:nvPr/>
        </p:nvGrpSpPr>
        <p:grpSpPr>
          <a:xfrm>
            <a:off x="611560" y="2420888"/>
            <a:ext cx="3096344" cy="2880320"/>
            <a:chOff x="611560" y="2420888"/>
            <a:chExt cx="2806654" cy="2200310"/>
          </a:xfrm>
        </p:grpSpPr>
        <p:sp>
          <p:nvSpPr>
            <p:cNvPr id="8" name="文本框 7"/>
            <p:cNvSpPr txBox="1"/>
            <p:nvPr/>
          </p:nvSpPr>
          <p:spPr>
            <a:xfrm>
              <a:off x="611560" y="4221088"/>
              <a:ext cx="2806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2000" b="1" dirty="0"/>
                <a:t>实训汽车</a:t>
              </a:r>
              <a:endParaRPr lang="zh-CN" altLang="en-US" sz="2000" b="1" dirty="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3568" y="2420888"/>
              <a:ext cx="2447925" cy="1619250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3707904" y="2348880"/>
            <a:ext cx="2232248" cy="2880320"/>
            <a:chOff x="3707904" y="2348880"/>
            <a:chExt cx="1800225" cy="2241540"/>
          </a:xfrm>
        </p:grpSpPr>
        <p:sp>
          <p:nvSpPr>
            <p:cNvPr id="12" name="文本框 11"/>
            <p:cNvSpPr txBox="1"/>
            <p:nvPr/>
          </p:nvSpPr>
          <p:spPr>
            <a:xfrm>
              <a:off x="3779912" y="4221088"/>
              <a:ext cx="1656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b="1" dirty="0"/>
                <a:t>常用修理工具</a:t>
              </a:r>
              <a:endParaRPr lang="zh-CN" altLang="en-US" b="1" dirty="0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7904" y="2348880"/>
              <a:ext cx="1800225" cy="1685925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2" y="2348880"/>
            <a:ext cx="2102247" cy="21602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372200" y="472514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水桶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6004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98072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（一</a:t>
            </a:r>
            <a:r>
              <a:rPr lang="zh-CN" altLang="zh-CN" sz="2400" b="1" dirty="0" smtClean="0"/>
              <a:t>）</a:t>
            </a:r>
            <a:r>
              <a:rPr lang="zh-CN" altLang="zh-CN" sz="2400" b="1" dirty="0">
                <a:solidFill>
                  <a:srgbClr val="FFFF00"/>
                </a:solidFill>
              </a:rPr>
              <a:t>冷却液的检查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700808"/>
            <a:ext cx="48245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1.</a:t>
            </a:r>
            <a:r>
              <a:rPr lang="zh-CN" altLang="zh-CN" sz="2400" dirty="0"/>
              <a:t>冷却液液面的检查应在冷机状态下进行。</a:t>
            </a:r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2.</a:t>
            </a:r>
            <a:r>
              <a:rPr lang="zh-CN" altLang="zh-CN" sz="2400" dirty="0"/>
              <a:t>液面应位于“</a:t>
            </a:r>
            <a:r>
              <a:rPr lang="en-US" altLang="zh-CN" sz="2400" dirty="0"/>
              <a:t>MAX</a:t>
            </a:r>
            <a:r>
              <a:rPr lang="zh-CN" altLang="zh-CN" sz="2400" dirty="0"/>
              <a:t>”和“</a:t>
            </a:r>
            <a:r>
              <a:rPr lang="en-US" altLang="zh-CN" sz="2400" dirty="0"/>
              <a:t>MIN</a:t>
            </a:r>
            <a:r>
              <a:rPr lang="zh-CN" altLang="zh-CN" sz="2400" dirty="0"/>
              <a:t>”两线</a:t>
            </a:r>
            <a:r>
              <a:rPr lang="zh-CN" altLang="zh-CN" sz="2400" dirty="0" smtClean="0"/>
              <a:t>之间</a:t>
            </a:r>
            <a:r>
              <a:rPr lang="zh-CN" altLang="zh-CN" sz="2400" dirty="0"/>
              <a:t>若液面低于“</a:t>
            </a:r>
            <a:r>
              <a:rPr lang="en-US" altLang="zh-CN" sz="2400" dirty="0"/>
              <a:t>MIN</a:t>
            </a:r>
            <a:r>
              <a:rPr lang="zh-CN" altLang="zh-CN" sz="2400" dirty="0"/>
              <a:t>”或“低</a:t>
            </a:r>
            <a:r>
              <a:rPr lang="en-US" altLang="zh-CN" sz="2400" dirty="0"/>
              <a:t>(LOW)</a:t>
            </a:r>
            <a:r>
              <a:rPr lang="zh-CN" altLang="zh-CN" sz="2400" dirty="0"/>
              <a:t>”线时，应添加冷却液至“</a:t>
            </a:r>
            <a:r>
              <a:rPr lang="en-US" altLang="zh-CN" sz="2400" dirty="0"/>
              <a:t>MAX</a:t>
            </a:r>
            <a:r>
              <a:rPr lang="zh-CN" altLang="zh-CN" sz="2400" dirty="0"/>
              <a:t>”或“满</a:t>
            </a:r>
            <a:r>
              <a:rPr lang="en-US" altLang="zh-CN" sz="2400" dirty="0"/>
              <a:t>(FULL)</a:t>
            </a:r>
            <a:r>
              <a:rPr lang="zh-CN" altLang="zh-CN" sz="2400" dirty="0"/>
              <a:t>”线。</a:t>
            </a:r>
            <a:endParaRPr lang="zh-CN" altLang="en-US" sz="24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492896"/>
            <a:ext cx="3574459" cy="266429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364088" y="530120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/>
              <a:t>冷却液液位的检查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7817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11560" y="476672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（二）</a:t>
            </a:r>
            <a:r>
              <a:rPr lang="zh-CN" altLang="zh-CN" sz="2400" b="1" dirty="0">
                <a:solidFill>
                  <a:srgbClr val="FFFF00"/>
                </a:solidFill>
              </a:rPr>
              <a:t>冷却液的更换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340768"/>
            <a:ext cx="44644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l.</a:t>
            </a:r>
            <a:r>
              <a:rPr lang="zh-CN" altLang="zh-CN" sz="2400" dirty="0"/>
              <a:t>将车辆停放在水平地面上，准备好盛水的容器。</a:t>
            </a:r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2.</a:t>
            </a:r>
            <a:r>
              <a:rPr lang="zh-CN" altLang="zh-CN" sz="2400" dirty="0"/>
              <a:t>拧下散热器或补偿水箱盖。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980728"/>
            <a:ext cx="2592288" cy="252780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76056" y="357301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/>
              <a:t>热态下不得拧下水箱盖</a:t>
            </a:r>
            <a:endParaRPr lang="zh-CN" altLang="en-US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683568" y="3573016"/>
            <a:ext cx="4248472" cy="2935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3.</a:t>
            </a:r>
            <a:r>
              <a:rPr lang="zh-CN" altLang="zh-CN" sz="2400" dirty="0"/>
              <a:t>将散热器和气缸体上的放水开关拧开。无放水开关时可拆下散热器与水泵间的连接软管</a:t>
            </a:r>
            <a:r>
              <a:rPr lang="zh-CN" altLang="en-US" sz="2400" dirty="0"/>
              <a:t>。</a:t>
            </a:r>
            <a:endParaRPr lang="en-US" altLang="zh-CN" sz="24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096" y="4005064"/>
            <a:ext cx="2592288" cy="193804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076056" y="6021288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 拔下水箱下部的橡胶弯管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4992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88640"/>
            <a:ext cx="4824536" cy="6408712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 smtClean="0"/>
              <a:t>4</a:t>
            </a:r>
            <a:r>
              <a:rPr lang="en-US" altLang="zh-CN" sz="2400" dirty="0"/>
              <a:t>.</a:t>
            </a:r>
            <a:r>
              <a:rPr lang="zh-CN" altLang="zh-CN" sz="2400" dirty="0"/>
              <a:t>关好放水开关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选择合适的冷却液，从散热器或补偿水箱口加注冷却液，加满后装好散热器</a:t>
            </a:r>
            <a:r>
              <a:rPr lang="zh-CN" altLang="zh-CN" sz="2400" dirty="0" smtClean="0"/>
              <a:t>盖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起动发动机</a:t>
            </a:r>
            <a:r>
              <a:rPr lang="zh-CN" altLang="en-US" sz="2400" dirty="0"/>
              <a:t>，</a:t>
            </a:r>
            <a:r>
              <a:rPr lang="zh-CN" altLang="zh-CN" sz="2400" dirty="0"/>
              <a:t>散热器上部，感到热时表示发动机缸体内的水已流入散热器</a:t>
            </a:r>
            <a:r>
              <a:rPr lang="zh-CN" altLang="zh-CN" sz="2400" dirty="0"/>
              <a:t>。</a:t>
            </a:r>
            <a:r>
              <a:rPr lang="zh-CN" altLang="zh-CN" sz="2400" dirty="0"/>
              <a:t>停转发动机</a:t>
            </a:r>
            <a:r>
              <a:rPr lang="zh-CN" altLang="zh-CN" sz="2400" dirty="0"/>
              <a:t>，若</a:t>
            </a:r>
            <a:r>
              <a:rPr lang="zh-CN" altLang="zh-CN" sz="2400" dirty="0"/>
              <a:t>液面下降应再添加冷却</a:t>
            </a:r>
            <a:r>
              <a:rPr lang="zh-CN" altLang="zh-CN" sz="2400" dirty="0" smtClean="0"/>
              <a:t>液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endParaRPr lang="zh-CN" altLang="en-US" sz="2400" dirty="0"/>
          </a:p>
        </p:txBody>
      </p:sp>
      <p:grpSp>
        <p:nvGrpSpPr>
          <p:cNvPr id="7" name="组合 6"/>
          <p:cNvGrpSpPr/>
          <p:nvPr/>
        </p:nvGrpSpPr>
        <p:grpSpPr>
          <a:xfrm>
            <a:off x="5508104" y="1772816"/>
            <a:ext cx="3456384" cy="3465676"/>
            <a:chOff x="5436096" y="1340768"/>
            <a:chExt cx="3456384" cy="346567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36096" y="1340768"/>
              <a:ext cx="3456384" cy="28546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436096" y="4437112"/>
              <a:ext cx="34563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b="1" dirty="0"/>
                <a:t>加注冷却液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360557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32848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水泵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及节温器的维护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348880"/>
            <a:ext cx="7272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掌握水泵的维护作业内容及操作要点；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掌握节温器的维护作业内容及操作要点。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4067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dirty="0" smtClean="0">
              <a:solidFill>
                <a:srgbClr val="FFFF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55576" y="1268760"/>
            <a:ext cx="3096344" cy="2684004"/>
            <a:chOff x="676831" y="2420888"/>
            <a:chExt cx="2806654" cy="2050342"/>
          </a:xfrm>
        </p:grpSpPr>
        <p:sp>
          <p:nvSpPr>
            <p:cNvPr id="8" name="文本框 7"/>
            <p:cNvSpPr txBox="1"/>
            <p:nvPr/>
          </p:nvSpPr>
          <p:spPr>
            <a:xfrm>
              <a:off x="676831" y="4071120"/>
              <a:ext cx="2806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2000" b="1" dirty="0"/>
                <a:t>实训汽车</a:t>
              </a:r>
              <a:endParaRPr lang="zh-CN" altLang="en-US" sz="2000" b="1" dirty="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3568" y="2420888"/>
              <a:ext cx="2447925" cy="1619250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3995936" y="1268760"/>
            <a:ext cx="2232248" cy="2634822"/>
            <a:chOff x="3707904" y="2348880"/>
            <a:chExt cx="1800225" cy="2050487"/>
          </a:xfrm>
        </p:grpSpPr>
        <p:sp>
          <p:nvSpPr>
            <p:cNvPr id="12" name="文本框 11"/>
            <p:cNvSpPr txBox="1"/>
            <p:nvPr/>
          </p:nvSpPr>
          <p:spPr>
            <a:xfrm>
              <a:off x="3824048" y="4030035"/>
              <a:ext cx="1656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b="1" dirty="0"/>
                <a:t>常用修理工具</a:t>
              </a:r>
              <a:endParaRPr lang="zh-CN" altLang="en-US" b="1" dirty="0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7904" y="2348880"/>
              <a:ext cx="1800225" cy="1685925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6516216" y="3429000"/>
            <a:ext cx="1926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不锈钢铁盆</a:t>
            </a:r>
            <a:endParaRPr lang="zh-CN" altLang="en-US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00" y="1772816"/>
            <a:ext cx="2361292" cy="16561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632" y="3933056"/>
            <a:ext cx="1872208" cy="23811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3928" y="4077072"/>
            <a:ext cx="2371764" cy="22322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16216" y="4149080"/>
            <a:ext cx="2459507" cy="201622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59632" y="638132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/>
              <a:t>酒精灯</a:t>
            </a:r>
            <a:endParaRPr lang="zh-CN" altLang="en-US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3923928" y="6381328"/>
            <a:ext cx="2340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温度计</a:t>
            </a:r>
            <a:endParaRPr lang="zh-CN" altLang="en-US" b="1"/>
          </a:p>
        </p:txBody>
      </p:sp>
      <p:sp>
        <p:nvSpPr>
          <p:cNvPr id="15" name="文本框 14"/>
          <p:cNvSpPr txBox="1"/>
          <p:nvPr/>
        </p:nvSpPr>
        <p:spPr>
          <a:xfrm>
            <a:off x="6516216" y="638132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塞尺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76638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3034</TotalTime>
  <Words>1871</Words>
  <Application>Microsoft Office PowerPoint</Application>
  <PresentationFormat>全屏显示(4:3)</PresentationFormat>
  <Paragraphs>182</Paragraphs>
  <Slides>34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华文隶书</vt:lpstr>
      <vt:lpstr>华文新魏</vt:lpstr>
      <vt:lpstr>宋体</vt:lpstr>
      <vt:lpstr>Arial</vt:lpstr>
      <vt:lpstr>Calibri</vt:lpstr>
      <vt:lpstr>Footlight MT Light</vt:lpstr>
      <vt:lpstr>Goudy Old Style</vt:lpstr>
      <vt:lpstr>Times New Roman</vt:lpstr>
      <vt:lpstr>Wingdings 2</vt:lpstr>
      <vt:lpstr>凤舞九天</vt:lpstr>
      <vt:lpstr>单元5  冷却系的维护与故障诊断排除</vt:lpstr>
      <vt:lpstr>课题1 冷却系的维护</vt:lpstr>
      <vt:lpstr>项目1 冷却液的检查与更换</vt:lpstr>
      <vt:lpstr>PowerPoint 演示文稿</vt:lpstr>
      <vt:lpstr>实训内容</vt:lpstr>
      <vt:lpstr>PowerPoint 演示文稿</vt:lpstr>
      <vt:lpstr>PowerPoint 演示文稿</vt:lpstr>
      <vt:lpstr>项目2 水泵及节温器的维护</vt:lpstr>
      <vt:lpstr>PowerPoint 演示文稿</vt:lpstr>
      <vt:lpstr>实训内容</vt:lpstr>
      <vt:lpstr>PowerPoint 演示文稿</vt:lpstr>
      <vt:lpstr>PowerPoint 演示文稿</vt:lpstr>
      <vt:lpstr>PowerPoint 演示文稿</vt:lpstr>
      <vt:lpstr>项目3 散热器的维护</vt:lpstr>
      <vt:lpstr>PowerPoint 演示文稿</vt:lpstr>
      <vt:lpstr>实训内容</vt:lpstr>
      <vt:lpstr>PowerPoint 演示文稿</vt:lpstr>
      <vt:lpstr>PowerPoint 演示文稿</vt:lpstr>
      <vt:lpstr>课题2 发动机冷却系的故障诊断排除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项目2 发动机突然过热故障的诊断               与排除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李明智</cp:lastModifiedBy>
  <cp:revision>451</cp:revision>
  <dcterms:modified xsi:type="dcterms:W3CDTF">2014-05-29T08:42:33Z</dcterms:modified>
</cp:coreProperties>
</file>