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9"/>
  </p:notesMasterIdLst>
  <p:sldIdLst>
    <p:sldId id="436" r:id="rId2"/>
    <p:sldId id="437" r:id="rId3"/>
    <p:sldId id="439" r:id="rId4"/>
    <p:sldId id="362" r:id="rId5"/>
    <p:sldId id="395" r:id="rId6"/>
    <p:sldId id="531" r:id="rId7"/>
    <p:sldId id="444" r:id="rId8"/>
    <p:sldId id="516" r:id="rId9"/>
    <p:sldId id="532" r:id="rId10"/>
    <p:sldId id="533" r:id="rId11"/>
    <p:sldId id="416" r:id="rId12"/>
    <p:sldId id="534" r:id="rId13"/>
    <p:sldId id="518" r:id="rId14"/>
    <p:sldId id="519" r:id="rId15"/>
    <p:sldId id="520" r:id="rId16"/>
    <p:sldId id="522" r:id="rId17"/>
    <p:sldId id="467" r:id="rId18"/>
    <p:sldId id="535" r:id="rId19"/>
    <p:sldId id="524" r:id="rId20"/>
    <p:sldId id="526" r:id="rId21"/>
    <p:sldId id="525" r:id="rId22"/>
    <p:sldId id="536" r:id="rId23"/>
    <p:sldId id="421" r:id="rId24"/>
    <p:sldId id="537" r:id="rId25"/>
    <p:sldId id="528" r:id="rId26"/>
    <p:sldId id="538" r:id="rId27"/>
    <p:sldId id="530"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74" autoAdjust="0"/>
    <p:restoredTop sz="94424" autoAdjust="0"/>
  </p:normalViewPr>
  <p:slideViewPr>
    <p:cSldViewPr>
      <p:cViewPr varScale="1">
        <p:scale>
          <a:sx n="70" d="100"/>
          <a:sy n="70" d="100"/>
        </p:scale>
        <p:origin x="1098"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2014/5/29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a:t>
            </a:fld>
            <a:endParaRPr lang="zh-CN" altLang="en-US"/>
          </a:p>
        </p:txBody>
      </p:sp>
    </p:spTree>
    <p:extLst>
      <p:ext uri="{BB962C8B-B14F-4D97-AF65-F5344CB8AC3E}">
        <p14:creationId xmlns:p14="http://schemas.microsoft.com/office/powerpoint/2010/main" val="332293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5</a:t>
            </a:fld>
            <a:endParaRPr lang="zh-CN" altLang="en-US"/>
          </a:p>
        </p:txBody>
      </p:sp>
    </p:spTree>
    <p:extLst>
      <p:ext uri="{BB962C8B-B14F-4D97-AF65-F5344CB8AC3E}">
        <p14:creationId xmlns:p14="http://schemas.microsoft.com/office/powerpoint/2010/main" val="1362469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7</a:t>
            </a:fld>
            <a:endParaRPr lang="zh-CN" altLang="en-US"/>
          </a:p>
        </p:txBody>
      </p:sp>
    </p:spTree>
    <p:extLst>
      <p:ext uri="{BB962C8B-B14F-4D97-AF65-F5344CB8AC3E}">
        <p14:creationId xmlns:p14="http://schemas.microsoft.com/office/powerpoint/2010/main" val="1012745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9</a:t>
            </a:fld>
            <a:endParaRPr lang="zh-CN" altLang="en-US"/>
          </a:p>
        </p:txBody>
      </p:sp>
    </p:spTree>
    <p:extLst>
      <p:ext uri="{BB962C8B-B14F-4D97-AF65-F5344CB8AC3E}">
        <p14:creationId xmlns:p14="http://schemas.microsoft.com/office/powerpoint/2010/main" val="2003786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17</a:t>
            </a:fld>
            <a:endParaRPr lang="zh-CN" altLang="en-US"/>
          </a:p>
        </p:txBody>
      </p:sp>
    </p:spTree>
    <p:extLst>
      <p:ext uri="{BB962C8B-B14F-4D97-AF65-F5344CB8AC3E}">
        <p14:creationId xmlns:p14="http://schemas.microsoft.com/office/powerpoint/2010/main" val="252627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92696"/>
            <a:ext cx="8748464" cy="1584176"/>
          </a:xfrm>
        </p:spPr>
        <p:txBody>
          <a:bodyPr>
            <a:normAutofit fontScale="90000"/>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1  </a:t>
            </a:r>
            <a:r>
              <a:rPr lang="zh-CN"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离合器的维护与故障诊断排除</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179512" y="3068960"/>
            <a:ext cx="8964488" cy="2808312"/>
          </a:xfrm>
        </p:spPr>
        <p:txBody>
          <a:bodyPr>
            <a:normAutofit/>
          </a:bodyPr>
          <a:lstStyle/>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离合器</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的</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     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汽车</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离合器的故障诊断与排除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13872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7776864" cy="2952328"/>
          </a:xfrm>
        </p:spPr>
        <p:txBody>
          <a:bodyPr>
            <a:noAutofit/>
          </a:bodyPr>
          <a:lstStyle/>
          <a:p>
            <a:pPr marL="0" indent="457200">
              <a:lnSpc>
                <a:spcPct val="200000"/>
              </a:lnSpc>
              <a:buNone/>
            </a:pPr>
            <a:r>
              <a:rPr lang="en-US" altLang="zh-CN" sz="2400" dirty="0"/>
              <a:t>3.</a:t>
            </a:r>
            <a:r>
              <a:rPr lang="zh-CN" altLang="zh-CN" sz="2400" dirty="0"/>
              <a:t>检查离合器压盘工作面</a:t>
            </a:r>
            <a:r>
              <a:rPr lang="zh-CN" altLang="zh-CN" sz="2400" dirty="0" smtClean="0"/>
              <a:t>。</a:t>
            </a:r>
            <a:endParaRPr lang="en-US" altLang="zh-CN" sz="2400" dirty="0" smtClean="0"/>
          </a:p>
          <a:p>
            <a:pPr marL="0" indent="457200">
              <a:lnSpc>
                <a:spcPct val="200000"/>
              </a:lnSpc>
              <a:buNone/>
            </a:pPr>
            <a:r>
              <a:rPr lang="zh-CN" altLang="zh-CN" sz="2400" dirty="0"/>
              <a:t>（</a:t>
            </a:r>
            <a:r>
              <a:rPr lang="en-US" altLang="zh-CN" sz="2400" dirty="0"/>
              <a:t>1</a:t>
            </a:r>
            <a:r>
              <a:rPr lang="zh-CN" altLang="zh-CN" sz="2400" dirty="0"/>
              <a:t>）工作面不应有沟槽、裂纹。</a:t>
            </a:r>
          </a:p>
          <a:p>
            <a:pPr marL="0" indent="457200">
              <a:lnSpc>
                <a:spcPct val="200000"/>
              </a:lnSpc>
              <a:buNone/>
            </a:pPr>
            <a:r>
              <a:rPr lang="zh-CN" altLang="zh-CN" sz="2400" dirty="0"/>
              <a:t>（</a:t>
            </a:r>
            <a:r>
              <a:rPr lang="en-US" altLang="zh-CN" sz="2400" dirty="0"/>
              <a:t>2</a:t>
            </a:r>
            <a:r>
              <a:rPr lang="zh-CN" altLang="zh-CN" sz="2400" dirty="0"/>
              <a:t>）用直尺和塞尺检查压盘工作面的平面度误差，应符合要求，否则需更换。</a:t>
            </a:r>
          </a:p>
        </p:txBody>
      </p:sp>
      <p:sp>
        <p:nvSpPr>
          <p:cNvPr id="8" name="文本框 7"/>
          <p:cNvSpPr txBox="1"/>
          <p:nvPr/>
        </p:nvSpPr>
        <p:spPr>
          <a:xfrm>
            <a:off x="2411760" y="6381328"/>
            <a:ext cx="4320480" cy="369332"/>
          </a:xfrm>
          <a:prstGeom prst="rect">
            <a:avLst/>
          </a:prstGeom>
          <a:noFill/>
        </p:spPr>
        <p:txBody>
          <a:bodyPr wrap="square" rtlCol="0">
            <a:spAutoFit/>
          </a:bodyPr>
          <a:lstStyle/>
          <a:p>
            <a:pPr algn="ctr"/>
            <a:r>
              <a:rPr lang="zh-CN" altLang="zh-CN" dirty="0"/>
              <a:t>离合器分离杠杆和膜片弹簧磨损的检查</a:t>
            </a:r>
            <a:endParaRPr lang="zh-CN" altLang="en-US" b="1"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9752" y="3501008"/>
            <a:ext cx="4392488" cy="2880056"/>
          </a:xfrm>
          <a:prstGeom prst="rect">
            <a:avLst/>
          </a:prstGeom>
        </p:spPr>
      </p:pic>
    </p:spTree>
    <p:extLst>
      <p:ext uri="{BB962C8B-B14F-4D97-AF65-F5344CB8AC3E}">
        <p14:creationId xmlns:p14="http://schemas.microsoft.com/office/powerpoint/2010/main" val="2202818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992888" cy="1143000"/>
          </a:xfrm>
        </p:spPr>
        <p:txBody>
          <a:bodyPr>
            <a:normAutofit fontScale="90000"/>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汽车</a:t>
            </a:r>
            <a:r>
              <a:rPr lang="zh-CN" altLang="zh-CN" b="1" dirty="0">
                <a:ln w="6350">
                  <a:solidFill>
                    <a:schemeClr val="accent1">
                      <a:shade val="43000"/>
                    </a:schemeClr>
                  </a:solidFill>
                </a:ln>
                <a:solidFill>
                  <a:srgbClr val="FFFF00"/>
                </a:solidFill>
                <a:effectLst/>
                <a:latin typeface="+mn-ea"/>
                <a:ea typeface="+mn-ea"/>
              </a:rPr>
              <a:t>离合器的故障诊断与排除</a:t>
            </a:r>
            <a:endParaRPr lang="en-US" altLang="zh-CN" b="1" dirty="0">
              <a:ln w="6350">
                <a:solidFill>
                  <a:schemeClr val="accent1">
                    <a:shade val="43000"/>
                  </a:schemeClr>
                </a:solidFill>
              </a:ln>
              <a:solidFill>
                <a:srgbClr val="FFFF00"/>
              </a:solidFill>
              <a:effectLst/>
              <a:latin typeface="+mn-ea"/>
              <a:ea typeface="+mn-ea"/>
            </a:endParaRPr>
          </a:p>
        </p:txBody>
      </p:sp>
      <p:sp>
        <p:nvSpPr>
          <p:cNvPr id="9" name="标题 1"/>
          <p:cNvSpPr txBox="1">
            <a:spLocks/>
          </p:cNvSpPr>
          <p:nvPr/>
        </p:nvSpPr>
        <p:spPr>
          <a:xfrm>
            <a:off x="683568" y="1628800"/>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离合器</a:t>
            </a:r>
            <a:r>
              <a:rPr lang="zh-CN" altLang="zh-CN" sz="3600" b="1" dirty="0">
                <a:solidFill>
                  <a:srgbClr val="FFFF00"/>
                </a:solidFill>
                <a:effectLst/>
                <a:latin typeface="+mn-ea"/>
                <a:ea typeface="+mn-ea"/>
              </a:rPr>
              <a:t>打滑故障的诊断</a:t>
            </a:r>
            <a:r>
              <a:rPr lang="zh-CN" altLang="zh-CN" sz="3600" b="1" dirty="0" smtClean="0">
                <a:solidFill>
                  <a:srgbClr val="FFFF00"/>
                </a:solidFill>
                <a:effectLst/>
                <a:latin typeface="+mn-ea"/>
                <a:ea typeface="+mn-ea"/>
              </a:rPr>
              <a:t>与</a:t>
            </a:r>
            <a:endParaRPr lang="en-US" altLang="zh-CN" sz="3600" b="1" dirty="0" smtClean="0">
              <a:solidFill>
                <a:srgbClr val="FFFF00"/>
              </a:solidFill>
              <a:effectLst/>
              <a:latin typeface="+mn-ea"/>
              <a:ea typeface="+mn-ea"/>
            </a:endParaRPr>
          </a:p>
          <a:p>
            <a:pPr indent="457200" algn="ctr"/>
            <a:r>
              <a:rPr lang="zh-CN" altLang="zh-CN" sz="3600" b="1" dirty="0" smtClean="0">
                <a:solidFill>
                  <a:srgbClr val="FFFF00"/>
                </a:solidFill>
                <a:effectLst/>
                <a:latin typeface="+mn-ea"/>
                <a:ea typeface="+mn-ea"/>
              </a:rPr>
              <a:t>排除</a:t>
            </a:r>
            <a:endParaRPr lang="zh-CN" altLang="en-US" sz="3600" b="1" dirty="0">
              <a:solidFill>
                <a:srgbClr val="FFFF00"/>
              </a:solidFill>
              <a:effectLst/>
              <a:latin typeface="+mn-ea"/>
              <a:ea typeface="+mn-ea"/>
            </a:endParaRPr>
          </a:p>
        </p:txBody>
      </p:sp>
      <p:sp>
        <p:nvSpPr>
          <p:cNvPr id="10" name="文本框 9"/>
          <p:cNvSpPr txBox="1"/>
          <p:nvPr/>
        </p:nvSpPr>
        <p:spPr>
          <a:xfrm>
            <a:off x="683568" y="2924944"/>
            <a:ext cx="763284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掌握离合器打滑的现象及原因；</a:t>
            </a:r>
          </a:p>
          <a:p>
            <a:pPr indent="457200" algn="just">
              <a:lnSpc>
                <a:spcPct val="200000"/>
              </a:lnSpc>
            </a:pPr>
            <a:r>
              <a:rPr lang="en-US" altLang="zh-CN" sz="2800" dirty="0"/>
              <a:t>2.</a:t>
            </a:r>
            <a:r>
              <a:rPr lang="zh-CN" altLang="zh-CN" sz="2800" dirty="0"/>
              <a:t>掌握离合器打滑的故障排除方法。</a:t>
            </a:r>
            <a:endParaRPr lang="en-US" altLang="zh-CN" sz="2800" dirty="0"/>
          </a:p>
        </p:txBody>
      </p:sp>
    </p:spTree>
    <p:extLst>
      <p:ext uri="{BB962C8B-B14F-4D97-AF65-F5344CB8AC3E}">
        <p14:creationId xmlns:p14="http://schemas.microsoft.com/office/powerpoint/2010/main" val="3840220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4" name="组合 3"/>
          <p:cNvGrpSpPr/>
          <p:nvPr/>
        </p:nvGrpSpPr>
        <p:grpSpPr>
          <a:xfrm>
            <a:off x="1115616" y="1484784"/>
            <a:ext cx="3096344" cy="2488342"/>
            <a:chOff x="611560" y="2420888"/>
            <a:chExt cx="3096344" cy="2488342"/>
          </a:xfrm>
        </p:grpSpPr>
        <p:sp>
          <p:nvSpPr>
            <p:cNvPr id="8" name="文本框 7"/>
            <p:cNvSpPr txBox="1"/>
            <p:nvPr/>
          </p:nvSpPr>
          <p:spPr>
            <a:xfrm>
              <a:off x="611560" y="4509120"/>
              <a:ext cx="3096344" cy="400110"/>
            </a:xfrm>
            <a:prstGeom prst="rect">
              <a:avLst/>
            </a:prstGeom>
            <a:noFill/>
          </p:spPr>
          <p:txBody>
            <a:bodyPr wrap="square" rtlCol="0">
              <a:spAutoFit/>
            </a:bodyPr>
            <a:lstStyle/>
            <a:p>
              <a:pPr algn="ctr"/>
              <a:r>
                <a:rPr lang="zh-CN" altLang="zh-CN" sz="2000" dirty="0"/>
                <a:t>实训汽车</a:t>
              </a:r>
              <a:endParaRPr lang="zh-CN" altLang="en-US" sz="2000" dirty="0"/>
            </a:p>
          </p:txBody>
        </p:sp>
        <p:pic>
          <p:nvPicPr>
            <p:cNvPr id="3" name="图片 2"/>
            <p:cNvPicPr>
              <a:picLocks noChangeAspect="1"/>
            </p:cNvPicPr>
            <p:nvPr/>
          </p:nvPicPr>
          <p:blipFill>
            <a:blip r:embed="rId2"/>
            <a:stretch>
              <a:fillRect/>
            </a:stretch>
          </p:blipFill>
          <p:spPr>
            <a:xfrm>
              <a:off x="899592" y="2420888"/>
              <a:ext cx="2760307" cy="2088232"/>
            </a:xfrm>
            <a:prstGeom prst="rect">
              <a:avLst/>
            </a:prstGeom>
          </p:spPr>
        </p:pic>
      </p:grpSp>
      <p:pic>
        <p:nvPicPr>
          <p:cNvPr id="10" name="图片 9"/>
          <p:cNvPicPr>
            <a:picLocks noChangeAspect="1"/>
          </p:cNvPicPr>
          <p:nvPr/>
        </p:nvPicPr>
        <p:blipFill>
          <a:blip r:embed="rId3"/>
          <a:stretch>
            <a:fillRect/>
          </a:stretch>
        </p:blipFill>
        <p:spPr>
          <a:xfrm>
            <a:off x="4932040" y="1628800"/>
            <a:ext cx="3167019" cy="1800200"/>
          </a:xfrm>
          <a:prstGeom prst="rect">
            <a:avLst/>
          </a:prstGeom>
        </p:spPr>
      </p:pic>
      <p:sp>
        <p:nvSpPr>
          <p:cNvPr id="19" name="文本框 18"/>
          <p:cNvSpPr txBox="1"/>
          <p:nvPr/>
        </p:nvSpPr>
        <p:spPr>
          <a:xfrm>
            <a:off x="5508104" y="3573016"/>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1691680" y="6381328"/>
            <a:ext cx="2053640" cy="369332"/>
          </a:xfrm>
          <a:prstGeom prst="rect">
            <a:avLst/>
          </a:prstGeom>
          <a:noFill/>
        </p:spPr>
        <p:txBody>
          <a:bodyPr wrap="square" rtlCol="0">
            <a:spAutoFit/>
          </a:bodyPr>
          <a:lstStyle/>
          <a:p>
            <a:pPr algn="ctr"/>
            <a:r>
              <a:rPr lang="zh-CN" altLang="zh-CN" dirty="0"/>
              <a:t>卡尺</a:t>
            </a:r>
            <a:endParaRPr lang="zh-CN" altLang="en-US" b="1" dirty="0"/>
          </a:p>
        </p:txBody>
      </p:sp>
      <p:sp>
        <p:nvSpPr>
          <p:cNvPr id="21" name="文本框 20"/>
          <p:cNvSpPr txBox="1"/>
          <p:nvPr/>
        </p:nvSpPr>
        <p:spPr>
          <a:xfrm>
            <a:off x="5148064" y="6309320"/>
            <a:ext cx="3384376" cy="369332"/>
          </a:xfrm>
          <a:prstGeom prst="rect">
            <a:avLst/>
          </a:prstGeom>
          <a:noFill/>
        </p:spPr>
        <p:txBody>
          <a:bodyPr wrap="square" rtlCol="0">
            <a:spAutoFit/>
          </a:bodyPr>
          <a:lstStyle/>
          <a:p>
            <a:pPr algn="ctr"/>
            <a:r>
              <a:rPr lang="zh-CN" altLang="zh-CN"/>
              <a:t>离合器打滑频闪测定仪或正时灯</a:t>
            </a:r>
            <a:endParaRPr lang="zh-CN" altLang="en-US" b="1" dirty="0"/>
          </a:p>
        </p:txBody>
      </p:sp>
      <p:pic>
        <p:nvPicPr>
          <p:cNvPr id="2" name="图片 1"/>
          <p:cNvPicPr>
            <a:picLocks noChangeAspect="1"/>
          </p:cNvPicPr>
          <p:nvPr/>
        </p:nvPicPr>
        <p:blipFill>
          <a:blip r:embed="rId4"/>
          <a:stretch>
            <a:fillRect/>
          </a:stretch>
        </p:blipFill>
        <p:spPr>
          <a:xfrm>
            <a:off x="683568" y="4797152"/>
            <a:ext cx="3888432" cy="1224136"/>
          </a:xfrm>
          <a:prstGeom prst="rect">
            <a:avLst/>
          </a:prstGeom>
        </p:spPr>
      </p:pic>
      <p:pic>
        <p:nvPicPr>
          <p:cNvPr id="7" name="图片 6"/>
          <p:cNvPicPr>
            <a:picLocks noChangeAspect="1"/>
          </p:cNvPicPr>
          <p:nvPr/>
        </p:nvPicPr>
        <p:blipFill>
          <a:blip r:embed="rId5"/>
          <a:stretch>
            <a:fillRect/>
          </a:stretch>
        </p:blipFill>
        <p:spPr>
          <a:xfrm>
            <a:off x="5220072" y="4077072"/>
            <a:ext cx="2664296" cy="2044037"/>
          </a:xfrm>
          <a:prstGeom prst="rect">
            <a:avLst/>
          </a:prstGeom>
        </p:spPr>
      </p:pic>
    </p:spTree>
    <p:extLst>
      <p:ext uri="{BB962C8B-B14F-4D97-AF65-F5344CB8AC3E}">
        <p14:creationId xmlns:p14="http://schemas.microsoft.com/office/powerpoint/2010/main" val="16087211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7992888"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汽车起步时，完全放松离合器踏板，汽车仍不能行走。</a:t>
            </a:r>
          </a:p>
          <a:p>
            <a:pPr marL="0" indent="457200">
              <a:lnSpc>
                <a:spcPct val="200000"/>
              </a:lnSpc>
              <a:buNone/>
            </a:pPr>
            <a:r>
              <a:rPr lang="en-US" altLang="zh-CN" sz="2400" dirty="0"/>
              <a:t>2.</a:t>
            </a:r>
            <a:r>
              <a:rPr lang="zh-CN" altLang="zh-CN" sz="2400" dirty="0"/>
              <a:t>汽车加速时，车速和发动机转速不同步。</a:t>
            </a:r>
          </a:p>
          <a:p>
            <a:pPr marL="0" indent="457200">
              <a:lnSpc>
                <a:spcPct val="200000"/>
              </a:lnSpc>
              <a:buNone/>
            </a:pPr>
            <a:r>
              <a:rPr lang="en-US" altLang="zh-CN" sz="2400" dirty="0"/>
              <a:t>3.</a:t>
            </a:r>
            <a:r>
              <a:rPr lang="zh-CN" altLang="zh-CN" sz="2400" dirty="0"/>
              <a:t>汽车重载、上坡时打滑较明显，严重时可嗅到离合器摩擦片的焦臭味</a:t>
            </a:r>
            <a:r>
              <a:rPr lang="zh-CN" altLang="zh-CN" sz="2400" dirty="0"/>
              <a:t>。</a:t>
            </a:r>
            <a:endParaRPr lang="en-US" altLang="zh-CN" sz="2400" dirty="0"/>
          </a:p>
          <a:p>
            <a:pPr marL="0" indent="457200">
              <a:lnSpc>
                <a:spcPct val="200000"/>
              </a:lnSpc>
              <a:buNone/>
            </a:pPr>
            <a:r>
              <a:rPr lang="zh-CN" altLang="zh-CN" sz="2400" b="1" dirty="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离合器踏板自由行程过小或没有，使压盘处于半分离状态。</a:t>
            </a:r>
          </a:p>
        </p:txBody>
      </p:sp>
    </p:spTree>
    <p:extLst>
      <p:ext uri="{BB962C8B-B14F-4D97-AF65-F5344CB8AC3E}">
        <p14:creationId xmlns:p14="http://schemas.microsoft.com/office/powerpoint/2010/main" val="3837738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2.</a:t>
            </a:r>
            <a:r>
              <a:rPr lang="zh-CN" altLang="zh-CN" sz="2400" dirty="0"/>
              <a:t>压紧弹簧或膜片弹簧过软或折断。</a:t>
            </a:r>
          </a:p>
          <a:p>
            <a:pPr marL="0" indent="457200">
              <a:lnSpc>
                <a:spcPct val="200000"/>
              </a:lnSpc>
              <a:buNone/>
            </a:pPr>
            <a:r>
              <a:rPr lang="en-US" altLang="zh-CN" sz="2400" dirty="0"/>
              <a:t>3.</a:t>
            </a:r>
            <a:r>
              <a:rPr lang="zh-CN" altLang="zh-CN" sz="2400" dirty="0"/>
              <a:t>摩擦片磨损过薄、表面硬化、铆钉外露或摩擦片沾有油污。</a:t>
            </a:r>
          </a:p>
          <a:p>
            <a:pPr marL="0" indent="457200">
              <a:lnSpc>
                <a:spcPct val="200000"/>
              </a:lnSpc>
              <a:buNone/>
            </a:pPr>
            <a:r>
              <a:rPr lang="en-US" altLang="zh-CN" sz="2400" dirty="0"/>
              <a:t>4.</a:t>
            </a:r>
            <a:r>
              <a:rPr lang="zh-CN" altLang="zh-CN" sz="2400" dirty="0"/>
              <a:t>离合器盖、飞轮连接螺栓松动。</a:t>
            </a:r>
          </a:p>
          <a:p>
            <a:pPr marL="0" indent="457200">
              <a:lnSpc>
                <a:spcPct val="200000"/>
              </a:lnSpc>
              <a:buNone/>
            </a:pPr>
            <a:r>
              <a:rPr lang="en-US" altLang="zh-CN" sz="2400" dirty="0"/>
              <a:t>5.</a:t>
            </a:r>
            <a:r>
              <a:rPr lang="zh-CN" altLang="zh-CN" sz="2400" dirty="0"/>
              <a:t>离合器分离杠杆高度调整不当，其内端不在同一个平面上。</a:t>
            </a:r>
          </a:p>
          <a:p>
            <a:pPr marL="0" indent="457200">
              <a:lnSpc>
                <a:spcPct val="200000"/>
              </a:lnSpc>
              <a:buNone/>
            </a:pPr>
            <a:r>
              <a:rPr lang="en-US" altLang="zh-CN" sz="2400" dirty="0"/>
              <a:t>6.</a:t>
            </a:r>
            <a:r>
              <a:rPr lang="zh-CN" altLang="zh-CN" sz="2400" dirty="0"/>
              <a:t>离合器压盘磨损严重或变形。</a:t>
            </a:r>
          </a:p>
        </p:txBody>
      </p:sp>
    </p:spTree>
    <p:extLst>
      <p:ext uri="{BB962C8B-B14F-4D97-AF65-F5344CB8AC3E}">
        <p14:creationId xmlns:p14="http://schemas.microsoft.com/office/powerpoint/2010/main" val="8867153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192688"/>
          </a:xfrm>
        </p:spPr>
        <p:txBody>
          <a:bodyPr>
            <a:normAutofit lnSpcReduction="10000"/>
          </a:bodyPr>
          <a:lstStyle/>
          <a:p>
            <a:pPr marL="0" indent="457200">
              <a:lnSpc>
                <a:spcPct val="200000"/>
              </a:lnSpc>
              <a:buNone/>
            </a:pPr>
            <a:r>
              <a:rPr lang="zh-CN" altLang="zh-CN" sz="2400" b="1" dirty="0">
                <a:solidFill>
                  <a:srgbClr val="FFFF00"/>
                </a:solidFill>
              </a:rPr>
              <a:t>故障诊断与排除</a:t>
            </a:r>
          </a:p>
          <a:p>
            <a:pPr marL="0" indent="457200">
              <a:lnSpc>
                <a:spcPct val="200000"/>
              </a:lnSpc>
              <a:buNone/>
            </a:pPr>
            <a:r>
              <a:rPr lang="en-US" altLang="zh-CN" sz="2400" dirty="0"/>
              <a:t>1.</a:t>
            </a:r>
            <a:r>
              <a:rPr lang="zh-CN" altLang="zh-CN" sz="2400" dirty="0"/>
              <a:t>检查离合器踏板自由行程</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若踏板自由行程符合要求，应拆下离合器底盖，检查离合器盖、飞轮连接螺钉是否</a:t>
            </a:r>
            <a:r>
              <a:rPr lang="zh-CN" altLang="zh-CN" sz="2400" dirty="0" smtClean="0"/>
              <a:t>松动</a:t>
            </a:r>
            <a:r>
              <a:rPr lang="zh-CN" altLang="en-US" sz="2400" dirty="0" smtClean="0"/>
              <a:t>。</a:t>
            </a:r>
            <a:endParaRPr lang="en-US" altLang="zh-CN" sz="2400" dirty="0" smtClean="0"/>
          </a:p>
          <a:p>
            <a:pPr marL="0" indent="457200">
              <a:lnSpc>
                <a:spcPct val="200000"/>
              </a:lnSpc>
              <a:buNone/>
            </a:pPr>
            <a:r>
              <a:rPr lang="en-US" altLang="zh-CN" sz="2400" dirty="0"/>
              <a:t>3.</a:t>
            </a:r>
            <a:r>
              <a:rPr lang="zh-CN" altLang="zh-CN" sz="2400" dirty="0"/>
              <a:t>若离合器盖、飞轮连接无松动，再检查离合器分离杆内端高度是否一致</a:t>
            </a:r>
            <a:r>
              <a:rPr lang="zh-CN" altLang="zh-CN" sz="2400" dirty="0" smtClean="0"/>
              <a:t>。</a:t>
            </a:r>
            <a:endParaRPr lang="en-US" altLang="zh-CN" sz="2400" dirty="0" smtClean="0"/>
          </a:p>
          <a:p>
            <a:pPr marL="0" indent="457200">
              <a:lnSpc>
                <a:spcPct val="200000"/>
              </a:lnSpc>
              <a:buNone/>
            </a:pPr>
            <a:r>
              <a:rPr lang="en-US" altLang="zh-CN" sz="2400" dirty="0"/>
              <a:t>4.</a:t>
            </a:r>
            <a:r>
              <a:rPr lang="zh-CN" altLang="zh-CN" sz="2400" dirty="0"/>
              <a:t>若经上述检查良好，应拆下离合器总成，检查离合器摩擦片。</a:t>
            </a:r>
            <a:endParaRPr lang="zh-CN" altLang="zh-CN" sz="2400" dirty="0"/>
          </a:p>
        </p:txBody>
      </p:sp>
    </p:spTree>
    <p:extLst>
      <p:ext uri="{BB962C8B-B14F-4D97-AF65-F5344CB8AC3E}">
        <p14:creationId xmlns:p14="http://schemas.microsoft.com/office/powerpoint/2010/main" val="6936329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5.</a:t>
            </a:r>
            <a:r>
              <a:rPr lang="zh-CN" altLang="zh-CN" sz="2400" dirty="0"/>
              <a:t>若摩擦片良好，则应分解离合器，检查压紧（或膜片）弹簧。若变形或弹力过弱，应予以更换。</a:t>
            </a:r>
          </a:p>
          <a:p>
            <a:pPr marL="0" indent="457200">
              <a:lnSpc>
                <a:spcPct val="200000"/>
              </a:lnSpc>
              <a:buNone/>
            </a:pPr>
            <a:r>
              <a:rPr lang="en-US" altLang="zh-CN" sz="2400" dirty="0"/>
              <a:t>6.</a:t>
            </a:r>
            <a:r>
              <a:rPr lang="zh-CN" altLang="zh-CN" sz="2400" dirty="0"/>
              <a:t>检查离合器压盘或发动机飞轮表面的平面度误差。若变形过大，应予以修理或更换。</a:t>
            </a:r>
          </a:p>
        </p:txBody>
      </p:sp>
    </p:spTree>
    <p:extLst>
      <p:ext uri="{BB962C8B-B14F-4D97-AF65-F5344CB8AC3E}">
        <p14:creationId xmlns:p14="http://schemas.microsoft.com/office/powerpoint/2010/main" val="40796767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 </a:t>
            </a:r>
            <a:r>
              <a:rPr lang="zh-CN" altLang="zh-CN" sz="3600" b="1" dirty="0" smtClean="0">
                <a:solidFill>
                  <a:srgbClr val="FFFF00"/>
                </a:solidFill>
                <a:effectLst/>
                <a:latin typeface="+mn-ea"/>
                <a:ea typeface="+mn-ea"/>
              </a:rPr>
              <a:t>离合器</a:t>
            </a:r>
            <a:r>
              <a:rPr lang="zh-CN" altLang="zh-CN" sz="3600" b="1" dirty="0">
                <a:solidFill>
                  <a:srgbClr val="FFFF00"/>
                </a:solidFill>
                <a:effectLst/>
                <a:latin typeface="+mn-ea"/>
                <a:ea typeface="+mn-ea"/>
              </a:rPr>
              <a:t>分离不彻底故障</a:t>
            </a:r>
            <a:r>
              <a:rPr lang="zh-CN" altLang="zh-CN" sz="3600" b="1" dirty="0" smtClean="0">
                <a:solidFill>
                  <a:srgbClr val="FFFF00"/>
                </a:solidFill>
                <a:effectLst/>
                <a:latin typeface="+mn-ea"/>
                <a:ea typeface="+mn-ea"/>
              </a:rPr>
              <a:t>的</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诊断</a:t>
            </a:r>
            <a:r>
              <a:rPr lang="zh-CN" altLang="zh-CN" sz="3600" b="1" dirty="0">
                <a:solidFill>
                  <a:srgbClr val="FFFF00"/>
                </a:solidFill>
                <a:effectLst/>
                <a:latin typeface="+mn-ea"/>
                <a:ea typeface="+mn-ea"/>
              </a:rPr>
              <a:t>与排除</a:t>
            </a:r>
          </a:p>
        </p:txBody>
      </p:sp>
      <p:sp>
        <p:nvSpPr>
          <p:cNvPr id="4" name="文本框 3"/>
          <p:cNvSpPr txBox="1"/>
          <p:nvPr/>
        </p:nvSpPr>
        <p:spPr>
          <a:xfrm>
            <a:off x="683568" y="2348880"/>
            <a:ext cx="727280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掌握离合器分离不彻底的现象及原因；</a:t>
            </a:r>
          </a:p>
          <a:p>
            <a:pPr indent="457200" algn="just">
              <a:lnSpc>
                <a:spcPct val="200000"/>
              </a:lnSpc>
            </a:pPr>
            <a:r>
              <a:rPr lang="en-US" altLang="zh-CN" sz="2800" dirty="0"/>
              <a:t>2.</a:t>
            </a:r>
            <a:r>
              <a:rPr lang="zh-CN" altLang="zh-CN" sz="2800" dirty="0"/>
              <a:t>掌握离合器分离不彻底的故障排除方法。</a:t>
            </a:r>
            <a:endParaRPr lang="en-US" altLang="zh-CN" sz="2800" dirty="0"/>
          </a:p>
        </p:txBody>
      </p:sp>
    </p:spTree>
    <p:extLst>
      <p:ext uri="{BB962C8B-B14F-4D97-AF65-F5344CB8AC3E}">
        <p14:creationId xmlns:p14="http://schemas.microsoft.com/office/powerpoint/2010/main" val="2984631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4" name="组合 3"/>
          <p:cNvGrpSpPr/>
          <p:nvPr/>
        </p:nvGrpSpPr>
        <p:grpSpPr>
          <a:xfrm>
            <a:off x="1115616" y="1484784"/>
            <a:ext cx="3096344" cy="2488342"/>
            <a:chOff x="611560" y="2420888"/>
            <a:chExt cx="3096344" cy="2488342"/>
          </a:xfrm>
        </p:grpSpPr>
        <p:sp>
          <p:nvSpPr>
            <p:cNvPr id="8" name="文本框 7"/>
            <p:cNvSpPr txBox="1"/>
            <p:nvPr/>
          </p:nvSpPr>
          <p:spPr>
            <a:xfrm>
              <a:off x="611560" y="4509120"/>
              <a:ext cx="3096344" cy="400110"/>
            </a:xfrm>
            <a:prstGeom prst="rect">
              <a:avLst/>
            </a:prstGeom>
            <a:noFill/>
          </p:spPr>
          <p:txBody>
            <a:bodyPr wrap="square" rtlCol="0">
              <a:spAutoFit/>
            </a:bodyPr>
            <a:lstStyle/>
            <a:p>
              <a:pPr algn="ctr"/>
              <a:r>
                <a:rPr lang="zh-CN" altLang="zh-CN" sz="2000" dirty="0"/>
                <a:t>实训汽车</a:t>
              </a:r>
              <a:endParaRPr lang="zh-CN" altLang="en-US" sz="2000" dirty="0"/>
            </a:p>
          </p:txBody>
        </p:sp>
        <p:pic>
          <p:nvPicPr>
            <p:cNvPr id="3" name="图片 2"/>
            <p:cNvPicPr>
              <a:picLocks noChangeAspect="1"/>
            </p:cNvPicPr>
            <p:nvPr/>
          </p:nvPicPr>
          <p:blipFill>
            <a:blip r:embed="rId2"/>
            <a:stretch>
              <a:fillRect/>
            </a:stretch>
          </p:blipFill>
          <p:spPr>
            <a:xfrm>
              <a:off x="899592" y="2420888"/>
              <a:ext cx="2760307" cy="2088232"/>
            </a:xfrm>
            <a:prstGeom prst="rect">
              <a:avLst/>
            </a:prstGeom>
          </p:spPr>
        </p:pic>
      </p:grpSp>
      <p:pic>
        <p:nvPicPr>
          <p:cNvPr id="10" name="图片 9"/>
          <p:cNvPicPr>
            <a:picLocks noChangeAspect="1"/>
          </p:cNvPicPr>
          <p:nvPr/>
        </p:nvPicPr>
        <p:blipFill>
          <a:blip r:embed="rId3"/>
          <a:stretch>
            <a:fillRect/>
          </a:stretch>
        </p:blipFill>
        <p:spPr>
          <a:xfrm>
            <a:off x="4932040" y="1628800"/>
            <a:ext cx="3167019" cy="1800200"/>
          </a:xfrm>
          <a:prstGeom prst="rect">
            <a:avLst/>
          </a:prstGeom>
        </p:spPr>
      </p:pic>
      <p:sp>
        <p:nvSpPr>
          <p:cNvPr id="19" name="文本框 18"/>
          <p:cNvSpPr txBox="1"/>
          <p:nvPr/>
        </p:nvSpPr>
        <p:spPr>
          <a:xfrm>
            <a:off x="5508104" y="3573016"/>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1691680" y="6381328"/>
            <a:ext cx="2053640" cy="369332"/>
          </a:xfrm>
          <a:prstGeom prst="rect">
            <a:avLst/>
          </a:prstGeom>
          <a:noFill/>
        </p:spPr>
        <p:txBody>
          <a:bodyPr wrap="square" rtlCol="0">
            <a:spAutoFit/>
          </a:bodyPr>
          <a:lstStyle/>
          <a:p>
            <a:pPr algn="ctr"/>
            <a:r>
              <a:rPr lang="zh-CN" altLang="zh-CN" dirty="0"/>
              <a:t>卡尺</a:t>
            </a:r>
            <a:endParaRPr lang="zh-CN" altLang="en-US" b="1" dirty="0"/>
          </a:p>
        </p:txBody>
      </p:sp>
      <p:sp>
        <p:nvSpPr>
          <p:cNvPr id="21" name="文本框 20"/>
          <p:cNvSpPr txBox="1"/>
          <p:nvPr/>
        </p:nvSpPr>
        <p:spPr>
          <a:xfrm>
            <a:off x="5148064" y="6309320"/>
            <a:ext cx="3384376" cy="369332"/>
          </a:xfrm>
          <a:prstGeom prst="rect">
            <a:avLst/>
          </a:prstGeom>
          <a:noFill/>
        </p:spPr>
        <p:txBody>
          <a:bodyPr wrap="square" rtlCol="0">
            <a:spAutoFit/>
          </a:bodyPr>
          <a:lstStyle/>
          <a:p>
            <a:pPr algn="ctr"/>
            <a:r>
              <a:rPr lang="zh-CN" altLang="zh-CN"/>
              <a:t>钢板尺</a:t>
            </a:r>
            <a:endParaRPr lang="zh-CN" altLang="en-US" b="1" dirty="0"/>
          </a:p>
        </p:txBody>
      </p:sp>
      <p:pic>
        <p:nvPicPr>
          <p:cNvPr id="2" name="图片 1"/>
          <p:cNvPicPr>
            <a:picLocks noChangeAspect="1"/>
          </p:cNvPicPr>
          <p:nvPr/>
        </p:nvPicPr>
        <p:blipFill>
          <a:blip r:embed="rId4"/>
          <a:stretch>
            <a:fillRect/>
          </a:stretch>
        </p:blipFill>
        <p:spPr>
          <a:xfrm>
            <a:off x="683568" y="4797152"/>
            <a:ext cx="3888432" cy="1224136"/>
          </a:xfrm>
          <a:prstGeom prst="rect">
            <a:avLst/>
          </a:prstGeom>
        </p:spPr>
      </p:pic>
      <p:pic>
        <p:nvPicPr>
          <p:cNvPr id="6" name="图片 5"/>
          <p:cNvPicPr>
            <a:picLocks noChangeAspect="1"/>
          </p:cNvPicPr>
          <p:nvPr/>
        </p:nvPicPr>
        <p:blipFill>
          <a:blip r:embed="rId5"/>
          <a:stretch>
            <a:fillRect/>
          </a:stretch>
        </p:blipFill>
        <p:spPr>
          <a:xfrm>
            <a:off x="5580112" y="4221088"/>
            <a:ext cx="2016224" cy="1956923"/>
          </a:xfrm>
          <a:prstGeom prst="rect">
            <a:avLst/>
          </a:prstGeom>
        </p:spPr>
      </p:pic>
    </p:spTree>
    <p:extLst>
      <p:ext uri="{BB962C8B-B14F-4D97-AF65-F5344CB8AC3E}">
        <p14:creationId xmlns:p14="http://schemas.microsoft.com/office/powerpoint/2010/main" val="23402283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4604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汽车起步时，将离合器踏板踩到底仍感到挂档困难，虽强行挂上档，但未放松踏板，汽车就向前移动或发动机自行熄火。</a:t>
            </a:r>
          </a:p>
          <a:p>
            <a:pPr marL="0" indent="457200">
              <a:lnSpc>
                <a:spcPct val="200000"/>
              </a:lnSpc>
              <a:buNone/>
            </a:pPr>
            <a:r>
              <a:rPr lang="en-US" altLang="zh-CN" sz="2400" dirty="0"/>
              <a:t>2.</a:t>
            </a:r>
            <a:r>
              <a:rPr lang="zh-CN" altLang="zh-CN" sz="2400" dirty="0"/>
              <a:t>换档困难或挂不上档，或挂档时变速器发出齿轮撞击声。</a:t>
            </a: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离合器踏板自由行程过大。</a:t>
            </a:r>
          </a:p>
          <a:p>
            <a:pPr marL="0" indent="457200">
              <a:lnSpc>
                <a:spcPct val="200000"/>
              </a:lnSpc>
              <a:buNone/>
            </a:pPr>
            <a:r>
              <a:rPr lang="en-US" altLang="zh-CN" sz="2400" dirty="0"/>
              <a:t>2.</a:t>
            </a:r>
            <a:r>
              <a:rPr lang="zh-CN" altLang="zh-CN" sz="2400" dirty="0"/>
              <a:t>分离杠杆</a:t>
            </a:r>
            <a:r>
              <a:rPr lang="en-US" altLang="zh-CN" sz="2400" dirty="0"/>
              <a:t>(</a:t>
            </a:r>
            <a:r>
              <a:rPr lang="zh-CN" altLang="zh-CN" sz="2400" dirty="0"/>
              <a:t>或膜片弹簧分离指</a:t>
            </a:r>
            <a:r>
              <a:rPr lang="en-US" altLang="zh-CN" sz="2400" dirty="0"/>
              <a:t>)</a:t>
            </a:r>
            <a:r>
              <a:rPr lang="zh-CN" altLang="zh-CN" sz="2400" dirty="0"/>
              <a:t>内端不在同一平面上。</a:t>
            </a:r>
          </a:p>
        </p:txBody>
      </p:sp>
    </p:spTree>
    <p:extLst>
      <p:ext uri="{BB962C8B-B14F-4D97-AF65-F5344CB8AC3E}">
        <p14:creationId xmlns:p14="http://schemas.microsoft.com/office/powerpoint/2010/main" val="2541491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1 </a:t>
            </a:r>
            <a:r>
              <a:rPr lang="zh-CN" altLang="zh-CN" b="1" dirty="0" smtClean="0">
                <a:ln w="6350">
                  <a:solidFill>
                    <a:schemeClr val="accent1">
                      <a:shade val="43000"/>
                    </a:schemeClr>
                  </a:solidFill>
                </a:ln>
                <a:solidFill>
                  <a:srgbClr val="FFFF00"/>
                </a:solidFill>
                <a:effectLst/>
                <a:latin typeface="+mn-ea"/>
                <a:ea typeface="+mn-ea"/>
              </a:rPr>
              <a:t>离合器</a:t>
            </a:r>
            <a:r>
              <a:rPr lang="zh-CN" altLang="zh-CN" b="1" dirty="0">
                <a:ln w="6350">
                  <a:solidFill>
                    <a:schemeClr val="accent1">
                      <a:shade val="43000"/>
                    </a:schemeClr>
                  </a:solidFill>
                </a:ln>
                <a:solidFill>
                  <a:srgbClr val="FFFF00"/>
                </a:solidFill>
                <a:effectLst/>
                <a:latin typeface="+mn-ea"/>
                <a:ea typeface="+mn-ea"/>
              </a:rPr>
              <a:t>的维护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412776"/>
            <a:ext cx="4536504" cy="4524315"/>
          </a:xfrm>
          <a:prstGeom prst="rect">
            <a:avLst/>
          </a:prstGeom>
          <a:noFill/>
        </p:spPr>
        <p:txBody>
          <a:bodyPr wrap="square" rtlCol="0">
            <a:spAutoFit/>
          </a:bodyPr>
          <a:lstStyle/>
          <a:p>
            <a:pPr indent="457200">
              <a:lnSpc>
                <a:spcPct val="200000"/>
              </a:lnSpc>
            </a:pPr>
            <a:r>
              <a:rPr lang="zh-CN" altLang="zh-CN" sz="2400" dirty="0"/>
              <a:t>汽车离合器类型较多。按其工作原理的不同可分为摩擦式和液力式，其中摩擦式应用广泛</a:t>
            </a:r>
            <a:r>
              <a:rPr lang="zh-CN" altLang="zh-CN" sz="2400" dirty="0"/>
              <a:t>。摩擦式离合器</a:t>
            </a:r>
            <a:r>
              <a:rPr lang="zh-CN" altLang="zh-CN" sz="2400" dirty="0"/>
              <a:t>由主动部分、从动部分、压紧机构和操纵机构四部分</a:t>
            </a:r>
            <a:r>
              <a:rPr lang="zh-CN" altLang="zh-CN" sz="2400" dirty="0"/>
              <a:t>组成</a:t>
            </a:r>
            <a:r>
              <a:rPr lang="zh-CN" altLang="en-US" sz="2400" dirty="0"/>
              <a:t>。</a:t>
            </a:r>
            <a:endParaRPr lang="zh-CN" altLang="zh-CN" sz="2400" dirty="0"/>
          </a:p>
        </p:txBody>
      </p:sp>
      <p:sp>
        <p:nvSpPr>
          <p:cNvPr id="4" name="文本框 3"/>
          <p:cNvSpPr txBox="1"/>
          <p:nvPr/>
        </p:nvSpPr>
        <p:spPr>
          <a:xfrm>
            <a:off x="5148064" y="5661248"/>
            <a:ext cx="3816424" cy="369332"/>
          </a:xfrm>
          <a:prstGeom prst="rect">
            <a:avLst/>
          </a:prstGeom>
          <a:noFill/>
        </p:spPr>
        <p:txBody>
          <a:bodyPr wrap="square" rtlCol="0">
            <a:spAutoFit/>
          </a:bodyPr>
          <a:lstStyle/>
          <a:p>
            <a:pPr algn="ctr"/>
            <a:r>
              <a:rPr lang="zh-CN" altLang="zh-CN"/>
              <a:t>摩擦式离合器的基本组成</a:t>
            </a:r>
            <a:endParaRPr lang="zh-CN" altLang="en-US" b="1"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6096" y="1484783"/>
            <a:ext cx="3240360" cy="4089157"/>
          </a:xfrm>
          <a:prstGeom prst="rect">
            <a:avLst/>
          </a:prstGeom>
        </p:spPr>
      </p:pic>
    </p:spTree>
    <p:extLst>
      <p:ext uri="{BB962C8B-B14F-4D97-AF65-F5344CB8AC3E}">
        <p14:creationId xmlns:p14="http://schemas.microsoft.com/office/powerpoint/2010/main" val="2203212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003232" cy="5289451"/>
          </a:xfrm>
        </p:spPr>
        <p:txBody>
          <a:bodyPr>
            <a:noAutofit/>
          </a:bodyPr>
          <a:lstStyle/>
          <a:p>
            <a:pPr marL="0" indent="457200">
              <a:lnSpc>
                <a:spcPct val="200000"/>
              </a:lnSpc>
              <a:buNone/>
            </a:pPr>
            <a:r>
              <a:rPr lang="en-US" altLang="zh-CN" sz="2400" dirty="0"/>
              <a:t>3.</a:t>
            </a:r>
            <a:r>
              <a:rPr lang="zh-CN" altLang="zh-CN" sz="2400" dirty="0"/>
              <a:t>双片离合器中间压盘限位螺钉调整不当。</a:t>
            </a:r>
            <a:r>
              <a:rPr lang="en-US" altLang="zh-CN" sz="2400" dirty="0"/>
              <a:t>    </a:t>
            </a:r>
            <a:endParaRPr lang="zh-CN" altLang="zh-CN" sz="2400" dirty="0"/>
          </a:p>
          <a:p>
            <a:pPr marL="0" indent="457200">
              <a:lnSpc>
                <a:spcPct val="200000"/>
              </a:lnSpc>
              <a:buNone/>
            </a:pPr>
            <a:r>
              <a:rPr lang="en-US" altLang="zh-CN" sz="2400" dirty="0"/>
              <a:t>4.</a:t>
            </a:r>
            <a:r>
              <a:rPr lang="zh-CN" altLang="zh-CN" sz="2400" dirty="0"/>
              <a:t>从动盘翘曲，铆钉松脱或新更换的摩擦片过厚。</a:t>
            </a:r>
          </a:p>
          <a:p>
            <a:pPr marL="0" indent="457200">
              <a:lnSpc>
                <a:spcPct val="200000"/>
              </a:lnSpc>
              <a:buNone/>
            </a:pPr>
            <a:r>
              <a:rPr lang="en-US" altLang="zh-CN" sz="2400" dirty="0"/>
              <a:t>5.</a:t>
            </a:r>
            <a:r>
              <a:rPr lang="zh-CN" altLang="zh-CN" sz="2400" dirty="0"/>
              <a:t>从动盘装反。</a:t>
            </a:r>
            <a:r>
              <a:rPr lang="en-US" altLang="zh-CN" sz="2400" dirty="0"/>
              <a:t> </a:t>
            </a:r>
            <a:endParaRPr lang="zh-CN" altLang="zh-CN" sz="2400" dirty="0"/>
          </a:p>
          <a:p>
            <a:pPr marL="0" indent="457200">
              <a:lnSpc>
                <a:spcPct val="200000"/>
              </a:lnSpc>
              <a:buNone/>
            </a:pPr>
            <a:r>
              <a:rPr lang="en-US" altLang="zh-CN" sz="2400" dirty="0"/>
              <a:t>6.</a:t>
            </a:r>
            <a:r>
              <a:rPr lang="zh-CN" altLang="zh-CN" sz="2400" dirty="0"/>
              <a:t>飞轮或压盘工作面翘曲变形。</a:t>
            </a:r>
            <a:r>
              <a:rPr lang="en-US" altLang="zh-CN" sz="2400" dirty="0"/>
              <a:t>    </a:t>
            </a:r>
            <a:endParaRPr lang="zh-CN" altLang="zh-CN" sz="2400" dirty="0"/>
          </a:p>
          <a:p>
            <a:pPr marL="0" indent="457200">
              <a:lnSpc>
                <a:spcPct val="200000"/>
              </a:lnSpc>
              <a:buNone/>
            </a:pPr>
            <a:r>
              <a:rPr lang="en-US" altLang="zh-CN" sz="2400" dirty="0"/>
              <a:t>7.</a:t>
            </a:r>
            <a:r>
              <a:rPr lang="zh-CN" altLang="zh-CN" sz="2400" dirty="0"/>
              <a:t>压紧弹簧弹力不一致、个别折断或膜片弹簧变形损坏。</a:t>
            </a:r>
          </a:p>
          <a:p>
            <a:pPr marL="0" indent="457200">
              <a:lnSpc>
                <a:spcPct val="200000"/>
              </a:lnSpc>
              <a:buNone/>
            </a:pPr>
            <a:r>
              <a:rPr lang="en-US" altLang="zh-CN" sz="2400" dirty="0"/>
              <a:t>8.</a:t>
            </a:r>
            <a:r>
              <a:rPr lang="zh-CN" altLang="zh-CN" sz="2400" dirty="0"/>
              <a:t>从动盘花键孔与变速器输入轴花键齿锈蚀或有油污，使从动盘移动困难。</a:t>
            </a:r>
          </a:p>
          <a:p>
            <a:pPr marL="0" indent="457200">
              <a:lnSpc>
                <a:spcPct val="200000"/>
              </a:lnSpc>
              <a:buNone/>
            </a:pPr>
            <a:r>
              <a:rPr lang="en-US" altLang="zh-CN" sz="2400" dirty="0"/>
              <a:t>9.</a:t>
            </a:r>
            <a:r>
              <a:rPr lang="zh-CN" altLang="zh-CN" sz="2400" dirty="0"/>
              <a:t>液压操纵离合器操纵系统漏油或有空气。</a:t>
            </a:r>
          </a:p>
        </p:txBody>
      </p:sp>
    </p:spTree>
    <p:extLst>
      <p:ext uri="{BB962C8B-B14F-4D97-AF65-F5344CB8AC3E}">
        <p14:creationId xmlns:p14="http://schemas.microsoft.com/office/powerpoint/2010/main" val="1853979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616624"/>
          </a:xfrm>
        </p:spPr>
        <p:txBody>
          <a:bodyPr>
            <a:normAutofit/>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a:p>
            <a:pPr marL="0" indent="457200">
              <a:lnSpc>
                <a:spcPct val="200000"/>
              </a:lnSpc>
              <a:buNone/>
            </a:pPr>
            <a:r>
              <a:rPr lang="en-US" altLang="zh-CN" sz="2400" dirty="0"/>
              <a:t>1.</a:t>
            </a:r>
            <a:r>
              <a:rPr lang="zh-CN" altLang="zh-CN" sz="2400" dirty="0"/>
              <a:t>检查离合器踏板自由行程。</a:t>
            </a:r>
            <a:endParaRPr lang="en-US" altLang="zh-CN" sz="2400" dirty="0" smtClean="0"/>
          </a:p>
          <a:p>
            <a:pPr marL="0" indent="457200">
              <a:lnSpc>
                <a:spcPct val="200000"/>
              </a:lnSpc>
              <a:buNone/>
            </a:pPr>
            <a:r>
              <a:rPr lang="en-US" altLang="zh-CN" sz="2400" dirty="0"/>
              <a:t>2.</a:t>
            </a:r>
            <a:r>
              <a:rPr lang="zh-CN" altLang="zh-CN" sz="2400" dirty="0"/>
              <a:t>若踏板自由行程符合要求，应拆下离合器底盖，检查分离杠杆内端高度是否一致</a:t>
            </a:r>
            <a:r>
              <a:rPr lang="zh-CN" altLang="zh-CN" sz="2400" dirty="0" smtClean="0"/>
              <a:t>。</a:t>
            </a:r>
            <a:endParaRPr lang="en-US" altLang="zh-CN" sz="2400" dirty="0" smtClean="0"/>
          </a:p>
          <a:p>
            <a:pPr marL="0" indent="457200">
              <a:lnSpc>
                <a:spcPct val="200000"/>
              </a:lnSpc>
              <a:buNone/>
            </a:pPr>
            <a:r>
              <a:rPr lang="en-US" altLang="zh-CN" sz="2400" dirty="0"/>
              <a:t>3.</a:t>
            </a:r>
            <a:r>
              <a:rPr lang="zh-CN" altLang="zh-CN" sz="2400" dirty="0"/>
              <a:t>对于双片离合器，应检查限位螺钉与中间压盘的间隙</a:t>
            </a:r>
            <a:r>
              <a:rPr lang="zh-CN" altLang="zh-CN" sz="2400" dirty="0" smtClean="0"/>
              <a:t>。</a:t>
            </a:r>
            <a:endParaRPr lang="en-US" altLang="zh-CN" sz="2400" dirty="0" smtClean="0"/>
          </a:p>
          <a:p>
            <a:pPr marL="0" indent="457200">
              <a:lnSpc>
                <a:spcPct val="200000"/>
              </a:lnSpc>
              <a:buNone/>
            </a:pPr>
            <a:r>
              <a:rPr lang="en-US" altLang="zh-CN" sz="2400" dirty="0"/>
              <a:t>4.</a:t>
            </a:r>
            <a:r>
              <a:rPr lang="zh-CN" altLang="zh-CN" sz="2400" dirty="0"/>
              <a:t>对于膜片弹簧式离合器，应检查膜片弹簧分离杠杆是否过软、磨损过多或折断。</a:t>
            </a:r>
            <a:endParaRPr lang="zh-CN" altLang="zh-CN" sz="2400" dirty="0"/>
          </a:p>
        </p:txBody>
      </p:sp>
    </p:spTree>
    <p:extLst>
      <p:ext uri="{BB962C8B-B14F-4D97-AF65-F5344CB8AC3E}">
        <p14:creationId xmlns:p14="http://schemas.microsoft.com/office/powerpoint/2010/main" val="35901188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003232" cy="5289451"/>
          </a:xfrm>
        </p:spPr>
        <p:txBody>
          <a:bodyPr>
            <a:noAutofit/>
          </a:bodyPr>
          <a:lstStyle/>
          <a:p>
            <a:pPr marL="0" indent="457200">
              <a:lnSpc>
                <a:spcPct val="200000"/>
              </a:lnSpc>
              <a:buNone/>
            </a:pPr>
            <a:r>
              <a:rPr lang="en-US" altLang="zh-CN" sz="2400" dirty="0"/>
              <a:t>5.</a:t>
            </a:r>
            <a:r>
              <a:rPr lang="zh-CN" altLang="zh-CN" sz="2400" dirty="0"/>
              <a:t>若是新换摩擦片过厚，可在离合器盖与飞轮间增加适当厚度的垫片予以调整，但各垫片厚度应一致。</a:t>
            </a:r>
            <a:r>
              <a:rPr lang="en-US" altLang="zh-CN" sz="2400" dirty="0"/>
              <a:t>  </a:t>
            </a:r>
            <a:endParaRPr lang="zh-CN" altLang="zh-CN" sz="2400" dirty="0"/>
          </a:p>
          <a:p>
            <a:pPr marL="0" indent="457200">
              <a:lnSpc>
                <a:spcPct val="200000"/>
              </a:lnSpc>
              <a:buNone/>
            </a:pPr>
            <a:r>
              <a:rPr lang="en-US" altLang="zh-CN" sz="2400" dirty="0"/>
              <a:t>6.</a:t>
            </a:r>
            <a:r>
              <a:rPr lang="zh-CN" altLang="zh-CN" sz="2400" dirty="0"/>
              <a:t>若经上述检查调整后仍无效，应将离合器拆下，检查从动盘是否装反</a:t>
            </a:r>
            <a:r>
              <a:rPr lang="zh-CN" altLang="zh-CN" sz="2400" dirty="0" smtClean="0"/>
              <a:t>。</a:t>
            </a:r>
            <a:endParaRPr lang="en-US" altLang="zh-CN" sz="2400" dirty="0" smtClean="0"/>
          </a:p>
          <a:p>
            <a:pPr marL="0" indent="457200">
              <a:lnSpc>
                <a:spcPct val="200000"/>
              </a:lnSpc>
              <a:buNone/>
            </a:pPr>
            <a:r>
              <a:rPr lang="en-US" altLang="zh-CN" sz="2400" dirty="0"/>
              <a:t>7.</a:t>
            </a:r>
            <a:r>
              <a:rPr lang="zh-CN" altLang="zh-CN" sz="2400" dirty="0"/>
              <a:t>检查从动盘在变速器输入轴花键齿上移动是否灵活</a:t>
            </a:r>
            <a:r>
              <a:rPr lang="zh-CN" altLang="zh-CN" sz="2400" dirty="0" smtClean="0"/>
              <a:t>。</a:t>
            </a:r>
            <a:endParaRPr lang="en-US" altLang="zh-CN" sz="2400" dirty="0" smtClean="0"/>
          </a:p>
          <a:p>
            <a:pPr marL="0" indent="457200">
              <a:lnSpc>
                <a:spcPct val="200000"/>
              </a:lnSpc>
              <a:buNone/>
            </a:pPr>
            <a:r>
              <a:rPr lang="en-US" altLang="zh-CN" sz="2400" dirty="0"/>
              <a:t>8.</a:t>
            </a:r>
            <a:r>
              <a:rPr lang="zh-CN" altLang="zh-CN" sz="2400" dirty="0"/>
              <a:t>经上述检查调整后仍无效，应分解检查离合器</a:t>
            </a:r>
            <a:r>
              <a:rPr lang="zh-CN" altLang="zh-CN" sz="2400" dirty="0" smtClean="0"/>
              <a:t>总成</a:t>
            </a:r>
            <a:r>
              <a:rPr lang="zh-CN" altLang="en-US" sz="2400" dirty="0" smtClean="0"/>
              <a:t>。</a:t>
            </a:r>
            <a:endParaRPr lang="en-US" altLang="zh-CN" sz="2400" dirty="0" smtClean="0"/>
          </a:p>
          <a:p>
            <a:pPr marL="0" indent="457200">
              <a:lnSpc>
                <a:spcPct val="200000"/>
              </a:lnSpc>
              <a:buNone/>
            </a:pPr>
            <a:r>
              <a:rPr lang="en-US" altLang="zh-CN" sz="2400" dirty="0"/>
              <a:t>9.</a:t>
            </a:r>
            <a:r>
              <a:rPr lang="zh-CN" altLang="zh-CN" sz="2400" dirty="0"/>
              <a:t>对于液压操纵式离合器，经检查调整后仍分离不彻底，应检查操纵系统有无漏油现象，并排除操纵系统内的空气</a:t>
            </a:r>
            <a:r>
              <a:rPr lang="zh-CN" altLang="zh-CN" sz="2400" dirty="0" smtClean="0"/>
              <a:t>。</a:t>
            </a:r>
            <a:endParaRPr lang="zh-CN" altLang="zh-CN" sz="2400" dirty="0"/>
          </a:p>
        </p:txBody>
      </p:sp>
    </p:spTree>
    <p:extLst>
      <p:ext uri="{BB962C8B-B14F-4D97-AF65-F5344CB8AC3E}">
        <p14:creationId xmlns:p14="http://schemas.microsoft.com/office/powerpoint/2010/main" val="34705740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8136904"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3 </a:t>
            </a:r>
            <a:r>
              <a:rPr lang="zh-CN" altLang="zh-CN" sz="3600" b="1" dirty="0" smtClean="0">
                <a:solidFill>
                  <a:srgbClr val="FFFF00"/>
                </a:solidFill>
                <a:latin typeface="Times New Roman" pitchFamily="18" charset="0"/>
                <a:ea typeface="+mn-ea"/>
                <a:cs typeface="Times New Roman" pitchFamily="18" charset="0"/>
              </a:rPr>
              <a:t>离合器</a:t>
            </a:r>
            <a:r>
              <a:rPr lang="zh-CN" altLang="zh-CN" sz="3600" b="1" dirty="0">
                <a:solidFill>
                  <a:srgbClr val="FFFF00"/>
                </a:solidFill>
                <a:latin typeface="Times New Roman" pitchFamily="18" charset="0"/>
                <a:ea typeface="+mn-ea"/>
                <a:cs typeface="Times New Roman" pitchFamily="18" charset="0"/>
              </a:rPr>
              <a:t>发响故障的诊断与排除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060848"/>
            <a:ext cx="7632848" cy="2677656"/>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en-US" altLang="zh-CN" sz="2800" dirty="0"/>
              <a:t>1.</a:t>
            </a:r>
            <a:r>
              <a:rPr lang="zh-CN" altLang="zh-CN" sz="2800" dirty="0"/>
              <a:t>掌握离合器发响的现象及原因；</a:t>
            </a:r>
          </a:p>
          <a:p>
            <a:pPr indent="457200" algn="just">
              <a:lnSpc>
                <a:spcPct val="200000"/>
              </a:lnSpc>
            </a:pPr>
            <a:r>
              <a:rPr lang="en-US" altLang="zh-CN" sz="2800" dirty="0"/>
              <a:t>2.</a:t>
            </a:r>
            <a:r>
              <a:rPr lang="zh-CN" altLang="zh-CN" sz="2800" dirty="0"/>
              <a:t>掌握离合器发响的故障排除方法。</a:t>
            </a:r>
            <a:endParaRPr lang="en-US" altLang="zh-CN" sz="2800" dirty="0"/>
          </a:p>
        </p:txBody>
      </p:sp>
    </p:spTree>
    <p:extLst>
      <p:ext uri="{BB962C8B-B14F-4D97-AF65-F5344CB8AC3E}">
        <p14:creationId xmlns:p14="http://schemas.microsoft.com/office/powerpoint/2010/main" val="3350363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4" name="组合 3"/>
          <p:cNvGrpSpPr/>
          <p:nvPr/>
        </p:nvGrpSpPr>
        <p:grpSpPr>
          <a:xfrm>
            <a:off x="1115616" y="1484784"/>
            <a:ext cx="3096344" cy="2488342"/>
            <a:chOff x="611560" y="2420888"/>
            <a:chExt cx="3096344" cy="2488342"/>
          </a:xfrm>
        </p:grpSpPr>
        <p:sp>
          <p:nvSpPr>
            <p:cNvPr id="8" name="文本框 7"/>
            <p:cNvSpPr txBox="1"/>
            <p:nvPr/>
          </p:nvSpPr>
          <p:spPr>
            <a:xfrm>
              <a:off x="611560" y="4509120"/>
              <a:ext cx="3096344" cy="400110"/>
            </a:xfrm>
            <a:prstGeom prst="rect">
              <a:avLst/>
            </a:prstGeom>
            <a:noFill/>
          </p:spPr>
          <p:txBody>
            <a:bodyPr wrap="square" rtlCol="0">
              <a:spAutoFit/>
            </a:bodyPr>
            <a:lstStyle/>
            <a:p>
              <a:pPr algn="ctr"/>
              <a:r>
                <a:rPr lang="zh-CN" altLang="zh-CN" sz="2000" dirty="0"/>
                <a:t>实训汽车</a:t>
              </a:r>
              <a:endParaRPr lang="zh-CN" altLang="en-US" sz="2000" dirty="0"/>
            </a:p>
          </p:txBody>
        </p:sp>
        <p:pic>
          <p:nvPicPr>
            <p:cNvPr id="3" name="图片 2"/>
            <p:cNvPicPr>
              <a:picLocks noChangeAspect="1"/>
            </p:cNvPicPr>
            <p:nvPr/>
          </p:nvPicPr>
          <p:blipFill>
            <a:blip r:embed="rId2"/>
            <a:stretch>
              <a:fillRect/>
            </a:stretch>
          </p:blipFill>
          <p:spPr>
            <a:xfrm>
              <a:off x="899592" y="2420888"/>
              <a:ext cx="2760307" cy="2088232"/>
            </a:xfrm>
            <a:prstGeom prst="rect">
              <a:avLst/>
            </a:prstGeom>
          </p:spPr>
        </p:pic>
      </p:grpSp>
      <p:pic>
        <p:nvPicPr>
          <p:cNvPr id="10" name="图片 9"/>
          <p:cNvPicPr>
            <a:picLocks noChangeAspect="1"/>
          </p:cNvPicPr>
          <p:nvPr/>
        </p:nvPicPr>
        <p:blipFill>
          <a:blip r:embed="rId3"/>
          <a:stretch>
            <a:fillRect/>
          </a:stretch>
        </p:blipFill>
        <p:spPr>
          <a:xfrm>
            <a:off x="4932040" y="1628800"/>
            <a:ext cx="3167019" cy="1800200"/>
          </a:xfrm>
          <a:prstGeom prst="rect">
            <a:avLst/>
          </a:prstGeom>
        </p:spPr>
      </p:pic>
      <p:sp>
        <p:nvSpPr>
          <p:cNvPr id="19" name="文本框 18"/>
          <p:cNvSpPr txBox="1"/>
          <p:nvPr/>
        </p:nvSpPr>
        <p:spPr>
          <a:xfrm>
            <a:off x="5508104" y="3573016"/>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1763688" y="6309320"/>
            <a:ext cx="2053640" cy="369332"/>
          </a:xfrm>
          <a:prstGeom prst="rect">
            <a:avLst/>
          </a:prstGeom>
          <a:noFill/>
        </p:spPr>
        <p:txBody>
          <a:bodyPr wrap="square" rtlCol="0">
            <a:spAutoFit/>
          </a:bodyPr>
          <a:lstStyle/>
          <a:p>
            <a:pPr algn="ctr"/>
            <a:r>
              <a:rPr lang="zh-CN" altLang="zh-CN"/>
              <a:t>弹簧试验器</a:t>
            </a:r>
            <a:endParaRPr lang="zh-CN" altLang="en-US" b="1" dirty="0"/>
          </a:p>
        </p:txBody>
      </p:sp>
      <p:sp>
        <p:nvSpPr>
          <p:cNvPr id="21" name="文本框 20"/>
          <p:cNvSpPr txBox="1"/>
          <p:nvPr/>
        </p:nvSpPr>
        <p:spPr>
          <a:xfrm>
            <a:off x="5148064" y="6309320"/>
            <a:ext cx="3384376" cy="369332"/>
          </a:xfrm>
          <a:prstGeom prst="rect">
            <a:avLst/>
          </a:prstGeom>
          <a:noFill/>
        </p:spPr>
        <p:txBody>
          <a:bodyPr wrap="square" rtlCol="0">
            <a:spAutoFit/>
          </a:bodyPr>
          <a:lstStyle/>
          <a:p>
            <a:pPr algn="ctr"/>
            <a:r>
              <a:rPr lang="zh-CN" altLang="zh-CN"/>
              <a:t>钢板尺</a:t>
            </a:r>
            <a:endParaRPr lang="zh-CN" altLang="en-US" b="1" dirty="0"/>
          </a:p>
        </p:txBody>
      </p:sp>
      <p:pic>
        <p:nvPicPr>
          <p:cNvPr id="6" name="图片 5"/>
          <p:cNvPicPr>
            <a:picLocks noChangeAspect="1"/>
          </p:cNvPicPr>
          <p:nvPr/>
        </p:nvPicPr>
        <p:blipFill>
          <a:blip r:embed="rId4"/>
          <a:stretch>
            <a:fillRect/>
          </a:stretch>
        </p:blipFill>
        <p:spPr>
          <a:xfrm>
            <a:off x="5580112" y="4221088"/>
            <a:ext cx="2016224" cy="1956923"/>
          </a:xfrm>
          <a:prstGeom prst="rect">
            <a:avLst/>
          </a:prstGeom>
        </p:spPr>
      </p:pic>
      <p:pic>
        <p:nvPicPr>
          <p:cNvPr id="7" name="图片 6"/>
          <p:cNvPicPr>
            <a:picLocks noChangeAspect="1"/>
          </p:cNvPicPr>
          <p:nvPr/>
        </p:nvPicPr>
        <p:blipFill>
          <a:blip r:embed="rId5"/>
          <a:stretch>
            <a:fillRect/>
          </a:stretch>
        </p:blipFill>
        <p:spPr>
          <a:xfrm>
            <a:off x="1115616" y="4437112"/>
            <a:ext cx="3416695" cy="1656184"/>
          </a:xfrm>
          <a:prstGeom prst="rect">
            <a:avLst/>
          </a:prstGeom>
        </p:spPr>
      </p:pic>
    </p:spTree>
    <p:extLst>
      <p:ext uri="{BB962C8B-B14F-4D97-AF65-F5344CB8AC3E}">
        <p14:creationId xmlns:p14="http://schemas.microsoft.com/office/powerpoint/2010/main" val="35594706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16632"/>
            <a:ext cx="820891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发动机怠速运转，踩下或松抬离合器踏板有异响；</a:t>
            </a:r>
          </a:p>
          <a:p>
            <a:pPr marL="0" indent="457200">
              <a:lnSpc>
                <a:spcPct val="200000"/>
              </a:lnSpc>
              <a:buNone/>
            </a:pPr>
            <a:r>
              <a:rPr lang="en-US" altLang="zh-CN" sz="2400" dirty="0"/>
              <a:t>2.</a:t>
            </a:r>
            <a:r>
              <a:rPr lang="zh-CN" altLang="zh-CN" sz="2400" dirty="0"/>
              <a:t>有时不论踩下还是松抬离合器踏板均有异响</a:t>
            </a:r>
            <a:r>
              <a:rPr lang="zh-CN" altLang="zh-CN" sz="2400" dirty="0"/>
              <a:t>。</a:t>
            </a:r>
            <a:endParaRPr lang="en-US" altLang="zh-CN" sz="2400" dirty="0"/>
          </a:p>
          <a:p>
            <a:pPr marL="0" indent="457200">
              <a:lnSpc>
                <a:spcPct val="200000"/>
              </a:lnSpc>
              <a:buNone/>
            </a:pPr>
            <a:r>
              <a:rPr lang="zh-CN" altLang="zh-CN" sz="2400" b="1" dirty="0">
                <a:solidFill>
                  <a:srgbClr val="FFFF00"/>
                </a:solidFill>
              </a:rPr>
              <a:t>故障原因</a:t>
            </a:r>
          </a:p>
          <a:p>
            <a:pPr marL="0" indent="457200">
              <a:lnSpc>
                <a:spcPct val="200000"/>
              </a:lnSpc>
              <a:buNone/>
            </a:pPr>
            <a:r>
              <a:rPr lang="en-US" altLang="zh-CN" sz="2400" dirty="0"/>
              <a:t>1.</a:t>
            </a:r>
            <a:r>
              <a:rPr lang="zh-CN" altLang="zh-CN" sz="2400" dirty="0"/>
              <a:t>分离轴承损坏或润滑不良。</a:t>
            </a:r>
          </a:p>
          <a:p>
            <a:pPr marL="0" indent="457200">
              <a:lnSpc>
                <a:spcPct val="200000"/>
              </a:lnSpc>
              <a:buNone/>
            </a:pPr>
            <a:r>
              <a:rPr lang="en-US" altLang="zh-CN" sz="2400" dirty="0"/>
              <a:t>2.</a:t>
            </a:r>
            <a:r>
              <a:rPr lang="zh-CN" altLang="zh-CN" sz="2400" dirty="0"/>
              <a:t>从动盘减振弹簧折断或松旷，摩擦片破裂、铆钉松动或外露，花键毂铆钉松动</a:t>
            </a:r>
            <a:r>
              <a:rPr lang="zh-CN" altLang="zh-CN" sz="2400" dirty="0" smtClean="0"/>
              <a:t>。</a:t>
            </a:r>
            <a:endParaRPr lang="en-US" altLang="zh-CN" sz="2400" dirty="0" smtClean="0"/>
          </a:p>
          <a:p>
            <a:pPr marL="0" indent="457200">
              <a:lnSpc>
                <a:spcPct val="200000"/>
              </a:lnSpc>
              <a:buNone/>
            </a:pPr>
            <a:r>
              <a:rPr lang="en-US" altLang="zh-CN" sz="2400" dirty="0"/>
              <a:t>3.</a:t>
            </a:r>
            <a:r>
              <a:rPr lang="zh-CN" altLang="zh-CN" sz="2400" dirty="0"/>
              <a:t>分离杠杆与离合器盖连接松旷或分离杠杆支撑弹簧</a:t>
            </a:r>
            <a:r>
              <a:rPr lang="zh-CN" altLang="zh-CN" sz="2400" dirty="0" smtClean="0"/>
              <a:t>疲劳</a:t>
            </a:r>
            <a:r>
              <a:rPr lang="zh-CN" altLang="en-US" sz="2400" dirty="0" smtClean="0"/>
              <a:t>。</a:t>
            </a:r>
            <a:endParaRPr lang="zh-CN" altLang="zh-CN" sz="2400" dirty="0"/>
          </a:p>
        </p:txBody>
      </p:sp>
    </p:spTree>
    <p:extLst>
      <p:ext uri="{BB962C8B-B14F-4D97-AF65-F5344CB8AC3E}">
        <p14:creationId xmlns:p14="http://schemas.microsoft.com/office/powerpoint/2010/main" val="32015933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003232" cy="5289451"/>
          </a:xfrm>
        </p:spPr>
        <p:txBody>
          <a:bodyPr>
            <a:noAutofit/>
          </a:bodyPr>
          <a:lstStyle/>
          <a:p>
            <a:pPr marL="0" indent="457200">
              <a:lnSpc>
                <a:spcPct val="200000"/>
              </a:lnSpc>
              <a:buNone/>
            </a:pPr>
            <a:r>
              <a:rPr lang="en-US" altLang="zh-CN" sz="2400" dirty="0" smtClean="0"/>
              <a:t>4</a:t>
            </a:r>
            <a:r>
              <a:rPr lang="en-US" altLang="zh-CN" sz="2400" dirty="0"/>
              <a:t>.</a:t>
            </a:r>
            <a:r>
              <a:rPr lang="zh-CN" altLang="zh-CN" sz="2400" dirty="0"/>
              <a:t>分离杠杆或其支架销及孔磨损松旷</a:t>
            </a:r>
            <a:r>
              <a:rPr lang="zh-CN" altLang="zh-CN" sz="2400" dirty="0" smtClean="0"/>
              <a:t>。</a:t>
            </a:r>
            <a:endParaRPr lang="en-US" altLang="zh-CN" sz="2400" dirty="0" smtClean="0"/>
          </a:p>
          <a:p>
            <a:pPr marL="0" indent="457200">
              <a:lnSpc>
                <a:spcPct val="200000"/>
              </a:lnSpc>
              <a:buNone/>
            </a:pPr>
            <a:r>
              <a:rPr lang="en-US" altLang="zh-CN" sz="2400" dirty="0"/>
              <a:t>5.</a:t>
            </a:r>
            <a:r>
              <a:rPr lang="zh-CN" altLang="zh-CN" sz="2400" dirty="0"/>
              <a:t>分离杠杆调整螺栓过长而碰撞分离杠杆。</a:t>
            </a:r>
          </a:p>
          <a:p>
            <a:pPr marL="0" indent="457200">
              <a:lnSpc>
                <a:spcPct val="200000"/>
              </a:lnSpc>
              <a:buNone/>
            </a:pPr>
            <a:r>
              <a:rPr lang="en-US" altLang="zh-CN" sz="2400" dirty="0"/>
              <a:t>6.</a:t>
            </a:r>
            <a:r>
              <a:rPr lang="zh-CN" altLang="zh-CN" sz="2400" dirty="0"/>
              <a:t>离合器踏板回位弹簧、分离轴承座回位弹簧过软、折断或脱落。</a:t>
            </a:r>
          </a:p>
          <a:p>
            <a:pPr marL="0" indent="457200">
              <a:lnSpc>
                <a:spcPct val="200000"/>
              </a:lnSpc>
              <a:buNone/>
            </a:pPr>
            <a:r>
              <a:rPr lang="en-US" altLang="zh-CN" sz="2400" dirty="0"/>
              <a:t>7.</a:t>
            </a:r>
            <a:r>
              <a:rPr lang="zh-CN" altLang="zh-CN" sz="2400" dirty="0"/>
              <a:t>分离轴承与分离杠杆内端没有间隙。</a:t>
            </a:r>
          </a:p>
          <a:p>
            <a:pPr marL="0" indent="457200">
              <a:lnSpc>
                <a:spcPct val="200000"/>
              </a:lnSpc>
              <a:buNone/>
            </a:pPr>
            <a:r>
              <a:rPr lang="en-US" altLang="zh-CN" sz="2400" dirty="0"/>
              <a:t>8.</a:t>
            </a:r>
            <a:r>
              <a:rPr lang="zh-CN" altLang="zh-CN" sz="2400" dirty="0"/>
              <a:t>离合器盖上的驱动窗孔与压盘上的凸块配合松旷</a:t>
            </a:r>
            <a:r>
              <a:rPr lang="zh-CN" altLang="zh-CN" sz="2400" dirty="0" smtClean="0"/>
              <a:t>。</a:t>
            </a:r>
            <a:endParaRPr lang="en-US" altLang="zh-CN" sz="2400" dirty="0" smtClean="0"/>
          </a:p>
          <a:p>
            <a:pPr marL="0" indent="457200">
              <a:lnSpc>
                <a:spcPct val="200000"/>
              </a:lnSpc>
              <a:buNone/>
            </a:pPr>
            <a:r>
              <a:rPr lang="en-US" altLang="zh-CN" sz="2400" dirty="0"/>
              <a:t>9.</a:t>
            </a:r>
            <a:r>
              <a:rPr lang="zh-CN" altLang="zh-CN" sz="2400" dirty="0"/>
              <a:t>离合器压盘与离合器盖连接松旷或双片离合器的中间压盘销孔与传动销磨损松旷。</a:t>
            </a:r>
          </a:p>
        </p:txBody>
      </p:sp>
    </p:spTree>
    <p:extLst>
      <p:ext uri="{BB962C8B-B14F-4D97-AF65-F5344CB8AC3E}">
        <p14:creationId xmlns:p14="http://schemas.microsoft.com/office/powerpoint/2010/main" val="469896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120680"/>
          </a:xfrm>
        </p:spPr>
        <p:txBody>
          <a:bodyPr>
            <a:normAutofit lnSpcReduction="10000"/>
          </a:bodyPr>
          <a:lstStyle/>
          <a:p>
            <a:pPr marL="0" indent="457200">
              <a:lnSpc>
                <a:spcPct val="200000"/>
              </a:lnSpc>
              <a:buNone/>
            </a:pPr>
            <a:r>
              <a:rPr lang="zh-CN" altLang="zh-CN" sz="2400" b="1" dirty="0">
                <a:solidFill>
                  <a:srgbClr val="FFFF00"/>
                </a:solidFill>
              </a:rPr>
              <a:t>故障诊断与排除</a:t>
            </a:r>
          </a:p>
          <a:p>
            <a:pPr marL="0" indent="457200">
              <a:lnSpc>
                <a:spcPct val="200000"/>
              </a:lnSpc>
              <a:buNone/>
            </a:pPr>
            <a:r>
              <a:rPr lang="en-US" altLang="zh-CN" sz="2400" dirty="0"/>
              <a:t>1.</a:t>
            </a:r>
            <a:r>
              <a:rPr lang="zh-CN" altLang="zh-CN" sz="2400" dirty="0"/>
              <a:t>让发动机怠速运转，离合器处于接合状态</a:t>
            </a:r>
            <a:r>
              <a:rPr lang="zh-CN" altLang="zh-CN" sz="2400" dirty="0" smtClean="0"/>
              <a:t>，</a:t>
            </a:r>
            <a:r>
              <a:rPr lang="zh-CN" altLang="zh-CN" sz="2400" dirty="0"/>
              <a:t>用脚钩或用手拉离合器踏板，</a:t>
            </a:r>
            <a:r>
              <a:rPr lang="zh-CN" altLang="zh-CN" sz="2400" dirty="0" smtClean="0"/>
              <a:t>观察</a:t>
            </a:r>
            <a:r>
              <a:rPr lang="zh-CN" altLang="zh-CN" sz="2400" dirty="0"/>
              <a:t>是否有回程</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检查离合器踏板的自由行程是否符合标准。</a:t>
            </a:r>
          </a:p>
          <a:p>
            <a:pPr marL="0" indent="457200">
              <a:lnSpc>
                <a:spcPct val="200000"/>
              </a:lnSpc>
              <a:buNone/>
            </a:pPr>
            <a:r>
              <a:rPr lang="en-US" altLang="zh-CN" sz="2400" dirty="0"/>
              <a:t>3</a:t>
            </a:r>
            <a:r>
              <a:rPr lang="en-US" altLang="zh-CN" sz="2400" dirty="0" smtClean="0"/>
              <a:t>.</a:t>
            </a:r>
            <a:r>
              <a:rPr lang="zh-CN" altLang="zh-CN" sz="2400" dirty="0" smtClean="0"/>
              <a:t> 发动机</a:t>
            </a:r>
            <a:r>
              <a:rPr lang="zh-CN" altLang="zh-CN" sz="2400" dirty="0"/>
              <a:t>并在怠速下运转</a:t>
            </a:r>
            <a:r>
              <a:rPr lang="zh-CN" altLang="zh-CN" sz="2400" dirty="0"/>
              <a:t>，使</a:t>
            </a:r>
            <a:r>
              <a:rPr lang="zh-CN" altLang="zh-CN" sz="2400" dirty="0"/>
              <a:t>分离轴承与分离杠杆内端恰好接触</a:t>
            </a:r>
            <a:r>
              <a:rPr lang="zh-CN" altLang="zh-CN" sz="2400" dirty="0" smtClean="0"/>
              <a:t>。发出</a:t>
            </a:r>
            <a:r>
              <a:rPr lang="zh-CN" altLang="zh-CN" sz="2400" dirty="0"/>
              <a:t>“沙沙”声</a:t>
            </a:r>
            <a:r>
              <a:rPr lang="zh-CN" altLang="zh-CN" sz="2400" dirty="0" smtClean="0"/>
              <a:t>，</a:t>
            </a:r>
            <a:r>
              <a:rPr lang="zh-CN" altLang="en-US" sz="2400" dirty="0" smtClean="0"/>
              <a:t>则</a:t>
            </a:r>
            <a:r>
              <a:rPr lang="zh-CN" altLang="zh-CN" sz="2400" dirty="0" smtClean="0"/>
              <a:t>分离</a:t>
            </a:r>
            <a:r>
              <a:rPr lang="zh-CN" altLang="zh-CN" sz="2400" dirty="0"/>
              <a:t>轴承润滑不良或</a:t>
            </a:r>
            <a:r>
              <a:rPr lang="zh-CN" altLang="zh-CN" sz="2400" dirty="0" smtClean="0"/>
              <a:t>损坏</a:t>
            </a:r>
            <a:r>
              <a:rPr lang="zh-CN" altLang="en-US" sz="2400" dirty="0" smtClean="0"/>
              <a:t>。</a:t>
            </a:r>
            <a:endParaRPr lang="zh-CN" altLang="zh-CN" sz="2400" dirty="0"/>
          </a:p>
          <a:p>
            <a:pPr marL="0" indent="457200">
              <a:lnSpc>
                <a:spcPct val="200000"/>
              </a:lnSpc>
              <a:buNone/>
            </a:pPr>
            <a:r>
              <a:rPr lang="en-US" altLang="zh-CN" sz="2400" dirty="0"/>
              <a:t>4.</a:t>
            </a:r>
            <a:r>
              <a:rPr lang="zh-CN" altLang="zh-CN" sz="2400" dirty="0"/>
              <a:t>将离合器踏板踩到底，若听到“哗哗”的金属滑磨声，则拆下离合器底盖察看。</a:t>
            </a:r>
          </a:p>
        </p:txBody>
      </p:sp>
    </p:spTree>
    <p:extLst>
      <p:ext uri="{BB962C8B-B14F-4D97-AF65-F5344CB8AC3E}">
        <p14:creationId xmlns:p14="http://schemas.microsoft.com/office/powerpoint/2010/main" val="17934907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离合器</a:t>
            </a:r>
            <a:r>
              <a:rPr lang="zh-CN" altLang="zh-CN" sz="3600" b="1" dirty="0">
                <a:solidFill>
                  <a:srgbClr val="FFFF00"/>
                </a:solidFill>
                <a:effectLst/>
                <a:latin typeface="+mn-ea"/>
                <a:ea typeface="+mn-ea"/>
              </a:rPr>
              <a:t>的维护</a:t>
            </a:r>
          </a:p>
        </p:txBody>
      </p:sp>
      <p:sp>
        <p:nvSpPr>
          <p:cNvPr id="4" name="文本框 3"/>
          <p:cNvSpPr txBox="1"/>
          <p:nvPr/>
        </p:nvSpPr>
        <p:spPr>
          <a:xfrm>
            <a:off x="683568" y="2132856"/>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掌握离合器的维护作业内容及操作要求。</a:t>
            </a:r>
            <a:endParaRPr lang="en-US" altLang="zh-CN" sz="2800" dirty="0"/>
          </a:p>
        </p:txBody>
      </p:sp>
    </p:spTree>
    <p:extLst>
      <p:ext uri="{BB962C8B-B14F-4D97-AF65-F5344CB8AC3E}">
        <p14:creationId xmlns:p14="http://schemas.microsoft.com/office/powerpoint/2010/main" val="1396500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12" name="文本框 11"/>
          <p:cNvSpPr txBox="1"/>
          <p:nvPr/>
        </p:nvSpPr>
        <p:spPr>
          <a:xfrm>
            <a:off x="3707904" y="3573016"/>
            <a:ext cx="2053640" cy="369332"/>
          </a:xfrm>
          <a:prstGeom prst="rect">
            <a:avLst/>
          </a:prstGeom>
          <a:noFill/>
        </p:spPr>
        <p:txBody>
          <a:bodyPr wrap="square" rtlCol="0">
            <a:spAutoFit/>
          </a:bodyPr>
          <a:lstStyle/>
          <a:p>
            <a:pPr algn="ctr"/>
            <a:r>
              <a:rPr lang="zh-CN" altLang="zh-CN" dirty="0"/>
              <a:t>直尺</a:t>
            </a:r>
            <a:endParaRPr lang="zh-CN" altLang="en-US" b="1" dirty="0"/>
          </a:p>
        </p:txBody>
      </p:sp>
      <p:sp>
        <p:nvSpPr>
          <p:cNvPr id="13" name="文本框 12"/>
          <p:cNvSpPr txBox="1"/>
          <p:nvPr/>
        </p:nvSpPr>
        <p:spPr>
          <a:xfrm>
            <a:off x="6372200" y="3573016"/>
            <a:ext cx="2053640" cy="369332"/>
          </a:xfrm>
          <a:prstGeom prst="rect">
            <a:avLst/>
          </a:prstGeom>
          <a:noFill/>
        </p:spPr>
        <p:txBody>
          <a:bodyPr wrap="square" rtlCol="0">
            <a:spAutoFit/>
          </a:bodyPr>
          <a:lstStyle/>
          <a:p>
            <a:pPr algn="ctr"/>
            <a:r>
              <a:rPr lang="zh-CN" altLang="zh-CN" dirty="0"/>
              <a:t>润滑脂加注器</a:t>
            </a:r>
            <a:endParaRPr lang="zh-CN" altLang="en-US" b="1" dirty="0"/>
          </a:p>
        </p:txBody>
      </p:sp>
      <p:grpSp>
        <p:nvGrpSpPr>
          <p:cNvPr id="4" name="组合 3"/>
          <p:cNvGrpSpPr/>
          <p:nvPr/>
        </p:nvGrpSpPr>
        <p:grpSpPr>
          <a:xfrm>
            <a:off x="467544" y="1484784"/>
            <a:ext cx="3096344" cy="2488342"/>
            <a:chOff x="611560" y="2420888"/>
            <a:chExt cx="3096344" cy="2488342"/>
          </a:xfrm>
        </p:grpSpPr>
        <p:sp>
          <p:nvSpPr>
            <p:cNvPr id="8" name="文本框 7"/>
            <p:cNvSpPr txBox="1"/>
            <p:nvPr/>
          </p:nvSpPr>
          <p:spPr>
            <a:xfrm>
              <a:off x="611560" y="4509120"/>
              <a:ext cx="3096344" cy="400110"/>
            </a:xfrm>
            <a:prstGeom prst="rect">
              <a:avLst/>
            </a:prstGeom>
            <a:noFill/>
          </p:spPr>
          <p:txBody>
            <a:bodyPr wrap="square" rtlCol="0">
              <a:spAutoFit/>
            </a:bodyPr>
            <a:lstStyle/>
            <a:p>
              <a:pPr algn="ctr"/>
              <a:r>
                <a:rPr lang="zh-CN" altLang="zh-CN" sz="2000" dirty="0"/>
                <a:t>实训汽车</a:t>
              </a:r>
              <a:endParaRPr lang="zh-CN" altLang="en-US" sz="2000" dirty="0"/>
            </a:p>
          </p:txBody>
        </p:sp>
        <p:pic>
          <p:nvPicPr>
            <p:cNvPr id="3" name="图片 2"/>
            <p:cNvPicPr>
              <a:picLocks noChangeAspect="1"/>
            </p:cNvPicPr>
            <p:nvPr/>
          </p:nvPicPr>
          <p:blipFill>
            <a:blip r:embed="rId2"/>
            <a:stretch>
              <a:fillRect/>
            </a:stretch>
          </p:blipFill>
          <p:spPr>
            <a:xfrm>
              <a:off x="899592" y="2420888"/>
              <a:ext cx="2760307" cy="2088232"/>
            </a:xfrm>
            <a:prstGeom prst="rect">
              <a:avLst/>
            </a:prstGeom>
          </p:spPr>
        </p:pic>
      </p:grpSp>
      <p:pic>
        <p:nvPicPr>
          <p:cNvPr id="6" name="图片 5"/>
          <p:cNvPicPr>
            <a:picLocks noChangeAspect="1"/>
          </p:cNvPicPr>
          <p:nvPr/>
        </p:nvPicPr>
        <p:blipFill>
          <a:blip r:embed="rId3"/>
          <a:stretch>
            <a:fillRect/>
          </a:stretch>
        </p:blipFill>
        <p:spPr>
          <a:xfrm>
            <a:off x="6156176" y="1484784"/>
            <a:ext cx="2646945" cy="1944216"/>
          </a:xfrm>
          <a:prstGeom prst="rect">
            <a:avLst/>
          </a:prstGeom>
        </p:spPr>
      </p:pic>
      <p:pic>
        <p:nvPicPr>
          <p:cNvPr id="9" name="图片 8"/>
          <p:cNvPicPr>
            <a:picLocks noChangeAspect="1"/>
          </p:cNvPicPr>
          <p:nvPr/>
        </p:nvPicPr>
        <p:blipFill>
          <a:blip r:embed="rId4"/>
          <a:stretch>
            <a:fillRect/>
          </a:stretch>
        </p:blipFill>
        <p:spPr>
          <a:xfrm>
            <a:off x="3707904" y="1484784"/>
            <a:ext cx="2088232" cy="2073100"/>
          </a:xfrm>
          <a:prstGeom prst="rect">
            <a:avLst/>
          </a:prstGeom>
        </p:spPr>
      </p:pic>
      <p:pic>
        <p:nvPicPr>
          <p:cNvPr id="10" name="图片 9"/>
          <p:cNvPicPr>
            <a:picLocks noChangeAspect="1"/>
          </p:cNvPicPr>
          <p:nvPr/>
        </p:nvPicPr>
        <p:blipFill>
          <a:blip r:embed="rId5"/>
          <a:stretch>
            <a:fillRect/>
          </a:stretch>
        </p:blipFill>
        <p:spPr>
          <a:xfrm>
            <a:off x="395536" y="4293096"/>
            <a:ext cx="3167019" cy="1800200"/>
          </a:xfrm>
          <a:prstGeom prst="rect">
            <a:avLst/>
          </a:prstGeom>
        </p:spPr>
      </p:pic>
      <p:pic>
        <p:nvPicPr>
          <p:cNvPr id="11" name="图片 10"/>
          <p:cNvPicPr>
            <a:picLocks noChangeAspect="1"/>
          </p:cNvPicPr>
          <p:nvPr/>
        </p:nvPicPr>
        <p:blipFill>
          <a:blip r:embed="rId6"/>
          <a:stretch>
            <a:fillRect/>
          </a:stretch>
        </p:blipFill>
        <p:spPr>
          <a:xfrm>
            <a:off x="3851920" y="4725144"/>
            <a:ext cx="2390775" cy="771525"/>
          </a:xfrm>
          <a:prstGeom prst="rect">
            <a:avLst/>
          </a:prstGeom>
        </p:spPr>
      </p:pic>
      <p:pic>
        <p:nvPicPr>
          <p:cNvPr id="15" name="图片 14"/>
          <p:cNvPicPr>
            <a:picLocks noChangeAspect="1"/>
          </p:cNvPicPr>
          <p:nvPr/>
        </p:nvPicPr>
        <p:blipFill>
          <a:blip r:embed="rId7"/>
          <a:stretch>
            <a:fillRect/>
          </a:stretch>
        </p:blipFill>
        <p:spPr>
          <a:xfrm>
            <a:off x="6804248" y="4005064"/>
            <a:ext cx="1440160" cy="2222609"/>
          </a:xfrm>
          <a:prstGeom prst="rect">
            <a:avLst/>
          </a:prstGeom>
        </p:spPr>
      </p:pic>
      <p:sp>
        <p:nvSpPr>
          <p:cNvPr id="19" name="文本框 18"/>
          <p:cNvSpPr txBox="1"/>
          <p:nvPr/>
        </p:nvSpPr>
        <p:spPr>
          <a:xfrm>
            <a:off x="971600" y="6237312"/>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3995936" y="6237312"/>
            <a:ext cx="2053640" cy="369332"/>
          </a:xfrm>
          <a:prstGeom prst="rect">
            <a:avLst/>
          </a:prstGeom>
          <a:noFill/>
        </p:spPr>
        <p:txBody>
          <a:bodyPr wrap="square" rtlCol="0">
            <a:spAutoFit/>
          </a:bodyPr>
          <a:lstStyle/>
          <a:p>
            <a:pPr algn="ctr"/>
            <a:r>
              <a:rPr lang="zh-CN" altLang="zh-CN" dirty="0"/>
              <a:t>卡尺</a:t>
            </a:r>
            <a:endParaRPr lang="zh-CN" altLang="en-US" b="1" dirty="0"/>
          </a:p>
        </p:txBody>
      </p:sp>
      <p:sp>
        <p:nvSpPr>
          <p:cNvPr id="21" name="文本框 20"/>
          <p:cNvSpPr txBox="1"/>
          <p:nvPr/>
        </p:nvSpPr>
        <p:spPr>
          <a:xfrm>
            <a:off x="6516216" y="6237312"/>
            <a:ext cx="2053640" cy="369332"/>
          </a:xfrm>
          <a:prstGeom prst="rect">
            <a:avLst/>
          </a:prstGeom>
          <a:noFill/>
        </p:spPr>
        <p:txBody>
          <a:bodyPr wrap="square" rtlCol="0">
            <a:spAutoFit/>
          </a:bodyPr>
          <a:lstStyle/>
          <a:p>
            <a:pPr algn="ctr"/>
            <a:r>
              <a:rPr lang="zh-CN" altLang="zh-CN" dirty="0"/>
              <a:t>百分表及座</a:t>
            </a:r>
            <a:endParaRPr lang="zh-CN" altLang="en-US" b="1" dirty="0"/>
          </a:p>
        </p:txBody>
      </p:sp>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830997"/>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smtClean="0">
                <a:solidFill>
                  <a:srgbClr val="FFFF00"/>
                </a:solidFill>
              </a:rPr>
              <a:t>检查</a:t>
            </a:r>
            <a:endParaRPr lang="zh-CN" altLang="en-US" sz="2400" dirty="0">
              <a:solidFill>
                <a:srgbClr val="FFFF00"/>
              </a:solidFill>
            </a:endParaRPr>
          </a:p>
        </p:txBody>
      </p:sp>
      <p:sp>
        <p:nvSpPr>
          <p:cNvPr id="10" name="文本框 9"/>
          <p:cNvSpPr txBox="1"/>
          <p:nvPr/>
        </p:nvSpPr>
        <p:spPr>
          <a:xfrm>
            <a:off x="683568" y="1700808"/>
            <a:ext cx="3960440" cy="4524315"/>
          </a:xfrm>
          <a:prstGeom prst="rect">
            <a:avLst/>
          </a:prstGeom>
          <a:noFill/>
        </p:spPr>
        <p:txBody>
          <a:bodyPr wrap="square" rtlCol="0">
            <a:spAutoFit/>
          </a:bodyPr>
          <a:lstStyle/>
          <a:p>
            <a:pPr indent="457200">
              <a:lnSpc>
                <a:spcPct val="200000"/>
              </a:lnSpc>
            </a:pPr>
            <a:r>
              <a:rPr lang="en-US" altLang="zh-CN" sz="2400" dirty="0"/>
              <a:t>1.</a:t>
            </a:r>
            <a:r>
              <a:rPr lang="zh-CN" altLang="zh-CN" sz="2400" dirty="0"/>
              <a:t>首先检视离合器输油胶管有无破损、漏油、老化</a:t>
            </a:r>
            <a:r>
              <a:rPr lang="zh-CN" altLang="zh-CN" sz="2400" dirty="0"/>
              <a:t>，检视</a:t>
            </a:r>
            <a:r>
              <a:rPr lang="zh-CN" altLang="zh-CN" sz="2400" dirty="0"/>
              <a:t>储油罐内的油面是否在规定</a:t>
            </a:r>
            <a:r>
              <a:rPr lang="zh-CN" altLang="zh-CN" sz="2400" dirty="0" smtClean="0"/>
              <a:t>位置</a:t>
            </a:r>
            <a:r>
              <a:rPr lang="zh-CN" altLang="en-US" sz="2400" dirty="0" smtClean="0"/>
              <a:t>。</a:t>
            </a:r>
            <a:endParaRPr lang="en-US" altLang="zh-CN" sz="2400" dirty="0" smtClean="0"/>
          </a:p>
          <a:p>
            <a:pPr indent="457200">
              <a:lnSpc>
                <a:spcPct val="200000"/>
              </a:lnSpc>
            </a:pPr>
            <a:r>
              <a:rPr lang="en-US" altLang="zh-CN" sz="2400" dirty="0"/>
              <a:t>2.</a:t>
            </a:r>
            <a:r>
              <a:rPr lang="zh-CN" altLang="zh-CN" sz="2400" dirty="0"/>
              <a:t>检查离合器踏板自由</a:t>
            </a:r>
            <a:r>
              <a:rPr lang="zh-CN" altLang="zh-CN" sz="2400" dirty="0" smtClean="0"/>
              <a:t>行程</a:t>
            </a:r>
            <a:endParaRPr lang="zh-CN" altLang="zh-CN" sz="2400" dirty="0"/>
          </a:p>
        </p:txBody>
      </p:sp>
      <p:sp>
        <p:nvSpPr>
          <p:cNvPr id="6" name="文本框 5"/>
          <p:cNvSpPr txBox="1"/>
          <p:nvPr/>
        </p:nvSpPr>
        <p:spPr>
          <a:xfrm>
            <a:off x="4860032" y="6165304"/>
            <a:ext cx="3600400" cy="369332"/>
          </a:xfrm>
          <a:prstGeom prst="rect">
            <a:avLst/>
          </a:prstGeom>
          <a:noFill/>
        </p:spPr>
        <p:txBody>
          <a:bodyPr wrap="square" rtlCol="0">
            <a:spAutoFit/>
          </a:bodyPr>
          <a:lstStyle/>
          <a:p>
            <a:pPr algn="ctr"/>
            <a:r>
              <a:rPr lang="zh-CN" altLang="zh-CN"/>
              <a:t>测量离合器踏板自由行程</a:t>
            </a:r>
            <a:endParaRPr lang="zh-CN" altLang="en-US" b="1" dirty="0"/>
          </a:p>
        </p:txBody>
      </p:sp>
      <p:pic>
        <p:nvPicPr>
          <p:cNvPr id="3" name="图片 2"/>
          <p:cNvPicPr>
            <a:picLocks noChangeAspect="1"/>
          </p:cNvPicPr>
          <p:nvPr/>
        </p:nvPicPr>
        <p:blipFill>
          <a:blip r:embed="rId3"/>
          <a:stretch>
            <a:fillRect/>
          </a:stretch>
        </p:blipFill>
        <p:spPr>
          <a:xfrm>
            <a:off x="5076056" y="836712"/>
            <a:ext cx="3024336" cy="2404716"/>
          </a:xfrm>
          <a:prstGeom prst="rect">
            <a:avLst/>
          </a:prstGeom>
        </p:spPr>
      </p:pic>
      <p:pic>
        <p:nvPicPr>
          <p:cNvPr id="4" name="图片 3"/>
          <p:cNvPicPr>
            <a:picLocks noChangeAspect="1"/>
          </p:cNvPicPr>
          <p:nvPr/>
        </p:nvPicPr>
        <p:blipFill>
          <a:blip r:embed="rId4"/>
          <a:stretch>
            <a:fillRect/>
          </a:stretch>
        </p:blipFill>
        <p:spPr>
          <a:xfrm>
            <a:off x="5076056" y="3717032"/>
            <a:ext cx="3096344" cy="2436271"/>
          </a:xfrm>
          <a:prstGeom prst="rect">
            <a:avLst/>
          </a:prstGeom>
        </p:spPr>
      </p:pic>
      <p:sp>
        <p:nvSpPr>
          <p:cNvPr id="7" name="文本框 6"/>
          <p:cNvSpPr txBox="1"/>
          <p:nvPr/>
        </p:nvSpPr>
        <p:spPr>
          <a:xfrm>
            <a:off x="5076056" y="3284984"/>
            <a:ext cx="3096344" cy="369332"/>
          </a:xfrm>
          <a:prstGeom prst="rect">
            <a:avLst/>
          </a:prstGeom>
          <a:noFill/>
        </p:spPr>
        <p:txBody>
          <a:bodyPr wrap="square" rtlCol="0">
            <a:spAutoFit/>
          </a:bodyPr>
          <a:lstStyle/>
          <a:p>
            <a:pPr algn="ctr"/>
            <a:r>
              <a:rPr lang="zh-CN" altLang="zh-CN" dirty="0"/>
              <a:t>检视离合器输油胶管</a:t>
            </a:r>
            <a:endParaRPr lang="zh-CN" altLang="en-US" dirty="0"/>
          </a:p>
        </p:txBody>
      </p:sp>
    </p:spTree>
    <p:extLst>
      <p:ext uri="{BB962C8B-B14F-4D97-AF65-F5344CB8AC3E}">
        <p14:creationId xmlns:p14="http://schemas.microsoft.com/office/powerpoint/2010/main" val="3478177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052736"/>
            <a:ext cx="7920880" cy="4525963"/>
          </a:xfrm>
        </p:spPr>
        <p:txBody>
          <a:bodyPr>
            <a:normAutofit/>
          </a:bodyPr>
          <a:lstStyle/>
          <a:p>
            <a:pPr marL="0" indent="457200">
              <a:lnSpc>
                <a:spcPct val="200000"/>
              </a:lnSpc>
              <a:buNone/>
            </a:pPr>
            <a:r>
              <a:rPr lang="en-US" altLang="zh-CN" sz="2400" dirty="0"/>
              <a:t>3.</a:t>
            </a:r>
            <a:r>
              <a:rPr lang="zh-CN" altLang="zh-CN" sz="2400" dirty="0"/>
              <a:t>检查离合器的分离状况</a:t>
            </a:r>
          </a:p>
          <a:p>
            <a:pPr marL="0" indent="457200">
              <a:lnSpc>
                <a:spcPct val="200000"/>
              </a:lnSpc>
              <a:buNone/>
            </a:pPr>
            <a:r>
              <a:rPr lang="en-US" altLang="zh-CN" sz="2400" dirty="0"/>
              <a:t>4.</a:t>
            </a:r>
            <a:r>
              <a:rPr lang="zh-CN" altLang="zh-CN" sz="2400" dirty="0"/>
              <a:t>踏下并放松离合器踏板，检查离合器操纵机构及踏板回位弹簧的回弹力，应活动灵活，无松旷且踏板回位正常</a:t>
            </a:r>
            <a:r>
              <a:rPr lang="zh-CN" altLang="zh-CN" sz="2400" dirty="0" smtClean="0"/>
              <a:t>。</a:t>
            </a:r>
            <a:r>
              <a:rPr lang="zh-CN" altLang="zh-CN" sz="2400" dirty="0"/>
              <a:t>若明显松旷或不能复位，应调整或更换回位弹簧，并视情况拆检液压操纵系统。</a:t>
            </a:r>
          </a:p>
        </p:txBody>
      </p:sp>
    </p:spTree>
    <p:extLst>
      <p:ext uri="{BB962C8B-B14F-4D97-AF65-F5344CB8AC3E}">
        <p14:creationId xmlns:p14="http://schemas.microsoft.com/office/powerpoint/2010/main" val="867906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smtClean="0"/>
              <a:t>）</a:t>
            </a:r>
            <a:r>
              <a:rPr lang="zh-CN" altLang="zh-CN" sz="2400" b="1" dirty="0">
                <a:solidFill>
                  <a:srgbClr val="FFFF00"/>
                </a:solidFill>
              </a:rPr>
              <a:t>调整</a:t>
            </a:r>
            <a:endParaRPr lang="zh-CN" altLang="en-US" sz="2400" dirty="0">
              <a:solidFill>
                <a:srgbClr val="FFFF00"/>
              </a:solidFill>
            </a:endParaRPr>
          </a:p>
        </p:txBody>
      </p:sp>
      <p:sp>
        <p:nvSpPr>
          <p:cNvPr id="10" name="文本框 9"/>
          <p:cNvSpPr txBox="1"/>
          <p:nvPr/>
        </p:nvSpPr>
        <p:spPr>
          <a:xfrm>
            <a:off x="683568" y="1412776"/>
            <a:ext cx="3744416" cy="3785652"/>
          </a:xfrm>
          <a:prstGeom prst="rect">
            <a:avLst/>
          </a:prstGeom>
          <a:noFill/>
        </p:spPr>
        <p:txBody>
          <a:bodyPr wrap="square" rtlCol="0">
            <a:spAutoFit/>
          </a:bodyPr>
          <a:lstStyle/>
          <a:p>
            <a:pPr indent="457200">
              <a:lnSpc>
                <a:spcPct val="200000"/>
              </a:lnSpc>
            </a:pPr>
            <a:r>
              <a:rPr lang="en-US" altLang="zh-CN" sz="2400" dirty="0"/>
              <a:t>1.</a:t>
            </a:r>
            <a:r>
              <a:rPr lang="zh-CN" altLang="zh-CN" sz="2400" dirty="0"/>
              <a:t>液压操纵式离合器踏板自由行程的</a:t>
            </a:r>
            <a:r>
              <a:rPr lang="zh-CN" altLang="zh-CN" sz="2400" dirty="0" smtClean="0"/>
              <a:t>调整</a:t>
            </a:r>
            <a:r>
              <a:rPr lang="zh-CN" altLang="en-US" sz="2400" dirty="0" smtClean="0"/>
              <a:t>。</a:t>
            </a:r>
            <a:endParaRPr lang="en-US" altLang="zh-CN" sz="2400" dirty="0" smtClean="0"/>
          </a:p>
          <a:p>
            <a:pPr indent="457200">
              <a:lnSpc>
                <a:spcPct val="200000"/>
              </a:lnSpc>
            </a:pPr>
            <a:r>
              <a:rPr lang="en-US" altLang="zh-CN" sz="2400" dirty="0"/>
              <a:t>2.</a:t>
            </a:r>
            <a:r>
              <a:rPr lang="zh-CN" altLang="zh-CN" sz="2400" dirty="0"/>
              <a:t>机械绳索式离合器踏板自由行程的调整</a:t>
            </a:r>
          </a:p>
          <a:p>
            <a:pPr indent="457200">
              <a:lnSpc>
                <a:spcPct val="200000"/>
              </a:lnSpc>
            </a:pPr>
            <a:endParaRPr lang="zh-CN" altLang="zh-CN" sz="2400" dirty="0"/>
          </a:p>
        </p:txBody>
      </p:sp>
      <p:sp>
        <p:nvSpPr>
          <p:cNvPr id="4" name="文本框 3"/>
          <p:cNvSpPr txBox="1"/>
          <p:nvPr/>
        </p:nvSpPr>
        <p:spPr>
          <a:xfrm>
            <a:off x="4860032" y="3356992"/>
            <a:ext cx="3312368" cy="369332"/>
          </a:xfrm>
          <a:prstGeom prst="rect">
            <a:avLst/>
          </a:prstGeom>
          <a:noFill/>
        </p:spPr>
        <p:txBody>
          <a:bodyPr wrap="square" rtlCol="0">
            <a:spAutoFit/>
          </a:bodyPr>
          <a:lstStyle/>
          <a:p>
            <a:pPr algn="ctr"/>
            <a:r>
              <a:rPr lang="zh-CN" altLang="zh-CN"/>
              <a:t>调整主缸推杆的长度</a:t>
            </a:r>
            <a:endParaRPr lang="zh-CN" altLang="en-US" b="1" dirty="0"/>
          </a:p>
        </p:txBody>
      </p:sp>
      <p:sp>
        <p:nvSpPr>
          <p:cNvPr id="15" name="文本框 14"/>
          <p:cNvSpPr txBox="1"/>
          <p:nvPr/>
        </p:nvSpPr>
        <p:spPr>
          <a:xfrm>
            <a:off x="4932040" y="6021288"/>
            <a:ext cx="3672408" cy="369332"/>
          </a:xfrm>
          <a:prstGeom prst="rect">
            <a:avLst/>
          </a:prstGeom>
          <a:noFill/>
        </p:spPr>
        <p:txBody>
          <a:bodyPr wrap="square" rtlCol="0">
            <a:spAutoFit/>
          </a:bodyPr>
          <a:lstStyle/>
          <a:p>
            <a:r>
              <a:rPr lang="zh-CN" altLang="zh-CN"/>
              <a:t>绳索式离合器踏板自由行程的调整</a:t>
            </a:r>
          </a:p>
        </p:txBody>
      </p:sp>
      <p:pic>
        <p:nvPicPr>
          <p:cNvPr id="3" name="图片 2"/>
          <p:cNvPicPr>
            <a:picLocks noChangeAspect="1"/>
          </p:cNvPicPr>
          <p:nvPr/>
        </p:nvPicPr>
        <p:blipFill>
          <a:blip r:embed="rId3"/>
          <a:stretch>
            <a:fillRect/>
          </a:stretch>
        </p:blipFill>
        <p:spPr>
          <a:xfrm>
            <a:off x="5220072" y="764704"/>
            <a:ext cx="2608325" cy="2520280"/>
          </a:xfrm>
          <a:prstGeom prst="rect">
            <a:avLst/>
          </a:prstGeom>
        </p:spPr>
      </p:pic>
      <p:pic>
        <p:nvPicPr>
          <p:cNvPr id="6" name="图片 5"/>
          <p:cNvPicPr>
            <a:picLocks noChangeAspect="1"/>
          </p:cNvPicPr>
          <p:nvPr/>
        </p:nvPicPr>
        <p:blipFill>
          <a:blip r:embed="rId4"/>
          <a:stretch>
            <a:fillRect/>
          </a:stretch>
        </p:blipFill>
        <p:spPr>
          <a:xfrm>
            <a:off x="5220072" y="3717032"/>
            <a:ext cx="2664296" cy="2237592"/>
          </a:xfrm>
          <a:prstGeom prst="rect">
            <a:avLst/>
          </a:prstGeom>
        </p:spPr>
      </p:pic>
    </p:spTree>
    <p:extLst>
      <p:ext uri="{BB962C8B-B14F-4D97-AF65-F5344CB8AC3E}">
        <p14:creationId xmlns:p14="http://schemas.microsoft.com/office/powerpoint/2010/main" val="37499215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7776864" cy="1944216"/>
          </a:xfrm>
        </p:spPr>
        <p:txBody>
          <a:bodyPr>
            <a:normAutofit/>
          </a:bodyPr>
          <a:lstStyle/>
          <a:p>
            <a:pPr marL="0" indent="457200">
              <a:lnSpc>
                <a:spcPct val="200000"/>
              </a:lnSpc>
              <a:buNone/>
            </a:pPr>
            <a:r>
              <a:rPr lang="en-US" altLang="zh-CN" sz="2400" dirty="0"/>
              <a:t>3.</a:t>
            </a:r>
            <a:r>
              <a:rPr lang="zh-CN" altLang="zh-CN" sz="2400" dirty="0"/>
              <a:t>液压操纵系统空气的排放</a:t>
            </a:r>
          </a:p>
          <a:p>
            <a:pPr marL="0" indent="457200">
              <a:lnSpc>
                <a:spcPct val="200000"/>
              </a:lnSpc>
              <a:buNone/>
            </a:pPr>
            <a:r>
              <a:rPr lang="zh-CN" altLang="zh-CN" sz="2000" dirty="0"/>
              <a:t>说明：操作时须有两人配合进行。</a:t>
            </a:r>
          </a:p>
        </p:txBody>
      </p:sp>
      <p:sp>
        <p:nvSpPr>
          <p:cNvPr id="6" name="文本框 5"/>
          <p:cNvSpPr txBox="1"/>
          <p:nvPr/>
        </p:nvSpPr>
        <p:spPr>
          <a:xfrm>
            <a:off x="1115616" y="5085184"/>
            <a:ext cx="3456384" cy="369332"/>
          </a:xfrm>
          <a:prstGeom prst="rect">
            <a:avLst/>
          </a:prstGeom>
          <a:noFill/>
        </p:spPr>
        <p:txBody>
          <a:bodyPr wrap="square" rtlCol="0">
            <a:spAutoFit/>
          </a:bodyPr>
          <a:lstStyle/>
          <a:p>
            <a:pPr algn="ctr"/>
            <a:r>
              <a:rPr lang="zh-CN" altLang="zh-CN" dirty="0"/>
              <a:t>工作缸</a:t>
            </a:r>
            <a:endParaRPr lang="zh-CN" altLang="en-US" b="1" dirty="0"/>
          </a:p>
        </p:txBody>
      </p:sp>
      <p:pic>
        <p:nvPicPr>
          <p:cNvPr id="2" name="图片 1"/>
          <p:cNvPicPr>
            <a:picLocks noChangeAspect="1"/>
          </p:cNvPicPr>
          <p:nvPr/>
        </p:nvPicPr>
        <p:blipFill>
          <a:blip r:embed="rId2"/>
          <a:stretch>
            <a:fillRect/>
          </a:stretch>
        </p:blipFill>
        <p:spPr>
          <a:xfrm>
            <a:off x="1187624" y="2132856"/>
            <a:ext cx="3456384" cy="292554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2132856"/>
            <a:ext cx="2664296" cy="2911628"/>
          </a:xfrm>
          <a:prstGeom prst="rect">
            <a:avLst/>
          </a:prstGeom>
        </p:spPr>
      </p:pic>
      <p:sp>
        <p:nvSpPr>
          <p:cNvPr id="8" name="文本框 7"/>
          <p:cNvSpPr txBox="1"/>
          <p:nvPr/>
        </p:nvSpPr>
        <p:spPr>
          <a:xfrm>
            <a:off x="4932040" y="5157192"/>
            <a:ext cx="3456384" cy="369332"/>
          </a:xfrm>
          <a:prstGeom prst="rect">
            <a:avLst/>
          </a:prstGeom>
          <a:noFill/>
        </p:spPr>
        <p:txBody>
          <a:bodyPr wrap="square" rtlCol="0">
            <a:spAutoFit/>
          </a:bodyPr>
          <a:lstStyle/>
          <a:p>
            <a:pPr algn="ctr"/>
            <a:r>
              <a:rPr lang="zh-CN" altLang="zh-CN"/>
              <a:t>液压操纵系统空气的排放</a:t>
            </a:r>
            <a:endParaRPr lang="zh-CN" altLang="en-US" b="1" dirty="0"/>
          </a:p>
        </p:txBody>
      </p:sp>
      <p:sp>
        <p:nvSpPr>
          <p:cNvPr id="9" name="内容占位符 2"/>
          <p:cNvSpPr txBox="1">
            <a:spLocks/>
          </p:cNvSpPr>
          <p:nvPr/>
        </p:nvSpPr>
        <p:spPr>
          <a:xfrm>
            <a:off x="683568" y="5417840"/>
            <a:ext cx="7776864" cy="1035496"/>
          </a:xfrm>
          <a:prstGeom prst="rect">
            <a:avLst/>
          </a:prstGeom>
        </p:spPr>
        <p:txBody>
          <a:bodyPr vert="horz" rtlCol="0">
            <a:normAutofit/>
          </a:bodyPr>
          <a:lst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457200">
              <a:lnSpc>
                <a:spcPct val="200000"/>
              </a:lnSpc>
              <a:buNone/>
            </a:pPr>
            <a:r>
              <a:rPr lang="en-US" altLang="zh-CN" sz="2400" dirty="0"/>
              <a:t>4.</a:t>
            </a:r>
            <a:r>
              <a:rPr lang="zh-CN" altLang="zh-CN" sz="2400" dirty="0"/>
              <a:t>润滑</a:t>
            </a:r>
          </a:p>
        </p:txBody>
      </p:sp>
    </p:spTree>
    <p:extLst>
      <p:ext uri="{BB962C8B-B14F-4D97-AF65-F5344CB8AC3E}">
        <p14:creationId xmlns:p14="http://schemas.microsoft.com/office/powerpoint/2010/main" val="1360557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离合器从动盘总成的检查</a:t>
            </a:r>
            <a:endParaRPr lang="zh-CN" altLang="en-US" sz="2400" dirty="0">
              <a:solidFill>
                <a:srgbClr val="FFFF00"/>
              </a:solidFill>
            </a:endParaRPr>
          </a:p>
        </p:txBody>
      </p:sp>
      <p:sp>
        <p:nvSpPr>
          <p:cNvPr id="10" name="文本框 9"/>
          <p:cNvSpPr txBox="1"/>
          <p:nvPr/>
        </p:nvSpPr>
        <p:spPr>
          <a:xfrm>
            <a:off x="683568" y="1412776"/>
            <a:ext cx="3960440" cy="4598182"/>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zh-CN" altLang="zh-CN" sz="2400" dirty="0"/>
              <a:t>检查离合器从动盘</a:t>
            </a:r>
            <a:r>
              <a:rPr lang="zh-CN" altLang="zh-CN" sz="2400" dirty="0" smtClean="0"/>
              <a:t>总成</a:t>
            </a:r>
            <a:r>
              <a:rPr lang="zh-CN" altLang="en-US" sz="2400" dirty="0" smtClean="0"/>
              <a:t>。</a:t>
            </a:r>
            <a:endParaRPr lang="en-US" altLang="zh-CN" sz="2400" dirty="0" smtClean="0"/>
          </a:p>
          <a:p>
            <a:pPr lvl="0" indent="457200">
              <a:lnSpc>
                <a:spcPct val="200000"/>
              </a:lnSpc>
              <a:spcBef>
                <a:spcPct val="20000"/>
              </a:spcBef>
              <a:buClr>
                <a:schemeClr val="tx2"/>
              </a:buClr>
              <a:buSzPct val="60000"/>
            </a:pPr>
            <a:r>
              <a:rPr lang="en-US" altLang="zh-CN" sz="2400" dirty="0">
                <a:latin typeface="宋体" panose="02010600030101010101" pitchFamily="2" charset="-122"/>
                <a:cs typeface="Times New Roman" panose="02020603050405020304" pitchFamily="18" charset="0"/>
              </a:rPr>
              <a:t>2.</a:t>
            </a:r>
            <a:r>
              <a:rPr lang="zh-CN" altLang="en-US" sz="2400" dirty="0">
                <a:latin typeface="宋体" panose="02010600030101010101" pitchFamily="2" charset="-122"/>
                <a:cs typeface="Times New Roman" panose="02020603050405020304" pitchFamily="18" charset="0"/>
              </a:rPr>
              <a:t>检查离合器分离杠杆和膜片弹簧磨损深度与</a:t>
            </a:r>
            <a:r>
              <a:rPr lang="zh-CN" altLang="en-US" sz="2400" dirty="0" smtClean="0">
                <a:latin typeface="宋体" panose="02010600030101010101" pitchFamily="2" charset="-122"/>
                <a:cs typeface="Times New Roman" panose="02020603050405020304" pitchFamily="18" charset="0"/>
              </a:rPr>
              <a:t>宽度。</a:t>
            </a:r>
            <a:r>
              <a:rPr lang="zh-CN" altLang="en-US" sz="2400" dirty="0">
                <a:latin typeface="宋体" panose="02010600030101010101" pitchFamily="2" charset="-122"/>
                <a:cs typeface="Times New Roman" panose="02020603050405020304" pitchFamily="18" charset="0"/>
              </a:rPr>
              <a:t>深度磨损极限为</a:t>
            </a:r>
            <a:r>
              <a:rPr lang="en-US" altLang="zh-CN" sz="2400" dirty="0" smtClean="0">
                <a:latin typeface="宋体" panose="02010600030101010101" pitchFamily="2" charset="-122"/>
                <a:cs typeface="Times New Roman" panose="02020603050405020304" pitchFamily="18" charset="0"/>
              </a:rPr>
              <a:t>0.6mm</a:t>
            </a:r>
            <a:r>
              <a:rPr lang="zh-CN" altLang="en-US" sz="2400" dirty="0">
                <a:latin typeface="宋体" panose="02010600030101010101" pitchFamily="2" charset="-122"/>
                <a:cs typeface="Times New Roman" panose="02020603050405020304" pitchFamily="18" charset="0"/>
              </a:rPr>
              <a:t>，宽度磨损极限为</a:t>
            </a:r>
            <a:r>
              <a:rPr lang="en-US" altLang="zh-CN" sz="2400" dirty="0" smtClean="0">
                <a:latin typeface="宋体" panose="02010600030101010101" pitchFamily="2" charset="-122"/>
                <a:cs typeface="Times New Roman" panose="02020603050405020304" pitchFamily="18" charset="0"/>
              </a:rPr>
              <a:t>0.5mm</a:t>
            </a:r>
            <a:r>
              <a:rPr lang="zh-CN" altLang="en-US" sz="2400" dirty="0">
                <a:latin typeface="宋体" panose="02010600030101010101" pitchFamily="2" charset="-122"/>
                <a:cs typeface="Times New Roman" panose="02020603050405020304" pitchFamily="18" charset="0"/>
              </a:rPr>
              <a:t>，超过极限，应更换膜片弹簧</a:t>
            </a:r>
            <a:r>
              <a:rPr lang="zh-CN" altLang="en-US" sz="2400" dirty="0" smtClean="0">
                <a:latin typeface="宋体" panose="02010600030101010101" pitchFamily="2" charset="-122"/>
                <a:cs typeface="Times New Roman" panose="02020603050405020304" pitchFamily="18" charset="0"/>
              </a:rPr>
              <a:t>。</a:t>
            </a:r>
            <a:endParaRPr lang="zh-CN" altLang="en-US" sz="4800" dirty="0">
              <a:latin typeface="Arial" panose="020B0604020202020204" pitchFamily="34" charset="0"/>
            </a:endParaRPr>
          </a:p>
        </p:txBody>
      </p:sp>
      <p:sp>
        <p:nvSpPr>
          <p:cNvPr id="4" name="文本框 3"/>
          <p:cNvSpPr txBox="1"/>
          <p:nvPr/>
        </p:nvSpPr>
        <p:spPr>
          <a:xfrm>
            <a:off x="4860032" y="3717032"/>
            <a:ext cx="3672408" cy="369332"/>
          </a:xfrm>
          <a:prstGeom prst="rect">
            <a:avLst/>
          </a:prstGeom>
          <a:noFill/>
        </p:spPr>
        <p:txBody>
          <a:bodyPr wrap="square" rtlCol="0">
            <a:spAutoFit/>
          </a:bodyPr>
          <a:lstStyle/>
          <a:p>
            <a:r>
              <a:rPr lang="zh-CN" altLang="zh-CN"/>
              <a:t>从动盘的厚度和铆钉头的深度检查</a:t>
            </a:r>
          </a:p>
        </p:txBody>
      </p:sp>
      <p:sp>
        <p:nvSpPr>
          <p:cNvPr id="15" name="文本框 14"/>
          <p:cNvSpPr txBox="1"/>
          <p:nvPr/>
        </p:nvSpPr>
        <p:spPr>
          <a:xfrm>
            <a:off x="4932040" y="6021288"/>
            <a:ext cx="3672408" cy="369332"/>
          </a:xfrm>
          <a:prstGeom prst="rect">
            <a:avLst/>
          </a:prstGeom>
          <a:noFill/>
        </p:spPr>
        <p:txBody>
          <a:bodyPr wrap="square" rtlCol="0">
            <a:spAutoFit/>
          </a:bodyPr>
          <a:lstStyle/>
          <a:p>
            <a:r>
              <a:rPr lang="zh-CN" altLang="zh-CN"/>
              <a:t>从动盘总成的端面跳动量的检查</a:t>
            </a:r>
            <a:endParaRPr lang="zh-CN" altLang="zh-CN" dirty="0"/>
          </a:p>
        </p:txBody>
      </p:sp>
      <p:pic>
        <p:nvPicPr>
          <p:cNvPr id="5" name="图片 4"/>
          <p:cNvPicPr>
            <a:picLocks noChangeAspect="1"/>
          </p:cNvPicPr>
          <p:nvPr/>
        </p:nvPicPr>
        <p:blipFill>
          <a:blip r:embed="rId3"/>
          <a:stretch>
            <a:fillRect/>
          </a:stretch>
        </p:blipFill>
        <p:spPr>
          <a:xfrm>
            <a:off x="5436096" y="1196752"/>
            <a:ext cx="2664296" cy="2493096"/>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4048" y="4365104"/>
            <a:ext cx="3528392" cy="1621546"/>
          </a:xfrm>
          <a:prstGeom prst="rect">
            <a:avLst/>
          </a:prstGeom>
        </p:spPr>
      </p:pic>
    </p:spTree>
    <p:extLst>
      <p:ext uri="{BB962C8B-B14F-4D97-AF65-F5344CB8AC3E}">
        <p14:creationId xmlns:p14="http://schemas.microsoft.com/office/powerpoint/2010/main" val="42062910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3112</TotalTime>
  <Words>1501</Words>
  <Application>Microsoft Office PowerPoint</Application>
  <PresentationFormat>全屏显示(4:3)</PresentationFormat>
  <Paragraphs>135</Paragraphs>
  <Slides>27</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单元1  离合器的维护与故障诊断排除</vt:lpstr>
      <vt:lpstr>课题1 离合器的维护</vt:lpstr>
      <vt:lpstr>项目1 离合器的维护</vt:lpstr>
      <vt:lpstr>PowerPoint 演示文稿</vt:lpstr>
      <vt:lpstr>实训内容</vt:lpstr>
      <vt:lpstr>PowerPoint 演示文稿</vt:lpstr>
      <vt:lpstr>PowerPoint 演示文稿</vt:lpstr>
      <vt:lpstr>PowerPoint 演示文稿</vt:lpstr>
      <vt:lpstr>PowerPoint 演示文稿</vt:lpstr>
      <vt:lpstr>PowerPoint 演示文稿</vt:lpstr>
      <vt:lpstr>课题2 汽车离合器的故障诊断与排除</vt:lpstr>
      <vt:lpstr>PowerPoint 演示文稿</vt:lpstr>
      <vt:lpstr>PowerPoint 演示文稿</vt:lpstr>
      <vt:lpstr>PowerPoint 演示文稿</vt:lpstr>
      <vt:lpstr>PowerPoint 演示文稿</vt:lpstr>
      <vt:lpstr>PowerPoint 演示文稿</vt:lpstr>
      <vt:lpstr>项目2 离合器分离不彻底故障的             诊断与排除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472</cp:revision>
  <dcterms:modified xsi:type="dcterms:W3CDTF">2014-05-29T14:33:26Z</dcterms:modified>
</cp:coreProperties>
</file>