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sldIdLst>
    <p:sldId id="256" r:id="rId2"/>
    <p:sldId id="257" r:id="rId3"/>
    <p:sldId id="258" r:id="rId4"/>
    <p:sldId id="362" r:id="rId5"/>
    <p:sldId id="395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  <p:sldId id="423" r:id="rId19"/>
    <p:sldId id="424" r:id="rId20"/>
    <p:sldId id="425" r:id="rId21"/>
    <p:sldId id="426" r:id="rId22"/>
    <p:sldId id="427" r:id="rId23"/>
    <p:sldId id="428" r:id="rId24"/>
    <p:sldId id="429" r:id="rId25"/>
    <p:sldId id="430" r:id="rId26"/>
    <p:sldId id="431" r:id="rId27"/>
    <p:sldId id="432" r:id="rId28"/>
    <p:sldId id="433" r:id="rId29"/>
    <p:sldId id="434" r:id="rId30"/>
    <p:sldId id="43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772" autoAdjust="0"/>
    <p:restoredTop sz="94424" autoAdjust="0"/>
  </p:normalViewPr>
  <p:slideViewPr>
    <p:cSldViewPr>
      <p:cViewPr varScale="1">
        <p:scale>
          <a:sx n="70" d="100"/>
          <a:sy n="70" d="100"/>
        </p:scale>
        <p:origin x="105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143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6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26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97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601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875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404664"/>
            <a:ext cx="8748464" cy="1584176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汽车维护制度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5656" y="2708920"/>
            <a:ext cx="6408712" cy="3168352"/>
          </a:xfrm>
        </p:spPr>
        <p:txBody>
          <a:bodyPr>
            <a:normAutofit/>
          </a:bodyPr>
          <a:lstStyle/>
          <a:p>
            <a:pPr algn="just"/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1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曲柄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连杆机构的维护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2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曲柄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连杆机构的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故障</a:t>
            </a:r>
            <a:endParaRPr lang="en-US" altLang="zh-CN" sz="40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  <a:hlinkClick r:id="rId3" action="ppaction://hlinksldjump"/>
            </a:endParaRPr>
          </a:p>
          <a:p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诊断与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排除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en-US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           </a:t>
            </a:r>
            <a:endParaRPr lang="zh-CN" altLang="en-US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1744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004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195736" y="1556792"/>
            <a:ext cx="4608512" cy="4606771"/>
            <a:chOff x="2267744" y="1772816"/>
            <a:chExt cx="4608512" cy="46067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67744" y="1772816"/>
              <a:ext cx="4581081" cy="374441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267744" y="5733256"/>
              <a:ext cx="46085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1.</a:t>
              </a:r>
              <a:r>
                <a:rPr lang="zh-CN" altLang="zh-CN" b="1" dirty="0"/>
                <a:t>用手转动曲轴，感觉费力，说明间隙过小；若感到过松，说明间隙过大。</a:t>
              </a:r>
              <a:endParaRPr lang="zh-CN" altLang="en-US" b="1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23728" y="1556792"/>
            <a:ext cx="4680520" cy="4257764"/>
            <a:chOff x="4139952" y="620688"/>
            <a:chExt cx="4680520" cy="4257764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39952" y="620688"/>
              <a:ext cx="4666066" cy="3816424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4139952" y="4509120"/>
              <a:ext cx="4680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2.</a:t>
              </a:r>
              <a:r>
                <a:rPr lang="zh-CN" altLang="zh-CN" b="1" dirty="0"/>
                <a:t>拆下轴承盖紧固螺栓，取下轴承盖</a:t>
              </a:r>
              <a:endParaRPr lang="zh-CN" altLang="en-US" b="1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123728" y="1556792"/>
            <a:ext cx="4686345" cy="4257763"/>
            <a:chOff x="4139952" y="548681"/>
            <a:chExt cx="4686345" cy="4257763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39953" y="548681"/>
              <a:ext cx="4686344" cy="3816424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4139952" y="4437112"/>
              <a:ext cx="4680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3.</a:t>
              </a:r>
              <a:r>
                <a:rPr lang="zh-CN" altLang="zh-CN" b="1" dirty="0"/>
                <a:t>用干净的抹布擦净轴瓦表面的油污。</a:t>
              </a:r>
              <a:endParaRPr lang="zh-CN" altLang="en-US" b="1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79712" y="1988840"/>
            <a:ext cx="4968552" cy="3168352"/>
            <a:chOff x="3779912" y="1340768"/>
            <a:chExt cx="4968552" cy="3105636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23928" y="1340768"/>
              <a:ext cx="4719655" cy="2592288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779912" y="4077072"/>
              <a:ext cx="49685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4.</a:t>
              </a:r>
              <a:r>
                <a:rPr lang="zh-CN" altLang="zh-CN" b="1" dirty="0"/>
                <a:t>取出一段间隙尺，沿曲轴轴向放置在轴瓦上。</a:t>
              </a:r>
              <a:endParaRPr lang="zh-CN" altLang="en-US" b="1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123728" y="1556792"/>
            <a:ext cx="4680520" cy="4281559"/>
            <a:chOff x="4211960" y="20829"/>
            <a:chExt cx="4680520" cy="4281559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211960" y="20829"/>
              <a:ext cx="4680520" cy="3788339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4211960" y="3933056"/>
              <a:ext cx="4680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5.</a:t>
              </a:r>
              <a:r>
                <a:rPr lang="zh-CN" altLang="zh-CN" b="1" dirty="0"/>
                <a:t>安装轴承盖，按规定扭矩拧紧螺栓。</a:t>
              </a:r>
              <a:endParaRPr lang="zh-CN" altLang="en-US" b="1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23728" y="1556792"/>
            <a:ext cx="4680520" cy="4606771"/>
            <a:chOff x="4355976" y="188640"/>
            <a:chExt cx="4680520" cy="4606771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55976" y="188640"/>
              <a:ext cx="4680520" cy="3828246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4355976" y="4149080"/>
              <a:ext cx="46805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6.</a:t>
              </a:r>
              <a:r>
                <a:rPr lang="zh-CN" altLang="zh-CN" b="1" dirty="0"/>
                <a:t>拆下轴承盖，测量宽度，并与标准值比较。不符合要求，应更换轴瓦。</a:t>
              </a:r>
              <a:endParaRPr lang="zh-CN" altLang="en-US" b="1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51720" y="1556792"/>
            <a:ext cx="4320480" cy="4894803"/>
            <a:chOff x="4572000" y="476672"/>
            <a:chExt cx="4320480" cy="4894803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572000" y="476672"/>
              <a:ext cx="4320480" cy="4130866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4572000" y="4725144"/>
              <a:ext cx="4320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7.</a:t>
              </a:r>
              <a:r>
                <a:rPr lang="zh-CN" altLang="zh-CN" b="1" dirty="0"/>
                <a:t>安装时，在轴瓦表面涂抹新鲜的机油，然后，安装好</a:t>
              </a:r>
              <a:r>
                <a:rPr lang="zh-CN" altLang="zh-CN" b="1" dirty="0" smtClean="0"/>
                <a:t>。</a:t>
              </a:r>
              <a:endParaRPr lang="zh-CN" altLang="zh-CN" b="1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051720" y="1556792"/>
            <a:ext cx="4680520" cy="4246731"/>
            <a:chOff x="4283968" y="404664"/>
            <a:chExt cx="4680520" cy="4246731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283968" y="404664"/>
              <a:ext cx="4665642" cy="3528392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4283968" y="4005064"/>
              <a:ext cx="46805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8.</a:t>
              </a:r>
              <a:r>
                <a:rPr lang="zh-CN" altLang="zh-CN" b="1" dirty="0"/>
                <a:t>检查曲轴轴向间隙时，用旋具直接前后撬动曲轴。</a:t>
              </a:r>
              <a:endParaRPr lang="zh-CN" altLang="en-US" b="1" dirty="0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195736" y="1556792"/>
            <a:ext cx="4536504" cy="4822795"/>
            <a:chOff x="4211960" y="116632"/>
            <a:chExt cx="4536504" cy="482279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211960" y="116632"/>
              <a:ext cx="4464496" cy="41051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4211960" y="4293096"/>
              <a:ext cx="4536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9.</a:t>
              </a:r>
              <a:r>
                <a:rPr lang="zh-CN" altLang="zh-CN" b="1" dirty="0"/>
                <a:t>用塞尺在曲柄臂与止推垫片之间进行测量。如果磨损超过极限值，应更换止推垫片。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40777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143000"/>
          </a:xfrm>
        </p:spPr>
        <p:txBody>
          <a:bodyPr>
            <a:normAutofit fontScale="90000"/>
          </a:bodyPr>
          <a:lstStyle/>
          <a:p>
            <a:pPr indent="457200" algn="ctr"/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曲柄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连杆机构的故障诊断与排除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3568" y="1844824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发动机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曲轴轴承异响的故障诊断与排除</a:t>
            </a:r>
            <a:endParaRPr lang="zh-CN" altLang="en-US" sz="3600" b="1" dirty="0">
              <a:solidFill>
                <a:srgbClr val="FFFF00"/>
              </a:solidFill>
              <a:latin typeface="+mn-ea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996952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掌握曲轴轴承响故障现象、原因。</a:t>
            </a:r>
          </a:p>
          <a:p>
            <a:pPr indent="457200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掌握曲轴轴承响故障排除方法。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402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dirty="0" smtClean="0">
              <a:solidFill>
                <a:srgbClr val="FFFF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124744"/>
            <a:ext cx="2376264" cy="25444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31640" y="364502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b="1" dirty="0"/>
              <a:t>实训发动机</a:t>
            </a:r>
            <a:endParaRPr lang="zh-CN" altLang="en-US" sz="20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572000" y="364502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b="1" dirty="0"/>
              <a:t>常用修理工具</a:t>
            </a:r>
            <a:endParaRPr lang="zh-CN" altLang="en-US" sz="20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988840"/>
            <a:ext cx="2895600" cy="16002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59632" y="6237312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b="1"/>
              <a:t>机械故障听诊器</a:t>
            </a:r>
            <a:endParaRPr lang="zh-CN" altLang="en-US" sz="20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5148064" y="630932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发动机综合测试仪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4149080"/>
            <a:ext cx="2676525" cy="19621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4077072"/>
            <a:ext cx="20193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99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620688"/>
            <a:ext cx="7848872" cy="5400600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故障现象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曲轴轴承异响是一种沉重发闷的金属敲击声，当转速或负荷突然变化时响声明显。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当油门突然加大时，响声更加突出。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突然降速时，就会出现沉重的“铛、铛”响声，发动机本身有明显的振抖现象，并且机油压力明显降低。</a:t>
            </a:r>
            <a:endParaRPr lang="en-US" altLang="zh-CN" sz="2400" dirty="0"/>
          </a:p>
          <a:p>
            <a:pPr indent="0" algn="just">
              <a:lnSpc>
                <a:spcPct val="200000"/>
              </a:lnSpc>
              <a:buNone/>
            </a:pPr>
            <a:endParaRPr lang="en-US" altLang="zh-CN" sz="24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88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620688"/>
            <a:ext cx="7848872" cy="5400600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轴承盖固定螺栓松动。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曲轴轴颈与轴承磨损严重、配合松旷。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轴承合金烧毁或脱落。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曲轴将要折断。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曲轴弯曲变形。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曲轴轴向间隙过大。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31585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416824" cy="792088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排除方法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59632" y="3811403"/>
            <a:ext cx="3456384" cy="3033628"/>
            <a:chOff x="5076056" y="2060848"/>
            <a:chExt cx="3456384" cy="30336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6056" y="2060848"/>
              <a:ext cx="3456384" cy="2592288"/>
            </a:xfrm>
            <a:prstGeom prst="rect">
              <a:avLst/>
            </a:prstGeom>
            <a:solidFill>
              <a:schemeClr val="tx1"/>
            </a:solidFill>
          </p:spPr>
        </p:pic>
        <p:sp>
          <p:nvSpPr>
            <p:cNvPr id="3" name="文本框 2"/>
            <p:cNvSpPr txBox="1"/>
            <p:nvPr/>
          </p:nvSpPr>
          <p:spPr>
            <a:xfrm>
              <a:off x="5220072" y="4725144"/>
              <a:ext cx="3312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曲轴轴承响的诊断</a:t>
              </a:r>
              <a:endParaRPr lang="zh-CN" altLang="en-US" b="1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36096" y="2997630"/>
            <a:ext cx="2448272" cy="3861048"/>
            <a:chOff x="5724128" y="2996952"/>
            <a:chExt cx="2448272" cy="386104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128" y="2996952"/>
              <a:ext cx="2376264" cy="3467585"/>
            </a:xfrm>
            <a:prstGeom prst="rect">
              <a:avLst/>
            </a:prstGeom>
            <a:solidFill>
              <a:schemeClr val="tx1"/>
            </a:solidFill>
          </p:spPr>
        </p:pic>
        <p:sp>
          <p:nvSpPr>
            <p:cNvPr id="7" name="文本框 6"/>
            <p:cNvSpPr txBox="1"/>
            <p:nvPr/>
          </p:nvSpPr>
          <p:spPr>
            <a:xfrm>
              <a:off x="5724128" y="6488668"/>
              <a:ext cx="2448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/>
                <a:t>断火试验法</a:t>
              </a:r>
              <a:endParaRPr lang="zh-CN" altLang="en-US" b="1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83568" y="1484784"/>
            <a:ext cx="7632848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在机油加注口听察</a:t>
            </a:r>
            <a:r>
              <a:rPr lang="zh-CN" altLang="en-US" sz="2400" dirty="0"/>
              <a:t>声响。</a:t>
            </a:r>
            <a:endParaRPr lang="en-US" altLang="zh-CN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683568" y="1484784"/>
            <a:ext cx="7632848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利用单缸断火法听察</a:t>
            </a:r>
            <a:r>
              <a:rPr lang="zh-CN" altLang="zh-CN" sz="2400" dirty="0" smtClean="0"/>
              <a:t>声响变化</a:t>
            </a:r>
            <a:r>
              <a:rPr lang="zh-CN" altLang="en-US" sz="2400" dirty="0" smtClean="0"/>
              <a:t>。</a:t>
            </a:r>
            <a:endParaRPr lang="en-US" altLang="zh-CN" sz="2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83568" y="1484784"/>
            <a:ext cx="7632848" cy="145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3.</a:t>
            </a:r>
            <a:r>
              <a:rPr lang="zh-CN" altLang="zh-CN" sz="2400" dirty="0"/>
              <a:t>发动机温度越高，响声越明显，高转速时，响声变得杂乱，则可能是曲轴弯曲变形。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3568" y="1484784"/>
            <a:ext cx="7632848" cy="145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4.</a:t>
            </a:r>
            <a:r>
              <a:rPr lang="zh-CN" altLang="zh-CN" sz="2400" dirty="0"/>
              <a:t>高速运转时，载重爬坡时，有震动感，则说明配合间隙过大或合金脱落。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3568" y="1484784"/>
            <a:ext cx="7632848" cy="145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5.</a:t>
            </a:r>
            <a:r>
              <a:rPr lang="zh-CN" altLang="zh-CN" sz="2400" dirty="0"/>
              <a:t>若踏下离合器踏板，声响减轻或消失，则为曲轴轴向间隙过大。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3568" y="1484784"/>
            <a:ext cx="7632848" cy="145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6.</a:t>
            </a:r>
            <a:r>
              <a:rPr lang="zh-CN" altLang="zh-CN" sz="2400" dirty="0"/>
              <a:t>若发动机转速并不高，机体却振抖较大</a:t>
            </a:r>
            <a:r>
              <a:rPr lang="zh-CN" altLang="zh-CN" sz="2400" dirty="0" smtClean="0"/>
              <a:t>，则</a:t>
            </a:r>
            <a:r>
              <a:rPr lang="zh-CN" altLang="zh-CN" sz="2400" dirty="0"/>
              <a:t>表明曲轴将要折断。</a:t>
            </a:r>
          </a:p>
        </p:txBody>
      </p:sp>
    </p:spTree>
    <p:extLst>
      <p:ext uri="{BB962C8B-B14F-4D97-AF65-F5344CB8AC3E}">
        <p14:creationId xmlns:p14="http://schemas.microsoft.com/office/powerpoint/2010/main" val="41386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发动机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连杆轴承异响的故障诊断与排除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1916832"/>
            <a:ext cx="76328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掌握连杆轴承异响故障现象、原因；</a:t>
            </a:r>
          </a:p>
          <a:p>
            <a:pPr indent="457200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掌握连杆轴承异响故障排除方法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indent="457200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主要实训器材</a:t>
            </a:r>
            <a:endParaRPr lang="en-US" altLang="zh-CN" sz="2800" dirty="0">
              <a:solidFill>
                <a:srgbClr val="FFFF00"/>
              </a:solidFill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2800" dirty="0" smtClean="0"/>
              <a:t>同项目</a:t>
            </a:r>
            <a:r>
              <a:rPr lang="en-US" altLang="zh-CN" sz="2800" dirty="0" smtClean="0"/>
              <a:t>1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03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620688"/>
            <a:ext cx="7848872" cy="5400600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故障现象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它是一种较重而短促的金属敲击声。怠速时，响声较小；中速时，较为明显；突然加速时，响声随发动机转速突然升高，响声清脆短促；断火后，响声明显减弱或消失，发动机温度升高后响声无明显变化；当负荷增加时，响声</a:t>
            </a:r>
            <a:r>
              <a:rPr lang="zh-CN" altLang="zh-CN" sz="2400" dirty="0" smtClean="0"/>
              <a:t>加剧</a:t>
            </a:r>
            <a:r>
              <a:rPr lang="zh-CN" altLang="en-US" sz="2400" dirty="0" smtClean="0"/>
              <a:t>。</a:t>
            </a:r>
            <a:endParaRPr lang="en-US" altLang="zh-CN" sz="24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66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620688"/>
            <a:ext cx="7848872" cy="5400600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连杆轴承盖的连接螺栓松动；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连杆轴承合金烧毁或脱落；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轴承和轴径磨损严重；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机油压力低或油稀而润滑不良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8889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416824" cy="792088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排除方法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3648" y="6475699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连杆轴承响的诊断</a:t>
            </a:r>
            <a:endParaRPr lang="zh-CN" altLang="en-US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436096" y="648934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单缸断火法试验</a:t>
            </a:r>
            <a:endParaRPr lang="zh-CN" altLang="en-US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3284984"/>
            <a:ext cx="3170067" cy="3096344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212976"/>
            <a:ext cx="2304256" cy="3231755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17" name="文本框 16"/>
          <p:cNvSpPr txBox="1"/>
          <p:nvPr/>
        </p:nvSpPr>
        <p:spPr>
          <a:xfrm>
            <a:off x="683568" y="1052736"/>
            <a:ext cx="770485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发动机</a:t>
            </a:r>
            <a:r>
              <a:rPr lang="zh-CN" altLang="en-US" sz="2400" dirty="0"/>
              <a:t>运转速度升高过程的声响诊断。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83568" y="1052736"/>
            <a:ext cx="770485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利用单缸断火法</a:t>
            </a:r>
            <a:r>
              <a:rPr lang="zh-CN" altLang="zh-CN" sz="2400" dirty="0" smtClean="0"/>
              <a:t>试验</a:t>
            </a:r>
            <a:r>
              <a:rPr lang="zh-CN" altLang="en-US" sz="2400" dirty="0" smtClean="0"/>
              <a:t>诊断。</a:t>
            </a:r>
            <a:endParaRPr lang="zh-CN" altLang="en-US" sz="2400" dirty="0"/>
          </a:p>
        </p:txBody>
      </p:sp>
      <p:sp>
        <p:nvSpPr>
          <p:cNvPr id="19" name="文本框 18"/>
          <p:cNvSpPr txBox="1"/>
          <p:nvPr/>
        </p:nvSpPr>
        <p:spPr>
          <a:xfrm>
            <a:off x="683568" y="1052736"/>
            <a:ext cx="7704856" cy="145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3.</a:t>
            </a:r>
            <a:r>
              <a:rPr lang="zh-CN" altLang="zh-CN" sz="2400" dirty="0"/>
              <a:t>若声响混杂，出现“咯楞、咯楞”或“哗啦、哗啦”的声响，再用断火法检查单缸和</a:t>
            </a:r>
            <a:r>
              <a:rPr lang="zh-CN" altLang="zh-CN" sz="2400" dirty="0" smtClean="0"/>
              <a:t>双缸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83568" y="1052736"/>
            <a:ext cx="8280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4.</a:t>
            </a:r>
            <a:r>
              <a:rPr lang="zh-CN" altLang="zh-CN" sz="2400" dirty="0"/>
              <a:t>当发动机温度变化时，在任何转速情况下，都发出有节奏的“铛、铛”声响，且气缸盖抖动很强，做断火和复火试验都一样，则可断定是轴承合金层烧毁、熔化或脱落。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9841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6000" cy="1143000"/>
          </a:xfrm>
        </p:spPr>
        <p:txBody>
          <a:bodyPr/>
          <a:lstStyle/>
          <a:p>
            <a:pPr algn="ctr"/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1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曲柄连杆机构的维护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2132856"/>
            <a:ext cx="7848872" cy="2935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曲柄连杆机构的维护项目主要有</a:t>
            </a:r>
            <a:r>
              <a:rPr lang="zh-CN" altLang="zh-CN" sz="2400" dirty="0">
                <a:solidFill>
                  <a:srgbClr val="FFFF00"/>
                </a:solidFill>
              </a:rPr>
              <a:t>气缸盖的拆装</a:t>
            </a:r>
            <a:r>
              <a:rPr lang="zh-CN" altLang="zh-CN" sz="2400" dirty="0"/>
              <a:t>和</a:t>
            </a:r>
            <a:r>
              <a:rPr lang="zh-CN" altLang="zh-CN" sz="2400" dirty="0">
                <a:solidFill>
                  <a:srgbClr val="FFFF00"/>
                </a:solidFill>
              </a:rPr>
              <a:t>曲轴轴承间隙的检查调整</a:t>
            </a:r>
            <a:r>
              <a:rPr lang="zh-CN" altLang="zh-CN" sz="2400" dirty="0"/>
              <a:t>。</a:t>
            </a:r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气缸盖拆装的</a:t>
            </a:r>
            <a:r>
              <a:rPr lang="zh-CN" altLang="zh-CN" sz="2400" dirty="0">
                <a:solidFill>
                  <a:srgbClr val="FFFF00"/>
                </a:solidFill>
              </a:rPr>
              <a:t>主要注意事项</a:t>
            </a:r>
            <a:r>
              <a:rPr lang="zh-CN" altLang="zh-CN" sz="2400" dirty="0"/>
              <a:t>是</a:t>
            </a:r>
            <a:r>
              <a:rPr lang="zh-CN" altLang="zh-CN" sz="2400" dirty="0">
                <a:solidFill>
                  <a:srgbClr val="FFFF00"/>
                </a:solidFill>
              </a:rPr>
              <a:t>缸盖螺栓旋松</a:t>
            </a:r>
            <a:r>
              <a:rPr lang="zh-CN" altLang="zh-CN" sz="2400" dirty="0"/>
              <a:t>、</a:t>
            </a:r>
            <a:r>
              <a:rPr lang="zh-CN" altLang="zh-CN" sz="2400" dirty="0">
                <a:solidFill>
                  <a:srgbClr val="FFFF00"/>
                </a:solidFill>
              </a:rPr>
              <a:t>拧紧顺序</a:t>
            </a:r>
            <a:r>
              <a:rPr lang="zh-CN" altLang="zh-CN" sz="2400" dirty="0"/>
              <a:t>及</a:t>
            </a:r>
            <a:r>
              <a:rPr lang="zh-CN" altLang="zh-CN" sz="2400" dirty="0">
                <a:solidFill>
                  <a:srgbClr val="FFFF00"/>
                </a:solidFill>
              </a:rPr>
              <a:t>拧紧力矩</a:t>
            </a:r>
            <a:r>
              <a:rPr lang="zh-CN" altLang="zh-CN" sz="24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3243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064896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活塞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敲缸响故障的诊断与排除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1916832"/>
            <a:ext cx="76328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掌握活塞敲缸响故障现象、原因；</a:t>
            </a:r>
          </a:p>
          <a:p>
            <a:pPr indent="457200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掌握活塞敲缸响故障排除方法。</a:t>
            </a:r>
            <a:endParaRPr lang="en-US" altLang="zh-CN" sz="2800" dirty="0"/>
          </a:p>
          <a:p>
            <a:pPr indent="457200">
              <a:lnSpc>
                <a:spcPct val="200000"/>
              </a:lnSpc>
            </a:pPr>
            <a:r>
              <a:rPr lang="zh-CN" altLang="en-US" sz="2800" dirty="0">
                <a:solidFill>
                  <a:srgbClr val="FFFF00"/>
                </a:solidFill>
              </a:rPr>
              <a:t>主要实训器材</a:t>
            </a:r>
            <a:endParaRPr lang="en-US" altLang="zh-CN" sz="2800" dirty="0">
              <a:solidFill>
                <a:srgbClr val="FFFF00"/>
              </a:solidFill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2800" dirty="0" smtClean="0"/>
              <a:t>同项目</a:t>
            </a:r>
            <a:r>
              <a:rPr lang="en-US" altLang="zh-CN" sz="2800" dirty="0" smtClean="0"/>
              <a:t>1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4990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1052736"/>
            <a:ext cx="7848872" cy="5544616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en-US" altLang="zh-CN" sz="2400" b="1" dirty="0" smtClean="0">
                <a:solidFill>
                  <a:srgbClr val="FFFF00"/>
                </a:solidFill>
              </a:rPr>
              <a:t>  1.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故障现象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）发动机冷车起动并怠速运转时，在气缸上部</a:t>
            </a:r>
            <a:r>
              <a:rPr lang="zh-CN" altLang="zh-CN" sz="2400" dirty="0" smtClean="0"/>
              <a:t>发出有</a:t>
            </a:r>
            <a:r>
              <a:rPr lang="zh-CN" altLang="zh-CN" sz="2400" dirty="0"/>
              <a:t>规律的“嗒、嗒”声，中速以上运转时，响声消失。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）当发动机温度低时，响声明显，正常工作温度下，响声减弱或消失。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）单缸断火，响声消失。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）发动机火花塞跳火一次，发响两次。</a:t>
            </a:r>
            <a:endParaRPr lang="en-US" altLang="zh-CN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683568" y="116632"/>
            <a:ext cx="7920880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b="1" dirty="0">
                <a:solidFill>
                  <a:srgbClr val="FFFF00"/>
                </a:solidFill>
              </a:rPr>
              <a:t>发动机冷态敲缸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18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620688"/>
            <a:ext cx="7848872" cy="4248472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sz="2400" b="1" dirty="0" smtClean="0">
                <a:solidFill>
                  <a:srgbClr val="FFFF00"/>
                </a:solidFill>
              </a:rPr>
              <a:t>2.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）活塞与缸壁磨损，造成间隙过大（初期）。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）起动时润滑不良。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）机油压力过低，致使缸壁润滑不良。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29320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7848872" cy="792088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sz="2400" b="1" dirty="0" smtClean="0">
                <a:solidFill>
                  <a:srgbClr val="FFFF00"/>
                </a:solidFill>
              </a:rPr>
              <a:t>3.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诊断与排除</a:t>
            </a:r>
            <a:endParaRPr lang="en-US" altLang="zh-CN" sz="2400" dirty="0" smtClean="0">
              <a:solidFill>
                <a:srgbClr val="FFFF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68" y="1412776"/>
            <a:ext cx="7920880" cy="5265876"/>
            <a:chOff x="683568" y="1412776"/>
            <a:chExt cx="7920880" cy="5265876"/>
          </a:xfrm>
        </p:grpSpPr>
        <p:grpSp>
          <p:nvGrpSpPr>
            <p:cNvPr id="6" name="组合 5"/>
            <p:cNvGrpSpPr/>
            <p:nvPr/>
          </p:nvGrpSpPr>
          <p:grpSpPr>
            <a:xfrm>
              <a:off x="1763688" y="2996952"/>
              <a:ext cx="5398051" cy="3681700"/>
              <a:chOff x="1835696" y="3068960"/>
              <a:chExt cx="5398051" cy="368170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979712" y="6381328"/>
                <a:ext cx="49685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b="1" dirty="0"/>
                  <a:t>活塞敲缸响的诊断</a:t>
                </a:r>
                <a:endParaRPr lang="zh-CN" altLang="en-US" b="1" dirty="0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5696" y="3068960"/>
                <a:ext cx="5398051" cy="3096344"/>
              </a:xfrm>
              <a:prstGeom prst="rect">
                <a:avLst/>
              </a:prstGeom>
              <a:solidFill>
                <a:schemeClr val="tx1"/>
              </a:solidFill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683568" y="1412776"/>
              <a:ext cx="79208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  <a:spcBef>
                  <a:spcPct val="20000"/>
                </a:spcBef>
                <a:buClr>
                  <a:schemeClr val="tx2"/>
                </a:buClr>
                <a:buSzPct val="60000"/>
              </a:pPr>
              <a:r>
                <a:rPr lang="zh-CN" altLang="zh-CN" sz="2400" dirty="0"/>
                <a:t>（</a:t>
              </a:r>
              <a:r>
                <a:rPr lang="en-US" altLang="zh-CN" sz="2400" dirty="0"/>
                <a:t>1</a:t>
              </a:r>
              <a:r>
                <a:rPr lang="zh-CN" altLang="zh-CN" sz="2400" dirty="0"/>
                <a:t>）发动机在冷车起动运转后，发出有节奏的“嗒、嗒”</a:t>
              </a:r>
              <a:r>
                <a:rPr lang="zh-CN" altLang="zh-CN" sz="2400" dirty="0" smtClean="0"/>
                <a:t>声</a:t>
              </a:r>
              <a:r>
                <a:rPr lang="zh-CN" altLang="en-US" sz="2400" dirty="0" smtClean="0"/>
                <a:t>。</a:t>
              </a:r>
              <a:endParaRPr lang="zh-CN" altLang="en-US" sz="24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3568" y="1412776"/>
            <a:ext cx="8271888" cy="5337884"/>
            <a:chOff x="683568" y="1412776"/>
            <a:chExt cx="8271888" cy="5337884"/>
          </a:xfrm>
        </p:grpSpPr>
        <p:grpSp>
          <p:nvGrpSpPr>
            <p:cNvPr id="9" name="组合 8"/>
            <p:cNvGrpSpPr/>
            <p:nvPr/>
          </p:nvGrpSpPr>
          <p:grpSpPr>
            <a:xfrm>
              <a:off x="683568" y="1412776"/>
              <a:ext cx="8271888" cy="5337884"/>
              <a:chOff x="683568" y="1412776"/>
              <a:chExt cx="7920880" cy="5346776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1717854" y="6389605"/>
                <a:ext cx="4968552" cy="3699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b="1" dirty="0"/>
                  <a:t>断火试验法</a:t>
                </a:r>
                <a:endParaRPr lang="zh-CN" altLang="en-US" b="1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83568" y="1412776"/>
                <a:ext cx="7920880" cy="719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  <a:spcBef>
                    <a:spcPct val="20000"/>
                  </a:spcBef>
                  <a:buClr>
                    <a:schemeClr val="tx2"/>
                  </a:buClr>
                  <a:buSzPct val="60000"/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2</a:t>
                </a:r>
                <a:r>
                  <a:rPr lang="zh-CN" altLang="zh-CN" sz="2400" dirty="0"/>
                  <a:t>）逐缸断火试验。</a:t>
                </a:r>
                <a:endParaRPr lang="zh-CN" altLang="en-US" sz="2400" dirty="0"/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3688" y="2800567"/>
              <a:ext cx="5682630" cy="3616218"/>
            </a:xfrm>
            <a:prstGeom prst="rect">
              <a:avLst/>
            </a:prstGeom>
            <a:solidFill>
              <a:schemeClr val="tx1"/>
            </a:solidFill>
          </p:spPr>
        </p:pic>
      </p:grpSp>
      <p:grpSp>
        <p:nvGrpSpPr>
          <p:cNvPr id="23" name="组合 22"/>
          <p:cNvGrpSpPr/>
          <p:nvPr/>
        </p:nvGrpSpPr>
        <p:grpSpPr>
          <a:xfrm>
            <a:off x="683568" y="1412776"/>
            <a:ext cx="8271888" cy="5337884"/>
            <a:chOff x="-2844824" y="476672"/>
            <a:chExt cx="8271888" cy="5337884"/>
          </a:xfrm>
        </p:grpSpPr>
        <p:grpSp>
          <p:nvGrpSpPr>
            <p:cNvPr id="18" name="组合 17"/>
            <p:cNvGrpSpPr/>
            <p:nvPr/>
          </p:nvGrpSpPr>
          <p:grpSpPr>
            <a:xfrm>
              <a:off x="-2844824" y="476672"/>
              <a:ext cx="8271888" cy="5337884"/>
              <a:chOff x="683568" y="1412776"/>
              <a:chExt cx="7920880" cy="5346776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717854" y="6389605"/>
                <a:ext cx="4968552" cy="3699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b="1" dirty="0"/>
                  <a:t>向缸内注入机油</a:t>
                </a:r>
                <a:endParaRPr lang="zh-CN" altLang="en-US" b="1" dirty="0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83568" y="1412776"/>
                <a:ext cx="7920880" cy="1460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  <a:spcBef>
                    <a:spcPct val="20000"/>
                  </a:spcBef>
                  <a:buClr>
                    <a:schemeClr val="tx2"/>
                  </a:buClr>
                  <a:buSzPct val="60000"/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3</a:t>
                </a:r>
                <a:r>
                  <a:rPr lang="zh-CN" altLang="zh-CN" sz="2400" dirty="0" smtClean="0"/>
                  <a:t>）</a:t>
                </a:r>
                <a:r>
                  <a:rPr lang="zh-CN" altLang="zh-CN" sz="2400" dirty="0"/>
                  <a:t>将怀疑有敲击声的</a:t>
                </a:r>
                <a:r>
                  <a:rPr lang="zh-CN" altLang="zh-CN" sz="2400" dirty="0" smtClean="0"/>
                  <a:t>气缸内</a:t>
                </a:r>
                <a:r>
                  <a:rPr lang="zh-CN" altLang="zh-CN" sz="2400" dirty="0"/>
                  <a:t>注入少量机油，慢慢摇转发动机</a:t>
                </a:r>
                <a:r>
                  <a:rPr lang="zh-CN" altLang="zh-CN" sz="2400" dirty="0" smtClean="0"/>
                  <a:t>，然后</a:t>
                </a:r>
                <a:r>
                  <a:rPr lang="zh-CN" altLang="zh-CN" sz="2400" dirty="0"/>
                  <a:t>起动发动机察听声响</a:t>
                </a:r>
                <a:r>
                  <a:rPr lang="zh-CN" altLang="zh-CN" sz="2400" dirty="0" smtClean="0"/>
                  <a:t>。</a:t>
                </a:r>
                <a:endParaRPr lang="zh-CN" altLang="zh-CN" sz="2400" dirty="0"/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64704" y="1844824"/>
              <a:ext cx="5688632" cy="3559368"/>
            </a:xfrm>
            <a:prstGeom prst="rect">
              <a:avLst/>
            </a:prstGeom>
            <a:solidFill>
              <a:schemeClr val="tx1"/>
            </a:solidFill>
          </p:spPr>
        </p:pic>
      </p:grpSp>
    </p:spTree>
    <p:extLst>
      <p:ext uri="{BB962C8B-B14F-4D97-AF65-F5344CB8AC3E}">
        <p14:creationId xmlns:p14="http://schemas.microsoft.com/office/powerpoint/2010/main" val="214056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1052736"/>
            <a:ext cx="7848872" cy="5544616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en-US" altLang="zh-CN" sz="2400" b="1" dirty="0" smtClean="0">
                <a:solidFill>
                  <a:srgbClr val="FFFF00"/>
                </a:solidFill>
              </a:rPr>
              <a:t>  1.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故障现象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）发动机高速运转时发出“嘎嘎”连续金属敲击声。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）温度升高，声响加重。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）发动机怠速运转时发出“嗒嗒”声，机体伴有抖动现象。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）发动机火花塞跳火一次，发响两次。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）当某缸断火，声响反而加重。</a:t>
            </a:r>
            <a:endParaRPr lang="en-US" altLang="zh-CN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683568" y="116632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b="1" dirty="0" smtClean="0">
                <a:solidFill>
                  <a:srgbClr val="FFFF00"/>
                </a:solidFill>
              </a:rPr>
              <a:t>发动机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热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态</a:t>
            </a:r>
            <a:r>
              <a:rPr lang="zh-CN" altLang="zh-CN" sz="2800" b="1" dirty="0">
                <a:solidFill>
                  <a:srgbClr val="FFFF00"/>
                </a:solidFill>
              </a:rPr>
              <a:t>敲缸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5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7848872" cy="6192688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sz="2400" b="1" dirty="0" smtClean="0">
                <a:solidFill>
                  <a:srgbClr val="FFFF00"/>
                </a:solidFill>
              </a:rPr>
              <a:t>2.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）连杆轴颈与主轴颈不平行，连杆弯曲或连杆衬套轴向偏斜。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）活塞与缸壁间隙过小。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）活塞销装配过紧，导致活塞变形。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）活塞磨损和变形，使圆度过小，或活塞成反椭圆状。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5</a:t>
            </a:r>
            <a:r>
              <a:rPr lang="zh-CN" altLang="zh-CN" sz="2400" dirty="0"/>
              <a:t>）活塞环背隙、端隙过小。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1135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7848872" cy="792088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sz="2400" b="1" dirty="0" smtClean="0">
                <a:solidFill>
                  <a:srgbClr val="FFFF00"/>
                </a:solidFill>
              </a:rPr>
              <a:t>3.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诊断与排除</a:t>
            </a:r>
            <a:endParaRPr lang="en-US" altLang="zh-CN" sz="2400" dirty="0" smtClean="0">
              <a:solidFill>
                <a:srgbClr val="FFFF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83568" y="1268760"/>
            <a:ext cx="7920880" cy="5265876"/>
            <a:chOff x="683568" y="1412776"/>
            <a:chExt cx="7920880" cy="5265876"/>
          </a:xfrm>
        </p:grpSpPr>
        <p:grpSp>
          <p:nvGrpSpPr>
            <p:cNvPr id="8" name="组合 7"/>
            <p:cNvGrpSpPr/>
            <p:nvPr/>
          </p:nvGrpSpPr>
          <p:grpSpPr>
            <a:xfrm>
              <a:off x="683568" y="1412776"/>
              <a:ext cx="7920880" cy="5265876"/>
              <a:chOff x="683568" y="1412776"/>
              <a:chExt cx="7920880" cy="5265876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907704" y="6309320"/>
                <a:ext cx="49685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b="1" dirty="0"/>
                  <a:t>连杆变形诊断</a:t>
                </a:r>
                <a:endParaRPr lang="zh-CN" altLang="en-US" b="1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683568" y="1412776"/>
                <a:ext cx="7920880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  <a:spcBef>
                    <a:spcPct val="20000"/>
                  </a:spcBef>
                  <a:buClr>
                    <a:schemeClr val="tx2"/>
                  </a:buClr>
                  <a:buSzPct val="60000"/>
                </a:pPr>
                <a:r>
                  <a:rPr lang="zh-CN" altLang="zh-CN" sz="2400" dirty="0"/>
                  <a:t>（</a:t>
                </a:r>
                <a:r>
                  <a:rPr lang="en-US" altLang="zh-CN" sz="2400" dirty="0"/>
                  <a:t>1</a:t>
                </a:r>
                <a:r>
                  <a:rPr lang="zh-CN" altLang="zh-CN" sz="2400" dirty="0" smtClean="0"/>
                  <a:t>）</a:t>
                </a:r>
                <a:r>
                  <a:rPr lang="zh-CN" altLang="zh-CN" sz="2400" dirty="0"/>
                  <a:t>利用单缸断火试验，响声没有变化，说明连杆变形或连杆装配位置不准，应拆下进行弯、扭检验。</a:t>
                </a:r>
                <a:endParaRPr lang="zh-CN" altLang="en-US" sz="2400" dirty="0"/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1760" y="3356992"/>
              <a:ext cx="4360874" cy="2808312"/>
            </a:xfrm>
            <a:prstGeom prst="rect">
              <a:avLst/>
            </a:prstGeom>
            <a:solidFill>
              <a:schemeClr val="tx1"/>
            </a:solidFill>
          </p:spPr>
        </p:pic>
      </p:grpSp>
      <p:grpSp>
        <p:nvGrpSpPr>
          <p:cNvPr id="16" name="组合 15"/>
          <p:cNvGrpSpPr/>
          <p:nvPr/>
        </p:nvGrpSpPr>
        <p:grpSpPr>
          <a:xfrm>
            <a:off x="683568" y="1268760"/>
            <a:ext cx="7920880" cy="5265876"/>
            <a:chOff x="7092280" y="692696"/>
            <a:chExt cx="7920880" cy="5265876"/>
          </a:xfrm>
        </p:grpSpPr>
        <p:grpSp>
          <p:nvGrpSpPr>
            <p:cNvPr id="25" name="组合 24"/>
            <p:cNvGrpSpPr/>
            <p:nvPr/>
          </p:nvGrpSpPr>
          <p:grpSpPr>
            <a:xfrm>
              <a:off x="7092280" y="692696"/>
              <a:ext cx="7920880" cy="5265876"/>
              <a:chOff x="683568" y="1412776"/>
              <a:chExt cx="7920880" cy="5265876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907704" y="6309320"/>
                <a:ext cx="49685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zh-CN" b="1" dirty="0"/>
                  <a:t> 活塞变形诊断</a:t>
                </a:r>
                <a:endParaRPr lang="zh-CN" altLang="en-US" b="1" dirty="0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83568" y="1412776"/>
                <a:ext cx="7920880" cy="2197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457200">
                  <a:lnSpc>
                    <a:spcPct val="200000"/>
                  </a:lnSpc>
                  <a:spcBef>
                    <a:spcPct val="20000"/>
                  </a:spcBef>
                  <a:buClr>
                    <a:schemeClr val="tx2"/>
                  </a:buClr>
                  <a:buSzPct val="60000"/>
                </a:pPr>
                <a:r>
                  <a:rPr lang="zh-CN" altLang="zh-CN" sz="2400" dirty="0" smtClean="0"/>
                  <a:t>（</a:t>
                </a:r>
                <a:r>
                  <a:rPr lang="en-US" altLang="zh-CN" sz="2400" dirty="0" smtClean="0"/>
                  <a:t>2</a:t>
                </a:r>
                <a:r>
                  <a:rPr lang="zh-CN" altLang="zh-CN" sz="2400" dirty="0" smtClean="0"/>
                  <a:t>）</a:t>
                </a:r>
                <a:r>
                  <a:rPr lang="zh-CN" altLang="en-US" sz="2400" dirty="0" smtClean="0"/>
                  <a:t>发动机</a:t>
                </a:r>
                <a:r>
                  <a:rPr lang="zh-CN" altLang="zh-CN" sz="2400" dirty="0" smtClean="0"/>
                  <a:t>怠</a:t>
                </a:r>
                <a:r>
                  <a:rPr lang="zh-CN" altLang="zh-CN" sz="2400" dirty="0"/>
                  <a:t>速运转时，出现“嗒嗒”声，且伴随着机体出现抖动，温度越高，响声越大。说明活塞变形或活塞环间隙过</a:t>
                </a:r>
                <a:r>
                  <a:rPr lang="zh-CN" altLang="zh-CN" sz="2400" dirty="0" smtClean="0"/>
                  <a:t>小</a:t>
                </a:r>
                <a:r>
                  <a:rPr lang="zh-CN" altLang="en-US" sz="2400" dirty="0" smtClean="0"/>
                  <a:t>。</a:t>
                </a:r>
                <a:endParaRPr lang="zh-CN" altLang="en-US" sz="2400" dirty="0"/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0472" y="2924944"/>
              <a:ext cx="4201295" cy="2592288"/>
            </a:xfrm>
            <a:prstGeom prst="rect">
              <a:avLst/>
            </a:prstGeom>
            <a:solidFill>
              <a:schemeClr val="tx1"/>
            </a:solidFill>
          </p:spPr>
        </p:pic>
      </p:grpSp>
      <p:sp>
        <p:nvSpPr>
          <p:cNvPr id="29" name="文本框 28"/>
          <p:cNvSpPr txBox="1"/>
          <p:nvPr/>
        </p:nvSpPr>
        <p:spPr>
          <a:xfrm>
            <a:off x="683568" y="1268760"/>
            <a:ext cx="7920880" cy="145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）利用单缸断火试验，声响反而加大，说明该缸活塞敲缸。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2369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1052736"/>
            <a:ext cx="7848872" cy="5544616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en-US" altLang="zh-CN" sz="2400" b="1" dirty="0" smtClean="0">
                <a:solidFill>
                  <a:srgbClr val="FFFF00"/>
                </a:solidFill>
              </a:rPr>
              <a:t>  1.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故障现象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）发动机低速运转时发出有节奏且强弱分明的“刚刚”声，此声响有时会短暂消失，但很快又复出。转速升高后声响会</a:t>
            </a:r>
            <a:r>
              <a:rPr lang="zh-CN" altLang="zh-CN" sz="2400" dirty="0" smtClean="0"/>
              <a:t>消失。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）某缸断火，声响减弱或反而加重，并由有节奏发响变为连响。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）发动机火花塞跳火一次，发响两次。</a:t>
            </a:r>
            <a:endParaRPr lang="en-US" altLang="zh-CN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683568" y="116632"/>
            <a:ext cx="7920880" cy="823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b="1" dirty="0" smtClean="0">
                <a:solidFill>
                  <a:srgbClr val="FFFF00"/>
                </a:solidFill>
              </a:rPr>
              <a:t>发动机</a:t>
            </a:r>
            <a:r>
              <a:rPr lang="zh-CN" altLang="zh-CN" sz="2800" b="1" dirty="0">
                <a:solidFill>
                  <a:srgbClr val="FFFF00"/>
                </a:solidFill>
              </a:rPr>
              <a:t>冷、热态均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敲缸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75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7848872" cy="6192688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sz="2400" b="1" dirty="0" smtClean="0">
                <a:solidFill>
                  <a:srgbClr val="FFFF00"/>
                </a:solidFill>
              </a:rPr>
              <a:t>2.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）活塞与缸壁磨损，造成间隙过大。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）活塞裙部圆柱度超差。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）活塞销与连杆衬套、连杆衬套与连杆小端装配过紧。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）连杆轴承装配过紧。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8072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548680"/>
            <a:ext cx="7848872" cy="792088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200000"/>
              </a:lnSpc>
              <a:spcBef>
                <a:spcPts val="0"/>
              </a:spcBef>
              <a:buNone/>
            </a:pPr>
            <a:r>
              <a:rPr lang="en-US" altLang="zh-CN" sz="2400" b="1" dirty="0" smtClean="0">
                <a:solidFill>
                  <a:srgbClr val="FFFF00"/>
                </a:solidFill>
              </a:rPr>
              <a:t>3.</a:t>
            </a: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诊断与排除</a:t>
            </a:r>
            <a:endParaRPr lang="en-US" altLang="zh-CN" sz="2400" dirty="0" smtClean="0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568" y="1268760"/>
            <a:ext cx="828092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）发动机冷、热态情况下，均有响声</a:t>
            </a:r>
            <a:r>
              <a:rPr lang="zh-CN" altLang="zh-CN" sz="2400" dirty="0" smtClean="0"/>
              <a:t>。</a:t>
            </a:r>
            <a:r>
              <a:rPr lang="zh-CN" altLang="en-US" sz="2400" dirty="0" smtClean="0"/>
              <a:t>、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）利用单缸断火法试验。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55776" y="3068960"/>
            <a:ext cx="3960440" cy="3681700"/>
            <a:chOff x="2195736" y="2996952"/>
            <a:chExt cx="3960440" cy="36817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5736" y="2996952"/>
              <a:ext cx="3960440" cy="3152589"/>
            </a:xfrm>
            <a:prstGeom prst="rect">
              <a:avLst/>
            </a:prstGeom>
            <a:solidFill>
              <a:schemeClr val="tx1"/>
            </a:solidFill>
          </p:spPr>
        </p:pic>
        <p:sp>
          <p:nvSpPr>
            <p:cNvPr id="6" name="文本框 5"/>
            <p:cNvSpPr txBox="1"/>
            <p:nvPr/>
          </p:nvSpPr>
          <p:spPr>
            <a:xfrm>
              <a:off x="2195736" y="6309320"/>
              <a:ext cx="3960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单缸断火法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08242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气缸盖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的拆装与维护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632848" cy="2547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>
              <a:lnSpc>
                <a:spcPct val="200000"/>
              </a:lnSpc>
            </a:pPr>
            <a:r>
              <a:rPr lang="en-US" altLang="zh-CN" sz="2800" dirty="0" smtClean="0"/>
              <a:t>1</a:t>
            </a:r>
            <a:r>
              <a:rPr lang="en-US" altLang="zh-CN" sz="2800" dirty="0"/>
              <a:t>.</a:t>
            </a:r>
            <a:r>
              <a:rPr lang="zh-CN" altLang="zh-CN" sz="2800" dirty="0"/>
              <a:t>掌握气缸盖螺栓拆卸、拧紧方法；</a:t>
            </a:r>
          </a:p>
          <a:p>
            <a:pPr indent="457200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掌握气缸盖的维护方法。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6466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83568" y="908720"/>
            <a:ext cx="7848872" cy="4104456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）若低速时有“嗒嗒”金属敲击声，转速升高后声响消失，说明活塞裙部圆柱度超差。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4</a:t>
            </a:r>
            <a:r>
              <a:rPr lang="zh-CN" altLang="zh-CN" sz="2400" dirty="0"/>
              <a:t>）拆开发动机缸盖和油底壳，拆出发生敲缸响的气缸的活塞连杆组件，测量气缸壁磨损后的尺寸及活塞裙部直径。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5450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764704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dirty="0" smtClean="0"/>
              <a:t>主要实训器材</a:t>
            </a:r>
            <a:endParaRPr lang="en-US" altLang="zh-CN" sz="2400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916832"/>
            <a:ext cx="3026121" cy="32403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916832"/>
            <a:ext cx="3200024" cy="32403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87624" y="530120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b="1" dirty="0"/>
              <a:t>实训发动机</a:t>
            </a:r>
            <a:endParaRPr lang="zh-CN" altLang="en-US" sz="20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860032" y="530120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b="1"/>
              <a:t>常用修理工具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600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0004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1196752"/>
            <a:ext cx="7632848" cy="81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b="1" dirty="0"/>
              <a:t>（一）</a:t>
            </a:r>
            <a:r>
              <a:rPr lang="zh-CN" altLang="zh-CN" sz="2800" b="1" dirty="0">
                <a:solidFill>
                  <a:srgbClr val="FFFF00"/>
                </a:solidFill>
              </a:rPr>
              <a:t>气缸盖的拆卸</a:t>
            </a:r>
            <a:endParaRPr lang="en-US" altLang="zh-CN" sz="28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83768" y="2276872"/>
            <a:ext cx="3600400" cy="3932478"/>
            <a:chOff x="2051720" y="2636912"/>
            <a:chExt cx="2592288" cy="365570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1720" y="2636912"/>
              <a:ext cx="2590800" cy="31718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051720" y="5949280"/>
              <a:ext cx="2592288" cy="3433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/>
                <a:t>1</a:t>
              </a:r>
              <a:r>
                <a:rPr lang="en-US" altLang="zh-CN" b="1" dirty="0"/>
                <a:t>.</a:t>
              </a:r>
              <a:r>
                <a:rPr lang="en-US" altLang="zh-CN" b="1" dirty="0" smtClean="0"/>
                <a:t> </a:t>
              </a:r>
              <a:r>
                <a:rPr lang="zh-CN" altLang="zh-CN" b="1" dirty="0" smtClean="0"/>
                <a:t>拆</a:t>
              </a:r>
              <a:r>
                <a:rPr lang="zh-CN" altLang="zh-CN" b="1" dirty="0"/>
                <a:t>下正时带后护罩</a:t>
              </a:r>
              <a:endParaRPr lang="zh-CN" altLang="en-US" b="1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27784" y="2348880"/>
            <a:ext cx="3960440" cy="3478116"/>
            <a:chOff x="2699792" y="2852936"/>
            <a:chExt cx="2952328" cy="30613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9792" y="2852936"/>
              <a:ext cx="2924175" cy="257175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699792" y="5589240"/>
              <a:ext cx="2952328" cy="325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2. </a:t>
              </a:r>
              <a:r>
                <a:rPr lang="zh-CN" altLang="zh-CN" b="1" dirty="0" smtClean="0"/>
                <a:t>拆</a:t>
              </a:r>
              <a:r>
                <a:rPr lang="zh-CN" altLang="zh-CN" b="1" dirty="0"/>
                <a:t>下凸轮轴正时齿轮后护罩</a:t>
              </a:r>
              <a:endParaRPr lang="zh-CN" altLang="en-US" b="1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71800" y="2780928"/>
            <a:ext cx="3843692" cy="3155578"/>
            <a:chOff x="6737805" y="255852"/>
            <a:chExt cx="3375606" cy="29453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37805" y="255852"/>
              <a:ext cx="3181350" cy="204787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6801043" y="2339404"/>
              <a:ext cx="3312368" cy="861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/>
                <a:t>3. </a:t>
              </a:r>
              <a:r>
                <a:rPr lang="zh-CN" altLang="zh-CN" b="1" dirty="0" smtClean="0"/>
                <a:t>拆</a:t>
              </a:r>
              <a:r>
                <a:rPr lang="zh-CN" altLang="zh-CN" b="1" dirty="0"/>
                <a:t>下气门室罩盖压条螺帽，拧下机油加注口盖，取下气门室罩盖压条，最后取下气门室罩盖。</a:t>
              </a:r>
              <a:endParaRPr lang="zh-CN" altLang="en-US" b="1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15816" y="2564903"/>
            <a:ext cx="3960440" cy="2961620"/>
            <a:chOff x="4279667" y="3662317"/>
            <a:chExt cx="2962275" cy="237778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79667" y="3662317"/>
              <a:ext cx="2962275" cy="207645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279667" y="5743581"/>
              <a:ext cx="2952328" cy="296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/>
                <a:t>4. </a:t>
              </a:r>
              <a:r>
                <a:rPr lang="zh-CN" altLang="zh-CN" b="1" dirty="0" smtClean="0"/>
                <a:t>取出</a:t>
              </a:r>
              <a:r>
                <a:rPr lang="zh-CN" altLang="zh-CN" b="1" dirty="0"/>
                <a:t>气门室罩盖密封垫</a:t>
              </a:r>
              <a:endParaRPr lang="zh-CN" altLang="en-US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71600" y="2420888"/>
            <a:ext cx="7048997" cy="3672408"/>
            <a:chOff x="2123728" y="2492896"/>
            <a:chExt cx="7048997" cy="3672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2123728" y="2492896"/>
              <a:ext cx="7048997" cy="3672408"/>
              <a:chOff x="2123728" y="2492896"/>
              <a:chExt cx="7048997" cy="3672408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123728" y="2492896"/>
                <a:ext cx="3888432" cy="3672408"/>
                <a:chOff x="5868144" y="836712"/>
                <a:chExt cx="3143250" cy="2961620"/>
              </a:xfrm>
            </p:grpSpPr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868144" y="836712"/>
                  <a:ext cx="3143250" cy="2419350"/>
                </a:xfrm>
                <a:prstGeom prst="rect">
                  <a:avLst/>
                </a:prstGeom>
              </p:spPr>
            </p:pic>
            <p:sp>
              <p:nvSpPr>
                <p:cNvPr id="19" name="文本框 18"/>
                <p:cNvSpPr txBox="1"/>
                <p:nvPr/>
              </p:nvSpPr>
              <p:spPr>
                <a:xfrm>
                  <a:off x="5868144" y="3429000"/>
                  <a:ext cx="309634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b="1" dirty="0"/>
                    <a:t>5.</a:t>
                  </a:r>
                  <a:r>
                    <a:rPr lang="zh-CN" altLang="zh-CN" b="1" dirty="0"/>
                    <a:t>拆卸气缸盖螺栓</a:t>
                  </a:r>
                  <a:endParaRPr lang="zh-CN" altLang="en-US" b="1" dirty="0"/>
                </a:p>
              </p:txBody>
            </p:sp>
          </p:grp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39000" y="2492896"/>
                <a:ext cx="3133725" cy="2057400"/>
              </a:xfrm>
              <a:prstGeom prst="rect">
                <a:avLst/>
              </a:prstGeom>
            </p:spPr>
          </p:pic>
        </p:grpSp>
        <p:sp>
          <p:nvSpPr>
            <p:cNvPr id="23" name="文本框 22"/>
            <p:cNvSpPr txBox="1"/>
            <p:nvPr/>
          </p:nvSpPr>
          <p:spPr>
            <a:xfrm>
              <a:off x="6084168" y="4653136"/>
              <a:ext cx="30598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dirty="0"/>
                <a:t>说明：按照图中编号</a:t>
              </a:r>
              <a:r>
                <a:rPr lang="en-US" altLang="zh-CN" dirty="0"/>
                <a:t>1-10</a:t>
              </a:r>
              <a:r>
                <a:rPr lang="zh-CN" altLang="zh-CN" dirty="0"/>
                <a:t>的顺序依次分</a:t>
              </a:r>
              <a:r>
                <a:rPr lang="en-US" altLang="zh-CN" dirty="0"/>
                <a:t>2-3</a:t>
              </a:r>
              <a:r>
                <a:rPr lang="zh-CN" altLang="zh-CN" dirty="0"/>
                <a:t>次拧下气缸盖螺栓。</a:t>
              </a:r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83768" y="2924944"/>
            <a:ext cx="3600400" cy="2601580"/>
            <a:chOff x="5543600" y="3284984"/>
            <a:chExt cx="3600400" cy="260158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868144" y="3284984"/>
              <a:ext cx="3114675" cy="222885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5543600" y="5517232"/>
              <a:ext cx="360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/>
                <a:t>6.</a:t>
              </a:r>
              <a:r>
                <a:rPr lang="zh-CN" altLang="zh-CN" b="1"/>
                <a:t>依次用套筒或吸棒取出缸盖螺栓</a:t>
              </a:r>
              <a:endParaRPr lang="zh-CN" altLang="en-US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915816" y="2852936"/>
            <a:ext cx="3096344" cy="2745596"/>
            <a:chOff x="5868144" y="3429000"/>
            <a:chExt cx="3096344" cy="274559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68144" y="3429000"/>
              <a:ext cx="3086100" cy="2343150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5868144" y="5805264"/>
              <a:ext cx="3096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7.</a:t>
              </a:r>
              <a:r>
                <a:rPr lang="zh-CN" altLang="zh-CN" b="1" dirty="0"/>
                <a:t>拆下</a:t>
              </a:r>
              <a:r>
                <a:rPr lang="zh-CN" altLang="zh-CN" b="1" dirty="0" smtClean="0"/>
                <a:t>气缸盖</a:t>
              </a:r>
              <a:endParaRPr lang="zh-CN" altLang="zh-CN" b="1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71800" y="2924944"/>
            <a:ext cx="3168352" cy="2961620"/>
            <a:chOff x="5796136" y="3429000"/>
            <a:chExt cx="3168352" cy="296162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796136" y="3429000"/>
              <a:ext cx="3162300" cy="2419350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5796136" y="6021288"/>
              <a:ext cx="3168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/>
                <a:t>8.</a:t>
              </a:r>
              <a:r>
                <a:rPr lang="zh-CN" altLang="zh-CN" b="1" dirty="0"/>
                <a:t>取下气缸垫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7817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560" y="260648"/>
            <a:ext cx="7632848" cy="818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b="1" dirty="0" smtClean="0"/>
              <a:t>（</a:t>
            </a:r>
            <a:r>
              <a:rPr lang="zh-CN" altLang="zh-CN" sz="2800" b="1" dirty="0"/>
              <a:t>二）</a:t>
            </a:r>
            <a:r>
              <a:rPr lang="zh-CN" altLang="zh-CN" sz="2800" b="1" dirty="0">
                <a:solidFill>
                  <a:srgbClr val="FFFF00"/>
                </a:solidFill>
              </a:rPr>
              <a:t>气缸盖积碳的清洗</a:t>
            </a:r>
            <a:endParaRPr lang="en-US" altLang="zh-CN" sz="28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1124744"/>
            <a:ext cx="7992888" cy="4007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化学清除</a:t>
            </a:r>
            <a:r>
              <a:rPr lang="zh-CN" altLang="zh-CN" sz="24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endParaRPr lang="en-US" altLang="zh-CN" sz="24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>
                <a:solidFill>
                  <a:srgbClr val="FFFF00"/>
                </a:solidFill>
              </a:rPr>
              <a:t>化学方法清除积炭</a:t>
            </a:r>
            <a:r>
              <a:rPr lang="zh-CN" altLang="zh-CN" sz="2400" dirty="0"/>
              <a:t>是以按一安比例配制的化学溶液为原料，实施对积炭的清除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物理清除法</a:t>
            </a:r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物理清除法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是针对积炭较厚处常采用的一种方法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70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3568" y="332656"/>
            <a:ext cx="7632848" cy="823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b="1" dirty="0" smtClean="0"/>
              <a:t>（</a:t>
            </a:r>
            <a:r>
              <a:rPr lang="zh-CN" altLang="zh-CN" sz="2800" b="1" dirty="0"/>
              <a:t>三）</a:t>
            </a:r>
            <a:r>
              <a:rPr lang="zh-CN" altLang="zh-CN" sz="2800" b="1" dirty="0">
                <a:solidFill>
                  <a:srgbClr val="FFFF00"/>
                </a:solidFill>
              </a:rPr>
              <a:t>气缸盖的</a:t>
            </a:r>
            <a:r>
              <a:rPr lang="zh-CN" altLang="zh-CN" sz="2800" b="1" dirty="0" smtClean="0">
                <a:solidFill>
                  <a:srgbClr val="FFFF00"/>
                </a:solidFill>
              </a:rPr>
              <a:t>安装</a:t>
            </a:r>
            <a:endParaRPr lang="zh-CN" altLang="zh-CN" sz="2800" b="1" dirty="0">
              <a:solidFill>
                <a:srgbClr val="FFFF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1268760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全面清洁气缸盖下平面和缸体上平面及气缸垫。</a:t>
            </a:r>
            <a:endParaRPr lang="en-US" altLang="zh-CN" sz="2400" dirty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在气缸垫两面涂上一层薄机油或石墨脂，装于气缸体上。</a:t>
            </a:r>
            <a:endParaRPr lang="en-US" altLang="zh-CN" sz="2400" dirty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3.</a:t>
            </a:r>
            <a:r>
              <a:rPr lang="zh-CN" altLang="zh-CN" sz="2400" dirty="0"/>
              <a:t>装上气缸盖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683568" y="3429000"/>
            <a:ext cx="41764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4.</a:t>
            </a:r>
            <a:r>
              <a:rPr lang="zh-CN" altLang="zh-CN" sz="2400" dirty="0"/>
              <a:t>将缸盖螺栓的螺纹部位沾少量机油，旋入螺孔。</a:t>
            </a:r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5.</a:t>
            </a:r>
            <a:r>
              <a:rPr lang="zh-CN" altLang="zh-CN" sz="2400" dirty="0"/>
              <a:t>用原厂规定的力矩分</a:t>
            </a:r>
            <a:r>
              <a:rPr lang="en-US" altLang="zh-CN" sz="2400" dirty="0"/>
              <a:t>2-3</a:t>
            </a:r>
            <a:r>
              <a:rPr lang="zh-CN" altLang="zh-CN" sz="2400" dirty="0"/>
              <a:t>次逐渐拧紧螺栓。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3212976"/>
            <a:ext cx="3917663" cy="25202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44008" y="587727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气缸盖螺栓紧固顺序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5496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曲轴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轴承间隙的检查与调整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242088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掌握曲轴轴承间隙的检查与调整方法；</a:t>
            </a:r>
          </a:p>
          <a:p>
            <a:pPr indent="457200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掌握曲轴轴向间隙的检查与调整方法。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3240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dirty="0" smtClean="0">
              <a:solidFill>
                <a:srgbClr val="FFFF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124744"/>
            <a:ext cx="2376264" cy="25444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31640" y="364502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b="1" dirty="0"/>
              <a:t>实训发动机</a:t>
            </a:r>
            <a:endParaRPr lang="zh-CN" altLang="en-US" sz="20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572000" y="364502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b="1" dirty="0"/>
              <a:t>常用修理工具</a:t>
            </a:r>
            <a:endParaRPr lang="zh-CN" altLang="en-US" sz="20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988840"/>
            <a:ext cx="28956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4149080"/>
            <a:ext cx="2828925" cy="2286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99592" y="643607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b="1"/>
              <a:t>百分表及表座</a:t>
            </a:r>
            <a:endParaRPr lang="zh-CN" altLang="en-US" sz="2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960" y="4725144"/>
            <a:ext cx="1828800" cy="1676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4208" y="4509120"/>
            <a:ext cx="2400300" cy="19526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211960" y="6466856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塞尺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732240" y="648050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/>
              <a:t>塑料间隙规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3327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2261</TotalTime>
  <Words>1827</Words>
  <Application>Microsoft Office PowerPoint</Application>
  <PresentationFormat>全屏显示(4:3)</PresentationFormat>
  <Paragraphs>172</Paragraphs>
  <Slides>30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Times New Roman</vt:lpstr>
      <vt:lpstr>Wingdings 2</vt:lpstr>
      <vt:lpstr>凤舞九天</vt:lpstr>
      <vt:lpstr>单元1 汽车维护制度</vt:lpstr>
      <vt:lpstr>课题1曲柄连杆机构的维护</vt:lpstr>
      <vt:lpstr>项目1 气缸盖的拆装与维护</vt:lpstr>
      <vt:lpstr>PowerPoint 演示文稿</vt:lpstr>
      <vt:lpstr>实训内容</vt:lpstr>
      <vt:lpstr>PowerPoint 演示文稿</vt:lpstr>
      <vt:lpstr>PowerPoint 演示文稿</vt:lpstr>
      <vt:lpstr>项目2 曲轴轴承间隙的检查与调整</vt:lpstr>
      <vt:lpstr>PowerPoint 演示文稿</vt:lpstr>
      <vt:lpstr>实训内容</vt:lpstr>
      <vt:lpstr>课题2 曲柄连杆机构的故障诊断与排除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286</cp:revision>
  <dcterms:modified xsi:type="dcterms:W3CDTF">2014-05-26T13:26:07Z</dcterms:modified>
</cp:coreProperties>
</file>