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5"/>
  </p:notesMasterIdLst>
  <p:sldIdLst>
    <p:sldId id="436" r:id="rId2"/>
    <p:sldId id="437" r:id="rId3"/>
    <p:sldId id="439" r:id="rId4"/>
    <p:sldId id="362" r:id="rId5"/>
    <p:sldId id="539" r:id="rId6"/>
    <p:sldId id="395" r:id="rId7"/>
    <p:sldId id="540" r:id="rId8"/>
    <p:sldId id="541" r:id="rId9"/>
    <p:sldId id="542" r:id="rId10"/>
    <p:sldId id="543" r:id="rId11"/>
    <p:sldId id="545" r:id="rId12"/>
    <p:sldId id="546" r:id="rId13"/>
    <p:sldId id="547" r:id="rId14"/>
    <p:sldId id="548" r:id="rId15"/>
    <p:sldId id="550" r:id="rId16"/>
    <p:sldId id="549" r:id="rId17"/>
    <p:sldId id="551" r:id="rId18"/>
    <p:sldId id="552" r:id="rId19"/>
    <p:sldId id="553" r:id="rId20"/>
    <p:sldId id="554" r:id="rId21"/>
    <p:sldId id="555" r:id="rId22"/>
    <p:sldId id="556" r:id="rId23"/>
    <p:sldId id="558" r:id="rId24"/>
    <p:sldId id="559" r:id="rId25"/>
    <p:sldId id="560" r:id="rId26"/>
    <p:sldId id="416" r:id="rId27"/>
    <p:sldId id="534" r:id="rId28"/>
    <p:sldId id="518" r:id="rId29"/>
    <p:sldId id="519" r:id="rId30"/>
    <p:sldId id="520" r:id="rId31"/>
    <p:sldId id="467" r:id="rId32"/>
    <p:sldId id="561" r:id="rId33"/>
    <p:sldId id="524" r:id="rId34"/>
    <p:sldId id="526" r:id="rId35"/>
    <p:sldId id="525" r:id="rId36"/>
    <p:sldId id="562" r:id="rId37"/>
    <p:sldId id="563" r:id="rId38"/>
    <p:sldId id="421" r:id="rId39"/>
    <p:sldId id="564" r:id="rId40"/>
    <p:sldId id="528" r:id="rId41"/>
    <p:sldId id="538" r:id="rId42"/>
    <p:sldId id="530" r:id="rId43"/>
    <p:sldId id="565"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74" autoAdjust="0"/>
    <p:restoredTop sz="94424" autoAdjust="0"/>
  </p:normalViewPr>
  <p:slideViewPr>
    <p:cSldViewPr>
      <p:cViewPr varScale="1">
        <p:scale>
          <a:sx n="70" d="100"/>
          <a:sy n="70" d="100"/>
        </p:scale>
        <p:origin x="1098"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2014/6/2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20</a:t>
            </a:fld>
            <a:endParaRPr lang="zh-CN" altLang="en-US"/>
          </a:p>
        </p:txBody>
      </p:sp>
    </p:spTree>
    <p:extLst>
      <p:ext uri="{BB962C8B-B14F-4D97-AF65-F5344CB8AC3E}">
        <p14:creationId xmlns:p14="http://schemas.microsoft.com/office/powerpoint/2010/main" val="2508222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22</a:t>
            </a:fld>
            <a:endParaRPr lang="zh-CN" altLang="en-US"/>
          </a:p>
        </p:txBody>
      </p:sp>
    </p:spTree>
    <p:extLst>
      <p:ext uri="{BB962C8B-B14F-4D97-AF65-F5344CB8AC3E}">
        <p14:creationId xmlns:p14="http://schemas.microsoft.com/office/powerpoint/2010/main" val="8969720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23</a:t>
            </a:fld>
            <a:endParaRPr lang="zh-CN" altLang="en-US"/>
          </a:p>
        </p:txBody>
      </p:sp>
    </p:spTree>
    <p:extLst>
      <p:ext uri="{BB962C8B-B14F-4D97-AF65-F5344CB8AC3E}">
        <p14:creationId xmlns:p14="http://schemas.microsoft.com/office/powerpoint/2010/main" val="24630484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24</a:t>
            </a:fld>
            <a:endParaRPr lang="zh-CN" altLang="en-US"/>
          </a:p>
        </p:txBody>
      </p:sp>
    </p:spTree>
    <p:extLst>
      <p:ext uri="{BB962C8B-B14F-4D97-AF65-F5344CB8AC3E}">
        <p14:creationId xmlns:p14="http://schemas.microsoft.com/office/powerpoint/2010/main" val="39343637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25</a:t>
            </a:fld>
            <a:endParaRPr lang="zh-CN" altLang="en-US"/>
          </a:p>
        </p:txBody>
      </p:sp>
    </p:spTree>
    <p:extLst>
      <p:ext uri="{BB962C8B-B14F-4D97-AF65-F5344CB8AC3E}">
        <p14:creationId xmlns:p14="http://schemas.microsoft.com/office/powerpoint/2010/main" val="871916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31</a:t>
            </a:fld>
            <a:endParaRPr lang="zh-CN" altLang="en-US"/>
          </a:p>
        </p:txBody>
      </p:sp>
    </p:spTree>
    <p:extLst>
      <p:ext uri="{BB962C8B-B14F-4D97-AF65-F5344CB8AC3E}">
        <p14:creationId xmlns:p14="http://schemas.microsoft.com/office/powerpoint/2010/main" val="252627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a:t>
            </a:fld>
            <a:endParaRPr lang="zh-CN" altLang="en-US"/>
          </a:p>
        </p:txBody>
      </p:sp>
    </p:spTree>
    <p:extLst>
      <p:ext uri="{BB962C8B-B14F-4D97-AF65-F5344CB8AC3E}">
        <p14:creationId xmlns:p14="http://schemas.microsoft.com/office/powerpoint/2010/main" val="1362469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8</a:t>
            </a:fld>
            <a:endParaRPr lang="zh-CN" altLang="en-US"/>
          </a:p>
        </p:txBody>
      </p:sp>
    </p:spTree>
    <p:extLst>
      <p:ext uri="{BB962C8B-B14F-4D97-AF65-F5344CB8AC3E}">
        <p14:creationId xmlns:p14="http://schemas.microsoft.com/office/powerpoint/2010/main" val="1248997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10</a:t>
            </a:fld>
            <a:endParaRPr lang="zh-CN" altLang="en-US"/>
          </a:p>
        </p:txBody>
      </p:sp>
    </p:spTree>
    <p:extLst>
      <p:ext uri="{BB962C8B-B14F-4D97-AF65-F5344CB8AC3E}">
        <p14:creationId xmlns:p14="http://schemas.microsoft.com/office/powerpoint/2010/main" val="1689653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11</a:t>
            </a:fld>
            <a:endParaRPr lang="zh-CN" altLang="en-US"/>
          </a:p>
        </p:txBody>
      </p:sp>
    </p:spTree>
    <p:extLst>
      <p:ext uri="{BB962C8B-B14F-4D97-AF65-F5344CB8AC3E}">
        <p14:creationId xmlns:p14="http://schemas.microsoft.com/office/powerpoint/2010/main" val="530950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12</a:t>
            </a:fld>
            <a:endParaRPr lang="zh-CN" altLang="en-US"/>
          </a:p>
        </p:txBody>
      </p:sp>
    </p:spTree>
    <p:extLst>
      <p:ext uri="{BB962C8B-B14F-4D97-AF65-F5344CB8AC3E}">
        <p14:creationId xmlns:p14="http://schemas.microsoft.com/office/powerpoint/2010/main" val="3834363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14</a:t>
            </a:fld>
            <a:endParaRPr lang="zh-CN" altLang="en-US"/>
          </a:p>
        </p:txBody>
      </p:sp>
    </p:spTree>
    <p:extLst>
      <p:ext uri="{BB962C8B-B14F-4D97-AF65-F5344CB8AC3E}">
        <p14:creationId xmlns:p14="http://schemas.microsoft.com/office/powerpoint/2010/main" val="1785389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16</a:t>
            </a:fld>
            <a:endParaRPr lang="zh-CN" altLang="en-US"/>
          </a:p>
        </p:txBody>
      </p:sp>
    </p:spTree>
    <p:extLst>
      <p:ext uri="{BB962C8B-B14F-4D97-AF65-F5344CB8AC3E}">
        <p14:creationId xmlns:p14="http://schemas.microsoft.com/office/powerpoint/2010/main" val="984420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17</a:t>
            </a:fld>
            <a:endParaRPr lang="zh-CN" altLang="en-US"/>
          </a:p>
        </p:txBody>
      </p:sp>
    </p:spTree>
    <p:extLst>
      <p:ext uri="{BB962C8B-B14F-4D97-AF65-F5344CB8AC3E}">
        <p14:creationId xmlns:p14="http://schemas.microsoft.com/office/powerpoint/2010/main" val="26916608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2014/6/2</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2014/6/2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4.tiff"/></Relationships>
</file>

<file path=ppt/slides/_rels/slide11.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6.tif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9.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0.wmf"/><Relationship Id="rId7" Type="http://schemas.openxmlformats.org/officeDocument/2006/relationships/image" Target="../media/image54.w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s>
</file>

<file path=ppt/slides/_rels/slide17.xml.rels><?xml version="1.0" encoding="UTF-8" standalone="yes"?>
<Relationships xmlns="http://schemas.openxmlformats.org/package/2006/relationships"><Relationship Id="rId3" Type="http://schemas.openxmlformats.org/officeDocument/2006/relationships/image" Target="../media/image55.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image" Target="../media/image56.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9.tiff"/><Relationship Id="rId2" Type="http://schemas.openxmlformats.org/officeDocument/2006/relationships/image" Target="../media/image68.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1.tif"/><Relationship Id="rId2" Type="http://schemas.openxmlformats.org/officeDocument/2006/relationships/image" Target="../media/image70.tif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3.tif"/><Relationship Id="rId2" Type="http://schemas.openxmlformats.org/officeDocument/2006/relationships/image" Target="../media/image72.tiff"/><Relationship Id="rId1" Type="http://schemas.openxmlformats.org/officeDocument/2006/relationships/slideLayout" Target="../slideLayouts/slideLayout2.xml"/><Relationship Id="rId4" Type="http://schemas.openxmlformats.org/officeDocument/2006/relationships/image" Target="../media/image74.t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6</a:t>
            </a:r>
            <a:r>
              <a:rPr lang="en-US"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行驶</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系的维护与故障诊断排除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179512" y="3068960"/>
            <a:ext cx="8964488" cy="2808312"/>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行驶系的维护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汽车</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行驶系的故障诊断与排除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前轮前束的调整</a:t>
            </a:r>
            <a:endParaRPr lang="zh-CN" altLang="en-US" sz="2400" dirty="0">
              <a:solidFill>
                <a:srgbClr val="FFFF00"/>
              </a:solidFill>
            </a:endParaRPr>
          </a:p>
        </p:txBody>
      </p:sp>
      <p:sp>
        <p:nvSpPr>
          <p:cNvPr id="10" name="文本框 9"/>
          <p:cNvSpPr txBox="1"/>
          <p:nvPr/>
        </p:nvSpPr>
        <p:spPr>
          <a:xfrm>
            <a:off x="683568" y="1700808"/>
            <a:ext cx="3960440" cy="3046988"/>
          </a:xfrm>
          <a:prstGeom prst="rect">
            <a:avLst/>
          </a:prstGeom>
          <a:noFill/>
        </p:spPr>
        <p:txBody>
          <a:bodyPr wrap="square" rtlCol="0">
            <a:spAutoFit/>
          </a:bodyPr>
          <a:lstStyle/>
          <a:p>
            <a:pPr indent="457200">
              <a:lnSpc>
                <a:spcPct val="200000"/>
              </a:lnSpc>
            </a:pPr>
            <a:r>
              <a:rPr lang="en-US" altLang="zh-CN" sz="2400" dirty="0"/>
              <a:t>1.</a:t>
            </a:r>
            <a:r>
              <a:rPr lang="zh-CN" altLang="zh-CN" sz="2400" dirty="0"/>
              <a:t>非独立悬架前轮前束的</a:t>
            </a:r>
            <a:r>
              <a:rPr lang="zh-CN" altLang="zh-CN" sz="2400" dirty="0" smtClean="0"/>
              <a:t>调整</a:t>
            </a:r>
            <a:r>
              <a:rPr lang="zh-CN" altLang="en-US" sz="2400" dirty="0" smtClean="0"/>
              <a:t>。</a:t>
            </a:r>
            <a:endParaRPr lang="en-US" altLang="zh-CN" sz="2400" dirty="0" smtClean="0"/>
          </a:p>
          <a:p>
            <a:pPr indent="457200">
              <a:lnSpc>
                <a:spcPct val="200000"/>
              </a:lnSpc>
            </a:pPr>
            <a:r>
              <a:rPr lang="en-US" altLang="zh-CN" sz="2400" dirty="0"/>
              <a:t>2.</a:t>
            </a:r>
            <a:r>
              <a:rPr lang="zh-CN" altLang="zh-CN" sz="2400" dirty="0"/>
              <a:t>独立悬架前轮前束的调整（桑塔纳</a:t>
            </a:r>
            <a:r>
              <a:rPr lang="en-US" altLang="zh-CN" sz="2400" dirty="0"/>
              <a:t>2000</a:t>
            </a:r>
            <a:r>
              <a:rPr lang="zh-CN" altLang="zh-CN" sz="2400" dirty="0" smtClean="0"/>
              <a:t>）</a:t>
            </a:r>
            <a:r>
              <a:rPr lang="zh-CN" altLang="en-US" sz="2400" dirty="0" smtClean="0"/>
              <a:t>。</a:t>
            </a:r>
            <a:endParaRPr lang="zh-CN" altLang="zh-CN" sz="2400" dirty="0"/>
          </a:p>
        </p:txBody>
      </p:sp>
      <p:sp>
        <p:nvSpPr>
          <p:cNvPr id="6" name="文本框 5"/>
          <p:cNvSpPr txBox="1"/>
          <p:nvPr/>
        </p:nvSpPr>
        <p:spPr>
          <a:xfrm>
            <a:off x="5004048" y="6309320"/>
            <a:ext cx="3600400" cy="369332"/>
          </a:xfrm>
          <a:prstGeom prst="rect">
            <a:avLst/>
          </a:prstGeom>
          <a:noFill/>
        </p:spPr>
        <p:txBody>
          <a:bodyPr wrap="square" rtlCol="0">
            <a:spAutoFit/>
          </a:bodyPr>
          <a:lstStyle/>
          <a:p>
            <a:pPr algn="ctr"/>
            <a:r>
              <a:rPr lang="zh-CN" altLang="zh-CN"/>
              <a:t>独立悬架前轮前束的调整</a:t>
            </a:r>
            <a:endParaRPr lang="zh-CN" altLang="en-US" b="1" dirty="0"/>
          </a:p>
        </p:txBody>
      </p:sp>
      <p:sp>
        <p:nvSpPr>
          <p:cNvPr id="7" name="文本框 6"/>
          <p:cNvSpPr txBox="1"/>
          <p:nvPr/>
        </p:nvSpPr>
        <p:spPr>
          <a:xfrm>
            <a:off x="5076056" y="3284984"/>
            <a:ext cx="3096344" cy="369332"/>
          </a:xfrm>
          <a:prstGeom prst="rect">
            <a:avLst/>
          </a:prstGeom>
          <a:noFill/>
        </p:spPr>
        <p:txBody>
          <a:bodyPr wrap="square" rtlCol="0">
            <a:spAutoFit/>
          </a:bodyPr>
          <a:lstStyle/>
          <a:p>
            <a:pPr algn="ctr"/>
            <a:r>
              <a:rPr lang="zh-CN" altLang="zh-CN"/>
              <a:t>非独立悬架前轮前束的调整</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1052736"/>
            <a:ext cx="3668144" cy="2088232"/>
          </a:xfrm>
          <a:prstGeom prst="rect">
            <a:avLst/>
          </a:prstGeom>
          <a:solidFill>
            <a:schemeClr val="tx1"/>
          </a:solidFill>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4005064"/>
            <a:ext cx="3024336" cy="2116792"/>
          </a:xfrm>
          <a:prstGeom prst="rect">
            <a:avLst/>
          </a:prstGeom>
        </p:spPr>
      </p:pic>
    </p:spTree>
    <p:extLst>
      <p:ext uri="{BB962C8B-B14F-4D97-AF65-F5344CB8AC3E}">
        <p14:creationId xmlns:p14="http://schemas.microsoft.com/office/powerpoint/2010/main" val="3261486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独立悬架前轮外倾角的调整</a:t>
            </a:r>
            <a:endParaRPr lang="zh-CN" altLang="en-US" sz="2400" dirty="0">
              <a:solidFill>
                <a:srgbClr val="FFFF00"/>
              </a:solidFill>
            </a:endParaRPr>
          </a:p>
        </p:txBody>
      </p:sp>
      <p:sp>
        <p:nvSpPr>
          <p:cNvPr id="10" name="文本框 9"/>
          <p:cNvSpPr txBox="1"/>
          <p:nvPr/>
        </p:nvSpPr>
        <p:spPr>
          <a:xfrm>
            <a:off x="683568" y="1412776"/>
            <a:ext cx="4464496" cy="5262979"/>
          </a:xfrm>
          <a:prstGeom prst="rect">
            <a:avLst/>
          </a:prstGeom>
          <a:noFill/>
        </p:spPr>
        <p:txBody>
          <a:bodyPr wrap="square" rtlCol="0">
            <a:spAutoFit/>
          </a:bodyPr>
          <a:lstStyle/>
          <a:p>
            <a:pPr indent="457200">
              <a:lnSpc>
                <a:spcPct val="200000"/>
              </a:lnSpc>
            </a:pPr>
            <a:r>
              <a:rPr lang="zh-CN" altLang="zh-CN" sz="2400" dirty="0" smtClean="0"/>
              <a:t>不同</a:t>
            </a:r>
            <a:r>
              <a:rPr lang="zh-CN" altLang="zh-CN" sz="2400" dirty="0"/>
              <a:t>的车型其调整的位置也不相同</a:t>
            </a:r>
            <a:r>
              <a:rPr lang="zh-CN" altLang="zh-CN" sz="2400" dirty="0" smtClean="0"/>
              <a:t>。奥迪</a:t>
            </a:r>
            <a:r>
              <a:rPr lang="zh-CN" altLang="zh-CN" sz="2400" dirty="0"/>
              <a:t>轿车的前轮外倾角是通过移动独立悬架的椭圆形孔中的独立悬架来调整的</a:t>
            </a:r>
            <a:r>
              <a:rPr lang="zh-CN" altLang="zh-CN" sz="2400" dirty="0" smtClean="0"/>
              <a:t>。</a:t>
            </a:r>
            <a:endParaRPr lang="en-US" altLang="zh-CN" sz="2400" dirty="0" smtClean="0"/>
          </a:p>
          <a:p>
            <a:pPr indent="457200">
              <a:lnSpc>
                <a:spcPct val="200000"/>
              </a:lnSpc>
            </a:pPr>
            <a:r>
              <a:rPr lang="zh-CN" altLang="zh-CN" sz="2400" dirty="0"/>
              <a:t>桑塔纳</a:t>
            </a:r>
            <a:r>
              <a:rPr lang="en-US" altLang="zh-CN" sz="2400" dirty="0"/>
              <a:t>2000</a:t>
            </a:r>
            <a:r>
              <a:rPr lang="zh-CN" altLang="zh-CN" sz="2400" dirty="0"/>
              <a:t>型前轮外倾角的调整是通过球销接头在下摇臂长孔中的位置来调整</a:t>
            </a:r>
            <a:r>
              <a:rPr lang="zh-CN" altLang="zh-CN" sz="2400" dirty="0" smtClean="0"/>
              <a:t>的</a:t>
            </a:r>
            <a:r>
              <a:rPr lang="zh-CN" altLang="en-US" sz="2400" dirty="0" smtClean="0"/>
              <a:t>。</a:t>
            </a:r>
            <a:endParaRPr lang="zh-CN" altLang="zh-CN" sz="2400" dirty="0"/>
          </a:p>
        </p:txBody>
      </p:sp>
      <p:sp>
        <p:nvSpPr>
          <p:cNvPr id="4" name="文本框 3"/>
          <p:cNvSpPr txBox="1"/>
          <p:nvPr/>
        </p:nvSpPr>
        <p:spPr>
          <a:xfrm>
            <a:off x="5004048" y="3356992"/>
            <a:ext cx="3312368" cy="369332"/>
          </a:xfrm>
          <a:prstGeom prst="rect">
            <a:avLst/>
          </a:prstGeom>
          <a:noFill/>
        </p:spPr>
        <p:txBody>
          <a:bodyPr wrap="square" rtlCol="0">
            <a:spAutoFit/>
          </a:bodyPr>
          <a:lstStyle/>
          <a:p>
            <a:pPr algn="ctr"/>
            <a:r>
              <a:rPr lang="zh-CN" altLang="zh-CN" dirty="0"/>
              <a:t>奥迪轿车前轮外倾角的调整</a:t>
            </a:r>
            <a:endParaRPr lang="zh-CN" altLang="en-US" b="1" dirty="0"/>
          </a:p>
        </p:txBody>
      </p:sp>
      <p:sp>
        <p:nvSpPr>
          <p:cNvPr id="15" name="文本框 14"/>
          <p:cNvSpPr txBox="1"/>
          <p:nvPr/>
        </p:nvSpPr>
        <p:spPr>
          <a:xfrm>
            <a:off x="4932040" y="6021288"/>
            <a:ext cx="3960440" cy="369332"/>
          </a:xfrm>
          <a:prstGeom prst="rect">
            <a:avLst/>
          </a:prstGeom>
          <a:noFill/>
        </p:spPr>
        <p:txBody>
          <a:bodyPr wrap="square" rtlCol="0">
            <a:spAutoFit/>
          </a:bodyPr>
          <a:lstStyle/>
          <a:p>
            <a:pPr algn="ctr"/>
            <a:r>
              <a:rPr lang="zh-CN" altLang="zh-CN"/>
              <a:t>桑塔纳</a:t>
            </a:r>
            <a:r>
              <a:rPr lang="en-US" altLang="zh-CN"/>
              <a:t>2000</a:t>
            </a:r>
            <a:r>
              <a:rPr lang="zh-CN" altLang="zh-CN"/>
              <a:t>型轿车前轮外倾角的调整</a:t>
            </a:r>
            <a:endParaRPr lang="zh-CN" altLang="zh-CN"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1052736"/>
            <a:ext cx="2880320" cy="228246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3789039"/>
            <a:ext cx="3024336" cy="1977667"/>
          </a:xfrm>
          <a:prstGeom prst="rect">
            <a:avLst/>
          </a:prstGeom>
        </p:spPr>
      </p:pic>
    </p:spTree>
    <p:extLst>
      <p:ext uri="{BB962C8B-B14F-4D97-AF65-F5344CB8AC3E}">
        <p14:creationId xmlns:p14="http://schemas.microsoft.com/office/powerpoint/2010/main" val="19372369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3 </a:t>
            </a:r>
            <a:r>
              <a:rPr lang="zh-CN" altLang="zh-CN" sz="3600" b="1" dirty="0">
                <a:solidFill>
                  <a:srgbClr val="FFFF00"/>
                </a:solidFill>
                <a:effectLst/>
                <a:latin typeface="+mn-ea"/>
                <a:ea typeface="+mn-ea"/>
              </a:rPr>
              <a:t>车轮与轮胎的维护</a:t>
            </a:r>
          </a:p>
        </p:txBody>
      </p:sp>
      <p:sp>
        <p:nvSpPr>
          <p:cNvPr id="4" name="文本框 3"/>
          <p:cNvSpPr txBox="1"/>
          <p:nvPr/>
        </p:nvSpPr>
        <p:spPr>
          <a:xfrm>
            <a:off x="683568" y="2492896"/>
            <a:ext cx="7560840"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掌握车轮与轮胎的维护作业内容及操作方法。</a:t>
            </a:r>
            <a:endParaRPr lang="en-US" altLang="zh-CN" sz="2800" dirty="0"/>
          </a:p>
        </p:txBody>
      </p:sp>
    </p:spTree>
    <p:extLst>
      <p:ext uri="{BB962C8B-B14F-4D97-AF65-F5344CB8AC3E}">
        <p14:creationId xmlns:p14="http://schemas.microsoft.com/office/powerpoint/2010/main" val="956450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pic>
        <p:nvPicPr>
          <p:cNvPr id="10" name="图片 9"/>
          <p:cNvPicPr>
            <a:picLocks noChangeAspect="1"/>
          </p:cNvPicPr>
          <p:nvPr/>
        </p:nvPicPr>
        <p:blipFill>
          <a:blip r:embed="rId2"/>
          <a:stretch>
            <a:fillRect/>
          </a:stretch>
        </p:blipFill>
        <p:spPr>
          <a:xfrm>
            <a:off x="4860032" y="1268760"/>
            <a:ext cx="4053784" cy="2304256"/>
          </a:xfrm>
          <a:prstGeom prst="rect">
            <a:avLst/>
          </a:prstGeom>
        </p:spPr>
      </p:pic>
      <p:sp>
        <p:nvSpPr>
          <p:cNvPr id="19" name="文本框 18"/>
          <p:cNvSpPr txBox="1"/>
          <p:nvPr/>
        </p:nvSpPr>
        <p:spPr>
          <a:xfrm>
            <a:off x="5868144" y="3645024"/>
            <a:ext cx="2053640" cy="369332"/>
          </a:xfrm>
          <a:prstGeom prst="rect">
            <a:avLst/>
          </a:prstGeom>
          <a:noFill/>
        </p:spPr>
        <p:txBody>
          <a:bodyPr wrap="square" rtlCol="0">
            <a:spAutoFit/>
          </a:bodyPr>
          <a:lstStyle/>
          <a:p>
            <a:pPr algn="ctr"/>
            <a:r>
              <a:rPr lang="zh-CN" altLang="zh-CN" dirty="0"/>
              <a:t>常用修理工具</a:t>
            </a:r>
            <a:endParaRPr lang="zh-CN" altLang="en-US" dirty="0"/>
          </a:p>
        </p:txBody>
      </p:sp>
      <p:sp>
        <p:nvSpPr>
          <p:cNvPr id="20" name="文本框 19"/>
          <p:cNvSpPr txBox="1"/>
          <p:nvPr/>
        </p:nvSpPr>
        <p:spPr>
          <a:xfrm>
            <a:off x="1259632" y="3356992"/>
            <a:ext cx="2053640" cy="369332"/>
          </a:xfrm>
          <a:prstGeom prst="rect">
            <a:avLst/>
          </a:prstGeom>
          <a:noFill/>
        </p:spPr>
        <p:txBody>
          <a:bodyPr wrap="square" rtlCol="0">
            <a:spAutoFit/>
          </a:bodyPr>
          <a:lstStyle/>
          <a:p>
            <a:pPr algn="ctr"/>
            <a:r>
              <a:rPr lang="zh-CN" altLang="en-US" dirty="0" smtClean="0"/>
              <a:t>实训汽车</a:t>
            </a:r>
            <a:endParaRPr lang="zh-CN" altLang="en-US" b="1" dirty="0"/>
          </a:p>
        </p:txBody>
      </p:sp>
      <p:pic>
        <p:nvPicPr>
          <p:cNvPr id="2" name="图片 1"/>
          <p:cNvPicPr>
            <a:picLocks noChangeAspect="1"/>
          </p:cNvPicPr>
          <p:nvPr/>
        </p:nvPicPr>
        <p:blipFill>
          <a:blip r:embed="rId3"/>
          <a:stretch>
            <a:fillRect/>
          </a:stretch>
        </p:blipFill>
        <p:spPr>
          <a:xfrm>
            <a:off x="755576" y="980728"/>
            <a:ext cx="2952328" cy="2404877"/>
          </a:xfrm>
          <a:prstGeom prst="rect">
            <a:avLst/>
          </a:prstGeom>
        </p:spPr>
      </p:pic>
      <p:pic>
        <p:nvPicPr>
          <p:cNvPr id="3" name="图片 2"/>
          <p:cNvPicPr>
            <a:picLocks noChangeAspect="1"/>
          </p:cNvPicPr>
          <p:nvPr/>
        </p:nvPicPr>
        <p:blipFill>
          <a:blip r:embed="rId4"/>
          <a:stretch>
            <a:fillRect/>
          </a:stretch>
        </p:blipFill>
        <p:spPr>
          <a:xfrm>
            <a:off x="1115616" y="3789040"/>
            <a:ext cx="2448272" cy="2538342"/>
          </a:xfrm>
          <a:prstGeom prst="rect">
            <a:avLst/>
          </a:prstGeom>
        </p:spPr>
      </p:pic>
      <p:sp>
        <p:nvSpPr>
          <p:cNvPr id="4" name="文本框 3"/>
          <p:cNvSpPr txBox="1"/>
          <p:nvPr/>
        </p:nvSpPr>
        <p:spPr>
          <a:xfrm>
            <a:off x="1115616" y="6453336"/>
            <a:ext cx="2448272" cy="369332"/>
          </a:xfrm>
          <a:prstGeom prst="rect">
            <a:avLst/>
          </a:prstGeom>
          <a:noFill/>
        </p:spPr>
        <p:txBody>
          <a:bodyPr wrap="square" rtlCol="0">
            <a:spAutoFit/>
          </a:bodyPr>
          <a:lstStyle/>
          <a:p>
            <a:pPr algn="ctr"/>
            <a:r>
              <a:rPr lang="zh-CN" altLang="zh-CN" dirty="0"/>
              <a:t>轮胎动平衡机</a:t>
            </a:r>
            <a:endParaRPr lang="zh-CN" altLang="en-US" dirty="0"/>
          </a:p>
        </p:txBody>
      </p:sp>
      <p:pic>
        <p:nvPicPr>
          <p:cNvPr id="6" name="图片 5"/>
          <p:cNvPicPr>
            <a:picLocks noChangeAspect="1"/>
          </p:cNvPicPr>
          <p:nvPr/>
        </p:nvPicPr>
        <p:blipFill>
          <a:blip r:embed="rId5"/>
          <a:stretch>
            <a:fillRect/>
          </a:stretch>
        </p:blipFill>
        <p:spPr>
          <a:xfrm>
            <a:off x="5580112" y="4005064"/>
            <a:ext cx="2733675" cy="2352675"/>
          </a:xfrm>
          <a:prstGeom prst="rect">
            <a:avLst/>
          </a:prstGeom>
        </p:spPr>
      </p:pic>
      <p:sp>
        <p:nvSpPr>
          <p:cNvPr id="7" name="文本框 6"/>
          <p:cNvSpPr txBox="1"/>
          <p:nvPr/>
        </p:nvSpPr>
        <p:spPr>
          <a:xfrm>
            <a:off x="5580112" y="6488668"/>
            <a:ext cx="2808312" cy="369332"/>
          </a:xfrm>
          <a:prstGeom prst="rect">
            <a:avLst/>
          </a:prstGeom>
          <a:noFill/>
        </p:spPr>
        <p:txBody>
          <a:bodyPr wrap="square" rtlCol="0">
            <a:spAutoFit/>
          </a:bodyPr>
          <a:lstStyle/>
          <a:p>
            <a:pPr algn="ctr"/>
            <a:r>
              <a:rPr lang="zh-CN" altLang="zh-CN"/>
              <a:t>轮胎气压表</a:t>
            </a:r>
            <a:endParaRPr lang="zh-CN" altLang="en-US" dirty="0"/>
          </a:p>
        </p:txBody>
      </p:sp>
    </p:spTree>
    <p:extLst>
      <p:ext uri="{BB962C8B-B14F-4D97-AF65-F5344CB8AC3E}">
        <p14:creationId xmlns:p14="http://schemas.microsoft.com/office/powerpoint/2010/main" val="24476502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车轮与轮胎的检查</a:t>
            </a:r>
            <a:endParaRPr lang="zh-CN" altLang="en-US" sz="2400" dirty="0">
              <a:solidFill>
                <a:srgbClr val="FFFF00"/>
              </a:solidFill>
            </a:endParaRPr>
          </a:p>
        </p:txBody>
      </p:sp>
      <p:sp>
        <p:nvSpPr>
          <p:cNvPr id="10" name="文本框 9"/>
          <p:cNvSpPr txBox="1"/>
          <p:nvPr/>
        </p:nvSpPr>
        <p:spPr>
          <a:xfrm>
            <a:off x="683568" y="1700808"/>
            <a:ext cx="8064896" cy="4524315"/>
          </a:xfrm>
          <a:prstGeom prst="rect">
            <a:avLst/>
          </a:prstGeom>
          <a:noFill/>
        </p:spPr>
        <p:txBody>
          <a:bodyPr wrap="square" rtlCol="0">
            <a:spAutoFit/>
          </a:bodyPr>
          <a:lstStyle/>
          <a:p>
            <a:pPr indent="457200">
              <a:lnSpc>
                <a:spcPct val="200000"/>
              </a:lnSpc>
            </a:pPr>
            <a:r>
              <a:rPr lang="en-US" altLang="zh-CN" sz="2400" dirty="0"/>
              <a:t>1.</a:t>
            </a:r>
            <a:r>
              <a:rPr lang="zh-CN" altLang="zh-CN" sz="2400" dirty="0"/>
              <a:t>轮辋及挡圈上的污锈应清除</a:t>
            </a:r>
            <a:r>
              <a:rPr lang="zh-CN" altLang="zh-CN" sz="2400" dirty="0" smtClean="0"/>
              <a:t>干净</a:t>
            </a:r>
            <a:r>
              <a:rPr lang="zh-CN" altLang="en-US" sz="2400" dirty="0" smtClean="0"/>
              <a:t>。</a:t>
            </a:r>
            <a:endParaRPr lang="en-US" altLang="zh-CN" sz="2400" dirty="0" smtClean="0"/>
          </a:p>
          <a:p>
            <a:pPr lvl="0" indent="457200">
              <a:lnSpc>
                <a:spcPct val="200000"/>
              </a:lnSpc>
            </a:pPr>
            <a:r>
              <a:rPr lang="en-US" altLang="zh-CN" sz="2400" dirty="0">
                <a:latin typeface="宋体" panose="02010600030101010101" pitchFamily="2" charset="-122"/>
                <a:cs typeface="Times New Roman" panose="02020603050405020304" pitchFamily="18" charset="0"/>
              </a:rPr>
              <a:t>2.</a:t>
            </a:r>
            <a:r>
              <a:rPr lang="zh-CN" altLang="en-US" sz="2400" dirty="0">
                <a:latin typeface="宋体" panose="02010600030101010101" pitchFamily="2" charset="-122"/>
                <a:cs typeface="Times New Roman" panose="02020603050405020304" pitchFamily="18" charset="0"/>
              </a:rPr>
              <a:t>轮辋及挡圈无变形、裂纹、脱焊，螺孔处磨损不应超过</a:t>
            </a:r>
            <a:r>
              <a:rPr lang="en-US" altLang="zh-CN" sz="2400" dirty="0">
                <a:latin typeface="宋体" panose="02010600030101010101" pitchFamily="2" charset="-122"/>
                <a:cs typeface="Times New Roman" panose="02020603050405020304" pitchFamily="18" charset="0"/>
              </a:rPr>
              <a:t>1.5 mm</a:t>
            </a:r>
            <a:r>
              <a:rPr lang="zh-CN" altLang="en-US" sz="2400" dirty="0">
                <a:latin typeface="宋体" panose="02010600030101010101" pitchFamily="2" charset="-122"/>
                <a:cs typeface="Times New Roman" panose="02020603050405020304" pitchFamily="18" charset="0"/>
              </a:rPr>
              <a:t>。</a:t>
            </a:r>
            <a:endParaRPr lang="zh-CN" altLang="en-US" sz="4800" dirty="0">
              <a:latin typeface="Arial" panose="020B0604020202020204" pitchFamily="34" charset="0"/>
            </a:endParaRPr>
          </a:p>
          <a:p>
            <a:pPr indent="457200">
              <a:lnSpc>
                <a:spcPct val="200000"/>
              </a:lnSpc>
            </a:pPr>
            <a:r>
              <a:rPr lang="en-US" altLang="zh-CN" sz="2400" dirty="0"/>
              <a:t>3.</a:t>
            </a:r>
            <a:r>
              <a:rPr lang="zh-CN" altLang="zh-CN" sz="2400" dirty="0"/>
              <a:t>外胎胎面、胎肩、胎侧、胎里应无气鼓、裂伤、脱空、破洞、扎钉、跳线及胶质老化等，趾口应无磨损。</a:t>
            </a:r>
          </a:p>
          <a:p>
            <a:pPr indent="457200">
              <a:lnSpc>
                <a:spcPct val="200000"/>
              </a:lnSpc>
            </a:pPr>
            <a:r>
              <a:rPr lang="en-US" altLang="zh-CN" sz="2400" dirty="0"/>
              <a:t>4.</a:t>
            </a:r>
            <a:r>
              <a:rPr lang="zh-CN" altLang="zh-CN" sz="2400" dirty="0"/>
              <a:t>清除轮胎胎面上的夹杂物</a:t>
            </a:r>
            <a:r>
              <a:rPr lang="zh-CN" altLang="zh-CN" sz="2400" dirty="0" smtClean="0"/>
              <a:t>。</a:t>
            </a:r>
            <a:endParaRPr lang="zh-CN" altLang="zh-CN" sz="2400" dirty="0"/>
          </a:p>
        </p:txBody>
      </p:sp>
    </p:spTree>
    <p:extLst>
      <p:ext uri="{BB962C8B-B14F-4D97-AF65-F5344CB8AC3E}">
        <p14:creationId xmlns:p14="http://schemas.microsoft.com/office/powerpoint/2010/main" val="1240109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92696"/>
            <a:ext cx="4176464" cy="4248472"/>
          </a:xfrm>
        </p:spPr>
        <p:txBody>
          <a:bodyPr>
            <a:normAutofit/>
          </a:bodyPr>
          <a:lstStyle/>
          <a:p>
            <a:pPr marL="0" indent="457200">
              <a:lnSpc>
                <a:spcPct val="200000"/>
              </a:lnSpc>
              <a:buNone/>
            </a:pPr>
            <a:r>
              <a:rPr lang="en-US" altLang="zh-CN" sz="2400" dirty="0"/>
              <a:t>5.</a:t>
            </a:r>
            <a:r>
              <a:rPr lang="zh-CN" altLang="zh-CN" sz="2400" dirty="0"/>
              <a:t>检查轮胎气门嘴是否凹瘪，气门嘴帽应齐全、完好。</a:t>
            </a:r>
          </a:p>
          <a:p>
            <a:pPr marL="0" indent="457200">
              <a:lnSpc>
                <a:spcPct val="200000"/>
              </a:lnSpc>
              <a:buNone/>
            </a:pPr>
            <a:r>
              <a:rPr lang="en-US" altLang="zh-CN" sz="2400" dirty="0"/>
              <a:t>6.</a:t>
            </a:r>
            <a:r>
              <a:rPr lang="zh-CN" altLang="zh-CN" sz="2400" dirty="0"/>
              <a:t>检查轮胎的磨损</a:t>
            </a:r>
            <a:r>
              <a:rPr lang="zh-CN" altLang="zh-CN" sz="2400" dirty="0" smtClean="0"/>
              <a:t>情况</a:t>
            </a:r>
            <a:r>
              <a:rPr lang="zh-CN" altLang="en-US" sz="2400" dirty="0" smtClean="0"/>
              <a:t>。</a:t>
            </a:r>
            <a:endParaRPr lang="en-US" altLang="zh-CN" sz="2400" dirty="0" smtClean="0"/>
          </a:p>
          <a:p>
            <a:pPr marL="0" indent="457200">
              <a:lnSpc>
                <a:spcPct val="200000"/>
              </a:lnSpc>
              <a:buNone/>
            </a:pPr>
            <a:r>
              <a:rPr lang="en-US" altLang="zh-CN" sz="2400" dirty="0"/>
              <a:t>7.</a:t>
            </a:r>
            <a:r>
              <a:rPr lang="zh-CN" altLang="zh-CN" sz="2400" dirty="0"/>
              <a:t>用轮胎气压表检查轮胎气压，若不足应按规定充气</a:t>
            </a:r>
            <a:r>
              <a:rPr lang="zh-CN" altLang="zh-CN" sz="2400" dirty="0" smtClean="0"/>
              <a:t>。</a:t>
            </a:r>
            <a:endParaRPr lang="zh-CN" altLang="zh-CN" sz="24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4088" y="1268760"/>
            <a:ext cx="2808312" cy="2859095"/>
          </a:xfrm>
          <a:prstGeom prst="rect">
            <a:avLst/>
          </a:prstGeom>
        </p:spPr>
      </p:pic>
      <p:sp>
        <p:nvSpPr>
          <p:cNvPr id="5" name="文本框 4"/>
          <p:cNvSpPr txBox="1"/>
          <p:nvPr/>
        </p:nvSpPr>
        <p:spPr>
          <a:xfrm>
            <a:off x="5364088" y="4149080"/>
            <a:ext cx="2808312" cy="369332"/>
          </a:xfrm>
          <a:prstGeom prst="rect">
            <a:avLst/>
          </a:prstGeom>
          <a:noFill/>
        </p:spPr>
        <p:txBody>
          <a:bodyPr wrap="square" rtlCol="0">
            <a:spAutoFit/>
          </a:bodyPr>
          <a:lstStyle/>
          <a:p>
            <a:pPr algn="ctr"/>
            <a:r>
              <a:rPr lang="zh-CN" altLang="zh-CN" dirty="0"/>
              <a:t>轮胎磨损指示条</a:t>
            </a:r>
            <a:endParaRPr lang="zh-CN" altLang="en-US" dirty="0"/>
          </a:p>
        </p:txBody>
      </p:sp>
    </p:spTree>
    <p:extLst>
      <p:ext uri="{BB962C8B-B14F-4D97-AF65-F5344CB8AC3E}">
        <p14:creationId xmlns:p14="http://schemas.microsoft.com/office/powerpoint/2010/main" val="2367811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轮胎的换位</a:t>
            </a:r>
            <a:endParaRPr lang="zh-CN" altLang="en-US" sz="2400" dirty="0">
              <a:solidFill>
                <a:srgbClr val="FFFF00"/>
              </a:solidFill>
            </a:endParaRPr>
          </a:p>
        </p:txBody>
      </p:sp>
      <p:grpSp>
        <p:nvGrpSpPr>
          <p:cNvPr id="7" name="组合 6"/>
          <p:cNvGrpSpPr/>
          <p:nvPr/>
        </p:nvGrpSpPr>
        <p:grpSpPr>
          <a:xfrm>
            <a:off x="683568" y="1196752"/>
            <a:ext cx="8208912" cy="5193868"/>
            <a:chOff x="683568" y="1196752"/>
            <a:chExt cx="8208912" cy="5193868"/>
          </a:xfrm>
        </p:grpSpPr>
        <p:sp>
          <p:nvSpPr>
            <p:cNvPr id="10" name="文本框 9"/>
            <p:cNvSpPr txBox="1"/>
            <p:nvPr/>
          </p:nvSpPr>
          <p:spPr>
            <a:xfrm>
              <a:off x="683568" y="1196752"/>
              <a:ext cx="7632848" cy="1569660"/>
            </a:xfrm>
            <a:prstGeom prst="rect">
              <a:avLst/>
            </a:prstGeom>
            <a:noFill/>
          </p:spPr>
          <p:txBody>
            <a:bodyPr wrap="square" rtlCol="0">
              <a:spAutoFit/>
            </a:bodyPr>
            <a:lstStyle/>
            <a:p>
              <a:pPr indent="457200">
                <a:lnSpc>
                  <a:spcPct val="200000"/>
                </a:lnSpc>
              </a:pPr>
              <a:r>
                <a:rPr lang="en-US" altLang="zh-CN" sz="2400" dirty="0"/>
                <a:t>1.</a:t>
              </a:r>
              <a:r>
                <a:rPr lang="zh-CN" altLang="zh-CN" sz="2400" dirty="0"/>
                <a:t>中型货车的轮胎</a:t>
              </a:r>
              <a:r>
                <a:rPr lang="zh-CN" altLang="zh-CN" sz="2400" dirty="0" smtClean="0"/>
                <a:t>换位</a:t>
              </a:r>
              <a:endParaRPr lang="en-US" altLang="zh-CN" sz="2400" dirty="0" smtClean="0"/>
            </a:p>
            <a:p>
              <a:pPr indent="457200">
                <a:lnSpc>
                  <a:spcPct val="200000"/>
                </a:lnSpc>
              </a:pPr>
              <a:r>
                <a:rPr lang="zh-CN" altLang="zh-CN" sz="2400" dirty="0"/>
                <a:t>（</a:t>
              </a:r>
              <a:r>
                <a:rPr lang="en-US" altLang="zh-CN" sz="2400" dirty="0"/>
                <a:t>1</a:t>
              </a:r>
              <a:r>
                <a:rPr lang="zh-CN" altLang="zh-CN" sz="2400" dirty="0"/>
                <a:t>）交叉</a:t>
              </a:r>
              <a:r>
                <a:rPr lang="zh-CN" altLang="zh-CN" sz="2400" dirty="0" smtClean="0"/>
                <a:t>换位（</a:t>
              </a:r>
              <a:r>
                <a:rPr lang="en-US" altLang="zh-CN" sz="2400" dirty="0"/>
                <a:t>2</a:t>
              </a:r>
              <a:r>
                <a:rPr lang="zh-CN" altLang="zh-CN" sz="2400" dirty="0"/>
                <a:t>）循环换位</a:t>
              </a:r>
            </a:p>
          </p:txBody>
        </p:sp>
        <p:sp>
          <p:nvSpPr>
            <p:cNvPr id="4" name="文本框 3"/>
            <p:cNvSpPr txBox="1"/>
            <p:nvPr/>
          </p:nvSpPr>
          <p:spPr>
            <a:xfrm>
              <a:off x="971600" y="6021288"/>
              <a:ext cx="3312368" cy="369332"/>
            </a:xfrm>
            <a:prstGeom prst="rect">
              <a:avLst/>
            </a:prstGeom>
            <a:noFill/>
          </p:spPr>
          <p:txBody>
            <a:bodyPr wrap="square" rtlCol="0">
              <a:spAutoFit/>
            </a:bodyPr>
            <a:lstStyle/>
            <a:p>
              <a:pPr algn="ctr"/>
              <a:r>
                <a:rPr lang="zh-CN" altLang="zh-CN"/>
                <a:t>中型货车的交叉换位</a:t>
              </a:r>
              <a:endParaRPr lang="zh-CN" altLang="en-US" b="1" dirty="0"/>
            </a:p>
          </p:txBody>
        </p:sp>
        <p:sp>
          <p:nvSpPr>
            <p:cNvPr id="15" name="文本框 14"/>
            <p:cNvSpPr txBox="1"/>
            <p:nvPr/>
          </p:nvSpPr>
          <p:spPr>
            <a:xfrm>
              <a:off x="4932040" y="6021288"/>
              <a:ext cx="3960440" cy="369332"/>
            </a:xfrm>
            <a:prstGeom prst="rect">
              <a:avLst/>
            </a:prstGeom>
            <a:noFill/>
          </p:spPr>
          <p:txBody>
            <a:bodyPr wrap="square" rtlCol="0">
              <a:spAutoFit/>
            </a:bodyPr>
            <a:lstStyle/>
            <a:p>
              <a:pPr algn="ctr"/>
              <a:r>
                <a:rPr lang="zh-CN" altLang="zh-CN"/>
                <a:t>中型货车的循环换位</a:t>
              </a:r>
              <a:endParaRPr lang="zh-CN" altLang="zh-CN"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688" y="2924944"/>
              <a:ext cx="1800200" cy="2895974"/>
            </a:xfrm>
            <a:prstGeom prst="rect">
              <a:avLst/>
            </a:prstGeom>
            <a:solidFill>
              <a:schemeClr val="tx1"/>
            </a:solidFill>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0152" y="2924944"/>
              <a:ext cx="1800200" cy="2814397"/>
            </a:xfrm>
            <a:prstGeom prst="rect">
              <a:avLst/>
            </a:prstGeom>
            <a:solidFill>
              <a:schemeClr val="tx1"/>
            </a:solidFill>
          </p:spPr>
        </p:pic>
      </p:grpSp>
      <p:grpSp>
        <p:nvGrpSpPr>
          <p:cNvPr id="9" name="组合 8"/>
          <p:cNvGrpSpPr/>
          <p:nvPr/>
        </p:nvGrpSpPr>
        <p:grpSpPr>
          <a:xfrm>
            <a:off x="683568" y="1196752"/>
            <a:ext cx="7632848" cy="5166484"/>
            <a:chOff x="-324544" y="0"/>
            <a:chExt cx="7632848" cy="5166484"/>
          </a:xfrm>
        </p:grpSpPr>
        <p:grpSp>
          <p:nvGrpSpPr>
            <p:cNvPr id="11" name="组合 10"/>
            <p:cNvGrpSpPr/>
            <p:nvPr/>
          </p:nvGrpSpPr>
          <p:grpSpPr>
            <a:xfrm>
              <a:off x="-324544" y="0"/>
              <a:ext cx="7632848" cy="5166484"/>
              <a:chOff x="683568" y="1196752"/>
              <a:chExt cx="7632848" cy="5166484"/>
            </a:xfrm>
          </p:grpSpPr>
          <p:sp>
            <p:nvSpPr>
              <p:cNvPr id="12" name="文本框 11"/>
              <p:cNvSpPr txBox="1"/>
              <p:nvPr/>
            </p:nvSpPr>
            <p:spPr>
              <a:xfrm>
                <a:off x="683568" y="1196752"/>
                <a:ext cx="7632848" cy="719812"/>
              </a:xfrm>
              <a:prstGeom prst="rect">
                <a:avLst/>
              </a:prstGeom>
              <a:noFill/>
            </p:spPr>
            <p:txBody>
              <a:bodyPr wrap="square" rtlCol="0">
                <a:spAutoFit/>
              </a:bodyPr>
              <a:lstStyle/>
              <a:p>
                <a:pPr indent="457200">
                  <a:lnSpc>
                    <a:spcPct val="200000"/>
                  </a:lnSpc>
                </a:pPr>
                <a:r>
                  <a:rPr lang="en-US" altLang="zh-CN" sz="2400" dirty="0"/>
                  <a:t>2.</a:t>
                </a:r>
                <a:r>
                  <a:rPr lang="zh-CN" altLang="zh-CN" sz="2400" dirty="0"/>
                  <a:t>重型货车的轮胎</a:t>
                </a:r>
                <a:r>
                  <a:rPr lang="zh-CN" altLang="zh-CN" sz="2400" dirty="0" smtClean="0"/>
                  <a:t>换位</a:t>
                </a:r>
                <a:r>
                  <a:rPr lang="zh-CN" altLang="en-US" sz="2400" dirty="0" smtClean="0"/>
                  <a:t>。</a:t>
                </a:r>
                <a:endParaRPr lang="zh-CN" altLang="zh-CN" sz="2400" dirty="0"/>
              </a:p>
            </p:txBody>
          </p:sp>
          <p:sp>
            <p:nvSpPr>
              <p:cNvPr id="13" name="文本框 12"/>
              <p:cNvSpPr txBox="1"/>
              <p:nvPr/>
            </p:nvSpPr>
            <p:spPr>
              <a:xfrm>
                <a:off x="2987824" y="5993904"/>
                <a:ext cx="3312368" cy="369332"/>
              </a:xfrm>
              <a:prstGeom prst="rect">
                <a:avLst/>
              </a:prstGeom>
              <a:noFill/>
            </p:spPr>
            <p:txBody>
              <a:bodyPr wrap="square" rtlCol="0">
                <a:spAutoFit/>
              </a:bodyPr>
              <a:lstStyle/>
              <a:p>
                <a:pPr algn="ctr"/>
                <a:r>
                  <a:rPr lang="zh-CN" altLang="zh-CN" dirty="0"/>
                  <a:t>重型货车的轮胎换位</a:t>
                </a:r>
                <a:endParaRPr lang="zh-CN" altLang="en-US" b="1" dirty="0"/>
              </a:p>
            </p:txBody>
          </p:sp>
        </p:gr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47664" y="1728192"/>
              <a:ext cx="4536504" cy="2899805"/>
            </a:xfrm>
            <a:prstGeom prst="rect">
              <a:avLst/>
            </a:prstGeom>
            <a:solidFill>
              <a:schemeClr val="tx1"/>
            </a:solidFill>
          </p:spPr>
        </p:pic>
      </p:grpSp>
      <p:grpSp>
        <p:nvGrpSpPr>
          <p:cNvPr id="30" name="组合 29"/>
          <p:cNvGrpSpPr/>
          <p:nvPr/>
        </p:nvGrpSpPr>
        <p:grpSpPr>
          <a:xfrm>
            <a:off x="683568" y="1196752"/>
            <a:ext cx="7632848" cy="5121860"/>
            <a:chOff x="-2700808" y="908720"/>
            <a:chExt cx="7632848" cy="5121860"/>
          </a:xfrm>
        </p:grpSpPr>
        <p:grpSp>
          <p:nvGrpSpPr>
            <p:cNvPr id="28" name="组合 27"/>
            <p:cNvGrpSpPr/>
            <p:nvPr/>
          </p:nvGrpSpPr>
          <p:grpSpPr>
            <a:xfrm>
              <a:off x="-2700808" y="908720"/>
              <a:ext cx="7632848" cy="5121860"/>
              <a:chOff x="1979712" y="476672"/>
              <a:chExt cx="7632848" cy="5121860"/>
            </a:xfrm>
          </p:grpSpPr>
          <p:grpSp>
            <p:nvGrpSpPr>
              <p:cNvPr id="22" name="组合 21"/>
              <p:cNvGrpSpPr/>
              <p:nvPr/>
            </p:nvGrpSpPr>
            <p:grpSpPr>
              <a:xfrm>
                <a:off x="1979712" y="476672"/>
                <a:ext cx="7632848" cy="5121860"/>
                <a:chOff x="683568" y="1196752"/>
                <a:chExt cx="7632848" cy="5121860"/>
              </a:xfrm>
            </p:grpSpPr>
            <p:sp>
              <p:nvSpPr>
                <p:cNvPr id="24" name="文本框 23"/>
                <p:cNvSpPr txBox="1"/>
                <p:nvPr/>
              </p:nvSpPr>
              <p:spPr>
                <a:xfrm>
                  <a:off x="683568" y="1196752"/>
                  <a:ext cx="7632848" cy="1569660"/>
                </a:xfrm>
                <a:prstGeom prst="rect">
                  <a:avLst/>
                </a:prstGeom>
                <a:noFill/>
              </p:spPr>
              <p:txBody>
                <a:bodyPr wrap="square" rtlCol="0">
                  <a:spAutoFit/>
                </a:bodyPr>
                <a:lstStyle/>
                <a:p>
                  <a:pPr indent="457200">
                    <a:lnSpc>
                      <a:spcPct val="200000"/>
                    </a:lnSpc>
                  </a:pPr>
                  <a:r>
                    <a:rPr lang="en-US" altLang="zh-CN" sz="2400" dirty="0"/>
                    <a:t>3.</a:t>
                  </a:r>
                  <a:r>
                    <a:rPr lang="zh-CN" altLang="zh-CN" sz="2400" dirty="0"/>
                    <a:t>轿车及小客车的轮胎换位</a:t>
                  </a:r>
                </a:p>
                <a:p>
                  <a:pPr indent="457200">
                    <a:lnSpc>
                      <a:spcPct val="200000"/>
                    </a:lnSpc>
                  </a:pPr>
                  <a:r>
                    <a:rPr lang="zh-CN" altLang="zh-CN" sz="2400" dirty="0"/>
                    <a:t>（</a:t>
                  </a:r>
                  <a:r>
                    <a:rPr lang="en-US" altLang="zh-CN" sz="2400" dirty="0"/>
                    <a:t>1</a:t>
                  </a:r>
                  <a:r>
                    <a:rPr lang="zh-CN" altLang="zh-CN" sz="2400" dirty="0"/>
                    <a:t>）交叉</a:t>
                  </a:r>
                  <a:r>
                    <a:rPr lang="zh-CN" altLang="zh-CN" sz="2400" dirty="0" smtClean="0"/>
                    <a:t>换位（</a:t>
                  </a:r>
                  <a:r>
                    <a:rPr lang="en-US" altLang="zh-CN" sz="2400" dirty="0"/>
                    <a:t>2</a:t>
                  </a:r>
                  <a:r>
                    <a:rPr lang="zh-CN" altLang="zh-CN" sz="2400" dirty="0"/>
                    <a:t>）循环换位</a:t>
                  </a:r>
                </a:p>
              </p:txBody>
            </p:sp>
            <p:sp>
              <p:nvSpPr>
                <p:cNvPr id="25" name="文本框 24"/>
                <p:cNvSpPr txBox="1"/>
                <p:nvPr/>
              </p:nvSpPr>
              <p:spPr>
                <a:xfrm>
                  <a:off x="4427984" y="5949280"/>
                  <a:ext cx="3312368" cy="369332"/>
                </a:xfrm>
                <a:prstGeom prst="rect">
                  <a:avLst/>
                </a:prstGeom>
                <a:noFill/>
              </p:spPr>
              <p:txBody>
                <a:bodyPr wrap="square" rtlCol="0">
                  <a:spAutoFit/>
                </a:bodyPr>
                <a:lstStyle/>
                <a:p>
                  <a:pPr algn="ctr"/>
                  <a:r>
                    <a:rPr lang="zh-CN" altLang="zh-CN" dirty="0"/>
                    <a:t>轿车及小客车循环换位</a:t>
                  </a:r>
                  <a:endParaRPr lang="zh-CN" altLang="en-US" b="1" dirty="0"/>
                </a:p>
              </p:txBody>
            </p:sp>
          </p:grpSp>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7824" y="2204864"/>
                <a:ext cx="2824889" cy="2952328"/>
              </a:xfrm>
              <a:prstGeom prst="rect">
                <a:avLst/>
              </a:prstGeom>
              <a:solidFill>
                <a:schemeClr val="tx1"/>
              </a:solidFill>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2160" y="2204864"/>
                <a:ext cx="2867368" cy="2952328"/>
              </a:xfrm>
              <a:prstGeom prst="rect">
                <a:avLst/>
              </a:prstGeom>
              <a:solidFill>
                <a:schemeClr val="tx1"/>
              </a:solidFill>
            </p:spPr>
          </p:pic>
        </p:grpSp>
        <p:sp>
          <p:nvSpPr>
            <p:cNvPr id="29" name="矩形 28"/>
            <p:cNvSpPr/>
            <p:nvPr/>
          </p:nvSpPr>
          <p:spPr>
            <a:xfrm>
              <a:off x="-1476672" y="5661248"/>
              <a:ext cx="2492990" cy="369332"/>
            </a:xfrm>
            <a:prstGeom prst="rect">
              <a:avLst/>
            </a:prstGeom>
          </p:spPr>
          <p:txBody>
            <a:bodyPr wrap="none">
              <a:spAutoFit/>
            </a:bodyPr>
            <a:lstStyle/>
            <a:p>
              <a:r>
                <a:rPr lang="zh-CN" altLang="zh-CN" kern="100" dirty="0">
                  <a:cs typeface="Times New Roman" panose="02020603050405020304" pitchFamily="18" charset="0"/>
                </a:rPr>
                <a:t>轿车及小客车交叉换位</a:t>
              </a:r>
              <a:endParaRPr lang="zh-CN" altLang="en-US" dirty="0"/>
            </a:p>
          </p:txBody>
        </p:sp>
      </p:grpSp>
    </p:spTree>
    <p:extLst>
      <p:ext uri="{BB962C8B-B14F-4D97-AF65-F5344CB8AC3E}">
        <p14:creationId xmlns:p14="http://schemas.microsoft.com/office/powerpoint/2010/main" val="428357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轮胎的动平衡</a:t>
            </a:r>
            <a:endParaRPr lang="zh-CN" altLang="en-US" sz="2400" dirty="0">
              <a:solidFill>
                <a:srgbClr val="FFFF00"/>
              </a:solidFill>
            </a:endParaRPr>
          </a:p>
        </p:txBody>
      </p:sp>
      <p:sp>
        <p:nvSpPr>
          <p:cNvPr id="10" name="文本框 9"/>
          <p:cNvSpPr txBox="1"/>
          <p:nvPr/>
        </p:nvSpPr>
        <p:spPr>
          <a:xfrm>
            <a:off x="683568" y="1196752"/>
            <a:ext cx="4464496" cy="5262979"/>
          </a:xfrm>
          <a:prstGeom prst="rect">
            <a:avLst/>
          </a:prstGeom>
          <a:noFill/>
        </p:spPr>
        <p:txBody>
          <a:bodyPr wrap="square" rtlCol="0">
            <a:spAutoFit/>
          </a:bodyPr>
          <a:lstStyle/>
          <a:p>
            <a:pPr indent="457200">
              <a:lnSpc>
                <a:spcPct val="200000"/>
              </a:lnSpc>
            </a:pPr>
            <a:r>
              <a:rPr lang="en-US" altLang="zh-CN" sz="2400" dirty="0"/>
              <a:t>1.</a:t>
            </a:r>
            <a:r>
              <a:rPr lang="zh-CN" altLang="zh-CN" sz="2400" dirty="0"/>
              <a:t>清除车轮上的泥土或其他附着物，拆除旧平衡</a:t>
            </a:r>
            <a:r>
              <a:rPr lang="zh-CN" altLang="zh-CN" sz="2400" dirty="0" smtClean="0"/>
              <a:t>块</a:t>
            </a:r>
            <a:r>
              <a:rPr lang="zh-CN" altLang="en-US" sz="2400" dirty="0" smtClean="0"/>
              <a:t>。</a:t>
            </a:r>
            <a:endParaRPr lang="en-US" altLang="zh-CN" sz="2400" dirty="0" smtClean="0"/>
          </a:p>
          <a:p>
            <a:pPr indent="457200">
              <a:lnSpc>
                <a:spcPct val="200000"/>
              </a:lnSpc>
            </a:pPr>
            <a:r>
              <a:rPr lang="en-US" altLang="zh-CN" sz="2400" dirty="0"/>
              <a:t>2.</a:t>
            </a:r>
            <a:r>
              <a:rPr lang="zh-CN" altLang="zh-CN" sz="2400" dirty="0"/>
              <a:t>轮胎充气至规定气压值。</a:t>
            </a:r>
          </a:p>
          <a:p>
            <a:pPr indent="457200">
              <a:lnSpc>
                <a:spcPct val="200000"/>
              </a:lnSpc>
            </a:pPr>
            <a:r>
              <a:rPr lang="en-US" altLang="zh-CN" sz="2400" dirty="0"/>
              <a:t>3.</a:t>
            </a:r>
            <a:r>
              <a:rPr lang="zh-CN" altLang="zh-CN" sz="2400" dirty="0"/>
              <a:t>将车轮固定在平衡机的主轴上。</a:t>
            </a:r>
          </a:p>
          <a:p>
            <a:pPr indent="457200">
              <a:lnSpc>
                <a:spcPct val="200000"/>
              </a:lnSpc>
            </a:pPr>
            <a:r>
              <a:rPr lang="en-US" altLang="zh-CN" sz="2400" dirty="0"/>
              <a:t>4.</a:t>
            </a:r>
            <a:r>
              <a:rPr lang="zh-CN" altLang="zh-CN" sz="2400" dirty="0"/>
              <a:t>打开电源开关，按规定预热，检查指示装置是否指示正确</a:t>
            </a:r>
            <a:r>
              <a:rPr lang="zh-CN" altLang="zh-CN" sz="2400" dirty="0" smtClean="0"/>
              <a:t>。</a:t>
            </a:r>
            <a:endParaRPr lang="zh-CN" altLang="zh-CN" sz="2400" dirty="0"/>
          </a:p>
        </p:txBody>
      </p:sp>
      <p:sp>
        <p:nvSpPr>
          <p:cNvPr id="15" name="文本框 14"/>
          <p:cNvSpPr txBox="1"/>
          <p:nvPr/>
        </p:nvSpPr>
        <p:spPr>
          <a:xfrm>
            <a:off x="5148457" y="5301208"/>
            <a:ext cx="3960440" cy="369332"/>
          </a:xfrm>
          <a:prstGeom prst="rect">
            <a:avLst/>
          </a:prstGeom>
          <a:noFill/>
        </p:spPr>
        <p:txBody>
          <a:bodyPr wrap="square" rtlCol="0">
            <a:spAutoFit/>
          </a:bodyPr>
          <a:lstStyle/>
          <a:p>
            <a:pPr algn="ctr"/>
            <a:r>
              <a:rPr lang="zh-CN" altLang="zh-CN"/>
              <a:t>拆除旧平衡块</a:t>
            </a:r>
            <a:endParaRPr lang="zh-CN" altLang="zh-CN"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2348880"/>
            <a:ext cx="3865986" cy="2664296"/>
          </a:xfrm>
          <a:prstGeom prst="rect">
            <a:avLst/>
          </a:prstGeom>
        </p:spPr>
      </p:pic>
    </p:spTree>
    <p:extLst>
      <p:ext uri="{BB962C8B-B14F-4D97-AF65-F5344CB8AC3E}">
        <p14:creationId xmlns:p14="http://schemas.microsoft.com/office/powerpoint/2010/main" val="4422156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4176464" cy="6048672"/>
          </a:xfrm>
        </p:spPr>
        <p:txBody>
          <a:bodyPr>
            <a:normAutofit lnSpcReduction="10000"/>
          </a:bodyPr>
          <a:lstStyle/>
          <a:p>
            <a:pPr marL="0" indent="457200" algn="just">
              <a:lnSpc>
                <a:spcPct val="200000"/>
              </a:lnSpc>
              <a:buNone/>
            </a:pPr>
            <a:r>
              <a:rPr lang="en-US" altLang="zh-CN" sz="2400" dirty="0"/>
              <a:t>5.</a:t>
            </a:r>
            <a:r>
              <a:rPr lang="zh-CN" altLang="zh-CN" sz="2400" dirty="0"/>
              <a:t>测量轮辋距平衡机的距离和轮辋宽度，与轮辋直径一同输入到平衡机</a:t>
            </a:r>
            <a:r>
              <a:rPr lang="zh-CN" altLang="zh-CN" sz="2400" dirty="0" smtClean="0"/>
              <a:t>中。</a:t>
            </a:r>
            <a:endParaRPr lang="en-US" altLang="zh-CN" sz="2400" dirty="0" smtClean="0"/>
          </a:p>
          <a:p>
            <a:pPr marL="0" indent="457200" algn="just">
              <a:lnSpc>
                <a:spcPct val="210000"/>
              </a:lnSpc>
              <a:buNone/>
            </a:pPr>
            <a:r>
              <a:rPr lang="en-US" altLang="zh-CN" sz="2400" dirty="0"/>
              <a:t>6.</a:t>
            </a:r>
            <a:r>
              <a:rPr lang="zh-CN" altLang="zh-CN" sz="2400" dirty="0"/>
              <a:t>按下“</a:t>
            </a:r>
            <a:r>
              <a:rPr lang="en-US" altLang="zh-CN" sz="2400" dirty="0"/>
              <a:t>START</a:t>
            </a:r>
            <a:r>
              <a:rPr lang="zh-CN" altLang="zh-CN" sz="2400" dirty="0"/>
              <a:t>”键，开始旋转测量</a:t>
            </a:r>
            <a:r>
              <a:rPr lang="zh-CN" altLang="en-US" sz="2400" dirty="0"/>
              <a:t>。</a:t>
            </a:r>
            <a:endParaRPr lang="en-US" altLang="zh-CN" sz="2400" dirty="0"/>
          </a:p>
          <a:p>
            <a:pPr marL="0" indent="457200" algn="just">
              <a:lnSpc>
                <a:spcPct val="210000"/>
              </a:lnSpc>
              <a:buNone/>
            </a:pPr>
            <a:r>
              <a:rPr lang="en-US" altLang="zh-CN" sz="2400" dirty="0"/>
              <a:t>7.</a:t>
            </a:r>
            <a:r>
              <a:rPr lang="zh-CN" altLang="zh-CN" sz="2400" dirty="0"/>
              <a:t>当车轮自动停转后，从指示装置读出车轮内、外动不平衡量和位置。</a:t>
            </a:r>
          </a:p>
        </p:txBody>
      </p:sp>
      <p:sp>
        <p:nvSpPr>
          <p:cNvPr id="5" name="文本框 4"/>
          <p:cNvSpPr txBox="1"/>
          <p:nvPr/>
        </p:nvSpPr>
        <p:spPr>
          <a:xfrm>
            <a:off x="5652120" y="3717032"/>
            <a:ext cx="2808312" cy="369332"/>
          </a:xfrm>
          <a:prstGeom prst="rect">
            <a:avLst/>
          </a:prstGeom>
          <a:noFill/>
        </p:spPr>
        <p:txBody>
          <a:bodyPr wrap="square" rtlCol="0">
            <a:spAutoFit/>
          </a:bodyPr>
          <a:lstStyle/>
          <a:p>
            <a:pPr algn="ctr"/>
            <a:r>
              <a:rPr lang="zh-CN" altLang="zh-CN" dirty="0"/>
              <a:t>测量轮辋距平衡机的距离</a:t>
            </a:r>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128" y="476672"/>
            <a:ext cx="2664296" cy="321885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4149080"/>
            <a:ext cx="2880320" cy="1887106"/>
          </a:xfrm>
          <a:prstGeom prst="rect">
            <a:avLst/>
          </a:prstGeom>
        </p:spPr>
      </p:pic>
      <p:sp>
        <p:nvSpPr>
          <p:cNvPr id="7" name="文本框 6"/>
          <p:cNvSpPr txBox="1"/>
          <p:nvPr/>
        </p:nvSpPr>
        <p:spPr>
          <a:xfrm>
            <a:off x="5580112" y="6093296"/>
            <a:ext cx="2880320" cy="369332"/>
          </a:xfrm>
          <a:prstGeom prst="rect">
            <a:avLst/>
          </a:prstGeom>
          <a:noFill/>
        </p:spPr>
        <p:txBody>
          <a:bodyPr wrap="square" rtlCol="0">
            <a:spAutoFit/>
          </a:bodyPr>
          <a:lstStyle/>
          <a:p>
            <a:pPr algn="ctr"/>
            <a:r>
              <a:rPr lang="zh-CN" altLang="zh-CN" dirty="0"/>
              <a:t>测量轮辋宽度</a:t>
            </a:r>
            <a:endParaRPr lang="zh-CN" altLang="en-US" dirty="0"/>
          </a:p>
        </p:txBody>
      </p:sp>
    </p:spTree>
    <p:extLst>
      <p:ext uri="{BB962C8B-B14F-4D97-AF65-F5344CB8AC3E}">
        <p14:creationId xmlns:p14="http://schemas.microsoft.com/office/powerpoint/2010/main" val="12553038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683568" y="692696"/>
            <a:ext cx="7992888" cy="5373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429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457200" algn="just" defTabSz="914400" eaLnBrk="1" fontAlgn="base" hangingPunct="1">
              <a:lnSpc>
                <a:spcPct val="200000"/>
              </a:lnSpc>
              <a:spcBef>
                <a:spcPct val="20000"/>
              </a:spcBef>
              <a:spcAft>
                <a:spcPct val="0"/>
              </a:spcAft>
              <a:buClr>
                <a:schemeClr val="tx2"/>
              </a:buClr>
              <a:buSzPct val="60000"/>
              <a:tabLst/>
            </a:pPr>
            <a:r>
              <a:rPr lang="en-US" altLang="zh-CN" sz="2400" dirty="0">
                <a:latin typeface="+mn-lt"/>
              </a:rPr>
              <a:t>8.</a:t>
            </a:r>
            <a:r>
              <a:rPr lang="zh-CN" altLang="en-US" sz="2400" dirty="0">
                <a:latin typeface="+mn-lt"/>
              </a:rPr>
              <a:t>用手慢慢旋转车轮，当动平衡机指示装置发出信号时，停止转动车轮。</a:t>
            </a:r>
          </a:p>
          <a:p>
            <a:pPr marR="0" lvl="0" indent="457200" algn="just" defTabSz="914400" eaLnBrk="1" fontAlgn="base" hangingPunct="1">
              <a:lnSpc>
                <a:spcPct val="200000"/>
              </a:lnSpc>
              <a:spcBef>
                <a:spcPct val="20000"/>
              </a:spcBef>
              <a:spcAft>
                <a:spcPct val="0"/>
              </a:spcAft>
              <a:buClr>
                <a:schemeClr val="tx2"/>
              </a:buClr>
              <a:buSzPct val="60000"/>
              <a:tabLst/>
            </a:pPr>
            <a:r>
              <a:rPr lang="en-US" altLang="zh-CN" sz="2400" dirty="0">
                <a:latin typeface="+mn-lt"/>
              </a:rPr>
              <a:t>9.</a:t>
            </a:r>
            <a:r>
              <a:rPr lang="zh-CN" altLang="en-US" sz="2400" dirty="0">
                <a:latin typeface="+mn-lt"/>
              </a:rPr>
              <a:t>将动平衡机显示的动不平衡量按内、外位置，置于车轮</a:t>
            </a:r>
            <a:r>
              <a:rPr lang="en-US" altLang="zh-CN" sz="2400" dirty="0">
                <a:latin typeface="+mn-lt"/>
              </a:rPr>
              <a:t>12</a:t>
            </a:r>
            <a:r>
              <a:rPr lang="zh-CN" altLang="en-US" sz="2400" dirty="0">
                <a:latin typeface="+mn-lt"/>
              </a:rPr>
              <a:t>点位置的轮辋边缘并装卡牢固。</a:t>
            </a:r>
          </a:p>
          <a:p>
            <a:pPr marR="0" lvl="0" indent="457200" algn="just" defTabSz="914400" eaLnBrk="1" fontAlgn="base" hangingPunct="1">
              <a:lnSpc>
                <a:spcPct val="200000"/>
              </a:lnSpc>
              <a:spcBef>
                <a:spcPct val="20000"/>
              </a:spcBef>
              <a:spcAft>
                <a:spcPct val="0"/>
              </a:spcAft>
              <a:buClr>
                <a:schemeClr val="tx2"/>
              </a:buClr>
              <a:buSzPct val="60000"/>
              <a:tabLst/>
            </a:pPr>
            <a:r>
              <a:rPr lang="en-US" altLang="zh-CN" sz="2400" dirty="0">
                <a:latin typeface="+mn-lt"/>
              </a:rPr>
              <a:t>10.</a:t>
            </a:r>
            <a:r>
              <a:rPr lang="zh-CN" altLang="en-US" sz="2400" dirty="0">
                <a:latin typeface="+mn-lt"/>
              </a:rPr>
              <a:t>重新起动动平衡机，进行动平衡试验，直至动不平衡量小于</a:t>
            </a:r>
            <a:r>
              <a:rPr lang="en-US" altLang="zh-CN" sz="2400" dirty="0">
                <a:latin typeface="+mn-lt"/>
              </a:rPr>
              <a:t>5g</a:t>
            </a:r>
            <a:r>
              <a:rPr lang="zh-CN" altLang="en-US" sz="2400" dirty="0">
                <a:latin typeface="+mn-lt"/>
              </a:rPr>
              <a:t>，机器显示合格时为止。</a:t>
            </a:r>
          </a:p>
          <a:p>
            <a:pPr marR="0" lvl="0" indent="457200" algn="just" defTabSz="914400" eaLnBrk="1" fontAlgn="base" hangingPunct="1">
              <a:lnSpc>
                <a:spcPct val="200000"/>
              </a:lnSpc>
              <a:spcBef>
                <a:spcPct val="20000"/>
              </a:spcBef>
              <a:spcAft>
                <a:spcPct val="0"/>
              </a:spcAft>
              <a:buClr>
                <a:schemeClr val="tx2"/>
              </a:buClr>
              <a:buSzPct val="60000"/>
              <a:tabLst/>
            </a:pPr>
            <a:r>
              <a:rPr lang="en-US" altLang="zh-CN" sz="2400" dirty="0">
                <a:latin typeface="+mn-lt"/>
              </a:rPr>
              <a:t>11.</a:t>
            </a:r>
            <a:r>
              <a:rPr lang="zh-CN" altLang="en-US" sz="2400" dirty="0">
                <a:latin typeface="+mn-lt"/>
              </a:rPr>
              <a:t>取下车轮，关闭电源，测试结束。 </a:t>
            </a:r>
          </a:p>
        </p:txBody>
      </p:sp>
    </p:spTree>
    <p:extLst>
      <p:ext uri="{BB962C8B-B14F-4D97-AF65-F5344CB8AC3E}">
        <p14:creationId xmlns:p14="http://schemas.microsoft.com/office/powerpoint/2010/main" val="16466490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776000" cy="1143000"/>
          </a:xfrm>
        </p:spPr>
        <p:txBody>
          <a:bodyPr/>
          <a:lstStyle/>
          <a:p>
            <a:pPr algn="ctr"/>
            <a:r>
              <a:rPr lang="zh-CN" altLang="zh-CN" b="1" dirty="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zh-CN" b="1" dirty="0" smtClean="0">
                <a:ln w="6350">
                  <a:solidFill>
                    <a:schemeClr val="accent1">
                      <a:shade val="43000"/>
                    </a:schemeClr>
                  </a:solidFill>
                </a:ln>
                <a:solidFill>
                  <a:srgbClr val="FFFF00"/>
                </a:solidFill>
                <a:effectLst/>
                <a:latin typeface="+mn-ea"/>
                <a:ea typeface="+mn-ea"/>
              </a:rPr>
              <a:t>行驶</a:t>
            </a:r>
            <a:r>
              <a:rPr lang="zh-CN" altLang="zh-CN" b="1" dirty="0">
                <a:ln w="6350">
                  <a:solidFill>
                    <a:schemeClr val="accent1">
                      <a:shade val="43000"/>
                    </a:schemeClr>
                  </a:solidFill>
                </a:ln>
                <a:solidFill>
                  <a:srgbClr val="FFFF00"/>
                </a:solidFill>
                <a:effectLst/>
                <a:latin typeface="+mn-ea"/>
                <a:ea typeface="+mn-ea"/>
              </a:rPr>
              <a:t>系</a:t>
            </a:r>
            <a:r>
              <a:rPr lang="zh-CN" altLang="zh-CN" b="1" dirty="0" smtClean="0">
                <a:ln w="6350">
                  <a:solidFill>
                    <a:schemeClr val="accent1">
                      <a:shade val="43000"/>
                    </a:schemeClr>
                  </a:solidFill>
                </a:ln>
                <a:solidFill>
                  <a:srgbClr val="FFFF00"/>
                </a:solidFill>
                <a:effectLst/>
                <a:latin typeface="+mn-ea"/>
                <a:ea typeface="+mn-ea"/>
              </a:rPr>
              <a:t>的</a:t>
            </a:r>
            <a:r>
              <a:rPr lang="zh-CN" altLang="zh-CN" b="1" dirty="0">
                <a:ln w="6350">
                  <a:solidFill>
                    <a:schemeClr val="accent1">
                      <a:shade val="43000"/>
                    </a:schemeClr>
                  </a:solidFill>
                </a:ln>
                <a:solidFill>
                  <a:srgbClr val="FFFF00"/>
                </a:solidFill>
                <a:effectLst/>
                <a:latin typeface="+mn-ea"/>
                <a:ea typeface="+mn-ea"/>
              </a:rPr>
              <a:t>维护</a:t>
            </a:r>
            <a:endParaRPr lang="en-US" altLang="zh-CN" b="1" dirty="0">
              <a:ln w="6350">
                <a:solidFill>
                  <a:schemeClr val="accent1">
                    <a:shade val="43000"/>
                  </a:schemeClr>
                </a:solidFill>
              </a:ln>
              <a:solidFill>
                <a:srgbClr val="FFFF00"/>
              </a:solidFill>
              <a:effectLst/>
              <a:latin typeface="+mn-ea"/>
              <a:ea typeface="+mn-ea"/>
            </a:endParaRPr>
          </a:p>
        </p:txBody>
      </p:sp>
      <p:sp>
        <p:nvSpPr>
          <p:cNvPr id="6" name="文本框 5"/>
          <p:cNvSpPr txBox="1"/>
          <p:nvPr/>
        </p:nvSpPr>
        <p:spPr>
          <a:xfrm>
            <a:off x="683568" y="1412776"/>
            <a:ext cx="3672408" cy="5262979"/>
          </a:xfrm>
          <a:prstGeom prst="rect">
            <a:avLst/>
          </a:prstGeom>
          <a:noFill/>
        </p:spPr>
        <p:txBody>
          <a:bodyPr wrap="square" rtlCol="0">
            <a:spAutoFit/>
          </a:bodyPr>
          <a:lstStyle/>
          <a:p>
            <a:pPr indent="457200">
              <a:lnSpc>
                <a:spcPct val="200000"/>
              </a:lnSpc>
            </a:pPr>
            <a:r>
              <a:rPr lang="zh-CN" altLang="zh-CN" sz="2400" dirty="0"/>
              <a:t>汽车行驶系一般由车架、车桥、车轮和悬架组成，车架是全车的装配基体，车轮经轮毂轴承安装在车桥上，车桥又通过悬架与车架相连，这样，行驶系就连接成为一个整体。</a:t>
            </a:r>
          </a:p>
        </p:txBody>
      </p:sp>
      <p:sp>
        <p:nvSpPr>
          <p:cNvPr id="4" name="文本框 3"/>
          <p:cNvSpPr txBox="1"/>
          <p:nvPr/>
        </p:nvSpPr>
        <p:spPr>
          <a:xfrm>
            <a:off x="4572000" y="5661248"/>
            <a:ext cx="3816424" cy="369332"/>
          </a:xfrm>
          <a:prstGeom prst="rect">
            <a:avLst/>
          </a:prstGeom>
          <a:noFill/>
        </p:spPr>
        <p:txBody>
          <a:bodyPr wrap="square" rtlCol="0">
            <a:spAutoFit/>
          </a:bodyPr>
          <a:lstStyle/>
          <a:p>
            <a:pPr algn="ctr"/>
            <a:r>
              <a:rPr lang="zh-CN" altLang="zh-CN"/>
              <a:t>汽车行驶系</a:t>
            </a:r>
            <a:endParaRPr lang="zh-CN" altLang="en-US" b="1" dirty="0"/>
          </a:p>
        </p:txBody>
      </p:sp>
      <p:pic>
        <p:nvPicPr>
          <p:cNvPr id="5" name="图片 4"/>
          <p:cNvPicPr>
            <a:picLocks noChangeAspect="1"/>
          </p:cNvPicPr>
          <p:nvPr/>
        </p:nvPicPr>
        <p:blipFill>
          <a:blip r:embed="rId2"/>
          <a:stretch>
            <a:fillRect/>
          </a:stretch>
        </p:blipFill>
        <p:spPr>
          <a:xfrm>
            <a:off x="4139952" y="2132856"/>
            <a:ext cx="4842538" cy="3240360"/>
          </a:xfrm>
          <a:prstGeom prst="rect">
            <a:avLst/>
          </a:prstGeom>
        </p:spPr>
      </p:pic>
    </p:spTree>
    <p:extLst>
      <p:ext uri="{BB962C8B-B14F-4D97-AF65-F5344CB8AC3E}">
        <p14:creationId xmlns:p14="http://schemas.microsoft.com/office/powerpoint/2010/main" val="22032123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4 </a:t>
            </a:r>
            <a:r>
              <a:rPr lang="zh-CN" altLang="zh-CN" sz="3600" b="1" dirty="0" smtClean="0">
                <a:solidFill>
                  <a:srgbClr val="FFFF00"/>
                </a:solidFill>
                <a:effectLst/>
                <a:latin typeface="+mn-ea"/>
                <a:ea typeface="+mn-ea"/>
              </a:rPr>
              <a:t>普通</a:t>
            </a:r>
            <a:r>
              <a:rPr lang="zh-CN" altLang="zh-CN" sz="3600" b="1" dirty="0">
                <a:solidFill>
                  <a:srgbClr val="FFFF00"/>
                </a:solidFill>
                <a:effectLst/>
                <a:latin typeface="+mn-ea"/>
                <a:ea typeface="+mn-ea"/>
              </a:rPr>
              <a:t>悬架装置的维护</a:t>
            </a:r>
          </a:p>
        </p:txBody>
      </p:sp>
      <p:sp>
        <p:nvSpPr>
          <p:cNvPr id="4" name="文本框 3"/>
          <p:cNvSpPr txBox="1"/>
          <p:nvPr/>
        </p:nvSpPr>
        <p:spPr>
          <a:xfrm>
            <a:off x="683568" y="2492896"/>
            <a:ext cx="7560840"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掌握悬架装置的维护作业内容及操作方法。</a:t>
            </a:r>
            <a:endParaRPr lang="en-US" altLang="zh-CN" sz="2800" dirty="0"/>
          </a:p>
        </p:txBody>
      </p:sp>
    </p:spTree>
    <p:extLst>
      <p:ext uri="{BB962C8B-B14F-4D97-AF65-F5344CB8AC3E}">
        <p14:creationId xmlns:p14="http://schemas.microsoft.com/office/powerpoint/2010/main" val="24702481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8" name="组合 7"/>
          <p:cNvGrpSpPr/>
          <p:nvPr/>
        </p:nvGrpSpPr>
        <p:grpSpPr>
          <a:xfrm>
            <a:off x="4788024" y="4005064"/>
            <a:ext cx="4053784" cy="2745596"/>
            <a:chOff x="4860032" y="1268760"/>
            <a:chExt cx="4053784" cy="2745596"/>
          </a:xfrm>
        </p:grpSpPr>
        <p:pic>
          <p:nvPicPr>
            <p:cNvPr id="10" name="图片 9"/>
            <p:cNvPicPr>
              <a:picLocks noChangeAspect="1"/>
            </p:cNvPicPr>
            <p:nvPr/>
          </p:nvPicPr>
          <p:blipFill>
            <a:blip r:embed="rId2"/>
            <a:stretch>
              <a:fillRect/>
            </a:stretch>
          </p:blipFill>
          <p:spPr>
            <a:xfrm>
              <a:off x="4860032" y="1268760"/>
              <a:ext cx="4053784" cy="2304256"/>
            </a:xfrm>
            <a:prstGeom prst="rect">
              <a:avLst/>
            </a:prstGeom>
          </p:spPr>
        </p:pic>
        <p:sp>
          <p:nvSpPr>
            <p:cNvPr id="19" name="文本框 18"/>
            <p:cNvSpPr txBox="1"/>
            <p:nvPr/>
          </p:nvSpPr>
          <p:spPr>
            <a:xfrm>
              <a:off x="5868144" y="3645024"/>
              <a:ext cx="2053640" cy="369332"/>
            </a:xfrm>
            <a:prstGeom prst="rect">
              <a:avLst/>
            </a:prstGeom>
            <a:noFill/>
          </p:spPr>
          <p:txBody>
            <a:bodyPr wrap="square" rtlCol="0">
              <a:spAutoFit/>
            </a:bodyPr>
            <a:lstStyle/>
            <a:p>
              <a:pPr algn="ctr"/>
              <a:r>
                <a:rPr lang="zh-CN" altLang="zh-CN" dirty="0"/>
                <a:t>常用修理工具</a:t>
              </a:r>
              <a:endParaRPr lang="zh-CN" altLang="en-US" dirty="0"/>
            </a:p>
          </p:txBody>
        </p:sp>
      </p:grpSp>
      <p:grpSp>
        <p:nvGrpSpPr>
          <p:cNvPr id="12" name="组合 11"/>
          <p:cNvGrpSpPr/>
          <p:nvPr/>
        </p:nvGrpSpPr>
        <p:grpSpPr>
          <a:xfrm>
            <a:off x="899592" y="980728"/>
            <a:ext cx="2952328" cy="2745596"/>
            <a:chOff x="755576" y="980728"/>
            <a:chExt cx="2952328" cy="2745596"/>
          </a:xfrm>
        </p:grpSpPr>
        <p:sp>
          <p:nvSpPr>
            <p:cNvPr id="20" name="文本框 19"/>
            <p:cNvSpPr txBox="1"/>
            <p:nvPr/>
          </p:nvSpPr>
          <p:spPr>
            <a:xfrm>
              <a:off x="1259632" y="3356992"/>
              <a:ext cx="2053640" cy="369332"/>
            </a:xfrm>
            <a:prstGeom prst="rect">
              <a:avLst/>
            </a:prstGeom>
            <a:noFill/>
          </p:spPr>
          <p:txBody>
            <a:bodyPr wrap="square" rtlCol="0">
              <a:spAutoFit/>
            </a:bodyPr>
            <a:lstStyle/>
            <a:p>
              <a:pPr algn="ctr"/>
              <a:r>
                <a:rPr lang="zh-CN" altLang="zh-CN"/>
                <a:t>实训汽车</a:t>
              </a:r>
              <a:endParaRPr lang="zh-CN" altLang="en-US" b="1" dirty="0"/>
            </a:p>
          </p:txBody>
        </p:sp>
        <p:pic>
          <p:nvPicPr>
            <p:cNvPr id="2" name="图片 1"/>
            <p:cNvPicPr>
              <a:picLocks noChangeAspect="1"/>
            </p:cNvPicPr>
            <p:nvPr/>
          </p:nvPicPr>
          <p:blipFill>
            <a:blip r:embed="rId3"/>
            <a:stretch>
              <a:fillRect/>
            </a:stretch>
          </p:blipFill>
          <p:spPr>
            <a:xfrm>
              <a:off x="755576" y="980728"/>
              <a:ext cx="2952328" cy="2404877"/>
            </a:xfrm>
            <a:prstGeom prst="rect">
              <a:avLst/>
            </a:prstGeom>
          </p:spPr>
        </p:pic>
      </p:grpSp>
      <p:sp>
        <p:nvSpPr>
          <p:cNvPr id="4" name="文本框 3"/>
          <p:cNvSpPr txBox="1"/>
          <p:nvPr/>
        </p:nvSpPr>
        <p:spPr>
          <a:xfrm>
            <a:off x="1187624" y="6381328"/>
            <a:ext cx="2448272" cy="369332"/>
          </a:xfrm>
          <a:prstGeom prst="rect">
            <a:avLst/>
          </a:prstGeom>
          <a:noFill/>
        </p:spPr>
        <p:txBody>
          <a:bodyPr wrap="square" rtlCol="0">
            <a:spAutoFit/>
          </a:bodyPr>
          <a:lstStyle/>
          <a:p>
            <a:pPr algn="ctr"/>
            <a:r>
              <a:rPr lang="zh-CN" altLang="zh-CN"/>
              <a:t>润滑脂加注器</a:t>
            </a:r>
            <a:endParaRPr lang="zh-CN" altLang="en-US" dirty="0"/>
          </a:p>
        </p:txBody>
      </p:sp>
      <p:sp>
        <p:nvSpPr>
          <p:cNvPr id="7" name="文本框 6"/>
          <p:cNvSpPr txBox="1"/>
          <p:nvPr/>
        </p:nvSpPr>
        <p:spPr>
          <a:xfrm>
            <a:off x="5364088" y="3429000"/>
            <a:ext cx="2808312" cy="369332"/>
          </a:xfrm>
          <a:prstGeom prst="rect">
            <a:avLst/>
          </a:prstGeom>
          <a:noFill/>
        </p:spPr>
        <p:txBody>
          <a:bodyPr wrap="square" rtlCol="0">
            <a:spAutoFit/>
          </a:bodyPr>
          <a:lstStyle/>
          <a:p>
            <a:pPr algn="ctr"/>
            <a:r>
              <a:rPr lang="zh-CN" altLang="zh-CN"/>
              <a:t>实训汽车（</a:t>
            </a:r>
            <a:r>
              <a:rPr lang="en-US" altLang="zh-CN"/>
              <a:t>EQ1092</a:t>
            </a:r>
            <a:r>
              <a:rPr lang="zh-CN" altLang="zh-CN"/>
              <a:t>）</a:t>
            </a:r>
            <a:endParaRPr lang="zh-CN" altLang="en-US" dirty="0"/>
          </a:p>
        </p:txBody>
      </p:sp>
      <p:pic>
        <p:nvPicPr>
          <p:cNvPr id="9" name="图片 8"/>
          <p:cNvPicPr>
            <a:picLocks noChangeAspect="1"/>
          </p:cNvPicPr>
          <p:nvPr/>
        </p:nvPicPr>
        <p:blipFill>
          <a:blip r:embed="rId4"/>
          <a:stretch>
            <a:fillRect/>
          </a:stretch>
        </p:blipFill>
        <p:spPr>
          <a:xfrm>
            <a:off x="4932040" y="1052736"/>
            <a:ext cx="3528392" cy="2158394"/>
          </a:xfrm>
          <a:prstGeom prst="rect">
            <a:avLst/>
          </a:prstGeom>
        </p:spPr>
      </p:pic>
      <p:pic>
        <p:nvPicPr>
          <p:cNvPr id="11" name="图片 10"/>
          <p:cNvPicPr>
            <a:picLocks noChangeAspect="1"/>
          </p:cNvPicPr>
          <p:nvPr/>
        </p:nvPicPr>
        <p:blipFill>
          <a:blip r:embed="rId5"/>
          <a:stretch>
            <a:fillRect/>
          </a:stretch>
        </p:blipFill>
        <p:spPr>
          <a:xfrm>
            <a:off x="827584" y="3933056"/>
            <a:ext cx="3162300" cy="2305050"/>
          </a:xfrm>
          <a:prstGeom prst="rect">
            <a:avLst/>
          </a:prstGeom>
        </p:spPr>
      </p:pic>
    </p:spTree>
    <p:extLst>
      <p:ext uri="{BB962C8B-B14F-4D97-AF65-F5344CB8AC3E}">
        <p14:creationId xmlns:p14="http://schemas.microsoft.com/office/powerpoint/2010/main" val="18366736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钢板弹簧的检查与紧固</a:t>
            </a:r>
            <a:endParaRPr lang="zh-CN" altLang="en-US" sz="2400" dirty="0">
              <a:solidFill>
                <a:srgbClr val="FFFF00"/>
              </a:solidFill>
            </a:endParaRPr>
          </a:p>
        </p:txBody>
      </p:sp>
      <p:sp>
        <p:nvSpPr>
          <p:cNvPr id="10" name="文本框 9"/>
          <p:cNvSpPr txBox="1"/>
          <p:nvPr/>
        </p:nvSpPr>
        <p:spPr>
          <a:xfrm>
            <a:off x="683568" y="1595021"/>
            <a:ext cx="4248472" cy="5262979"/>
          </a:xfrm>
          <a:prstGeom prst="rect">
            <a:avLst/>
          </a:prstGeom>
          <a:noFill/>
        </p:spPr>
        <p:txBody>
          <a:bodyPr wrap="square" rtlCol="0">
            <a:spAutoFit/>
          </a:bodyPr>
          <a:lstStyle/>
          <a:p>
            <a:pPr indent="457200">
              <a:lnSpc>
                <a:spcPct val="200000"/>
              </a:lnSpc>
            </a:pPr>
            <a:r>
              <a:rPr lang="en-US" altLang="zh-CN" sz="2400" dirty="0"/>
              <a:t>1.</a:t>
            </a:r>
            <a:r>
              <a:rPr lang="zh-CN" altLang="zh-CN" sz="2400" dirty="0"/>
              <a:t>钢板弹簧的</a:t>
            </a:r>
            <a:r>
              <a:rPr lang="zh-CN" altLang="zh-CN" sz="2400" dirty="0" smtClean="0"/>
              <a:t>检查</a:t>
            </a:r>
            <a:endParaRPr lang="en-US" altLang="zh-CN" sz="2400" dirty="0" smtClean="0"/>
          </a:p>
          <a:p>
            <a:pPr indent="457200">
              <a:lnSpc>
                <a:spcPct val="200000"/>
              </a:lnSpc>
            </a:pPr>
            <a:r>
              <a:rPr lang="zh-CN" altLang="zh-CN" sz="2400" dirty="0"/>
              <a:t>检查钢板弹簧有无裂纹或折断，弹簧夹箍有无松动，弹簧夹箍与钢板弹簧的间隙</a:t>
            </a:r>
            <a:r>
              <a:rPr lang="zh-CN" altLang="zh-CN" sz="2400" dirty="0" smtClean="0"/>
              <a:t>。</a:t>
            </a:r>
            <a:endParaRPr lang="en-US" altLang="zh-CN" sz="2400" dirty="0" smtClean="0"/>
          </a:p>
          <a:p>
            <a:pPr indent="457200">
              <a:lnSpc>
                <a:spcPct val="200000"/>
              </a:lnSpc>
            </a:pPr>
            <a:r>
              <a:rPr lang="en-US" altLang="zh-CN" sz="2400" dirty="0"/>
              <a:t>2.</a:t>
            </a:r>
            <a:r>
              <a:rPr lang="zh-CN" altLang="zh-CN" sz="2400" dirty="0"/>
              <a:t>钢板弹簧的紧固</a:t>
            </a:r>
          </a:p>
          <a:p>
            <a:pPr indent="457200">
              <a:lnSpc>
                <a:spcPct val="200000"/>
              </a:lnSpc>
            </a:pPr>
            <a:r>
              <a:rPr lang="zh-CN" altLang="zh-CN" sz="2400" dirty="0"/>
              <a:t>紧固钢板弹簧夹箍螺栓</a:t>
            </a:r>
            <a:r>
              <a:rPr lang="zh-CN" altLang="zh-CN" sz="2400" dirty="0" smtClean="0"/>
              <a:t>螺母</a:t>
            </a:r>
            <a:r>
              <a:rPr lang="zh-CN" altLang="en-US" sz="2400" dirty="0"/>
              <a:t>。</a:t>
            </a:r>
            <a:endParaRPr lang="zh-CN" altLang="zh-CN" sz="2400" dirty="0"/>
          </a:p>
        </p:txBody>
      </p:sp>
      <p:pic>
        <p:nvPicPr>
          <p:cNvPr id="3" name="图片 2"/>
          <p:cNvPicPr>
            <a:picLocks noChangeAspect="1"/>
          </p:cNvPicPr>
          <p:nvPr/>
        </p:nvPicPr>
        <p:blipFill>
          <a:blip r:embed="rId3"/>
          <a:stretch>
            <a:fillRect/>
          </a:stretch>
        </p:blipFill>
        <p:spPr>
          <a:xfrm>
            <a:off x="4932040" y="2636912"/>
            <a:ext cx="3909294" cy="2664296"/>
          </a:xfrm>
          <a:prstGeom prst="rect">
            <a:avLst/>
          </a:prstGeom>
        </p:spPr>
      </p:pic>
      <p:sp>
        <p:nvSpPr>
          <p:cNvPr id="4" name="文本框 3"/>
          <p:cNvSpPr txBox="1"/>
          <p:nvPr/>
        </p:nvSpPr>
        <p:spPr>
          <a:xfrm>
            <a:off x="4932040" y="5445224"/>
            <a:ext cx="3888432" cy="369332"/>
          </a:xfrm>
          <a:prstGeom prst="rect">
            <a:avLst/>
          </a:prstGeom>
          <a:noFill/>
        </p:spPr>
        <p:txBody>
          <a:bodyPr wrap="square" rtlCol="0">
            <a:spAutoFit/>
          </a:bodyPr>
          <a:lstStyle/>
          <a:p>
            <a:pPr algn="ctr"/>
            <a:r>
              <a:rPr lang="zh-CN" altLang="zh-CN" dirty="0"/>
              <a:t>钢板弹簧的检查</a:t>
            </a:r>
            <a:endParaRPr lang="zh-CN" altLang="en-US" dirty="0"/>
          </a:p>
        </p:txBody>
      </p:sp>
    </p:spTree>
    <p:extLst>
      <p:ext uri="{BB962C8B-B14F-4D97-AF65-F5344CB8AC3E}">
        <p14:creationId xmlns:p14="http://schemas.microsoft.com/office/powerpoint/2010/main" val="20259340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钢板弹簧的润滑</a:t>
            </a:r>
            <a:endParaRPr lang="zh-CN" altLang="en-US" sz="2400" dirty="0">
              <a:solidFill>
                <a:srgbClr val="FFFF00"/>
              </a:solidFill>
            </a:endParaRPr>
          </a:p>
        </p:txBody>
      </p:sp>
      <p:sp>
        <p:nvSpPr>
          <p:cNvPr id="2" name="Rectangle 1"/>
          <p:cNvSpPr>
            <a:spLocks noChangeArrowheads="1"/>
          </p:cNvSpPr>
          <p:nvPr/>
        </p:nvSpPr>
        <p:spPr bwMode="auto">
          <a:xfrm>
            <a:off x="683568" y="1501200"/>
            <a:ext cx="799288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457200" fontAlgn="base">
              <a:lnSpc>
                <a:spcPct val="200000"/>
              </a:lnSpc>
              <a:spcBef>
                <a:spcPct val="0"/>
              </a:spcBef>
              <a:spcAft>
                <a:spcPct val="0"/>
              </a:spcAft>
              <a:buClrTx/>
              <a:buSzTx/>
              <a:buFontTx/>
              <a:buNone/>
              <a:tabLst/>
            </a:pPr>
            <a:r>
              <a:rPr lang="en-US" altLang="zh-CN" sz="2400" dirty="0"/>
              <a:t>1.</a:t>
            </a:r>
            <a:r>
              <a:rPr lang="zh-CN" altLang="en-US" sz="2400" dirty="0"/>
              <a:t>汽车每行驶</a:t>
            </a:r>
            <a:r>
              <a:rPr lang="en-US" altLang="zh-CN" sz="2400" dirty="0"/>
              <a:t>4 000 km</a:t>
            </a:r>
            <a:r>
              <a:rPr lang="zh-CN" altLang="en-US" sz="2400" dirty="0"/>
              <a:t>，应对前后钢板弹簧销加注</a:t>
            </a:r>
            <a:r>
              <a:rPr lang="zh-CN" altLang="en-US" sz="2400" dirty="0" smtClean="0"/>
              <a:t>润滑脂。</a:t>
            </a:r>
            <a:endParaRPr lang="zh-CN" altLang="en-US" sz="2400" dirty="0"/>
          </a:p>
          <a:p>
            <a:pPr marR="0" lvl="0" indent="457200" fontAlgn="base">
              <a:lnSpc>
                <a:spcPct val="200000"/>
              </a:lnSpc>
              <a:spcBef>
                <a:spcPct val="0"/>
              </a:spcBef>
              <a:spcAft>
                <a:spcPct val="0"/>
              </a:spcAft>
              <a:buClrTx/>
              <a:buSzTx/>
              <a:buFontTx/>
              <a:buNone/>
              <a:tabLst/>
            </a:pPr>
            <a:r>
              <a:rPr lang="en-US" altLang="zh-CN" sz="2400" dirty="0"/>
              <a:t>2.</a:t>
            </a:r>
            <a:r>
              <a:rPr lang="zh-CN" altLang="en-US" sz="2400" dirty="0"/>
              <a:t>汽车每行驶</a:t>
            </a:r>
            <a:r>
              <a:rPr lang="en-US" altLang="zh-CN" sz="2400" dirty="0"/>
              <a:t>48 000 km</a:t>
            </a:r>
            <a:r>
              <a:rPr lang="zh-CN" altLang="en-US" sz="2400" dirty="0"/>
              <a:t>左右，应在每片钢板弹簧的表面，涂一层</a:t>
            </a:r>
            <a:r>
              <a:rPr lang="en-US" altLang="zh-CN" sz="2400" dirty="0"/>
              <a:t>0.15</a:t>
            </a:r>
            <a:r>
              <a:rPr lang="zh-CN" altLang="en-US" sz="2400" dirty="0"/>
              <a:t>～</a:t>
            </a:r>
            <a:r>
              <a:rPr lang="en-US" altLang="zh-CN" sz="2400" dirty="0"/>
              <a:t>0.20 mm</a:t>
            </a:r>
            <a:r>
              <a:rPr lang="zh-CN" altLang="en-US" sz="2400" dirty="0"/>
              <a:t>厚的石墨基</a:t>
            </a:r>
            <a:r>
              <a:rPr lang="zh-CN" altLang="en-US" sz="2400" dirty="0" smtClean="0"/>
              <a:t>润滑脂。</a:t>
            </a:r>
            <a:endParaRPr lang="zh-CN" altLang="en-US" sz="2400" dirty="0"/>
          </a:p>
        </p:txBody>
      </p:sp>
    </p:spTree>
    <p:extLst>
      <p:ext uri="{BB962C8B-B14F-4D97-AF65-F5344CB8AC3E}">
        <p14:creationId xmlns:p14="http://schemas.microsoft.com/office/powerpoint/2010/main" val="9332936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螺旋弹簧的检查与紧固</a:t>
            </a:r>
            <a:endParaRPr lang="zh-CN" altLang="en-US" sz="2400" dirty="0">
              <a:solidFill>
                <a:srgbClr val="FFFF00"/>
              </a:solidFill>
            </a:endParaRPr>
          </a:p>
        </p:txBody>
      </p:sp>
      <p:sp>
        <p:nvSpPr>
          <p:cNvPr id="10" name="文本框 9"/>
          <p:cNvSpPr txBox="1"/>
          <p:nvPr/>
        </p:nvSpPr>
        <p:spPr>
          <a:xfrm>
            <a:off x="683568" y="1196752"/>
            <a:ext cx="5184576" cy="5262979"/>
          </a:xfrm>
          <a:prstGeom prst="rect">
            <a:avLst/>
          </a:prstGeom>
          <a:noFill/>
        </p:spPr>
        <p:txBody>
          <a:bodyPr wrap="square" rtlCol="0">
            <a:spAutoFit/>
          </a:bodyPr>
          <a:lstStyle/>
          <a:p>
            <a:pPr indent="457200" fontAlgn="base">
              <a:lnSpc>
                <a:spcPct val="200000"/>
              </a:lnSpc>
              <a:spcBef>
                <a:spcPct val="0"/>
              </a:spcBef>
              <a:spcAft>
                <a:spcPct val="0"/>
              </a:spcAft>
            </a:pPr>
            <a:r>
              <a:rPr lang="en-US" altLang="zh-CN" sz="2400" dirty="0"/>
              <a:t>1.</a:t>
            </a:r>
            <a:r>
              <a:rPr lang="zh-CN" altLang="zh-CN" sz="2400" dirty="0"/>
              <a:t>检查螺旋弹簧应无变形、折断，否则应更换</a:t>
            </a:r>
          </a:p>
          <a:p>
            <a:pPr indent="457200" fontAlgn="base">
              <a:lnSpc>
                <a:spcPct val="200000"/>
              </a:lnSpc>
              <a:spcBef>
                <a:spcPct val="0"/>
              </a:spcBef>
              <a:spcAft>
                <a:spcPct val="0"/>
              </a:spcAft>
            </a:pPr>
            <a:r>
              <a:rPr lang="en-US" altLang="zh-CN" sz="2400" dirty="0"/>
              <a:t>2.</a:t>
            </a:r>
            <a:r>
              <a:rPr lang="zh-CN" altLang="zh-CN" sz="2400" dirty="0"/>
              <a:t>检查弹簧支柱缓冲器及护套是否损坏</a:t>
            </a:r>
          </a:p>
          <a:p>
            <a:pPr indent="457200" fontAlgn="base">
              <a:lnSpc>
                <a:spcPct val="200000"/>
              </a:lnSpc>
              <a:spcBef>
                <a:spcPct val="0"/>
              </a:spcBef>
              <a:spcAft>
                <a:spcPct val="0"/>
              </a:spcAft>
            </a:pPr>
            <a:r>
              <a:rPr lang="en-US" altLang="zh-CN" sz="2400" dirty="0"/>
              <a:t>3.</a:t>
            </a:r>
            <a:r>
              <a:rPr lang="zh-CN" altLang="zh-CN" sz="2400" dirty="0"/>
              <a:t>检查弹簧支柱上支承轴承在转向时是否有响声</a:t>
            </a:r>
          </a:p>
          <a:p>
            <a:pPr indent="457200" fontAlgn="base">
              <a:lnSpc>
                <a:spcPct val="200000"/>
              </a:lnSpc>
              <a:spcBef>
                <a:spcPct val="0"/>
              </a:spcBef>
              <a:spcAft>
                <a:spcPct val="0"/>
              </a:spcAft>
            </a:pPr>
            <a:r>
              <a:rPr lang="en-US" altLang="zh-CN" sz="2400" dirty="0"/>
              <a:t>4.</a:t>
            </a:r>
            <a:r>
              <a:rPr lang="zh-CN" altLang="zh-CN" sz="2400" dirty="0"/>
              <a:t>检查拧紧活塞杆上端的白锁螺母。</a:t>
            </a:r>
          </a:p>
        </p:txBody>
      </p:sp>
      <p:sp>
        <p:nvSpPr>
          <p:cNvPr id="15" name="文本框 14"/>
          <p:cNvSpPr txBox="1"/>
          <p:nvPr/>
        </p:nvSpPr>
        <p:spPr>
          <a:xfrm>
            <a:off x="5796136" y="5229200"/>
            <a:ext cx="3187716" cy="369332"/>
          </a:xfrm>
          <a:prstGeom prst="rect">
            <a:avLst/>
          </a:prstGeom>
          <a:noFill/>
        </p:spPr>
        <p:txBody>
          <a:bodyPr wrap="square" rtlCol="0">
            <a:spAutoFit/>
          </a:bodyPr>
          <a:lstStyle/>
          <a:p>
            <a:pPr algn="ctr"/>
            <a:r>
              <a:rPr lang="zh-CN" altLang="zh-CN"/>
              <a:t>螺旋弹簧的检查</a:t>
            </a:r>
            <a:endParaRPr lang="zh-CN" altLang="zh-CN"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1772816"/>
            <a:ext cx="2824929" cy="3312368"/>
          </a:xfrm>
          <a:prstGeom prst="rect">
            <a:avLst/>
          </a:prstGeom>
        </p:spPr>
      </p:pic>
    </p:spTree>
    <p:extLst>
      <p:ext uri="{BB962C8B-B14F-4D97-AF65-F5344CB8AC3E}">
        <p14:creationId xmlns:p14="http://schemas.microsoft.com/office/powerpoint/2010/main" val="32790400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减振器的检查</a:t>
            </a:r>
            <a:endParaRPr lang="zh-CN" altLang="en-US" sz="2400" dirty="0">
              <a:solidFill>
                <a:srgbClr val="FFFF00"/>
              </a:solidFill>
            </a:endParaRPr>
          </a:p>
        </p:txBody>
      </p:sp>
      <p:sp>
        <p:nvSpPr>
          <p:cNvPr id="10" name="文本框 9"/>
          <p:cNvSpPr txBox="1"/>
          <p:nvPr/>
        </p:nvSpPr>
        <p:spPr>
          <a:xfrm>
            <a:off x="683568" y="1196752"/>
            <a:ext cx="5184576" cy="4524315"/>
          </a:xfrm>
          <a:prstGeom prst="rect">
            <a:avLst/>
          </a:prstGeom>
          <a:noFill/>
        </p:spPr>
        <p:txBody>
          <a:bodyPr wrap="square" rtlCol="0">
            <a:spAutoFit/>
          </a:bodyPr>
          <a:lstStyle/>
          <a:p>
            <a:pPr indent="457200" fontAlgn="base">
              <a:lnSpc>
                <a:spcPct val="200000"/>
              </a:lnSpc>
              <a:spcBef>
                <a:spcPct val="0"/>
              </a:spcBef>
              <a:spcAft>
                <a:spcPct val="0"/>
              </a:spcAft>
            </a:pPr>
            <a:r>
              <a:rPr lang="en-US" altLang="zh-CN" sz="2400" dirty="0"/>
              <a:t>1.</a:t>
            </a:r>
            <a:r>
              <a:rPr lang="zh-CN" altLang="zh-CN" sz="2400" dirty="0"/>
              <a:t>检视减振器外部有无漏油</a:t>
            </a:r>
          </a:p>
          <a:p>
            <a:pPr indent="457200" fontAlgn="base">
              <a:lnSpc>
                <a:spcPct val="200000"/>
              </a:lnSpc>
              <a:spcBef>
                <a:spcPct val="0"/>
              </a:spcBef>
              <a:spcAft>
                <a:spcPct val="0"/>
              </a:spcAft>
            </a:pPr>
            <a:r>
              <a:rPr lang="en-US" altLang="zh-CN" sz="2400" dirty="0"/>
              <a:t>2.</a:t>
            </a:r>
            <a:r>
              <a:rPr lang="zh-CN" altLang="zh-CN" sz="2400" dirty="0"/>
              <a:t>汽车在长时间行驶后</a:t>
            </a:r>
            <a:r>
              <a:rPr lang="zh-CN" altLang="zh-CN" sz="2400" dirty="0" smtClean="0"/>
              <a:t>，若</a:t>
            </a:r>
            <a:r>
              <a:rPr lang="zh-CN" altLang="zh-CN" sz="2400" dirty="0"/>
              <a:t>减振器缸壁</a:t>
            </a:r>
            <a:r>
              <a:rPr lang="zh-CN" altLang="zh-CN" sz="2400" dirty="0" smtClean="0"/>
              <a:t>温度</a:t>
            </a:r>
            <a:r>
              <a:rPr lang="zh-CN" altLang="zh-CN" sz="2400" dirty="0"/>
              <a:t>不高，说明减振器已经失效</a:t>
            </a:r>
            <a:r>
              <a:rPr lang="zh-CN" altLang="zh-CN" sz="2400" dirty="0" smtClean="0"/>
              <a:t>。</a:t>
            </a:r>
            <a:endParaRPr lang="en-US" altLang="zh-CN" sz="2400" dirty="0" smtClean="0"/>
          </a:p>
          <a:p>
            <a:pPr indent="457200" fontAlgn="base">
              <a:lnSpc>
                <a:spcPct val="200000"/>
              </a:lnSpc>
              <a:spcBef>
                <a:spcPct val="0"/>
              </a:spcBef>
              <a:spcAft>
                <a:spcPct val="0"/>
              </a:spcAft>
            </a:pPr>
            <a:r>
              <a:rPr lang="en-US" altLang="zh-CN" sz="2400" dirty="0"/>
              <a:t>3.</a:t>
            </a:r>
            <a:r>
              <a:rPr lang="zh-CN" altLang="zh-CN" sz="2400" dirty="0"/>
              <a:t>拆下检查</a:t>
            </a:r>
            <a:r>
              <a:rPr lang="zh-CN" altLang="zh-CN" sz="2400" dirty="0" smtClean="0"/>
              <a:t>，垂直</a:t>
            </a:r>
            <a:r>
              <a:rPr lang="zh-CN" altLang="zh-CN" sz="2400" dirty="0"/>
              <a:t>拉伸时的阻力应大于推压时的</a:t>
            </a:r>
            <a:r>
              <a:rPr lang="zh-CN" altLang="zh-CN" sz="2400" dirty="0" smtClean="0"/>
              <a:t>阻力。</a:t>
            </a:r>
            <a:endParaRPr lang="en-US" altLang="zh-CN" sz="2400" dirty="0" smtClean="0"/>
          </a:p>
          <a:p>
            <a:pPr indent="457200" fontAlgn="base">
              <a:lnSpc>
                <a:spcPct val="200000"/>
              </a:lnSpc>
              <a:spcBef>
                <a:spcPct val="0"/>
              </a:spcBef>
              <a:spcAft>
                <a:spcPct val="0"/>
              </a:spcAft>
            </a:pPr>
            <a:r>
              <a:rPr lang="en-US" altLang="zh-CN" sz="2400" dirty="0"/>
              <a:t>4.</a:t>
            </a:r>
            <a:r>
              <a:rPr lang="zh-CN" altLang="zh-CN" sz="2400" dirty="0"/>
              <a:t>对于轿车减振器的</a:t>
            </a:r>
            <a:r>
              <a:rPr lang="zh-CN" altLang="zh-CN" sz="2400" dirty="0" smtClean="0"/>
              <a:t>检查</a:t>
            </a:r>
            <a:r>
              <a:rPr lang="zh-CN" altLang="en-US" sz="2400" dirty="0" smtClean="0"/>
              <a:t>。</a:t>
            </a:r>
            <a:endParaRPr lang="zh-CN" altLang="zh-CN" sz="2400" dirty="0"/>
          </a:p>
        </p:txBody>
      </p:sp>
      <p:sp>
        <p:nvSpPr>
          <p:cNvPr id="15" name="文本框 14"/>
          <p:cNvSpPr txBox="1"/>
          <p:nvPr/>
        </p:nvSpPr>
        <p:spPr>
          <a:xfrm>
            <a:off x="5796136" y="5229200"/>
            <a:ext cx="3187716" cy="369332"/>
          </a:xfrm>
          <a:prstGeom prst="rect">
            <a:avLst/>
          </a:prstGeom>
          <a:noFill/>
        </p:spPr>
        <p:txBody>
          <a:bodyPr wrap="square" rtlCol="0">
            <a:spAutoFit/>
          </a:bodyPr>
          <a:lstStyle/>
          <a:p>
            <a:pPr algn="ctr"/>
            <a:r>
              <a:rPr lang="zh-CN" altLang="zh-CN"/>
              <a:t>减振器的检查</a:t>
            </a:r>
            <a:endParaRPr lang="zh-CN" altLang="zh-CN"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168" y="1772816"/>
            <a:ext cx="2507108" cy="3240360"/>
          </a:xfrm>
          <a:prstGeom prst="rect">
            <a:avLst/>
          </a:prstGeom>
        </p:spPr>
      </p:pic>
    </p:spTree>
    <p:extLst>
      <p:ext uri="{BB962C8B-B14F-4D97-AF65-F5344CB8AC3E}">
        <p14:creationId xmlns:p14="http://schemas.microsoft.com/office/powerpoint/2010/main" val="21509722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332656"/>
            <a:ext cx="7992888" cy="1143000"/>
          </a:xfrm>
        </p:spPr>
        <p:txBody>
          <a:bodyPr>
            <a:normAutofit fontScale="90000"/>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汽车</a:t>
            </a:r>
            <a:r>
              <a:rPr lang="zh-CN" altLang="zh-CN" b="1" dirty="0">
                <a:ln w="6350">
                  <a:solidFill>
                    <a:schemeClr val="accent1">
                      <a:shade val="43000"/>
                    </a:schemeClr>
                  </a:solidFill>
                </a:ln>
                <a:solidFill>
                  <a:srgbClr val="FFFF00"/>
                </a:solidFill>
                <a:effectLst/>
                <a:latin typeface="+mn-ea"/>
                <a:ea typeface="+mn-ea"/>
              </a:rPr>
              <a:t>行驶系的故障诊断与排除</a:t>
            </a:r>
            <a:endParaRPr lang="en-US" altLang="zh-CN" b="1" dirty="0">
              <a:ln w="6350">
                <a:solidFill>
                  <a:schemeClr val="accent1">
                    <a:shade val="43000"/>
                  </a:schemeClr>
                </a:solidFill>
              </a:ln>
              <a:solidFill>
                <a:srgbClr val="FFFF00"/>
              </a:solidFill>
              <a:effectLst/>
              <a:latin typeface="+mn-ea"/>
              <a:ea typeface="+mn-ea"/>
            </a:endParaRPr>
          </a:p>
        </p:txBody>
      </p:sp>
      <p:sp>
        <p:nvSpPr>
          <p:cNvPr id="9" name="标题 1"/>
          <p:cNvSpPr txBox="1">
            <a:spLocks/>
          </p:cNvSpPr>
          <p:nvPr/>
        </p:nvSpPr>
        <p:spPr>
          <a:xfrm>
            <a:off x="683568" y="1628800"/>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车身</a:t>
            </a:r>
            <a:r>
              <a:rPr lang="zh-CN" altLang="zh-CN" sz="3600" b="1" dirty="0">
                <a:solidFill>
                  <a:srgbClr val="FFFF00"/>
                </a:solidFill>
                <a:effectLst/>
                <a:latin typeface="+mn-ea"/>
                <a:ea typeface="+mn-ea"/>
              </a:rPr>
              <a:t>倾斜、方向跑偏故障的诊断与排除</a:t>
            </a:r>
            <a:endParaRPr lang="zh-CN" altLang="en-US" sz="3600" b="1" dirty="0">
              <a:solidFill>
                <a:srgbClr val="FFFF00"/>
              </a:solidFill>
              <a:effectLst/>
              <a:latin typeface="+mn-ea"/>
              <a:ea typeface="+mn-ea"/>
            </a:endParaRPr>
          </a:p>
        </p:txBody>
      </p:sp>
      <p:sp>
        <p:nvSpPr>
          <p:cNvPr id="10" name="文本框 9"/>
          <p:cNvSpPr txBox="1"/>
          <p:nvPr/>
        </p:nvSpPr>
        <p:spPr>
          <a:xfrm>
            <a:off x="683568" y="2924944"/>
            <a:ext cx="7632848"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了解车身倾斜、方向跑偏故障现象及原因；</a:t>
            </a:r>
          </a:p>
          <a:p>
            <a:pPr indent="457200" algn="just">
              <a:lnSpc>
                <a:spcPct val="200000"/>
              </a:lnSpc>
            </a:pPr>
            <a:r>
              <a:rPr lang="en-US" altLang="zh-CN" sz="2800" dirty="0"/>
              <a:t>2.</a:t>
            </a:r>
            <a:r>
              <a:rPr lang="zh-CN" altLang="zh-CN" sz="2800" dirty="0"/>
              <a:t>掌握车身倾斜、方向跑偏故障排除方法。</a:t>
            </a:r>
            <a:endParaRPr lang="en-US" altLang="zh-CN" sz="2800" dirty="0"/>
          </a:p>
        </p:txBody>
      </p:sp>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251520" y="2852936"/>
            <a:ext cx="3096344" cy="400110"/>
          </a:xfrm>
          <a:prstGeom prst="rect">
            <a:avLst/>
          </a:prstGeom>
          <a:noFill/>
        </p:spPr>
        <p:txBody>
          <a:bodyPr wrap="square" rtlCol="0">
            <a:spAutoFit/>
          </a:bodyPr>
          <a:lstStyle/>
          <a:p>
            <a:pPr algn="ctr"/>
            <a:r>
              <a:rPr lang="zh-CN" altLang="zh-CN" sz="2000" dirty="0"/>
              <a:t>实训</a:t>
            </a:r>
            <a:r>
              <a:rPr lang="zh-CN" altLang="zh-CN" sz="2000" dirty="0" smtClean="0"/>
              <a:t>汽车</a:t>
            </a:r>
            <a:r>
              <a:rPr lang="zh-CN" altLang="zh-CN" sz="2000" dirty="0"/>
              <a:t>（</a:t>
            </a:r>
            <a:r>
              <a:rPr lang="en-US" altLang="zh-CN" sz="2000" dirty="0"/>
              <a:t>EQ1092</a:t>
            </a:r>
            <a:r>
              <a:rPr lang="zh-CN" altLang="zh-CN" sz="2000" dirty="0"/>
              <a:t>）</a:t>
            </a:r>
            <a:endParaRPr lang="zh-CN" altLang="en-US" sz="2000" dirty="0"/>
          </a:p>
        </p:txBody>
      </p:sp>
      <p:pic>
        <p:nvPicPr>
          <p:cNvPr id="10" name="图片 9"/>
          <p:cNvPicPr>
            <a:picLocks noChangeAspect="1"/>
          </p:cNvPicPr>
          <p:nvPr/>
        </p:nvPicPr>
        <p:blipFill>
          <a:blip r:embed="rId2"/>
          <a:stretch>
            <a:fillRect/>
          </a:stretch>
        </p:blipFill>
        <p:spPr>
          <a:xfrm>
            <a:off x="3419872" y="1196752"/>
            <a:ext cx="2913657" cy="1656184"/>
          </a:xfrm>
          <a:prstGeom prst="rect">
            <a:avLst/>
          </a:prstGeom>
        </p:spPr>
      </p:pic>
      <p:sp>
        <p:nvSpPr>
          <p:cNvPr id="19" name="文本框 18"/>
          <p:cNvSpPr txBox="1"/>
          <p:nvPr/>
        </p:nvSpPr>
        <p:spPr>
          <a:xfrm>
            <a:off x="3707904" y="285293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6588224" y="2852936"/>
            <a:ext cx="2053640" cy="369332"/>
          </a:xfrm>
          <a:prstGeom prst="rect">
            <a:avLst/>
          </a:prstGeom>
          <a:noFill/>
        </p:spPr>
        <p:txBody>
          <a:bodyPr wrap="square" rtlCol="0">
            <a:spAutoFit/>
          </a:bodyPr>
          <a:lstStyle/>
          <a:p>
            <a:pPr algn="ctr"/>
            <a:r>
              <a:rPr lang="zh-CN" altLang="zh-CN"/>
              <a:t>举升器</a:t>
            </a:r>
            <a:endParaRPr lang="zh-CN" altLang="en-US" b="1" dirty="0"/>
          </a:p>
        </p:txBody>
      </p:sp>
      <p:sp>
        <p:nvSpPr>
          <p:cNvPr id="21" name="文本框 20"/>
          <p:cNvSpPr txBox="1"/>
          <p:nvPr/>
        </p:nvSpPr>
        <p:spPr>
          <a:xfrm>
            <a:off x="971600" y="6165304"/>
            <a:ext cx="1872208" cy="369332"/>
          </a:xfrm>
          <a:prstGeom prst="rect">
            <a:avLst/>
          </a:prstGeom>
          <a:noFill/>
        </p:spPr>
        <p:txBody>
          <a:bodyPr wrap="square" rtlCol="0">
            <a:spAutoFit/>
          </a:bodyPr>
          <a:lstStyle/>
          <a:p>
            <a:pPr algn="ctr"/>
            <a:r>
              <a:rPr lang="zh-CN" altLang="zh-CN"/>
              <a:t>卷尺</a:t>
            </a:r>
            <a:endParaRPr lang="zh-CN" altLang="en-US" b="1" dirty="0"/>
          </a:p>
        </p:txBody>
      </p:sp>
      <p:pic>
        <p:nvPicPr>
          <p:cNvPr id="6" name="图片 5"/>
          <p:cNvPicPr>
            <a:picLocks noChangeAspect="1"/>
          </p:cNvPicPr>
          <p:nvPr/>
        </p:nvPicPr>
        <p:blipFill>
          <a:blip r:embed="rId3"/>
          <a:stretch>
            <a:fillRect/>
          </a:stretch>
        </p:blipFill>
        <p:spPr>
          <a:xfrm>
            <a:off x="395536" y="1052736"/>
            <a:ext cx="2925324" cy="1800200"/>
          </a:xfrm>
          <a:prstGeom prst="rect">
            <a:avLst/>
          </a:prstGeom>
        </p:spPr>
      </p:pic>
      <p:pic>
        <p:nvPicPr>
          <p:cNvPr id="9" name="图片 8"/>
          <p:cNvPicPr>
            <a:picLocks noChangeAspect="1"/>
          </p:cNvPicPr>
          <p:nvPr/>
        </p:nvPicPr>
        <p:blipFill>
          <a:blip r:embed="rId4"/>
          <a:stretch>
            <a:fillRect/>
          </a:stretch>
        </p:blipFill>
        <p:spPr>
          <a:xfrm>
            <a:off x="6444208" y="260648"/>
            <a:ext cx="2304256" cy="2594487"/>
          </a:xfrm>
          <a:prstGeom prst="rect">
            <a:avLst/>
          </a:prstGeom>
        </p:spPr>
      </p:pic>
      <p:pic>
        <p:nvPicPr>
          <p:cNvPr id="11" name="图片 10"/>
          <p:cNvPicPr>
            <a:picLocks noChangeAspect="1"/>
          </p:cNvPicPr>
          <p:nvPr/>
        </p:nvPicPr>
        <p:blipFill>
          <a:blip r:embed="rId5"/>
          <a:stretch>
            <a:fillRect/>
          </a:stretch>
        </p:blipFill>
        <p:spPr>
          <a:xfrm>
            <a:off x="683568" y="3789040"/>
            <a:ext cx="2486025" cy="2314575"/>
          </a:xfrm>
          <a:prstGeom prst="rect">
            <a:avLst/>
          </a:prstGeom>
        </p:spPr>
      </p:pic>
      <p:pic>
        <p:nvPicPr>
          <p:cNvPr id="12" name="图片 11"/>
          <p:cNvPicPr>
            <a:picLocks noChangeAspect="1"/>
          </p:cNvPicPr>
          <p:nvPr/>
        </p:nvPicPr>
        <p:blipFill>
          <a:blip r:embed="rId6"/>
          <a:stretch>
            <a:fillRect/>
          </a:stretch>
        </p:blipFill>
        <p:spPr>
          <a:xfrm>
            <a:off x="3347864" y="3573016"/>
            <a:ext cx="2428875" cy="2543175"/>
          </a:xfrm>
          <a:prstGeom prst="rect">
            <a:avLst/>
          </a:prstGeom>
        </p:spPr>
      </p:pic>
      <p:sp>
        <p:nvSpPr>
          <p:cNvPr id="16" name="文本框 15"/>
          <p:cNvSpPr txBox="1"/>
          <p:nvPr/>
        </p:nvSpPr>
        <p:spPr>
          <a:xfrm>
            <a:off x="3491880" y="6165304"/>
            <a:ext cx="1872208" cy="369332"/>
          </a:xfrm>
          <a:prstGeom prst="rect">
            <a:avLst/>
          </a:prstGeom>
          <a:noFill/>
        </p:spPr>
        <p:txBody>
          <a:bodyPr wrap="square" rtlCol="0">
            <a:spAutoFit/>
          </a:bodyPr>
          <a:lstStyle/>
          <a:p>
            <a:pPr algn="ctr"/>
            <a:r>
              <a:rPr lang="zh-CN" altLang="zh-CN" dirty="0"/>
              <a:t>轮胎动平衡机</a:t>
            </a:r>
            <a:endParaRPr lang="zh-CN" altLang="en-US" b="1" dirty="0"/>
          </a:p>
        </p:txBody>
      </p:sp>
      <p:pic>
        <p:nvPicPr>
          <p:cNvPr id="13" name="图片 12"/>
          <p:cNvPicPr>
            <a:picLocks noChangeAspect="1"/>
          </p:cNvPicPr>
          <p:nvPr/>
        </p:nvPicPr>
        <p:blipFill>
          <a:blip r:embed="rId7"/>
          <a:stretch>
            <a:fillRect/>
          </a:stretch>
        </p:blipFill>
        <p:spPr>
          <a:xfrm>
            <a:off x="6084168" y="4005064"/>
            <a:ext cx="2428875" cy="2114550"/>
          </a:xfrm>
          <a:prstGeom prst="rect">
            <a:avLst/>
          </a:prstGeom>
        </p:spPr>
      </p:pic>
      <p:sp>
        <p:nvSpPr>
          <p:cNvPr id="18" name="文本框 17"/>
          <p:cNvSpPr txBox="1"/>
          <p:nvPr/>
        </p:nvSpPr>
        <p:spPr>
          <a:xfrm>
            <a:off x="6444208" y="6165304"/>
            <a:ext cx="1872208" cy="369332"/>
          </a:xfrm>
          <a:prstGeom prst="rect">
            <a:avLst/>
          </a:prstGeom>
          <a:noFill/>
        </p:spPr>
        <p:txBody>
          <a:bodyPr wrap="square" rtlCol="0">
            <a:spAutoFit/>
          </a:bodyPr>
          <a:lstStyle/>
          <a:p>
            <a:pPr algn="ctr"/>
            <a:r>
              <a:rPr lang="zh-CN" altLang="zh-CN"/>
              <a:t>轮胎气压表</a:t>
            </a:r>
            <a:endParaRPr lang="zh-CN" altLang="en-US" b="1" dirty="0"/>
          </a:p>
        </p:txBody>
      </p:sp>
    </p:spTree>
    <p:extLst>
      <p:ext uri="{BB962C8B-B14F-4D97-AF65-F5344CB8AC3E}">
        <p14:creationId xmlns:p14="http://schemas.microsoft.com/office/powerpoint/2010/main" val="16087211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7992888"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en-US" altLang="zh-CN" sz="2400" dirty="0"/>
              <a:t>1.</a:t>
            </a:r>
            <a:r>
              <a:rPr lang="zh-CN" altLang="zh-CN" sz="2400" dirty="0"/>
              <a:t>汽车停放在平坦的地面上，车身倾斜。</a:t>
            </a:r>
          </a:p>
          <a:p>
            <a:pPr marL="0" indent="457200">
              <a:lnSpc>
                <a:spcPct val="200000"/>
              </a:lnSpc>
              <a:buNone/>
            </a:pPr>
            <a:r>
              <a:rPr lang="en-US" altLang="zh-CN" sz="2400" dirty="0"/>
              <a:t>2.</a:t>
            </a:r>
            <a:r>
              <a:rPr lang="zh-CN" altLang="zh-CN" sz="2400" dirty="0"/>
              <a:t>汽车行驶时，方向自动跑偏且有异响</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两前轮的气压不一致。</a:t>
            </a:r>
          </a:p>
          <a:p>
            <a:pPr marL="0" indent="457200">
              <a:lnSpc>
                <a:spcPct val="200000"/>
              </a:lnSpc>
              <a:buNone/>
            </a:pPr>
            <a:r>
              <a:rPr lang="en-US" altLang="zh-CN" sz="2400" dirty="0"/>
              <a:t>2.</a:t>
            </a:r>
            <a:r>
              <a:rPr lang="zh-CN" altLang="zh-CN" sz="2400" dirty="0"/>
              <a:t>两前轮轮胎磨损不一致。</a:t>
            </a:r>
          </a:p>
          <a:p>
            <a:pPr marL="0" indent="457200">
              <a:lnSpc>
                <a:spcPct val="200000"/>
              </a:lnSpc>
              <a:buNone/>
            </a:pPr>
            <a:r>
              <a:rPr lang="en-US" altLang="zh-CN" sz="2400" dirty="0"/>
              <a:t>3.</a:t>
            </a:r>
            <a:r>
              <a:rPr lang="zh-CN" altLang="zh-CN" sz="2400" dirty="0"/>
              <a:t>钢板弹簧折断（非独立悬架）。</a:t>
            </a:r>
          </a:p>
        </p:txBody>
      </p:sp>
    </p:spTree>
    <p:extLst>
      <p:ext uri="{BB962C8B-B14F-4D97-AF65-F5344CB8AC3E}">
        <p14:creationId xmlns:p14="http://schemas.microsoft.com/office/powerpoint/2010/main" val="3837738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332656"/>
            <a:ext cx="8003232" cy="6408712"/>
          </a:xfrm>
        </p:spPr>
        <p:txBody>
          <a:bodyPr>
            <a:noAutofit/>
          </a:bodyPr>
          <a:lstStyle/>
          <a:p>
            <a:pPr marL="0" indent="457200">
              <a:lnSpc>
                <a:spcPct val="200000"/>
              </a:lnSpc>
              <a:buNone/>
            </a:pPr>
            <a:r>
              <a:rPr lang="en-US" altLang="zh-CN" sz="2400" dirty="0"/>
              <a:t>4.</a:t>
            </a:r>
            <a:r>
              <a:rPr lang="zh-CN" altLang="zh-CN" sz="2400" dirty="0"/>
              <a:t>钢板弹簧弹力过小或刚度不一致（非独立悬架）。</a:t>
            </a:r>
          </a:p>
          <a:p>
            <a:pPr marL="0" indent="457200">
              <a:lnSpc>
                <a:spcPct val="200000"/>
              </a:lnSpc>
              <a:buNone/>
            </a:pPr>
            <a:r>
              <a:rPr lang="en-US" altLang="zh-CN" sz="2400" dirty="0"/>
              <a:t>5.</a:t>
            </a:r>
            <a:r>
              <a:rPr lang="zh-CN" altLang="zh-CN" sz="2400" dirty="0"/>
              <a:t>钢板弹簧销、衬套和吊耳磨损过甚（非独立悬架）。</a:t>
            </a:r>
          </a:p>
          <a:p>
            <a:pPr marL="0" indent="457200">
              <a:lnSpc>
                <a:spcPct val="200000"/>
              </a:lnSpc>
              <a:buNone/>
            </a:pPr>
            <a:r>
              <a:rPr lang="en-US" altLang="zh-CN" sz="2400" dirty="0"/>
              <a:t>6.</a:t>
            </a:r>
            <a:r>
              <a:rPr lang="zh-CN" altLang="zh-CN" sz="2400" dirty="0"/>
              <a:t>前后桥变形或</a:t>
            </a:r>
            <a:r>
              <a:rPr lang="en-US" altLang="zh-CN" sz="2400" dirty="0"/>
              <a:t>U</a:t>
            </a:r>
            <a:r>
              <a:rPr lang="zh-CN" altLang="zh-CN" sz="2400" dirty="0"/>
              <a:t>螺栓松动（非独立悬架）。</a:t>
            </a:r>
          </a:p>
          <a:p>
            <a:pPr marL="0" indent="457200">
              <a:lnSpc>
                <a:spcPct val="200000"/>
              </a:lnSpc>
              <a:buNone/>
            </a:pPr>
            <a:r>
              <a:rPr lang="en-US" altLang="zh-CN" sz="2400" dirty="0"/>
              <a:t>7.</a:t>
            </a:r>
            <a:r>
              <a:rPr lang="zh-CN" altLang="zh-CN" sz="2400" dirty="0"/>
              <a:t>螺旋弹簧弹力不足（独立悬架）。</a:t>
            </a:r>
          </a:p>
          <a:p>
            <a:pPr marL="0" indent="457200">
              <a:lnSpc>
                <a:spcPct val="200000"/>
              </a:lnSpc>
              <a:buNone/>
            </a:pPr>
            <a:r>
              <a:rPr lang="en-US" altLang="zh-CN" sz="2400" dirty="0"/>
              <a:t>8.</a:t>
            </a:r>
            <a:r>
              <a:rPr lang="zh-CN" altLang="zh-CN" sz="2400" dirty="0"/>
              <a:t>稳定杆变形（独立悬架）。</a:t>
            </a:r>
          </a:p>
          <a:p>
            <a:pPr marL="0" indent="457200">
              <a:lnSpc>
                <a:spcPct val="200000"/>
              </a:lnSpc>
              <a:buNone/>
            </a:pPr>
            <a:r>
              <a:rPr lang="en-US" altLang="zh-CN" sz="2400" dirty="0"/>
              <a:t>9.</a:t>
            </a:r>
            <a:r>
              <a:rPr lang="zh-CN" altLang="zh-CN" sz="2400" dirty="0"/>
              <a:t>上下摆臂变形（独立悬架）。</a:t>
            </a:r>
          </a:p>
          <a:p>
            <a:pPr marL="0" indent="457200">
              <a:lnSpc>
                <a:spcPct val="200000"/>
              </a:lnSpc>
              <a:buNone/>
            </a:pPr>
            <a:r>
              <a:rPr lang="en-US" altLang="zh-CN" sz="2400" dirty="0"/>
              <a:t>10.</a:t>
            </a:r>
            <a:r>
              <a:rPr lang="zh-CN" altLang="zh-CN" sz="2400" dirty="0"/>
              <a:t>各铰接点磨损、松旷（独立悬架）。</a:t>
            </a:r>
          </a:p>
          <a:p>
            <a:pPr marL="0" indent="457200">
              <a:lnSpc>
                <a:spcPct val="200000"/>
              </a:lnSpc>
              <a:buNone/>
            </a:pPr>
            <a:r>
              <a:rPr lang="en-US" altLang="zh-CN" sz="2400" dirty="0"/>
              <a:t>11.</a:t>
            </a:r>
            <a:r>
              <a:rPr lang="zh-CN" altLang="zh-CN" sz="2400" dirty="0"/>
              <a:t>减振器漏油或失效。</a:t>
            </a:r>
          </a:p>
        </p:txBody>
      </p:sp>
    </p:spTree>
    <p:extLst>
      <p:ext uri="{BB962C8B-B14F-4D97-AF65-F5344CB8AC3E}">
        <p14:creationId xmlns:p14="http://schemas.microsoft.com/office/powerpoint/2010/main" val="886715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四</a:t>
            </a:r>
            <a:r>
              <a:rPr lang="zh-CN" altLang="zh-CN" sz="3600" b="1" dirty="0">
                <a:solidFill>
                  <a:srgbClr val="FFFF00"/>
                </a:solidFill>
                <a:effectLst/>
                <a:latin typeface="+mn-ea"/>
                <a:ea typeface="+mn-ea"/>
              </a:rPr>
              <a:t>轮定位的检查与调整</a:t>
            </a:r>
          </a:p>
        </p:txBody>
      </p:sp>
      <p:sp>
        <p:nvSpPr>
          <p:cNvPr id="4" name="文本框 3"/>
          <p:cNvSpPr txBox="1"/>
          <p:nvPr/>
        </p:nvSpPr>
        <p:spPr>
          <a:xfrm>
            <a:off x="683568" y="2132856"/>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掌握四轮定位检测步骤及调整方法。</a:t>
            </a:r>
            <a:endParaRPr lang="en-US" altLang="zh-CN" sz="2800" dirty="0"/>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88640"/>
            <a:ext cx="8003232" cy="6408712"/>
          </a:xfrm>
        </p:spPr>
        <p:txBody>
          <a:bodyPr>
            <a:noAutofit/>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1.</a:t>
            </a:r>
            <a:r>
              <a:rPr lang="zh-CN" altLang="zh-CN" sz="2400" dirty="0"/>
              <a:t>将汽车停放在平坦的地面上检查。</a:t>
            </a:r>
          </a:p>
          <a:p>
            <a:pPr marL="0" indent="457200">
              <a:lnSpc>
                <a:spcPct val="200000"/>
              </a:lnSpc>
              <a:buNone/>
            </a:pPr>
            <a:r>
              <a:rPr lang="en-US" altLang="zh-CN" sz="2400" dirty="0"/>
              <a:t>2.</a:t>
            </a:r>
            <a:r>
              <a:rPr lang="zh-CN" altLang="zh-CN" sz="2400" dirty="0"/>
              <a:t>将车辆架起</a:t>
            </a:r>
            <a:r>
              <a:rPr lang="zh-CN" altLang="zh-CN" sz="2400" dirty="0" smtClean="0"/>
              <a:t>，用</a:t>
            </a:r>
            <a:r>
              <a:rPr lang="zh-CN" altLang="zh-CN" sz="2400" dirty="0"/>
              <a:t>撬棒在其吊耳处撬动钢板弹簧，如感觉松旷量很大，说明钢板销与衬套的配合间隙过</a:t>
            </a:r>
            <a:r>
              <a:rPr lang="zh-CN" altLang="zh-CN" sz="2400" dirty="0" smtClean="0"/>
              <a:t>大。</a:t>
            </a:r>
            <a:endParaRPr lang="zh-CN" altLang="zh-CN" sz="2400" dirty="0"/>
          </a:p>
          <a:p>
            <a:pPr marL="0" indent="457200">
              <a:lnSpc>
                <a:spcPct val="200000"/>
              </a:lnSpc>
              <a:buNone/>
            </a:pPr>
            <a:r>
              <a:rPr lang="en-US" altLang="zh-CN" sz="2400" dirty="0"/>
              <a:t>3.</a:t>
            </a:r>
            <a:r>
              <a:rPr lang="zh-CN" altLang="zh-CN" sz="2400" dirty="0"/>
              <a:t>检查减振器是否漏油或失效</a:t>
            </a:r>
          </a:p>
          <a:p>
            <a:pPr marL="0" indent="457200">
              <a:lnSpc>
                <a:spcPct val="200000"/>
              </a:lnSpc>
              <a:buNone/>
            </a:pPr>
            <a:r>
              <a:rPr lang="en-US" altLang="zh-CN" sz="2400" dirty="0"/>
              <a:t>4.</a:t>
            </a:r>
            <a:r>
              <a:rPr lang="zh-CN" altLang="zh-CN" sz="2400" dirty="0"/>
              <a:t>用手推拉检查横向稳定杆、转向拉杆、减振器上下端各连接部位，感觉是否有松旷现象</a:t>
            </a:r>
          </a:p>
          <a:p>
            <a:pPr marL="0" indent="457200">
              <a:lnSpc>
                <a:spcPct val="200000"/>
              </a:lnSpc>
              <a:buNone/>
            </a:pPr>
            <a:r>
              <a:rPr lang="en-US" altLang="zh-CN" sz="2400" dirty="0"/>
              <a:t>5.</a:t>
            </a:r>
            <a:r>
              <a:rPr lang="zh-CN" altLang="zh-CN" sz="2400" dirty="0"/>
              <a:t>检查悬架弹簧的效能。</a:t>
            </a:r>
          </a:p>
        </p:txBody>
      </p:sp>
    </p:spTree>
    <p:extLst>
      <p:ext uri="{BB962C8B-B14F-4D97-AF65-F5344CB8AC3E}">
        <p14:creationId xmlns:p14="http://schemas.microsoft.com/office/powerpoint/2010/main" val="6936329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a:t>
            </a:r>
            <a:r>
              <a:rPr lang="zh-CN" altLang="zh-CN" sz="3600" b="1" dirty="0">
                <a:solidFill>
                  <a:srgbClr val="FFFF00"/>
                </a:solidFill>
                <a:effectLst/>
                <a:latin typeface="+mn-ea"/>
                <a:ea typeface="+mn-ea"/>
              </a:rPr>
              <a:t>轮胎胎面磨损不均匀故障</a:t>
            </a:r>
            <a:r>
              <a:rPr lang="en-US" altLang="zh-CN" sz="3600" b="1" dirty="0">
                <a:solidFill>
                  <a:srgbClr val="FFFF00"/>
                </a:solidFill>
                <a:effectLst/>
                <a:latin typeface="+mn-ea"/>
                <a:ea typeface="+mn-ea"/>
              </a:rPr>
              <a:t/>
            </a:r>
            <a:br>
              <a:rPr lang="en-US" altLang="zh-CN" sz="3600" b="1" dirty="0">
                <a:solidFill>
                  <a:srgbClr val="FFFF00"/>
                </a:solidFill>
                <a:effectLst/>
                <a:latin typeface="+mn-ea"/>
                <a:ea typeface="+mn-ea"/>
              </a:rPr>
            </a:br>
            <a:r>
              <a:rPr lang="en-US" altLang="zh-CN" sz="3600" b="1" dirty="0">
                <a:solidFill>
                  <a:srgbClr val="FFFF00"/>
                </a:solidFill>
                <a:effectLst/>
                <a:latin typeface="+mn-ea"/>
                <a:ea typeface="+mn-ea"/>
              </a:rPr>
              <a:t>            </a:t>
            </a:r>
            <a:r>
              <a:rPr lang="zh-CN" altLang="zh-CN" sz="3600" b="1" dirty="0">
                <a:solidFill>
                  <a:srgbClr val="FFFF00"/>
                </a:solidFill>
                <a:effectLst/>
                <a:latin typeface="+mn-ea"/>
                <a:ea typeface="+mn-ea"/>
              </a:rPr>
              <a:t>诊断与排除</a:t>
            </a:r>
          </a:p>
        </p:txBody>
      </p:sp>
      <p:sp>
        <p:nvSpPr>
          <p:cNvPr id="4" name="文本框 3"/>
          <p:cNvSpPr txBox="1"/>
          <p:nvPr/>
        </p:nvSpPr>
        <p:spPr>
          <a:xfrm>
            <a:off x="683568" y="2348880"/>
            <a:ext cx="7488832"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了解轮胎胎面磨损不均匀故障现象及原因；</a:t>
            </a:r>
          </a:p>
          <a:p>
            <a:pPr indent="457200" algn="just">
              <a:lnSpc>
                <a:spcPct val="200000"/>
              </a:lnSpc>
            </a:pPr>
            <a:r>
              <a:rPr lang="en-US" altLang="zh-CN" sz="2800" dirty="0"/>
              <a:t>2.</a:t>
            </a:r>
            <a:r>
              <a:rPr lang="zh-CN" altLang="zh-CN" sz="2800" dirty="0"/>
              <a:t>掌握轮胎胎面磨损不均匀故障排除方法。</a:t>
            </a:r>
            <a:endParaRPr lang="en-US" altLang="zh-CN" sz="2800" dirty="0"/>
          </a:p>
        </p:txBody>
      </p:sp>
    </p:spTree>
    <p:extLst>
      <p:ext uri="{BB962C8B-B14F-4D97-AF65-F5344CB8AC3E}">
        <p14:creationId xmlns:p14="http://schemas.microsoft.com/office/powerpoint/2010/main" val="29846313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251520" y="2852936"/>
            <a:ext cx="3096344" cy="400110"/>
          </a:xfrm>
          <a:prstGeom prst="rect">
            <a:avLst/>
          </a:prstGeom>
          <a:noFill/>
        </p:spPr>
        <p:txBody>
          <a:bodyPr wrap="square" rtlCol="0">
            <a:spAutoFit/>
          </a:bodyPr>
          <a:lstStyle/>
          <a:p>
            <a:pPr algn="ctr"/>
            <a:r>
              <a:rPr lang="zh-CN" altLang="zh-CN" sz="2000" dirty="0"/>
              <a:t>实训</a:t>
            </a:r>
            <a:r>
              <a:rPr lang="zh-CN" altLang="zh-CN" sz="2000" dirty="0" smtClean="0"/>
              <a:t>汽车</a:t>
            </a:r>
            <a:r>
              <a:rPr lang="zh-CN" altLang="zh-CN" sz="2000" dirty="0"/>
              <a:t>（</a:t>
            </a:r>
            <a:r>
              <a:rPr lang="en-US" altLang="zh-CN" sz="2000" dirty="0"/>
              <a:t>EQ1092</a:t>
            </a:r>
            <a:r>
              <a:rPr lang="zh-CN" altLang="zh-CN" sz="2000" dirty="0"/>
              <a:t>）</a:t>
            </a:r>
            <a:endParaRPr lang="zh-CN" altLang="en-US" sz="2000" dirty="0"/>
          </a:p>
        </p:txBody>
      </p:sp>
      <p:pic>
        <p:nvPicPr>
          <p:cNvPr id="10" name="图片 9"/>
          <p:cNvPicPr>
            <a:picLocks noChangeAspect="1"/>
          </p:cNvPicPr>
          <p:nvPr/>
        </p:nvPicPr>
        <p:blipFill>
          <a:blip r:embed="rId2"/>
          <a:stretch>
            <a:fillRect/>
          </a:stretch>
        </p:blipFill>
        <p:spPr>
          <a:xfrm>
            <a:off x="3419872" y="1196752"/>
            <a:ext cx="2913657" cy="1656184"/>
          </a:xfrm>
          <a:prstGeom prst="rect">
            <a:avLst/>
          </a:prstGeom>
        </p:spPr>
      </p:pic>
      <p:sp>
        <p:nvSpPr>
          <p:cNvPr id="19" name="文本框 18"/>
          <p:cNvSpPr txBox="1"/>
          <p:nvPr/>
        </p:nvSpPr>
        <p:spPr>
          <a:xfrm>
            <a:off x="3707904" y="285293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6588224" y="2852936"/>
            <a:ext cx="2053640" cy="369332"/>
          </a:xfrm>
          <a:prstGeom prst="rect">
            <a:avLst/>
          </a:prstGeom>
          <a:noFill/>
        </p:spPr>
        <p:txBody>
          <a:bodyPr wrap="square" rtlCol="0">
            <a:spAutoFit/>
          </a:bodyPr>
          <a:lstStyle/>
          <a:p>
            <a:pPr algn="ctr"/>
            <a:r>
              <a:rPr lang="zh-CN" altLang="zh-CN"/>
              <a:t>举升器</a:t>
            </a:r>
            <a:endParaRPr lang="zh-CN" altLang="en-US" b="1" dirty="0"/>
          </a:p>
        </p:txBody>
      </p:sp>
      <p:sp>
        <p:nvSpPr>
          <p:cNvPr id="21" name="文本框 20"/>
          <p:cNvSpPr txBox="1"/>
          <p:nvPr/>
        </p:nvSpPr>
        <p:spPr>
          <a:xfrm>
            <a:off x="971600" y="6165304"/>
            <a:ext cx="1872208" cy="369332"/>
          </a:xfrm>
          <a:prstGeom prst="rect">
            <a:avLst/>
          </a:prstGeom>
          <a:noFill/>
        </p:spPr>
        <p:txBody>
          <a:bodyPr wrap="square" rtlCol="0">
            <a:spAutoFit/>
          </a:bodyPr>
          <a:lstStyle/>
          <a:p>
            <a:pPr algn="ctr"/>
            <a:r>
              <a:rPr lang="zh-CN" altLang="zh-CN"/>
              <a:t>卷尺</a:t>
            </a:r>
            <a:endParaRPr lang="zh-CN" altLang="en-US" b="1" dirty="0"/>
          </a:p>
        </p:txBody>
      </p:sp>
      <p:pic>
        <p:nvPicPr>
          <p:cNvPr id="6" name="图片 5"/>
          <p:cNvPicPr>
            <a:picLocks noChangeAspect="1"/>
          </p:cNvPicPr>
          <p:nvPr/>
        </p:nvPicPr>
        <p:blipFill>
          <a:blip r:embed="rId3"/>
          <a:stretch>
            <a:fillRect/>
          </a:stretch>
        </p:blipFill>
        <p:spPr>
          <a:xfrm>
            <a:off x="395536" y="1052736"/>
            <a:ext cx="2925324" cy="1800200"/>
          </a:xfrm>
          <a:prstGeom prst="rect">
            <a:avLst/>
          </a:prstGeom>
        </p:spPr>
      </p:pic>
      <p:pic>
        <p:nvPicPr>
          <p:cNvPr id="9" name="图片 8"/>
          <p:cNvPicPr>
            <a:picLocks noChangeAspect="1"/>
          </p:cNvPicPr>
          <p:nvPr/>
        </p:nvPicPr>
        <p:blipFill>
          <a:blip r:embed="rId4"/>
          <a:stretch>
            <a:fillRect/>
          </a:stretch>
        </p:blipFill>
        <p:spPr>
          <a:xfrm>
            <a:off x="6444208" y="260648"/>
            <a:ext cx="2304256" cy="2594487"/>
          </a:xfrm>
          <a:prstGeom prst="rect">
            <a:avLst/>
          </a:prstGeom>
        </p:spPr>
      </p:pic>
      <p:pic>
        <p:nvPicPr>
          <p:cNvPr id="11" name="图片 10"/>
          <p:cNvPicPr>
            <a:picLocks noChangeAspect="1"/>
          </p:cNvPicPr>
          <p:nvPr/>
        </p:nvPicPr>
        <p:blipFill>
          <a:blip r:embed="rId5"/>
          <a:stretch>
            <a:fillRect/>
          </a:stretch>
        </p:blipFill>
        <p:spPr>
          <a:xfrm>
            <a:off x="683568" y="3789040"/>
            <a:ext cx="2486025" cy="2314575"/>
          </a:xfrm>
          <a:prstGeom prst="rect">
            <a:avLst/>
          </a:prstGeom>
        </p:spPr>
      </p:pic>
      <p:pic>
        <p:nvPicPr>
          <p:cNvPr id="12" name="图片 11"/>
          <p:cNvPicPr>
            <a:picLocks noChangeAspect="1"/>
          </p:cNvPicPr>
          <p:nvPr/>
        </p:nvPicPr>
        <p:blipFill>
          <a:blip r:embed="rId6"/>
          <a:stretch>
            <a:fillRect/>
          </a:stretch>
        </p:blipFill>
        <p:spPr>
          <a:xfrm>
            <a:off x="3347864" y="3573016"/>
            <a:ext cx="2428875" cy="2543175"/>
          </a:xfrm>
          <a:prstGeom prst="rect">
            <a:avLst/>
          </a:prstGeom>
        </p:spPr>
      </p:pic>
      <p:sp>
        <p:nvSpPr>
          <p:cNvPr id="16" name="文本框 15"/>
          <p:cNvSpPr txBox="1"/>
          <p:nvPr/>
        </p:nvSpPr>
        <p:spPr>
          <a:xfrm>
            <a:off x="3491880" y="6165304"/>
            <a:ext cx="1872208" cy="369332"/>
          </a:xfrm>
          <a:prstGeom prst="rect">
            <a:avLst/>
          </a:prstGeom>
          <a:noFill/>
        </p:spPr>
        <p:txBody>
          <a:bodyPr wrap="square" rtlCol="0">
            <a:spAutoFit/>
          </a:bodyPr>
          <a:lstStyle/>
          <a:p>
            <a:pPr algn="ctr"/>
            <a:r>
              <a:rPr lang="zh-CN" altLang="zh-CN" dirty="0"/>
              <a:t>轮胎动平衡机</a:t>
            </a:r>
            <a:endParaRPr lang="zh-CN" altLang="en-US" b="1" dirty="0"/>
          </a:p>
        </p:txBody>
      </p:sp>
      <p:pic>
        <p:nvPicPr>
          <p:cNvPr id="13" name="图片 12"/>
          <p:cNvPicPr>
            <a:picLocks noChangeAspect="1"/>
          </p:cNvPicPr>
          <p:nvPr/>
        </p:nvPicPr>
        <p:blipFill>
          <a:blip r:embed="rId7"/>
          <a:stretch>
            <a:fillRect/>
          </a:stretch>
        </p:blipFill>
        <p:spPr>
          <a:xfrm>
            <a:off x="6084168" y="4005064"/>
            <a:ext cx="2428875" cy="2114550"/>
          </a:xfrm>
          <a:prstGeom prst="rect">
            <a:avLst/>
          </a:prstGeom>
        </p:spPr>
      </p:pic>
      <p:sp>
        <p:nvSpPr>
          <p:cNvPr id="18" name="文本框 17"/>
          <p:cNvSpPr txBox="1"/>
          <p:nvPr/>
        </p:nvSpPr>
        <p:spPr>
          <a:xfrm>
            <a:off x="6444208" y="6165304"/>
            <a:ext cx="1872208" cy="369332"/>
          </a:xfrm>
          <a:prstGeom prst="rect">
            <a:avLst/>
          </a:prstGeom>
          <a:noFill/>
        </p:spPr>
        <p:txBody>
          <a:bodyPr wrap="square" rtlCol="0">
            <a:spAutoFit/>
          </a:bodyPr>
          <a:lstStyle/>
          <a:p>
            <a:pPr algn="ctr"/>
            <a:r>
              <a:rPr lang="zh-CN" altLang="zh-CN"/>
              <a:t>轮胎气压表</a:t>
            </a:r>
            <a:endParaRPr lang="zh-CN" altLang="en-US" b="1" dirty="0"/>
          </a:p>
        </p:txBody>
      </p:sp>
    </p:spTree>
    <p:extLst>
      <p:ext uri="{BB962C8B-B14F-4D97-AF65-F5344CB8AC3E}">
        <p14:creationId xmlns:p14="http://schemas.microsoft.com/office/powerpoint/2010/main" val="15531219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46043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汽车行驶一段里程后，轮胎胎面出现磨损不均匀的现象</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轮胎气压不足或长时间超速、超载。</a:t>
            </a:r>
          </a:p>
          <a:p>
            <a:pPr marL="0" indent="457200">
              <a:lnSpc>
                <a:spcPct val="200000"/>
              </a:lnSpc>
              <a:buNone/>
            </a:pPr>
            <a:r>
              <a:rPr lang="en-US" altLang="zh-CN" sz="2400" dirty="0"/>
              <a:t>2.</a:t>
            </a:r>
            <a:r>
              <a:rPr lang="zh-CN" altLang="zh-CN" sz="2400" dirty="0"/>
              <a:t>轮胎气压过高。</a:t>
            </a:r>
          </a:p>
          <a:p>
            <a:pPr marL="0" indent="457200">
              <a:lnSpc>
                <a:spcPct val="200000"/>
              </a:lnSpc>
              <a:buNone/>
            </a:pPr>
            <a:r>
              <a:rPr lang="en-US" altLang="zh-CN" sz="2400" dirty="0"/>
              <a:t>3.</a:t>
            </a:r>
            <a:r>
              <a:rPr lang="zh-CN" altLang="zh-CN" sz="2400" dirty="0"/>
              <a:t>前轮</a:t>
            </a:r>
            <a:r>
              <a:rPr lang="zh-CN" altLang="zh-CN" sz="2400" dirty="0" smtClean="0"/>
              <a:t>外倾过大或过小。</a:t>
            </a:r>
            <a:endParaRPr lang="en-US" altLang="zh-CN" sz="2400" dirty="0" smtClean="0"/>
          </a:p>
          <a:p>
            <a:pPr marL="0" indent="457200">
              <a:lnSpc>
                <a:spcPct val="200000"/>
              </a:lnSpc>
              <a:buNone/>
            </a:pPr>
            <a:r>
              <a:rPr lang="en-US" altLang="zh-CN" sz="2400" dirty="0"/>
              <a:t>4.</a:t>
            </a:r>
            <a:r>
              <a:rPr lang="zh-CN" altLang="zh-CN" sz="2400" dirty="0"/>
              <a:t>前轮前束不正确</a:t>
            </a:r>
            <a:r>
              <a:rPr lang="zh-CN" altLang="zh-CN" sz="2400" dirty="0" smtClean="0"/>
              <a:t>。</a:t>
            </a:r>
            <a:endParaRPr lang="zh-CN" altLang="zh-CN" sz="2400" dirty="0"/>
          </a:p>
        </p:txBody>
      </p:sp>
    </p:spTree>
    <p:extLst>
      <p:ext uri="{BB962C8B-B14F-4D97-AF65-F5344CB8AC3E}">
        <p14:creationId xmlns:p14="http://schemas.microsoft.com/office/powerpoint/2010/main" val="2541491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908720"/>
            <a:ext cx="8003232" cy="5289451"/>
          </a:xfrm>
        </p:spPr>
        <p:txBody>
          <a:bodyPr>
            <a:noAutofit/>
          </a:bodyPr>
          <a:lstStyle/>
          <a:p>
            <a:pPr marL="0" indent="457200">
              <a:lnSpc>
                <a:spcPct val="200000"/>
              </a:lnSpc>
              <a:buNone/>
            </a:pPr>
            <a:r>
              <a:rPr lang="en-US" altLang="zh-CN" sz="2400" dirty="0"/>
              <a:t>5.</a:t>
            </a:r>
            <a:r>
              <a:rPr lang="zh-CN" altLang="zh-CN" sz="2400" dirty="0"/>
              <a:t>车轮动不平衡。</a:t>
            </a:r>
          </a:p>
          <a:p>
            <a:pPr marL="0" indent="457200">
              <a:lnSpc>
                <a:spcPct val="200000"/>
              </a:lnSpc>
              <a:buNone/>
            </a:pPr>
            <a:r>
              <a:rPr lang="en-US" altLang="zh-CN" sz="2400" dirty="0"/>
              <a:t>6.</a:t>
            </a:r>
            <a:r>
              <a:rPr lang="zh-CN" altLang="zh-CN" sz="2400" dirty="0"/>
              <a:t>轮毂轴承松旷。</a:t>
            </a:r>
          </a:p>
          <a:p>
            <a:pPr marL="0" indent="457200">
              <a:lnSpc>
                <a:spcPct val="200000"/>
              </a:lnSpc>
              <a:buNone/>
            </a:pPr>
            <a:r>
              <a:rPr lang="en-US" altLang="zh-CN" sz="2400" dirty="0"/>
              <a:t>7.</a:t>
            </a:r>
            <a:r>
              <a:rPr lang="zh-CN" altLang="zh-CN" sz="2400" dirty="0"/>
              <a:t>轮辋变形。</a:t>
            </a:r>
          </a:p>
          <a:p>
            <a:pPr marL="0" indent="457200">
              <a:lnSpc>
                <a:spcPct val="200000"/>
              </a:lnSpc>
              <a:buNone/>
            </a:pPr>
            <a:r>
              <a:rPr lang="en-US" altLang="zh-CN" sz="2400" dirty="0"/>
              <a:t>8.</a:t>
            </a:r>
            <a:r>
              <a:rPr lang="zh-CN" altLang="zh-CN" sz="2400" dirty="0"/>
              <a:t>经常使用紧急制动或制动拖滞。</a:t>
            </a:r>
          </a:p>
          <a:p>
            <a:pPr marL="0" indent="457200">
              <a:lnSpc>
                <a:spcPct val="200000"/>
              </a:lnSpc>
              <a:buNone/>
            </a:pPr>
            <a:r>
              <a:rPr lang="en-US" altLang="zh-CN" sz="2400" dirty="0"/>
              <a:t>9.</a:t>
            </a:r>
            <a:r>
              <a:rPr lang="zh-CN" altLang="zh-CN" sz="2400" dirty="0"/>
              <a:t>轮胎未按规定换位。</a:t>
            </a:r>
          </a:p>
        </p:txBody>
      </p:sp>
    </p:spTree>
    <p:extLst>
      <p:ext uri="{BB962C8B-B14F-4D97-AF65-F5344CB8AC3E}">
        <p14:creationId xmlns:p14="http://schemas.microsoft.com/office/powerpoint/2010/main" val="18539796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7920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p:txBody>
      </p:sp>
      <p:sp>
        <p:nvSpPr>
          <p:cNvPr id="4" name="内容占位符 2"/>
          <p:cNvSpPr txBox="1">
            <a:spLocks/>
          </p:cNvSpPr>
          <p:nvPr/>
        </p:nvSpPr>
        <p:spPr>
          <a:xfrm>
            <a:off x="683568" y="1268760"/>
            <a:ext cx="4464496" cy="1584176"/>
          </a:xfrm>
          <a:prstGeom prst="rect">
            <a:avLst/>
          </a:prstGeom>
        </p:spPr>
        <p:txBody>
          <a:bodyPr vert="horz" rtlCol="0">
            <a:noAutofit/>
          </a:bodyPr>
          <a:lst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457200">
              <a:lnSpc>
                <a:spcPct val="200000"/>
              </a:lnSpc>
              <a:buNone/>
            </a:pPr>
            <a:r>
              <a:rPr lang="en-US" altLang="zh-CN" sz="2400" dirty="0"/>
              <a:t>1.</a:t>
            </a:r>
            <a:r>
              <a:rPr lang="zh-CN" altLang="zh-CN" sz="2400" dirty="0"/>
              <a:t>若轮胎胎冠两肩磨损严重，说明轮胎长时间气压过低或</a:t>
            </a:r>
            <a:r>
              <a:rPr lang="zh-CN" altLang="zh-CN" sz="2400" dirty="0" smtClean="0"/>
              <a:t>超载</a:t>
            </a:r>
            <a:r>
              <a:rPr lang="zh-CN" altLang="zh-CN" sz="2400" dirty="0"/>
              <a:t>，应按规定给轮胎充气和装载</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若轮胎胎冠中部磨损严重，说明轮胎长时间气压过高，应按规定给轮胎充气。</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4088" y="1484784"/>
            <a:ext cx="3514810" cy="1944216"/>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4088" y="4149080"/>
            <a:ext cx="3528392" cy="2049896"/>
          </a:xfrm>
          <a:prstGeom prst="rect">
            <a:avLst/>
          </a:prstGeom>
        </p:spPr>
      </p:pic>
      <p:sp>
        <p:nvSpPr>
          <p:cNvPr id="6" name="文本框 5"/>
          <p:cNvSpPr txBox="1"/>
          <p:nvPr/>
        </p:nvSpPr>
        <p:spPr>
          <a:xfrm>
            <a:off x="5364088" y="3501008"/>
            <a:ext cx="3528392" cy="369332"/>
          </a:xfrm>
          <a:prstGeom prst="rect">
            <a:avLst/>
          </a:prstGeom>
          <a:noFill/>
        </p:spPr>
        <p:txBody>
          <a:bodyPr wrap="square" rtlCol="0">
            <a:spAutoFit/>
          </a:bodyPr>
          <a:lstStyle/>
          <a:p>
            <a:pPr algn="ctr"/>
            <a:r>
              <a:rPr lang="zh-CN" altLang="zh-CN" dirty="0"/>
              <a:t>胎肩磨损</a:t>
            </a:r>
            <a:endParaRPr lang="zh-CN" altLang="en-US" dirty="0"/>
          </a:p>
        </p:txBody>
      </p:sp>
      <p:sp>
        <p:nvSpPr>
          <p:cNvPr id="7" name="文本框 6"/>
          <p:cNvSpPr txBox="1"/>
          <p:nvPr/>
        </p:nvSpPr>
        <p:spPr>
          <a:xfrm>
            <a:off x="5364088" y="6309320"/>
            <a:ext cx="3528392" cy="369332"/>
          </a:xfrm>
          <a:prstGeom prst="rect">
            <a:avLst/>
          </a:prstGeom>
          <a:noFill/>
        </p:spPr>
        <p:txBody>
          <a:bodyPr wrap="square" rtlCol="0">
            <a:spAutoFit/>
          </a:bodyPr>
          <a:lstStyle/>
          <a:p>
            <a:pPr algn="ctr"/>
            <a:r>
              <a:rPr lang="zh-CN" altLang="zh-CN" dirty="0"/>
              <a:t>胎面中间磨损</a:t>
            </a:r>
            <a:endParaRPr lang="zh-CN" altLang="en-US" dirty="0"/>
          </a:p>
        </p:txBody>
      </p:sp>
    </p:spTree>
    <p:extLst>
      <p:ext uri="{BB962C8B-B14F-4D97-AF65-F5344CB8AC3E}">
        <p14:creationId xmlns:p14="http://schemas.microsoft.com/office/powerpoint/2010/main" val="35901188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683568" y="1268760"/>
            <a:ext cx="4464496" cy="5112568"/>
          </a:xfrm>
          <a:prstGeom prst="rect">
            <a:avLst/>
          </a:prstGeom>
        </p:spPr>
        <p:txBody>
          <a:bodyPr vert="horz" rtlCol="0">
            <a:noAutofit/>
          </a:bodyPr>
          <a:lst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457200">
              <a:lnSpc>
                <a:spcPct val="200000"/>
              </a:lnSpc>
              <a:buNone/>
            </a:pPr>
            <a:r>
              <a:rPr lang="en-US" altLang="zh-CN" sz="2400" dirty="0"/>
              <a:t>3.</a:t>
            </a:r>
            <a:r>
              <a:rPr lang="zh-CN" altLang="zh-CN" sz="2400" dirty="0"/>
              <a:t>胎面干裂，多为轮胎充气不足或超速所致。</a:t>
            </a:r>
          </a:p>
          <a:p>
            <a:pPr marL="0" indent="457200">
              <a:lnSpc>
                <a:spcPct val="200000"/>
              </a:lnSpc>
              <a:buNone/>
            </a:pPr>
            <a:r>
              <a:rPr lang="en-US" altLang="zh-CN" sz="2400" dirty="0"/>
              <a:t>4.</a:t>
            </a:r>
            <a:r>
              <a:rPr lang="zh-CN" altLang="zh-CN" sz="2400" dirty="0"/>
              <a:t>若轮胎胎冠外侧磨损严重说明车轮外倾角过</a:t>
            </a:r>
            <a:r>
              <a:rPr lang="zh-CN" altLang="zh-CN" sz="2400" dirty="0" smtClean="0"/>
              <a:t>大</a:t>
            </a:r>
            <a:r>
              <a:rPr lang="zh-CN" altLang="en-US" sz="2400" dirty="0" smtClean="0"/>
              <a:t>。</a:t>
            </a:r>
            <a:endParaRPr lang="en-US" altLang="zh-CN" sz="2400" dirty="0" smtClean="0"/>
          </a:p>
          <a:p>
            <a:pPr marL="0" indent="457200">
              <a:lnSpc>
                <a:spcPct val="200000"/>
              </a:lnSpc>
              <a:buNone/>
            </a:pPr>
            <a:r>
              <a:rPr lang="en-US" altLang="zh-CN" sz="2400" dirty="0"/>
              <a:t>5.</a:t>
            </a:r>
            <a:r>
              <a:rPr lang="zh-CN" altLang="zh-CN" sz="2400" dirty="0"/>
              <a:t>若轮胎胎冠内侧磨损</a:t>
            </a:r>
            <a:r>
              <a:rPr lang="zh-CN" altLang="zh-CN" sz="2400" dirty="0" smtClean="0"/>
              <a:t>严重</a:t>
            </a:r>
            <a:r>
              <a:rPr lang="zh-CN" altLang="en-US" sz="2400" dirty="0"/>
              <a:t>，</a:t>
            </a:r>
            <a:r>
              <a:rPr lang="zh-CN" altLang="zh-CN" sz="2400" dirty="0" smtClean="0"/>
              <a:t>说明</a:t>
            </a:r>
            <a:r>
              <a:rPr lang="zh-CN" altLang="zh-CN" sz="2400" dirty="0"/>
              <a:t>车轮外倾角过小，应调整。</a:t>
            </a:r>
          </a:p>
        </p:txBody>
      </p:sp>
      <p:sp>
        <p:nvSpPr>
          <p:cNvPr id="6" name="文本框 5"/>
          <p:cNvSpPr txBox="1"/>
          <p:nvPr/>
        </p:nvSpPr>
        <p:spPr>
          <a:xfrm>
            <a:off x="5364088" y="3284984"/>
            <a:ext cx="3528392" cy="369332"/>
          </a:xfrm>
          <a:prstGeom prst="rect">
            <a:avLst/>
          </a:prstGeom>
          <a:noFill/>
        </p:spPr>
        <p:txBody>
          <a:bodyPr wrap="square" rtlCol="0">
            <a:spAutoFit/>
          </a:bodyPr>
          <a:lstStyle/>
          <a:p>
            <a:pPr algn="ctr"/>
            <a:r>
              <a:rPr lang="zh-CN" altLang="zh-CN"/>
              <a:t>胎冠外侧磨损</a:t>
            </a:r>
            <a:endParaRPr lang="zh-CN" altLang="en-US" dirty="0"/>
          </a:p>
        </p:txBody>
      </p:sp>
      <p:sp>
        <p:nvSpPr>
          <p:cNvPr id="7" name="文本框 6"/>
          <p:cNvSpPr txBox="1"/>
          <p:nvPr/>
        </p:nvSpPr>
        <p:spPr>
          <a:xfrm>
            <a:off x="5364088" y="6309320"/>
            <a:ext cx="3528392" cy="369332"/>
          </a:xfrm>
          <a:prstGeom prst="rect">
            <a:avLst/>
          </a:prstGeom>
          <a:noFill/>
        </p:spPr>
        <p:txBody>
          <a:bodyPr wrap="square" rtlCol="0">
            <a:spAutoFit/>
          </a:bodyPr>
          <a:lstStyle/>
          <a:p>
            <a:pPr algn="ctr"/>
            <a:r>
              <a:rPr lang="zh-CN" altLang="zh-CN"/>
              <a:t>胎冠内侧磨损</a:t>
            </a:r>
            <a:endParaRPr lang="zh-CN" altLang="en-US" dirty="0"/>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0152" y="620688"/>
            <a:ext cx="2160240" cy="2617663"/>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3645024"/>
            <a:ext cx="2160240" cy="2628236"/>
          </a:xfrm>
          <a:prstGeom prst="rect">
            <a:avLst/>
          </a:prstGeom>
        </p:spPr>
      </p:pic>
    </p:spTree>
    <p:extLst>
      <p:ext uri="{BB962C8B-B14F-4D97-AF65-F5344CB8AC3E}">
        <p14:creationId xmlns:p14="http://schemas.microsoft.com/office/powerpoint/2010/main" val="42359481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683568" y="836712"/>
            <a:ext cx="4464496" cy="5544616"/>
          </a:xfrm>
          <a:prstGeom prst="rect">
            <a:avLst/>
          </a:prstGeom>
        </p:spPr>
        <p:txBody>
          <a:bodyPr vert="horz" rtlCol="0">
            <a:noAutofit/>
          </a:bodyPr>
          <a:lst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indent="457200">
              <a:lnSpc>
                <a:spcPct val="200000"/>
              </a:lnSpc>
              <a:buNone/>
            </a:pPr>
            <a:r>
              <a:rPr lang="en-US" altLang="zh-CN" sz="2400" dirty="0"/>
              <a:t>6.</a:t>
            </a:r>
            <a:r>
              <a:rPr lang="zh-CN" altLang="zh-CN" sz="2400" dirty="0"/>
              <a:t>若轮胎胎冠出现由外侧向内侧或由内侧向外侧成锯齿形磨损，说明车轮前束值过大或过</a:t>
            </a:r>
            <a:r>
              <a:rPr lang="zh-CN" altLang="zh-CN" sz="2400" dirty="0" smtClean="0"/>
              <a:t>小</a:t>
            </a:r>
            <a:r>
              <a:rPr lang="zh-CN" altLang="en-US" sz="2400" dirty="0" smtClean="0"/>
              <a:t>。</a:t>
            </a:r>
            <a:endParaRPr lang="en-US" altLang="zh-CN" sz="2400" dirty="0" smtClean="0"/>
          </a:p>
          <a:p>
            <a:pPr marL="0" indent="457200">
              <a:lnSpc>
                <a:spcPct val="200000"/>
              </a:lnSpc>
              <a:buNone/>
            </a:pPr>
            <a:r>
              <a:rPr lang="en-US" altLang="zh-CN" sz="2400" dirty="0"/>
              <a:t>7.</a:t>
            </a:r>
            <a:r>
              <a:rPr lang="zh-CN" altLang="zh-CN" sz="2400" dirty="0"/>
              <a:t>如轮胎胎冠出现呈波浪形或碟边形磨损，说明车轮不平衡</a:t>
            </a:r>
            <a:r>
              <a:rPr lang="zh-CN" altLang="en-US" sz="2400" dirty="0" smtClean="0"/>
              <a:t>。</a:t>
            </a:r>
            <a:endParaRPr lang="en-US" altLang="zh-CN" sz="2400" dirty="0" smtClean="0"/>
          </a:p>
          <a:p>
            <a:pPr marL="0" indent="457200">
              <a:lnSpc>
                <a:spcPct val="200000"/>
              </a:lnSpc>
              <a:buNone/>
            </a:pPr>
            <a:r>
              <a:rPr lang="en-US" altLang="zh-CN" sz="2400" dirty="0"/>
              <a:t>8.</a:t>
            </a:r>
            <a:r>
              <a:rPr lang="zh-CN" altLang="zh-CN" sz="2400" dirty="0"/>
              <a:t>如轮胎胎面出现扇形磨损，说明轮胎缺少换位。</a:t>
            </a:r>
          </a:p>
        </p:txBody>
      </p:sp>
      <p:sp>
        <p:nvSpPr>
          <p:cNvPr id="6" name="文本框 5"/>
          <p:cNvSpPr txBox="1"/>
          <p:nvPr/>
        </p:nvSpPr>
        <p:spPr>
          <a:xfrm>
            <a:off x="5292080" y="4869160"/>
            <a:ext cx="3528392" cy="369332"/>
          </a:xfrm>
          <a:prstGeom prst="rect">
            <a:avLst/>
          </a:prstGeom>
          <a:noFill/>
        </p:spPr>
        <p:txBody>
          <a:bodyPr wrap="square" rtlCol="0">
            <a:spAutoFit/>
          </a:bodyPr>
          <a:lstStyle/>
          <a:p>
            <a:pPr algn="ctr"/>
            <a:r>
              <a:rPr lang="zh-CN" altLang="zh-CN"/>
              <a:t>后束磨损</a:t>
            </a:r>
            <a:endParaRPr lang="zh-CN" altLang="en-US" dirty="0"/>
          </a:p>
        </p:txBody>
      </p:sp>
      <p:sp>
        <p:nvSpPr>
          <p:cNvPr id="7" name="文本框 6"/>
          <p:cNvSpPr txBox="1"/>
          <p:nvPr/>
        </p:nvSpPr>
        <p:spPr>
          <a:xfrm>
            <a:off x="5364088" y="6470625"/>
            <a:ext cx="3528392" cy="369332"/>
          </a:xfrm>
          <a:prstGeom prst="rect">
            <a:avLst/>
          </a:prstGeom>
          <a:noFill/>
        </p:spPr>
        <p:txBody>
          <a:bodyPr wrap="square" rtlCol="0">
            <a:spAutoFit/>
          </a:bodyPr>
          <a:lstStyle/>
          <a:p>
            <a:pPr algn="ctr"/>
            <a:r>
              <a:rPr lang="zh-CN" altLang="zh-CN"/>
              <a:t>胎冠出现呈波浪形或碟边形磨损</a:t>
            </a:r>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0152" y="2852936"/>
            <a:ext cx="2376264" cy="202172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116632"/>
            <a:ext cx="2375282" cy="208823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4128" y="5301208"/>
            <a:ext cx="2818675" cy="1152128"/>
          </a:xfrm>
          <a:prstGeom prst="rect">
            <a:avLst/>
          </a:prstGeom>
        </p:spPr>
      </p:pic>
      <p:sp>
        <p:nvSpPr>
          <p:cNvPr id="8" name="文本框 7"/>
          <p:cNvSpPr txBox="1"/>
          <p:nvPr/>
        </p:nvSpPr>
        <p:spPr>
          <a:xfrm>
            <a:off x="5796136" y="2276872"/>
            <a:ext cx="2592288" cy="369332"/>
          </a:xfrm>
          <a:prstGeom prst="rect">
            <a:avLst/>
          </a:prstGeom>
          <a:noFill/>
        </p:spPr>
        <p:txBody>
          <a:bodyPr wrap="square" rtlCol="0">
            <a:spAutoFit/>
          </a:bodyPr>
          <a:lstStyle/>
          <a:p>
            <a:pPr algn="ctr"/>
            <a:r>
              <a:rPr lang="zh-CN" altLang="zh-CN" dirty="0"/>
              <a:t>前束磨损</a:t>
            </a:r>
            <a:endParaRPr lang="zh-CN" altLang="en-US" dirty="0"/>
          </a:p>
        </p:txBody>
      </p:sp>
    </p:spTree>
    <p:extLst>
      <p:ext uri="{BB962C8B-B14F-4D97-AF65-F5344CB8AC3E}">
        <p14:creationId xmlns:p14="http://schemas.microsoft.com/office/powerpoint/2010/main" val="16939776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476672"/>
            <a:ext cx="8136904"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just"/>
            <a:r>
              <a:rPr lang="zh-CN" altLang="en-US" sz="3600" b="1" dirty="0" smtClean="0">
                <a:solidFill>
                  <a:srgbClr val="FFFF00"/>
                </a:solidFill>
                <a:latin typeface="Times New Roman" pitchFamily="18" charset="0"/>
                <a:ea typeface="+mn-ea"/>
                <a:cs typeface="Times New Roman" pitchFamily="18" charset="0"/>
              </a:rPr>
              <a:t>项目</a:t>
            </a:r>
            <a:r>
              <a:rPr lang="en-US" altLang="zh-CN" sz="3600" b="1" dirty="0" smtClean="0">
                <a:solidFill>
                  <a:srgbClr val="FFFF00"/>
                </a:solidFill>
                <a:latin typeface="Times New Roman" pitchFamily="18" charset="0"/>
                <a:ea typeface="+mn-ea"/>
                <a:cs typeface="Times New Roman" pitchFamily="18" charset="0"/>
              </a:rPr>
              <a:t>3 </a:t>
            </a:r>
            <a:r>
              <a:rPr lang="zh-CN" altLang="zh-CN" sz="3600" b="1" dirty="0" smtClean="0">
                <a:solidFill>
                  <a:srgbClr val="FFFF00"/>
                </a:solidFill>
                <a:latin typeface="Times New Roman" pitchFamily="18" charset="0"/>
                <a:ea typeface="+mn-ea"/>
                <a:cs typeface="Times New Roman" pitchFamily="18" charset="0"/>
              </a:rPr>
              <a:t>前轮</a:t>
            </a:r>
            <a:r>
              <a:rPr lang="zh-CN" altLang="zh-CN" sz="3600" b="1" dirty="0">
                <a:solidFill>
                  <a:srgbClr val="FFFF00"/>
                </a:solidFill>
                <a:latin typeface="Times New Roman" pitchFamily="18" charset="0"/>
                <a:ea typeface="+mn-ea"/>
                <a:cs typeface="Times New Roman" pitchFamily="18" charset="0"/>
              </a:rPr>
              <a:t>摆动故障的诊断与排除</a:t>
            </a:r>
            <a:endParaRPr lang="zh-CN" altLang="en-US" sz="3600" b="1" dirty="0">
              <a:solidFill>
                <a:srgbClr val="FFFF00"/>
              </a:solidFill>
              <a:latin typeface="Times New Roman" pitchFamily="18" charset="0"/>
              <a:ea typeface="+mn-ea"/>
              <a:cs typeface="Times New Roman" pitchFamily="18" charset="0"/>
            </a:endParaRPr>
          </a:p>
        </p:txBody>
      </p:sp>
      <p:sp>
        <p:nvSpPr>
          <p:cNvPr id="5" name="文本框 4"/>
          <p:cNvSpPr txBox="1"/>
          <p:nvPr/>
        </p:nvSpPr>
        <p:spPr>
          <a:xfrm>
            <a:off x="683568" y="2060848"/>
            <a:ext cx="7632848" cy="2677656"/>
          </a:xfrm>
          <a:prstGeom prst="rect">
            <a:avLst/>
          </a:prstGeom>
          <a:noFill/>
        </p:spPr>
        <p:txBody>
          <a:bodyPr wrap="square" rtlCol="0">
            <a:spAutoFit/>
          </a:bodyPr>
          <a:lstStyle/>
          <a:p>
            <a:pPr indent="457200" algn="just">
              <a:lnSpc>
                <a:spcPct val="200000"/>
              </a:lnSpc>
            </a:pPr>
            <a:r>
              <a:rPr lang="zh-CN" altLang="en-US" sz="2800" dirty="0" smtClean="0">
                <a:solidFill>
                  <a:srgbClr val="FFFF00"/>
                </a:solidFill>
              </a:rPr>
              <a:t>实训要求</a:t>
            </a:r>
            <a:endParaRPr lang="en-US" altLang="zh-CN" sz="2800" dirty="0" smtClean="0">
              <a:solidFill>
                <a:srgbClr val="FFFF00"/>
              </a:solidFill>
            </a:endParaRPr>
          </a:p>
          <a:p>
            <a:pPr indent="457200" algn="just">
              <a:lnSpc>
                <a:spcPct val="200000"/>
              </a:lnSpc>
            </a:pPr>
            <a:r>
              <a:rPr lang="en-US" altLang="zh-CN" sz="2800" dirty="0"/>
              <a:t>1.</a:t>
            </a:r>
            <a:r>
              <a:rPr lang="zh-CN" altLang="zh-CN" sz="2800" dirty="0"/>
              <a:t>了解前轮摆动故障现象及原因；</a:t>
            </a:r>
          </a:p>
          <a:p>
            <a:pPr indent="457200" algn="just">
              <a:lnSpc>
                <a:spcPct val="200000"/>
              </a:lnSpc>
            </a:pPr>
            <a:r>
              <a:rPr lang="en-US" altLang="zh-CN" sz="2800" dirty="0"/>
              <a:t>2.</a:t>
            </a:r>
            <a:r>
              <a:rPr lang="zh-CN" altLang="zh-CN" sz="2800" dirty="0"/>
              <a:t>掌握前轮摆动故障排除方法</a:t>
            </a:r>
            <a:r>
              <a:rPr lang="zh-CN" altLang="zh-CN" sz="2800" dirty="0" smtClean="0"/>
              <a:t>。</a:t>
            </a:r>
            <a:endParaRPr lang="en-US" altLang="zh-CN" sz="2800" dirty="0"/>
          </a:p>
        </p:txBody>
      </p:sp>
    </p:spTree>
    <p:extLst>
      <p:ext uri="{BB962C8B-B14F-4D97-AF65-F5344CB8AC3E}">
        <p14:creationId xmlns:p14="http://schemas.microsoft.com/office/powerpoint/2010/main" val="3350363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251520" y="2852936"/>
            <a:ext cx="3096344" cy="400110"/>
          </a:xfrm>
          <a:prstGeom prst="rect">
            <a:avLst/>
          </a:prstGeom>
          <a:noFill/>
        </p:spPr>
        <p:txBody>
          <a:bodyPr wrap="square" rtlCol="0">
            <a:spAutoFit/>
          </a:bodyPr>
          <a:lstStyle/>
          <a:p>
            <a:pPr algn="ctr"/>
            <a:r>
              <a:rPr lang="zh-CN" altLang="zh-CN" sz="2000" dirty="0"/>
              <a:t>实训</a:t>
            </a:r>
            <a:r>
              <a:rPr lang="zh-CN" altLang="zh-CN" sz="2000" dirty="0" smtClean="0"/>
              <a:t>汽车</a:t>
            </a:r>
            <a:r>
              <a:rPr lang="zh-CN" altLang="zh-CN" sz="2000" dirty="0"/>
              <a:t>（</a:t>
            </a:r>
            <a:r>
              <a:rPr lang="en-US" altLang="zh-CN" sz="2000" dirty="0"/>
              <a:t>EQ1092</a:t>
            </a:r>
            <a:r>
              <a:rPr lang="zh-CN" altLang="zh-CN" sz="2000" dirty="0"/>
              <a:t>）</a:t>
            </a:r>
            <a:endParaRPr lang="zh-CN" altLang="en-US" sz="2000" dirty="0"/>
          </a:p>
        </p:txBody>
      </p:sp>
      <p:pic>
        <p:nvPicPr>
          <p:cNvPr id="10" name="图片 9"/>
          <p:cNvPicPr>
            <a:picLocks noChangeAspect="1"/>
          </p:cNvPicPr>
          <p:nvPr/>
        </p:nvPicPr>
        <p:blipFill>
          <a:blip r:embed="rId2"/>
          <a:stretch>
            <a:fillRect/>
          </a:stretch>
        </p:blipFill>
        <p:spPr>
          <a:xfrm>
            <a:off x="3419872" y="1196752"/>
            <a:ext cx="2913657" cy="1656184"/>
          </a:xfrm>
          <a:prstGeom prst="rect">
            <a:avLst/>
          </a:prstGeom>
        </p:spPr>
      </p:pic>
      <p:sp>
        <p:nvSpPr>
          <p:cNvPr id="19" name="文本框 18"/>
          <p:cNvSpPr txBox="1"/>
          <p:nvPr/>
        </p:nvSpPr>
        <p:spPr>
          <a:xfrm>
            <a:off x="3707904" y="2852936"/>
            <a:ext cx="2053640" cy="474582"/>
          </a:xfrm>
          <a:prstGeom prst="rect">
            <a:avLst/>
          </a:prstGeom>
          <a:noFill/>
        </p:spPr>
        <p:txBody>
          <a:bodyPr wrap="square" rtlCol="0">
            <a:spAutoFit/>
          </a:bodyPr>
          <a:lstStyle/>
          <a:p>
            <a:pPr algn="ctr"/>
            <a:r>
              <a:rPr lang="zh-CN" altLang="zh-CN" b="1" dirty="0"/>
              <a:t>常用修理工具</a:t>
            </a:r>
            <a:endParaRPr lang="zh-CN" altLang="en-US" b="1" dirty="0"/>
          </a:p>
        </p:txBody>
      </p:sp>
      <p:sp>
        <p:nvSpPr>
          <p:cNvPr id="20" name="文本框 19"/>
          <p:cNvSpPr txBox="1"/>
          <p:nvPr/>
        </p:nvSpPr>
        <p:spPr>
          <a:xfrm>
            <a:off x="6588224" y="2852936"/>
            <a:ext cx="2053640" cy="369332"/>
          </a:xfrm>
          <a:prstGeom prst="rect">
            <a:avLst/>
          </a:prstGeom>
          <a:noFill/>
        </p:spPr>
        <p:txBody>
          <a:bodyPr wrap="square" rtlCol="0">
            <a:spAutoFit/>
          </a:bodyPr>
          <a:lstStyle/>
          <a:p>
            <a:pPr algn="ctr"/>
            <a:r>
              <a:rPr lang="zh-CN" altLang="zh-CN"/>
              <a:t>举升器</a:t>
            </a:r>
            <a:endParaRPr lang="zh-CN" altLang="en-US" b="1" dirty="0"/>
          </a:p>
        </p:txBody>
      </p:sp>
      <p:sp>
        <p:nvSpPr>
          <p:cNvPr id="21" name="文本框 20"/>
          <p:cNvSpPr txBox="1"/>
          <p:nvPr/>
        </p:nvSpPr>
        <p:spPr>
          <a:xfrm>
            <a:off x="971600" y="6165304"/>
            <a:ext cx="1872208" cy="369332"/>
          </a:xfrm>
          <a:prstGeom prst="rect">
            <a:avLst/>
          </a:prstGeom>
          <a:noFill/>
        </p:spPr>
        <p:txBody>
          <a:bodyPr wrap="square" rtlCol="0">
            <a:spAutoFit/>
          </a:bodyPr>
          <a:lstStyle/>
          <a:p>
            <a:pPr algn="ctr"/>
            <a:r>
              <a:rPr lang="zh-CN" altLang="zh-CN"/>
              <a:t>卷尺</a:t>
            </a:r>
            <a:endParaRPr lang="zh-CN" altLang="en-US" b="1" dirty="0"/>
          </a:p>
        </p:txBody>
      </p:sp>
      <p:pic>
        <p:nvPicPr>
          <p:cNvPr id="6" name="图片 5"/>
          <p:cNvPicPr>
            <a:picLocks noChangeAspect="1"/>
          </p:cNvPicPr>
          <p:nvPr/>
        </p:nvPicPr>
        <p:blipFill>
          <a:blip r:embed="rId3"/>
          <a:stretch>
            <a:fillRect/>
          </a:stretch>
        </p:blipFill>
        <p:spPr>
          <a:xfrm>
            <a:off x="395536" y="1052736"/>
            <a:ext cx="2925324" cy="1800200"/>
          </a:xfrm>
          <a:prstGeom prst="rect">
            <a:avLst/>
          </a:prstGeom>
        </p:spPr>
      </p:pic>
      <p:pic>
        <p:nvPicPr>
          <p:cNvPr id="9" name="图片 8"/>
          <p:cNvPicPr>
            <a:picLocks noChangeAspect="1"/>
          </p:cNvPicPr>
          <p:nvPr/>
        </p:nvPicPr>
        <p:blipFill>
          <a:blip r:embed="rId4"/>
          <a:stretch>
            <a:fillRect/>
          </a:stretch>
        </p:blipFill>
        <p:spPr>
          <a:xfrm>
            <a:off x="6444208" y="260648"/>
            <a:ext cx="2304256" cy="2594487"/>
          </a:xfrm>
          <a:prstGeom prst="rect">
            <a:avLst/>
          </a:prstGeom>
        </p:spPr>
      </p:pic>
      <p:pic>
        <p:nvPicPr>
          <p:cNvPr id="11" name="图片 10"/>
          <p:cNvPicPr>
            <a:picLocks noChangeAspect="1"/>
          </p:cNvPicPr>
          <p:nvPr/>
        </p:nvPicPr>
        <p:blipFill>
          <a:blip r:embed="rId5"/>
          <a:stretch>
            <a:fillRect/>
          </a:stretch>
        </p:blipFill>
        <p:spPr>
          <a:xfrm>
            <a:off x="683568" y="3789040"/>
            <a:ext cx="2486025" cy="2314575"/>
          </a:xfrm>
          <a:prstGeom prst="rect">
            <a:avLst/>
          </a:prstGeom>
        </p:spPr>
      </p:pic>
      <p:pic>
        <p:nvPicPr>
          <p:cNvPr id="12" name="图片 11"/>
          <p:cNvPicPr>
            <a:picLocks noChangeAspect="1"/>
          </p:cNvPicPr>
          <p:nvPr/>
        </p:nvPicPr>
        <p:blipFill>
          <a:blip r:embed="rId6"/>
          <a:stretch>
            <a:fillRect/>
          </a:stretch>
        </p:blipFill>
        <p:spPr>
          <a:xfrm>
            <a:off x="3347864" y="3573016"/>
            <a:ext cx="2428875" cy="2543175"/>
          </a:xfrm>
          <a:prstGeom prst="rect">
            <a:avLst/>
          </a:prstGeom>
        </p:spPr>
      </p:pic>
      <p:sp>
        <p:nvSpPr>
          <p:cNvPr id="16" name="文本框 15"/>
          <p:cNvSpPr txBox="1"/>
          <p:nvPr/>
        </p:nvSpPr>
        <p:spPr>
          <a:xfrm>
            <a:off x="3491880" y="6165304"/>
            <a:ext cx="1872208" cy="369332"/>
          </a:xfrm>
          <a:prstGeom prst="rect">
            <a:avLst/>
          </a:prstGeom>
          <a:noFill/>
        </p:spPr>
        <p:txBody>
          <a:bodyPr wrap="square" rtlCol="0">
            <a:spAutoFit/>
          </a:bodyPr>
          <a:lstStyle/>
          <a:p>
            <a:pPr algn="ctr"/>
            <a:r>
              <a:rPr lang="zh-CN" altLang="zh-CN" dirty="0"/>
              <a:t>轮胎动平衡机</a:t>
            </a:r>
            <a:endParaRPr lang="zh-CN" altLang="en-US" b="1" dirty="0"/>
          </a:p>
        </p:txBody>
      </p:sp>
      <p:pic>
        <p:nvPicPr>
          <p:cNvPr id="13" name="图片 12"/>
          <p:cNvPicPr>
            <a:picLocks noChangeAspect="1"/>
          </p:cNvPicPr>
          <p:nvPr/>
        </p:nvPicPr>
        <p:blipFill>
          <a:blip r:embed="rId7"/>
          <a:stretch>
            <a:fillRect/>
          </a:stretch>
        </p:blipFill>
        <p:spPr>
          <a:xfrm>
            <a:off x="6084168" y="4005064"/>
            <a:ext cx="2428875" cy="2114550"/>
          </a:xfrm>
          <a:prstGeom prst="rect">
            <a:avLst/>
          </a:prstGeom>
        </p:spPr>
      </p:pic>
      <p:sp>
        <p:nvSpPr>
          <p:cNvPr id="18" name="文本框 17"/>
          <p:cNvSpPr txBox="1"/>
          <p:nvPr/>
        </p:nvSpPr>
        <p:spPr>
          <a:xfrm>
            <a:off x="6444208" y="6165304"/>
            <a:ext cx="1872208" cy="369332"/>
          </a:xfrm>
          <a:prstGeom prst="rect">
            <a:avLst/>
          </a:prstGeom>
          <a:noFill/>
        </p:spPr>
        <p:txBody>
          <a:bodyPr wrap="square" rtlCol="0">
            <a:spAutoFit/>
          </a:bodyPr>
          <a:lstStyle/>
          <a:p>
            <a:pPr algn="ctr"/>
            <a:r>
              <a:rPr lang="zh-CN" altLang="zh-CN"/>
              <a:t>轮胎气压表</a:t>
            </a:r>
            <a:endParaRPr lang="zh-CN" altLang="en-US" b="1" dirty="0"/>
          </a:p>
        </p:txBody>
      </p:sp>
    </p:spTree>
    <p:extLst>
      <p:ext uri="{BB962C8B-B14F-4D97-AF65-F5344CB8AC3E}">
        <p14:creationId xmlns:p14="http://schemas.microsoft.com/office/powerpoint/2010/main" val="341872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12" name="文本框 11"/>
          <p:cNvSpPr txBox="1"/>
          <p:nvPr/>
        </p:nvSpPr>
        <p:spPr>
          <a:xfrm>
            <a:off x="4932040" y="3573016"/>
            <a:ext cx="3024336" cy="646331"/>
          </a:xfrm>
          <a:prstGeom prst="rect">
            <a:avLst/>
          </a:prstGeom>
          <a:noFill/>
        </p:spPr>
        <p:txBody>
          <a:bodyPr wrap="square" rtlCol="0">
            <a:spAutoFit/>
          </a:bodyPr>
          <a:lstStyle/>
          <a:p>
            <a:pPr algn="ctr"/>
            <a:r>
              <a:rPr lang="zh-CN" altLang="zh-CN"/>
              <a:t>百斯巴特</a:t>
            </a:r>
            <a:r>
              <a:rPr lang="en-US" altLang="zh-CN"/>
              <a:t>VAG1995K</a:t>
            </a:r>
            <a:r>
              <a:rPr lang="zh-CN" altLang="zh-CN"/>
              <a:t>四轮定位仪主机</a:t>
            </a:r>
            <a:endParaRPr lang="zh-CN" altLang="en-US" b="1" dirty="0"/>
          </a:p>
        </p:txBody>
      </p:sp>
      <p:sp>
        <p:nvSpPr>
          <p:cNvPr id="8" name="文本框 7"/>
          <p:cNvSpPr txBox="1"/>
          <p:nvPr/>
        </p:nvSpPr>
        <p:spPr>
          <a:xfrm>
            <a:off x="1331640" y="3645024"/>
            <a:ext cx="3096344" cy="400110"/>
          </a:xfrm>
          <a:prstGeom prst="rect">
            <a:avLst/>
          </a:prstGeom>
          <a:noFill/>
        </p:spPr>
        <p:txBody>
          <a:bodyPr wrap="square" rtlCol="0">
            <a:spAutoFit/>
          </a:bodyPr>
          <a:lstStyle/>
          <a:p>
            <a:pPr algn="ctr"/>
            <a:r>
              <a:rPr lang="zh-CN" altLang="zh-CN" sz="2000" dirty="0"/>
              <a:t>实训汽车</a:t>
            </a:r>
            <a:endParaRPr lang="zh-CN" altLang="en-US" sz="2000" dirty="0"/>
          </a:p>
        </p:txBody>
      </p:sp>
      <p:sp>
        <p:nvSpPr>
          <p:cNvPr id="19" name="文本框 18"/>
          <p:cNvSpPr txBox="1"/>
          <p:nvPr/>
        </p:nvSpPr>
        <p:spPr>
          <a:xfrm>
            <a:off x="971600" y="6237312"/>
            <a:ext cx="2053640" cy="369332"/>
          </a:xfrm>
          <a:prstGeom prst="rect">
            <a:avLst/>
          </a:prstGeom>
          <a:noFill/>
        </p:spPr>
        <p:txBody>
          <a:bodyPr wrap="square" rtlCol="0">
            <a:spAutoFit/>
          </a:bodyPr>
          <a:lstStyle/>
          <a:p>
            <a:pPr algn="ctr"/>
            <a:r>
              <a:rPr lang="zh-CN" altLang="zh-CN"/>
              <a:t>刹车锁</a:t>
            </a:r>
            <a:endParaRPr lang="zh-CN" altLang="en-US" b="1" dirty="0"/>
          </a:p>
        </p:txBody>
      </p:sp>
      <p:sp>
        <p:nvSpPr>
          <p:cNvPr id="20" name="文本框 19"/>
          <p:cNvSpPr txBox="1"/>
          <p:nvPr/>
        </p:nvSpPr>
        <p:spPr>
          <a:xfrm>
            <a:off x="3995936" y="6237312"/>
            <a:ext cx="2053640" cy="369332"/>
          </a:xfrm>
          <a:prstGeom prst="rect">
            <a:avLst/>
          </a:prstGeom>
          <a:noFill/>
        </p:spPr>
        <p:txBody>
          <a:bodyPr wrap="square" rtlCol="0">
            <a:spAutoFit/>
          </a:bodyPr>
          <a:lstStyle/>
          <a:p>
            <a:pPr algn="ctr"/>
            <a:r>
              <a:rPr lang="zh-CN" altLang="zh-CN"/>
              <a:t>方向盘锁</a:t>
            </a:r>
            <a:endParaRPr lang="zh-CN" altLang="en-US" b="1" dirty="0"/>
          </a:p>
        </p:txBody>
      </p:sp>
      <p:sp>
        <p:nvSpPr>
          <p:cNvPr id="21" name="文本框 20"/>
          <p:cNvSpPr txBox="1"/>
          <p:nvPr/>
        </p:nvSpPr>
        <p:spPr>
          <a:xfrm>
            <a:off x="6516216" y="6237312"/>
            <a:ext cx="2053640" cy="369332"/>
          </a:xfrm>
          <a:prstGeom prst="rect">
            <a:avLst/>
          </a:prstGeom>
          <a:noFill/>
        </p:spPr>
        <p:txBody>
          <a:bodyPr wrap="square" rtlCol="0">
            <a:spAutoFit/>
          </a:bodyPr>
          <a:lstStyle/>
          <a:p>
            <a:pPr algn="ctr"/>
            <a:r>
              <a:rPr lang="en-US" altLang="zh-CN"/>
              <a:t>A4</a:t>
            </a:r>
            <a:r>
              <a:rPr lang="zh-CN" altLang="zh-CN"/>
              <a:t>彩色喷墨打印机</a:t>
            </a:r>
            <a:endParaRPr lang="zh-CN" altLang="en-US" b="1" dirty="0"/>
          </a:p>
        </p:txBody>
      </p:sp>
      <p:pic>
        <p:nvPicPr>
          <p:cNvPr id="2" name="图片 1"/>
          <p:cNvPicPr>
            <a:picLocks noChangeAspect="1"/>
          </p:cNvPicPr>
          <p:nvPr/>
        </p:nvPicPr>
        <p:blipFill>
          <a:blip r:embed="rId2"/>
          <a:stretch>
            <a:fillRect/>
          </a:stretch>
        </p:blipFill>
        <p:spPr>
          <a:xfrm>
            <a:off x="1259632" y="1124744"/>
            <a:ext cx="3038475" cy="2476500"/>
          </a:xfrm>
          <a:prstGeom prst="rect">
            <a:avLst/>
          </a:prstGeom>
        </p:spPr>
      </p:pic>
      <p:pic>
        <p:nvPicPr>
          <p:cNvPr id="7" name="图片 6"/>
          <p:cNvPicPr>
            <a:picLocks noChangeAspect="1"/>
          </p:cNvPicPr>
          <p:nvPr/>
        </p:nvPicPr>
        <p:blipFill>
          <a:blip r:embed="rId3"/>
          <a:stretch>
            <a:fillRect/>
          </a:stretch>
        </p:blipFill>
        <p:spPr>
          <a:xfrm>
            <a:off x="5292080" y="908720"/>
            <a:ext cx="2324100" cy="2714625"/>
          </a:xfrm>
          <a:prstGeom prst="rect">
            <a:avLst/>
          </a:prstGeom>
        </p:spPr>
      </p:pic>
      <p:pic>
        <p:nvPicPr>
          <p:cNvPr id="14" name="图片 13"/>
          <p:cNvPicPr>
            <a:picLocks noChangeAspect="1"/>
          </p:cNvPicPr>
          <p:nvPr/>
        </p:nvPicPr>
        <p:blipFill>
          <a:blip r:embed="rId4"/>
          <a:stretch>
            <a:fillRect/>
          </a:stretch>
        </p:blipFill>
        <p:spPr>
          <a:xfrm>
            <a:off x="323528" y="4581128"/>
            <a:ext cx="3409950" cy="914400"/>
          </a:xfrm>
          <a:prstGeom prst="rect">
            <a:avLst/>
          </a:prstGeom>
        </p:spPr>
      </p:pic>
      <p:pic>
        <p:nvPicPr>
          <p:cNvPr id="16" name="图片 15"/>
          <p:cNvPicPr>
            <a:picLocks noChangeAspect="1"/>
          </p:cNvPicPr>
          <p:nvPr/>
        </p:nvPicPr>
        <p:blipFill>
          <a:blip r:embed="rId5"/>
          <a:stretch>
            <a:fillRect/>
          </a:stretch>
        </p:blipFill>
        <p:spPr>
          <a:xfrm>
            <a:off x="3851920" y="4509120"/>
            <a:ext cx="2219325" cy="1123950"/>
          </a:xfrm>
          <a:prstGeom prst="rect">
            <a:avLst/>
          </a:prstGeom>
        </p:spPr>
      </p:pic>
      <p:pic>
        <p:nvPicPr>
          <p:cNvPr id="17" name="图片 16"/>
          <p:cNvPicPr>
            <a:picLocks noChangeAspect="1"/>
          </p:cNvPicPr>
          <p:nvPr/>
        </p:nvPicPr>
        <p:blipFill>
          <a:blip r:embed="rId6"/>
          <a:stretch>
            <a:fillRect/>
          </a:stretch>
        </p:blipFill>
        <p:spPr>
          <a:xfrm>
            <a:off x="6228184" y="4293096"/>
            <a:ext cx="2520280" cy="1687492"/>
          </a:xfrm>
          <a:prstGeom prst="rect">
            <a:avLst/>
          </a:prstGeom>
        </p:spPr>
      </p:pic>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20891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汽车行驶中，在达到某一速度时，出现方向发抖、摆振</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轮辋的钢圈螺栓松动。</a:t>
            </a:r>
          </a:p>
          <a:p>
            <a:pPr marL="0" indent="457200">
              <a:lnSpc>
                <a:spcPct val="200000"/>
              </a:lnSpc>
              <a:buNone/>
            </a:pPr>
            <a:r>
              <a:rPr lang="en-US" altLang="zh-CN" sz="2400" dirty="0"/>
              <a:t>2.</a:t>
            </a:r>
            <a:r>
              <a:rPr lang="zh-CN" altLang="zh-CN" sz="2400" dirty="0"/>
              <a:t>前悬架的螺栓（螺母）松动。</a:t>
            </a:r>
          </a:p>
          <a:p>
            <a:pPr marL="0" indent="457200">
              <a:lnSpc>
                <a:spcPct val="200000"/>
              </a:lnSpc>
              <a:buNone/>
            </a:pPr>
            <a:r>
              <a:rPr lang="en-US" altLang="zh-CN" sz="2400" dirty="0"/>
              <a:t>3.</a:t>
            </a:r>
            <a:r>
              <a:rPr lang="zh-CN" altLang="zh-CN" sz="2400" dirty="0"/>
              <a:t>前轮毂轴承磨损、松旷。</a:t>
            </a:r>
          </a:p>
          <a:p>
            <a:pPr marL="0" indent="457200">
              <a:lnSpc>
                <a:spcPct val="200000"/>
              </a:lnSpc>
              <a:buNone/>
            </a:pPr>
            <a:r>
              <a:rPr lang="en-US" altLang="zh-CN" sz="2400" dirty="0"/>
              <a:t>4.</a:t>
            </a:r>
            <a:r>
              <a:rPr lang="zh-CN" altLang="zh-CN" sz="2400" dirty="0"/>
              <a:t>车轮轮辋产生偏摆。</a:t>
            </a:r>
          </a:p>
        </p:txBody>
      </p:sp>
    </p:spTree>
    <p:extLst>
      <p:ext uri="{BB962C8B-B14F-4D97-AF65-F5344CB8AC3E}">
        <p14:creationId xmlns:p14="http://schemas.microsoft.com/office/powerpoint/2010/main" val="32015933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289451"/>
          </a:xfrm>
        </p:spPr>
        <p:txBody>
          <a:bodyPr>
            <a:noAutofit/>
          </a:bodyPr>
          <a:lstStyle/>
          <a:p>
            <a:pPr marL="0" indent="457200">
              <a:lnSpc>
                <a:spcPct val="200000"/>
              </a:lnSpc>
              <a:buNone/>
            </a:pPr>
            <a:r>
              <a:rPr lang="en-US" altLang="zh-CN" sz="2400" dirty="0"/>
              <a:t>5.</a:t>
            </a:r>
            <a:r>
              <a:rPr lang="zh-CN" altLang="zh-CN" sz="2400" dirty="0"/>
              <a:t>车轮不平衡。</a:t>
            </a:r>
          </a:p>
          <a:p>
            <a:pPr marL="0" indent="457200">
              <a:lnSpc>
                <a:spcPct val="200000"/>
              </a:lnSpc>
              <a:buNone/>
            </a:pPr>
            <a:r>
              <a:rPr lang="en-US" altLang="zh-CN" sz="2400" dirty="0"/>
              <a:t>6.</a:t>
            </a:r>
            <a:r>
              <a:rPr lang="zh-CN" altLang="zh-CN" sz="2400" dirty="0"/>
              <a:t>下摆臂（梯形臂）的球头销（球接头）磨损或松动。</a:t>
            </a:r>
          </a:p>
          <a:p>
            <a:pPr marL="0" indent="457200">
              <a:lnSpc>
                <a:spcPct val="200000"/>
              </a:lnSpc>
              <a:buNone/>
            </a:pPr>
            <a:r>
              <a:rPr lang="en-US" altLang="zh-CN" sz="2400" dirty="0"/>
              <a:t>7.</a:t>
            </a:r>
            <a:r>
              <a:rPr lang="zh-CN" altLang="zh-CN" sz="2400" dirty="0"/>
              <a:t>转向横拉杆球头销磨损或松动。</a:t>
            </a:r>
          </a:p>
          <a:p>
            <a:pPr marL="0" indent="457200">
              <a:lnSpc>
                <a:spcPct val="200000"/>
              </a:lnSpc>
              <a:buNone/>
            </a:pPr>
            <a:r>
              <a:rPr lang="en-US" altLang="zh-CN" sz="2400" dirty="0"/>
              <a:t>8.</a:t>
            </a:r>
            <a:r>
              <a:rPr lang="zh-CN" altLang="zh-CN" sz="2400" dirty="0"/>
              <a:t>前轮定位角不正确。</a:t>
            </a:r>
          </a:p>
        </p:txBody>
      </p:sp>
    </p:spTree>
    <p:extLst>
      <p:ext uri="{BB962C8B-B14F-4D97-AF65-F5344CB8AC3E}">
        <p14:creationId xmlns:p14="http://schemas.microsoft.com/office/powerpoint/2010/main" val="469896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120680"/>
          </a:xfrm>
        </p:spPr>
        <p:txBody>
          <a:bodyPr>
            <a:normAutofit/>
          </a:bodyPr>
          <a:lstStyle/>
          <a:p>
            <a:pPr marL="0" indent="457200">
              <a:lnSpc>
                <a:spcPct val="200000"/>
              </a:lnSpc>
              <a:buNone/>
            </a:pPr>
            <a:r>
              <a:rPr lang="zh-CN" altLang="zh-CN" sz="2400" b="1" dirty="0">
                <a:solidFill>
                  <a:srgbClr val="FFFF00"/>
                </a:solidFill>
              </a:rPr>
              <a:t>故障诊断与排除</a:t>
            </a:r>
          </a:p>
          <a:p>
            <a:pPr marL="0" indent="457200">
              <a:lnSpc>
                <a:spcPct val="200000"/>
              </a:lnSpc>
              <a:buNone/>
            </a:pPr>
            <a:r>
              <a:rPr lang="en-US" altLang="zh-CN" sz="2400" dirty="0"/>
              <a:t>1.</a:t>
            </a:r>
            <a:r>
              <a:rPr lang="zh-CN" altLang="zh-CN" sz="2400" dirty="0"/>
              <a:t>如果轮辋的钢圈螺栓松动，则需要按规定力矩和顺序紧固钢圈螺栓</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如果前悬架的</a:t>
            </a:r>
            <a:r>
              <a:rPr lang="zh-CN" altLang="zh-CN" sz="2400" dirty="0" smtClean="0"/>
              <a:t>螺栓</a:t>
            </a:r>
            <a:r>
              <a:rPr lang="zh-CN" altLang="zh-CN" sz="2400" dirty="0"/>
              <a:t>（螺母）</a:t>
            </a:r>
            <a:r>
              <a:rPr lang="zh-CN" altLang="zh-CN" sz="2400" dirty="0" smtClean="0"/>
              <a:t>松动</a:t>
            </a:r>
            <a:r>
              <a:rPr lang="zh-CN" altLang="zh-CN" sz="2400" dirty="0"/>
              <a:t>，则需要紧固转向节、前减振器及下摆臂（梯形臂）的紧固</a:t>
            </a:r>
            <a:r>
              <a:rPr lang="zh-CN" altLang="zh-CN" sz="2400" dirty="0" smtClean="0"/>
              <a:t>螺栓</a:t>
            </a:r>
            <a:r>
              <a:rPr lang="zh-CN" altLang="zh-CN" sz="2400" dirty="0"/>
              <a:t>（螺母</a:t>
            </a:r>
            <a:r>
              <a:rPr lang="zh-CN" altLang="zh-CN" sz="2400" dirty="0" smtClean="0"/>
              <a:t>）</a:t>
            </a:r>
            <a:r>
              <a:rPr lang="zh-CN" altLang="en-US" sz="2400" dirty="0" smtClean="0"/>
              <a:t>。</a:t>
            </a:r>
            <a:endParaRPr lang="en-US" altLang="zh-CN" sz="2400" dirty="0" smtClean="0"/>
          </a:p>
          <a:p>
            <a:pPr marL="0" indent="457200">
              <a:lnSpc>
                <a:spcPct val="200000"/>
              </a:lnSpc>
              <a:buNone/>
            </a:pPr>
            <a:r>
              <a:rPr lang="en-US" altLang="zh-CN" sz="2400" dirty="0"/>
              <a:t>3.</a:t>
            </a:r>
            <a:r>
              <a:rPr lang="zh-CN" altLang="zh-CN" sz="2400" dirty="0"/>
              <a:t>如果前轮毂轴承磨损、松旷，应更换轴承</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如果车轮轮辋产生偏摆，则需要更换轮辋。</a:t>
            </a:r>
          </a:p>
        </p:txBody>
      </p:sp>
    </p:spTree>
    <p:extLst>
      <p:ext uri="{BB962C8B-B14F-4D97-AF65-F5344CB8AC3E}">
        <p14:creationId xmlns:p14="http://schemas.microsoft.com/office/powerpoint/2010/main" val="17934907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003232" cy="5289451"/>
          </a:xfrm>
        </p:spPr>
        <p:txBody>
          <a:bodyPr>
            <a:noAutofit/>
          </a:bodyPr>
          <a:lstStyle/>
          <a:p>
            <a:pPr marL="0" indent="457200">
              <a:lnSpc>
                <a:spcPct val="200000"/>
              </a:lnSpc>
              <a:buNone/>
            </a:pPr>
            <a:r>
              <a:rPr lang="en-US" altLang="zh-CN" sz="2400" dirty="0"/>
              <a:t>5.</a:t>
            </a:r>
            <a:r>
              <a:rPr lang="zh-CN" altLang="zh-CN" sz="2400" dirty="0"/>
              <a:t>如果车轮不平衡，则需要用轮胎平衡仪进行车轮的平衡。</a:t>
            </a:r>
          </a:p>
          <a:p>
            <a:pPr marL="0" indent="457200">
              <a:lnSpc>
                <a:spcPct val="200000"/>
              </a:lnSpc>
              <a:buNone/>
            </a:pPr>
            <a:r>
              <a:rPr lang="en-US" altLang="zh-CN" sz="2400" dirty="0"/>
              <a:t>6.</a:t>
            </a:r>
            <a:r>
              <a:rPr lang="zh-CN" altLang="zh-CN" sz="2400" dirty="0"/>
              <a:t>如果下摆臂（梯形臂）的球头销（球接头）磨损或松动，则需要更换球头销（球接头）。</a:t>
            </a:r>
          </a:p>
          <a:p>
            <a:pPr marL="0" indent="457200">
              <a:lnSpc>
                <a:spcPct val="200000"/>
              </a:lnSpc>
              <a:buNone/>
            </a:pPr>
            <a:r>
              <a:rPr lang="en-US" altLang="zh-CN" sz="2400" dirty="0"/>
              <a:t>7.</a:t>
            </a:r>
            <a:r>
              <a:rPr lang="zh-CN" altLang="zh-CN" sz="2400" dirty="0"/>
              <a:t>如果转向横拉杆球头销磨损或松动，则需要更换球头销。</a:t>
            </a:r>
          </a:p>
          <a:p>
            <a:pPr marL="0" indent="457200">
              <a:lnSpc>
                <a:spcPct val="200000"/>
              </a:lnSpc>
              <a:buNone/>
            </a:pPr>
            <a:r>
              <a:rPr lang="en-US" altLang="zh-CN" sz="2400" dirty="0"/>
              <a:t>8.</a:t>
            </a:r>
            <a:r>
              <a:rPr lang="zh-CN" altLang="zh-CN" sz="2400" dirty="0"/>
              <a:t>如果前轮定位角不正确，则需要用前轮定位仪检查和校正前轮的前束和外倾角。</a:t>
            </a:r>
          </a:p>
        </p:txBody>
      </p:sp>
    </p:spTree>
    <p:extLst>
      <p:ext uri="{BB962C8B-B14F-4D97-AF65-F5344CB8AC3E}">
        <p14:creationId xmlns:p14="http://schemas.microsoft.com/office/powerpoint/2010/main" val="4280447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12" name="文本框 11"/>
          <p:cNvSpPr txBox="1"/>
          <p:nvPr/>
        </p:nvSpPr>
        <p:spPr>
          <a:xfrm>
            <a:off x="3419872" y="3429000"/>
            <a:ext cx="3024336" cy="369332"/>
          </a:xfrm>
          <a:prstGeom prst="rect">
            <a:avLst/>
          </a:prstGeom>
          <a:noFill/>
        </p:spPr>
        <p:txBody>
          <a:bodyPr wrap="square" rtlCol="0">
            <a:spAutoFit/>
          </a:bodyPr>
          <a:lstStyle/>
          <a:p>
            <a:pPr algn="ctr"/>
            <a:r>
              <a:rPr lang="zh-CN" altLang="zh-CN"/>
              <a:t>通用快速卡具</a:t>
            </a:r>
            <a:endParaRPr lang="zh-CN" altLang="en-US" b="1" dirty="0"/>
          </a:p>
        </p:txBody>
      </p:sp>
      <p:sp>
        <p:nvSpPr>
          <p:cNvPr id="8" name="文本框 7"/>
          <p:cNvSpPr txBox="1"/>
          <p:nvPr/>
        </p:nvSpPr>
        <p:spPr>
          <a:xfrm>
            <a:off x="611560" y="3429000"/>
            <a:ext cx="3096344" cy="400110"/>
          </a:xfrm>
          <a:prstGeom prst="rect">
            <a:avLst/>
          </a:prstGeom>
          <a:noFill/>
        </p:spPr>
        <p:txBody>
          <a:bodyPr wrap="square" rtlCol="0">
            <a:spAutoFit/>
          </a:bodyPr>
          <a:lstStyle/>
          <a:p>
            <a:pPr algn="ctr"/>
            <a:r>
              <a:rPr lang="zh-CN" altLang="zh-CN" sz="2000"/>
              <a:t>有线或无线传感器</a:t>
            </a:r>
            <a:endParaRPr lang="zh-CN" altLang="en-US" sz="2000" dirty="0"/>
          </a:p>
        </p:txBody>
      </p:sp>
      <p:sp>
        <p:nvSpPr>
          <p:cNvPr id="19" name="文本框 18"/>
          <p:cNvSpPr txBox="1"/>
          <p:nvPr/>
        </p:nvSpPr>
        <p:spPr>
          <a:xfrm>
            <a:off x="1403648" y="6237312"/>
            <a:ext cx="2053640" cy="369332"/>
          </a:xfrm>
          <a:prstGeom prst="rect">
            <a:avLst/>
          </a:prstGeom>
          <a:noFill/>
        </p:spPr>
        <p:txBody>
          <a:bodyPr wrap="square" rtlCol="0">
            <a:spAutoFit/>
          </a:bodyPr>
          <a:lstStyle/>
          <a:p>
            <a:pPr algn="ctr"/>
            <a:r>
              <a:rPr lang="zh-CN" altLang="zh-CN" dirty="0"/>
              <a:t>电子转角盘</a:t>
            </a:r>
            <a:endParaRPr lang="zh-CN" altLang="en-US" b="1" dirty="0"/>
          </a:p>
        </p:txBody>
      </p:sp>
      <p:sp>
        <p:nvSpPr>
          <p:cNvPr id="20" name="文本框 19"/>
          <p:cNvSpPr txBox="1"/>
          <p:nvPr/>
        </p:nvSpPr>
        <p:spPr>
          <a:xfrm>
            <a:off x="6516216" y="3501008"/>
            <a:ext cx="2053640" cy="369332"/>
          </a:xfrm>
          <a:prstGeom prst="rect">
            <a:avLst/>
          </a:prstGeom>
          <a:noFill/>
        </p:spPr>
        <p:txBody>
          <a:bodyPr wrap="square" rtlCol="0">
            <a:spAutoFit/>
          </a:bodyPr>
          <a:lstStyle/>
          <a:p>
            <a:pPr algn="ctr"/>
            <a:r>
              <a:rPr lang="zh-CN" altLang="zh-CN"/>
              <a:t>多用快速卡具</a:t>
            </a:r>
            <a:endParaRPr lang="zh-CN" altLang="en-US" b="1" dirty="0"/>
          </a:p>
        </p:txBody>
      </p:sp>
      <p:sp>
        <p:nvSpPr>
          <p:cNvPr id="21" name="文本框 20"/>
          <p:cNvSpPr txBox="1"/>
          <p:nvPr/>
        </p:nvSpPr>
        <p:spPr>
          <a:xfrm>
            <a:off x="5724128" y="6237312"/>
            <a:ext cx="2053640" cy="369332"/>
          </a:xfrm>
          <a:prstGeom prst="rect">
            <a:avLst/>
          </a:prstGeom>
          <a:noFill/>
        </p:spPr>
        <p:txBody>
          <a:bodyPr wrap="square" rtlCol="0">
            <a:spAutoFit/>
          </a:bodyPr>
          <a:lstStyle/>
          <a:p>
            <a:pPr algn="ctr"/>
            <a:r>
              <a:rPr lang="zh-CN" altLang="zh-CN"/>
              <a:t>长后滑板</a:t>
            </a:r>
            <a:endParaRPr lang="zh-CN" altLang="en-US" b="1" dirty="0"/>
          </a:p>
        </p:txBody>
      </p:sp>
      <p:pic>
        <p:nvPicPr>
          <p:cNvPr id="3" name="图片 2"/>
          <p:cNvPicPr>
            <a:picLocks noChangeAspect="1"/>
          </p:cNvPicPr>
          <p:nvPr/>
        </p:nvPicPr>
        <p:blipFill>
          <a:blip r:embed="rId2"/>
          <a:stretch>
            <a:fillRect/>
          </a:stretch>
        </p:blipFill>
        <p:spPr>
          <a:xfrm>
            <a:off x="899592" y="1412776"/>
            <a:ext cx="2786710" cy="1944216"/>
          </a:xfrm>
          <a:prstGeom prst="rect">
            <a:avLst/>
          </a:prstGeom>
        </p:spPr>
      </p:pic>
      <p:pic>
        <p:nvPicPr>
          <p:cNvPr id="4" name="图片 3"/>
          <p:cNvPicPr>
            <a:picLocks noChangeAspect="1"/>
          </p:cNvPicPr>
          <p:nvPr/>
        </p:nvPicPr>
        <p:blipFill>
          <a:blip r:embed="rId3"/>
          <a:stretch>
            <a:fillRect/>
          </a:stretch>
        </p:blipFill>
        <p:spPr>
          <a:xfrm>
            <a:off x="3779912" y="1196752"/>
            <a:ext cx="2304256" cy="2182445"/>
          </a:xfrm>
          <a:prstGeom prst="rect">
            <a:avLst/>
          </a:prstGeom>
        </p:spPr>
      </p:pic>
      <p:pic>
        <p:nvPicPr>
          <p:cNvPr id="6" name="图片 5"/>
          <p:cNvPicPr>
            <a:picLocks noChangeAspect="1"/>
          </p:cNvPicPr>
          <p:nvPr/>
        </p:nvPicPr>
        <p:blipFill>
          <a:blip r:embed="rId4"/>
          <a:stretch>
            <a:fillRect/>
          </a:stretch>
        </p:blipFill>
        <p:spPr>
          <a:xfrm>
            <a:off x="6228184" y="1196752"/>
            <a:ext cx="2638425" cy="2171700"/>
          </a:xfrm>
          <a:prstGeom prst="rect">
            <a:avLst/>
          </a:prstGeom>
        </p:spPr>
      </p:pic>
      <p:pic>
        <p:nvPicPr>
          <p:cNvPr id="9" name="图片 8"/>
          <p:cNvPicPr>
            <a:picLocks noChangeAspect="1"/>
          </p:cNvPicPr>
          <p:nvPr/>
        </p:nvPicPr>
        <p:blipFill>
          <a:blip r:embed="rId5"/>
          <a:stretch>
            <a:fillRect/>
          </a:stretch>
        </p:blipFill>
        <p:spPr>
          <a:xfrm>
            <a:off x="1043608" y="4221088"/>
            <a:ext cx="2809875" cy="1752600"/>
          </a:xfrm>
          <a:prstGeom prst="rect">
            <a:avLst/>
          </a:prstGeom>
        </p:spPr>
      </p:pic>
      <p:pic>
        <p:nvPicPr>
          <p:cNvPr id="10" name="图片 9"/>
          <p:cNvPicPr>
            <a:picLocks noChangeAspect="1"/>
          </p:cNvPicPr>
          <p:nvPr/>
        </p:nvPicPr>
        <p:blipFill>
          <a:blip r:embed="rId6"/>
          <a:stretch>
            <a:fillRect/>
          </a:stretch>
        </p:blipFill>
        <p:spPr>
          <a:xfrm>
            <a:off x="4932040" y="4437112"/>
            <a:ext cx="3627533" cy="1584176"/>
          </a:xfrm>
          <a:prstGeom prst="rect">
            <a:avLst/>
          </a:prstGeom>
        </p:spPr>
      </p:pic>
    </p:spTree>
    <p:extLst>
      <p:ext uri="{BB962C8B-B14F-4D97-AF65-F5344CB8AC3E}">
        <p14:creationId xmlns:p14="http://schemas.microsoft.com/office/powerpoint/2010/main" val="29757212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grpSp>
        <p:nvGrpSpPr>
          <p:cNvPr id="3" name="组合 2"/>
          <p:cNvGrpSpPr/>
          <p:nvPr/>
        </p:nvGrpSpPr>
        <p:grpSpPr>
          <a:xfrm>
            <a:off x="683568" y="1124744"/>
            <a:ext cx="7920880" cy="4690981"/>
            <a:chOff x="683568" y="1124744"/>
            <a:chExt cx="7920880" cy="4690981"/>
          </a:xfrm>
        </p:grpSpPr>
        <p:sp>
          <p:nvSpPr>
            <p:cNvPr id="10" name="文本框 9"/>
            <p:cNvSpPr txBox="1"/>
            <p:nvPr/>
          </p:nvSpPr>
          <p:spPr>
            <a:xfrm>
              <a:off x="683568" y="1124744"/>
              <a:ext cx="7920880" cy="1458476"/>
            </a:xfrm>
            <a:prstGeom prst="rect">
              <a:avLst/>
            </a:prstGeom>
            <a:noFill/>
          </p:spPr>
          <p:txBody>
            <a:bodyPr wrap="square" rtlCol="0">
              <a:spAutoFit/>
            </a:bodyPr>
            <a:lstStyle/>
            <a:p>
              <a:pPr indent="457200">
                <a:lnSpc>
                  <a:spcPct val="200000"/>
                </a:lnSpc>
              </a:pPr>
              <a:r>
                <a:rPr lang="en-US" altLang="zh-CN" sz="2400" dirty="0"/>
                <a:t>1.</a:t>
              </a:r>
              <a:r>
                <a:rPr lang="zh-CN" altLang="zh-CN" sz="2400" dirty="0"/>
                <a:t>检查轮胎气压。调整四个轮胎的气压，使其左右保持一致，否则会影响定位的准确性。</a:t>
              </a:r>
            </a:p>
          </p:txBody>
        </p:sp>
        <p:pic>
          <p:nvPicPr>
            <p:cNvPr id="5" name="图片 4"/>
            <p:cNvPicPr>
              <a:picLocks noChangeAspect="1"/>
            </p:cNvPicPr>
            <p:nvPr/>
          </p:nvPicPr>
          <p:blipFill>
            <a:blip r:embed="rId3"/>
            <a:stretch>
              <a:fillRect/>
            </a:stretch>
          </p:blipFill>
          <p:spPr>
            <a:xfrm>
              <a:off x="2627784" y="2924944"/>
              <a:ext cx="3672408" cy="2890781"/>
            </a:xfrm>
            <a:prstGeom prst="rect">
              <a:avLst/>
            </a:prstGeom>
          </p:spPr>
        </p:pic>
      </p:grpSp>
      <p:grpSp>
        <p:nvGrpSpPr>
          <p:cNvPr id="13" name="组合 12"/>
          <p:cNvGrpSpPr/>
          <p:nvPr/>
        </p:nvGrpSpPr>
        <p:grpSpPr>
          <a:xfrm>
            <a:off x="683568" y="1124744"/>
            <a:ext cx="7920880" cy="5008696"/>
            <a:chOff x="3203848" y="0"/>
            <a:chExt cx="7920880" cy="5008696"/>
          </a:xfrm>
        </p:grpSpPr>
        <p:sp>
          <p:nvSpPr>
            <p:cNvPr id="8" name="文本框 7"/>
            <p:cNvSpPr txBox="1"/>
            <p:nvPr/>
          </p:nvSpPr>
          <p:spPr>
            <a:xfrm>
              <a:off x="3203848" y="0"/>
              <a:ext cx="7920880" cy="719812"/>
            </a:xfrm>
            <a:prstGeom prst="rect">
              <a:avLst/>
            </a:prstGeom>
            <a:noFill/>
          </p:spPr>
          <p:txBody>
            <a:bodyPr wrap="square" rtlCol="0">
              <a:spAutoFit/>
            </a:bodyPr>
            <a:lstStyle/>
            <a:p>
              <a:pPr indent="457200">
                <a:lnSpc>
                  <a:spcPct val="200000"/>
                </a:lnSpc>
              </a:pPr>
              <a:r>
                <a:rPr lang="en-US" altLang="zh-CN" sz="2400" dirty="0"/>
                <a:t>2. </a:t>
              </a:r>
              <a:r>
                <a:rPr lang="zh-CN" altLang="zh-CN" sz="2400" dirty="0"/>
                <a:t>晃动车辆使悬挂系统正确回位</a:t>
              </a:r>
            </a:p>
          </p:txBody>
        </p:sp>
        <p:pic>
          <p:nvPicPr>
            <p:cNvPr id="12" name="图片 11"/>
            <p:cNvPicPr>
              <a:picLocks noChangeAspect="1"/>
            </p:cNvPicPr>
            <p:nvPr/>
          </p:nvPicPr>
          <p:blipFill>
            <a:blip r:embed="rId4"/>
            <a:stretch>
              <a:fillRect/>
            </a:stretch>
          </p:blipFill>
          <p:spPr>
            <a:xfrm>
              <a:off x="5148064" y="1656184"/>
              <a:ext cx="3672408" cy="3352512"/>
            </a:xfrm>
            <a:prstGeom prst="rect">
              <a:avLst/>
            </a:prstGeom>
          </p:spPr>
        </p:pic>
      </p:grpSp>
      <p:grpSp>
        <p:nvGrpSpPr>
          <p:cNvPr id="16" name="组合 15"/>
          <p:cNvGrpSpPr/>
          <p:nvPr/>
        </p:nvGrpSpPr>
        <p:grpSpPr>
          <a:xfrm>
            <a:off x="683568" y="1124744"/>
            <a:ext cx="7920880" cy="4968552"/>
            <a:chOff x="1403648" y="116632"/>
            <a:chExt cx="7920880" cy="4968552"/>
          </a:xfrm>
        </p:grpSpPr>
        <p:sp>
          <p:nvSpPr>
            <p:cNvPr id="14" name="文本框 13"/>
            <p:cNvSpPr txBox="1"/>
            <p:nvPr/>
          </p:nvSpPr>
          <p:spPr>
            <a:xfrm>
              <a:off x="1403648" y="116632"/>
              <a:ext cx="7920880" cy="1458476"/>
            </a:xfrm>
            <a:prstGeom prst="rect">
              <a:avLst/>
            </a:prstGeom>
            <a:noFill/>
          </p:spPr>
          <p:txBody>
            <a:bodyPr wrap="square" rtlCol="0">
              <a:spAutoFit/>
            </a:bodyPr>
            <a:lstStyle/>
            <a:p>
              <a:pPr indent="457200">
                <a:lnSpc>
                  <a:spcPct val="200000"/>
                </a:lnSpc>
              </a:pPr>
              <a:r>
                <a:rPr lang="en-US" altLang="zh-CN" sz="2400" dirty="0"/>
                <a:t>3.</a:t>
              </a:r>
              <a:r>
                <a:rPr lang="zh-CN" altLang="zh-CN" sz="2400" dirty="0"/>
                <a:t>车驶上时，应保证转角盘和后滑板的销子都销到位，当车辆在后滑板和转角盘上停好之后，才可拔下销子。</a:t>
              </a:r>
            </a:p>
          </p:txBody>
        </p:sp>
        <p:pic>
          <p:nvPicPr>
            <p:cNvPr id="15" name="图片 14"/>
            <p:cNvPicPr>
              <a:picLocks noChangeAspect="1"/>
            </p:cNvPicPr>
            <p:nvPr/>
          </p:nvPicPr>
          <p:blipFill>
            <a:blip r:embed="rId5"/>
            <a:stretch>
              <a:fillRect/>
            </a:stretch>
          </p:blipFill>
          <p:spPr>
            <a:xfrm>
              <a:off x="3275856" y="1844824"/>
              <a:ext cx="4005085" cy="3240360"/>
            </a:xfrm>
            <a:prstGeom prst="rect">
              <a:avLst/>
            </a:prstGeom>
          </p:spPr>
        </p:pic>
      </p:grpSp>
      <p:grpSp>
        <p:nvGrpSpPr>
          <p:cNvPr id="19" name="组合 18"/>
          <p:cNvGrpSpPr/>
          <p:nvPr/>
        </p:nvGrpSpPr>
        <p:grpSpPr>
          <a:xfrm>
            <a:off x="683568" y="1124744"/>
            <a:ext cx="7920880" cy="5040560"/>
            <a:chOff x="1475656" y="116632"/>
            <a:chExt cx="7920880" cy="5040560"/>
          </a:xfrm>
        </p:grpSpPr>
        <p:sp>
          <p:nvSpPr>
            <p:cNvPr id="17" name="文本框 16"/>
            <p:cNvSpPr txBox="1"/>
            <p:nvPr/>
          </p:nvSpPr>
          <p:spPr>
            <a:xfrm>
              <a:off x="1475656" y="116632"/>
              <a:ext cx="7920880" cy="719812"/>
            </a:xfrm>
            <a:prstGeom prst="rect">
              <a:avLst/>
            </a:prstGeom>
            <a:noFill/>
          </p:spPr>
          <p:txBody>
            <a:bodyPr wrap="square" rtlCol="0">
              <a:spAutoFit/>
            </a:bodyPr>
            <a:lstStyle/>
            <a:p>
              <a:pPr indent="457200">
                <a:lnSpc>
                  <a:spcPct val="200000"/>
                </a:lnSpc>
              </a:pPr>
              <a:r>
                <a:rPr lang="en-US" altLang="zh-CN" sz="2400" dirty="0"/>
                <a:t>4. </a:t>
              </a:r>
              <a:r>
                <a:rPr lang="zh-CN" altLang="zh-CN" sz="2400" dirty="0"/>
                <a:t>安装通用快速</a:t>
              </a:r>
              <a:r>
                <a:rPr lang="zh-CN" altLang="zh-CN" sz="2400" dirty="0" smtClean="0"/>
                <a:t>卡具</a:t>
              </a:r>
              <a:r>
                <a:rPr lang="zh-CN" altLang="en-US" sz="2400" dirty="0" smtClean="0"/>
                <a:t>。</a:t>
              </a:r>
              <a:endParaRPr lang="zh-CN" altLang="zh-CN" sz="2400" dirty="0"/>
            </a:p>
          </p:txBody>
        </p:sp>
        <p:pic>
          <p:nvPicPr>
            <p:cNvPr id="18" name="图片 17"/>
            <p:cNvPicPr>
              <a:picLocks noChangeAspect="1"/>
            </p:cNvPicPr>
            <p:nvPr/>
          </p:nvPicPr>
          <p:blipFill>
            <a:blip r:embed="rId6"/>
            <a:stretch>
              <a:fillRect/>
            </a:stretch>
          </p:blipFill>
          <p:spPr>
            <a:xfrm>
              <a:off x="3419871" y="1772816"/>
              <a:ext cx="3877931" cy="3384376"/>
            </a:xfrm>
            <a:prstGeom prst="rect">
              <a:avLst/>
            </a:prstGeom>
          </p:spPr>
        </p:pic>
      </p:grpSp>
      <p:grpSp>
        <p:nvGrpSpPr>
          <p:cNvPr id="23" name="组合 22"/>
          <p:cNvGrpSpPr/>
          <p:nvPr/>
        </p:nvGrpSpPr>
        <p:grpSpPr>
          <a:xfrm>
            <a:off x="683568" y="1124744"/>
            <a:ext cx="7920880" cy="5377395"/>
            <a:chOff x="971600" y="116632"/>
            <a:chExt cx="7920880" cy="5377395"/>
          </a:xfrm>
        </p:grpSpPr>
        <p:sp>
          <p:nvSpPr>
            <p:cNvPr id="20" name="文本框 19"/>
            <p:cNvSpPr txBox="1"/>
            <p:nvPr/>
          </p:nvSpPr>
          <p:spPr>
            <a:xfrm>
              <a:off x="971600" y="116632"/>
              <a:ext cx="7920880" cy="719812"/>
            </a:xfrm>
            <a:prstGeom prst="rect">
              <a:avLst/>
            </a:prstGeom>
            <a:noFill/>
          </p:spPr>
          <p:txBody>
            <a:bodyPr wrap="square" rtlCol="0">
              <a:spAutoFit/>
            </a:bodyPr>
            <a:lstStyle/>
            <a:p>
              <a:pPr indent="457200">
                <a:lnSpc>
                  <a:spcPct val="200000"/>
                </a:lnSpc>
              </a:pPr>
              <a:r>
                <a:rPr lang="en-US" altLang="zh-CN" sz="2400"/>
                <a:t>5.</a:t>
              </a:r>
              <a:r>
                <a:rPr lang="zh-CN" altLang="zh-CN" sz="2400"/>
                <a:t>安装传感器</a:t>
              </a:r>
              <a:endParaRPr lang="zh-CN" altLang="zh-CN" sz="2400" dirty="0"/>
            </a:p>
          </p:txBody>
        </p:sp>
        <p:pic>
          <p:nvPicPr>
            <p:cNvPr id="22" name="图片 21"/>
            <p:cNvPicPr>
              <a:picLocks noChangeAspect="1"/>
            </p:cNvPicPr>
            <p:nvPr/>
          </p:nvPicPr>
          <p:blipFill>
            <a:blip r:embed="rId7"/>
            <a:stretch>
              <a:fillRect/>
            </a:stretch>
          </p:blipFill>
          <p:spPr>
            <a:xfrm>
              <a:off x="2987824" y="1772816"/>
              <a:ext cx="3672408" cy="3721211"/>
            </a:xfrm>
            <a:prstGeom prst="rect">
              <a:avLst/>
            </a:prstGeom>
          </p:spPr>
        </p:pic>
      </p:grpSp>
      <p:grpSp>
        <p:nvGrpSpPr>
          <p:cNvPr id="26" name="组合 25"/>
          <p:cNvGrpSpPr/>
          <p:nvPr/>
        </p:nvGrpSpPr>
        <p:grpSpPr>
          <a:xfrm>
            <a:off x="683568" y="1124744"/>
            <a:ext cx="7920880" cy="5252879"/>
            <a:chOff x="971600" y="188640"/>
            <a:chExt cx="7920880" cy="5252879"/>
          </a:xfrm>
        </p:grpSpPr>
        <p:sp>
          <p:nvSpPr>
            <p:cNvPr id="24" name="文本框 23"/>
            <p:cNvSpPr txBox="1"/>
            <p:nvPr/>
          </p:nvSpPr>
          <p:spPr>
            <a:xfrm>
              <a:off x="971600" y="188640"/>
              <a:ext cx="7920880" cy="1458476"/>
            </a:xfrm>
            <a:prstGeom prst="rect">
              <a:avLst/>
            </a:prstGeom>
            <a:noFill/>
          </p:spPr>
          <p:txBody>
            <a:bodyPr wrap="square" rtlCol="0">
              <a:spAutoFit/>
            </a:bodyPr>
            <a:lstStyle/>
            <a:p>
              <a:pPr indent="457200">
                <a:lnSpc>
                  <a:spcPct val="200000"/>
                </a:lnSpc>
              </a:pPr>
              <a:r>
                <a:rPr lang="en-US" altLang="zh-CN" sz="2400" dirty="0"/>
                <a:t>6. </a:t>
              </a:r>
              <a:r>
                <a:rPr lang="zh-CN" altLang="zh-CN" sz="2400" dirty="0"/>
                <a:t>调整四个感应器的水平仪，让气泡在正中间，保持水平。并拧紧卡具上的固定螺钉（图中箭头所示）。</a:t>
              </a:r>
            </a:p>
          </p:txBody>
        </p:sp>
        <p:pic>
          <p:nvPicPr>
            <p:cNvPr id="25" name="图片 24"/>
            <p:cNvPicPr>
              <a:picLocks noChangeAspect="1"/>
            </p:cNvPicPr>
            <p:nvPr/>
          </p:nvPicPr>
          <p:blipFill>
            <a:blip r:embed="rId8"/>
            <a:stretch>
              <a:fillRect/>
            </a:stretch>
          </p:blipFill>
          <p:spPr>
            <a:xfrm>
              <a:off x="2627784" y="1988840"/>
              <a:ext cx="4608512" cy="3452679"/>
            </a:xfrm>
            <a:prstGeom prst="rect">
              <a:avLst/>
            </a:prstGeom>
          </p:spPr>
        </p:pic>
      </p:grpSp>
      <p:grpSp>
        <p:nvGrpSpPr>
          <p:cNvPr id="31" name="组合 30"/>
          <p:cNvGrpSpPr/>
          <p:nvPr/>
        </p:nvGrpSpPr>
        <p:grpSpPr>
          <a:xfrm>
            <a:off x="395536" y="1110864"/>
            <a:ext cx="8483649" cy="4701296"/>
            <a:chOff x="539552" y="-6984"/>
            <a:chExt cx="8483649" cy="4701296"/>
          </a:xfrm>
        </p:grpSpPr>
        <p:sp>
          <p:nvSpPr>
            <p:cNvPr id="27" name="文本框 26"/>
            <p:cNvSpPr txBox="1"/>
            <p:nvPr/>
          </p:nvSpPr>
          <p:spPr>
            <a:xfrm>
              <a:off x="827584" y="-6984"/>
              <a:ext cx="7920880" cy="719812"/>
            </a:xfrm>
            <a:prstGeom prst="rect">
              <a:avLst/>
            </a:prstGeom>
            <a:noFill/>
          </p:spPr>
          <p:txBody>
            <a:bodyPr wrap="square" rtlCol="0">
              <a:spAutoFit/>
            </a:bodyPr>
            <a:lstStyle/>
            <a:p>
              <a:pPr indent="457200">
                <a:lnSpc>
                  <a:spcPct val="200000"/>
                </a:lnSpc>
              </a:pPr>
              <a:r>
                <a:rPr lang="en-US" altLang="zh-CN" sz="2400" dirty="0"/>
                <a:t>7.</a:t>
              </a:r>
              <a:r>
                <a:rPr lang="zh-CN" altLang="zh-CN" sz="2400" dirty="0"/>
                <a:t>连接通讯电缆。</a:t>
              </a:r>
            </a:p>
          </p:txBody>
        </p:sp>
        <p:pic>
          <p:nvPicPr>
            <p:cNvPr id="28" name="图片 27"/>
            <p:cNvPicPr>
              <a:picLocks noChangeAspect="1"/>
            </p:cNvPicPr>
            <p:nvPr/>
          </p:nvPicPr>
          <p:blipFill>
            <a:blip r:embed="rId9"/>
            <a:stretch>
              <a:fillRect/>
            </a:stretch>
          </p:blipFill>
          <p:spPr>
            <a:xfrm>
              <a:off x="539552" y="1951112"/>
              <a:ext cx="2419350" cy="2743200"/>
            </a:xfrm>
            <a:prstGeom prst="rect">
              <a:avLst/>
            </a:prstGeom>
          </p:spPr>
        </p:pic>
        <p:pic>
          <p:nvPicPr>
            <p:cNvPr id="29" name="图片 28"/>
            <p:cNvPicPr>
              <a:picLocks noChangeAspect="1"/>
            </p:cNvPicPr>
            <p:nvPr/>
          </p:nvPicPr>
          <p:blipFill>
            <a:blip r:embed="rId10"/>
            <a:stretch>
              <a:fillRect/>
            </a:stretch>
          </p:blipFill>
          <p:spPr>
            <a:xfrm>
              <a:off x="3059832" y="2023120"/>
              <a:ext cx="2962275" cy="2228850"/>
            </a:xfrm>
            <a:prstGeom prst="rect">
              <a:avLst/>
            </a:prstGeom>
          </p:spPr>
        </p:pic>
        <p:pic>
          <p:nvPicPr>
            <p:cNvPr id="30" name="图片 29"/>
            <p:cNvPicPr>
              <a:picLocks noChangeAspect="1"/>
            </p:cNvPicPr>
            <p:nvPr/>
          </p:nvPicPr>
          <p:blipFill>
            <a:blip r:embed="rId11"/>
            <a:stretch>
              <a:fillRect/>
            </a:stretch>
          </p:blipFill>
          <p:spPr>
            <a:xfrm>
              <a:off x="6156176" y="2095128"/>
              <a:ext cx="2867025" cy="2152650"/>
            </a:xfrm>
            <a:prstGeom prst="rect">
              <a:avLst/>
            </a:prstGeom>
          </p:spPr>
        </p:pic>
      </p:grpSp>
      <p:grpSp>
        <p:nvGrpSpPr>
          <p:cNvPr id="35" name="组合 34"/>
          <p:cNvGrpSpPr/>
          <p:nvPr/>
        </p:nvGrpSpPr>
        <p:grpSpPr>
          <a:xfrm>
            <a:off x="683568" y="1124744"/>
            <a:ext cx="7920880" cy="4896544"/>
            <a:chOff x="1043608" y="260648"/>
            <a:chExt cx="7920880" cy="4896544"/>
          </a:xfrm>
        </p:grpSpPr>
        <p:sp>
          <p:nvSpPr>
            <p:cNvPr id="32" name="文本框 31"/>
            <p:cNvSpPr txBox="1"/>
            <p:nvPr/>
          </p:nvSpPr>
          <p:spPr>
            <a:xfrm>
              <a:off x="1043608" y="260648"/>
              <a:ext cx="7920880" cy="719812"/>
            </a:xfrm>
            <a:prstGeom prst="rect">
              <a:avLst/>
            </a:prstGeom>
            <a:noFill/>
          </p:spPr>
          <p:txBody>
            <a:bodyPr wrap="square" rtlCol="0">
              <a:spAutoFit/>
            </a:bodyPr>
            <a:lstStyle/>
            <a:p>
              <a:pPr indent="457200">
                <a:lnSpc>
                  <a:spcPct val="200000"/>
                </a:lnSpc>
              </a:pPr>
              <a:r>
                <a:rPr lang="en-US" altLang="zh-CN" sz="2400" dirty="0"/>
                <a:t>8.</a:t>
              </a:r>
              <a:r>
                <a:rPr lang="zh-CN" altLang="zh-CN" sz="2400" dirty="0"/>
                <a:t>登录计算机。</a:t>
              </a:r>
            </a:p>
          </p:txBody>
        </p:sp>
        <p:pic>
          <p:nvPicPr>
            <p:cNvPr id="33" name="图片 32"/>
            <p:cNvPicPr>
              <a:picLocks noChangeAspect="1"/>
            </p:cNvPicPr>
            <p:nvPr/>
          </p:nvPicPr>
          <p:blipFill>
            <a:blip r:embed="rId12"/>
            <a:stretch>
              <a:fillRect/>
            </a:stretch>
          </p:blipFill>
          <p:spPr>
            <a:xfrm>
              <a:off x="1043608" y="2348880"/>
              <a:ext cx="3727847" cy="2808312"/>
            </a:xfrm>
            <a:prstGeom prst="rect">
              <a:avLst/>
            </a:prstGeom>
          </p:spPr>
        </p:pic>
        <p:pic>
          <p:nvPicPr>
            <p:cNvPr id="34" name="图片 33"/>
            <p:cNvPicPr>
              <a:picLocks noChangeAspect="1"/>
            </p:cNvPicPr>
            <p:nvPr/>
          </p:nvPicPr>
          <p:blipFill>
            <a:blip r:embed="rId13"/>
            <a:stretch>
              <a:fillRect/>
            </a:stretch>
          </p:blipFill>
          <p:spPr>
            <a:xfrm>
              <a:off x="5004048" y="2348880"/>
              <a:ext cx="3740626" cy="2808312"/>
            </a:xfrm>
            <a:prstGeom prst="rect">
              <a:avLst/>
            </a:prstGeom>
          </p:spPr>
        </p:pic>
      </p:grpSp>
    </p:spTree>
    <p:extLst>
      <p:ext uri="{BB962C8B-B14F-4D97-AF65-F5344CB8AC3E}">
        <p14:creationId xmlns:p14="http://schemas.microsoft.com/office/powerpoint/2010/main" val="347817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55576" y="620688"/>
            <a:ext cx="7920880" cy="5541990"/>
            <a:chOff x="683568" y="692696"/>
            <a:chExt cx="7920880" cy="5541990"/>
          </a:xfrm>
        </p:grpSpPr>
        <p:sp>
          <p:nvSpPr>
            <p:cNvPr id="4" name="文本框 3"/>
            <p:cNvSpPr txBox="1"/>
            <p:nvPr/>
          </p:nvSpPr>
          <p:spPr>
            <a:xfrm>
              <a:off x="683568" y="692696"/>
              <a:ext cx="7920880" cy="1458476"/>
            </a:xfrm>
            <a:prstGeom prst="rect">
              <a:avLst/>
            </a:prstGeom>
            <a:noFill/>
          </p:spPr>
          <p:txBody>
            <a:bodyPr wrap="square" rtlCol="0">
              <a:spAutoFit/>
            </a:bodyPr>
            <a:lstStyle/>
            <a:p>
              <a:pPr indent="457200">
                <a:lnSpc>
                  <a:spcPct val="200000"/>
                </a:lnSpc>
              </a:pPr>
              <a:r>
                <a:rPr lang="en-US" altLang="zh-CN" sz="2400" dirty="0"/>
                <a:t>9. </a:t>
              </a:r>
              <a:r>
                <a:rPr lang="zh-CN" altLang="zh-CN" sz="2400" dirty="0"/>
                <a:t>点击工具栏中的指向右侧的绿色“前进”图标，进入客户选择界面。根据提示填写客户信息。</a:t>
              </a:r>
            </a:p>
          </p:txBody>
        </p:sp>
        <p:pic>
          <p:nvPicPr>
            <p:cNvPr id="5" name="图片 4"/>
            <p:cNvPicPr>
              <a:picLocks noChangeAspect="1"/>
            </p:cNvPicPr>
            <p:nvPr/>
          </p:nvPicPr>
          <p:blipFill>
            <a:blip r:embed="rId2"/>
            <a:stretch>
              <a:fillRect/>
            </a:stretch>
          </p:blipFill>
          <p:spPr>
            <a:xfrm>
              <a:off x="2051720" y="2564904"/>
              <a:ext cx="4968552" cy="3669782"/>
            </a:xfrm>
            <a:prstGeom prst="rect">
              <a:avLst/>
            </a:prstGeom>
          </p:spPr>
        </p:pic>
      </p:grpSp>
      <p:grpSp>
        <p:nvGrpSpPr>
          <p:cNvPr id="9" name="组合 8"/>
          <p:cNvGrpSpPr/>
          <p:nvPr/>
        </p:nvGrpSpPr>
        <p:grpSpPr>
          <a:xfrm>
            <a:off x="611560" y="620688"/>
            <a:ext cx="7920880" cy="5579394"/>
            <a:chOff x="683568" y="260648"/>
            <a:chExt cx="7920880" cy="5579394"/>
          </a:xfrm>
        </p:grpSpPr>
        <p:sp>
          <p:nvSpPr>
            <p:cNvPr id="7" name="文本框 6"/>
            <p:cNvSpPr txBox="1"/>
            <p:nvPr/>
          </p:nvSpPr>
          <p:spPr>
            <a:xfrm>
              <a:off x="683568" y="260648"/>
              <a:ext cx="7920880" cy="1458476"/>
            </a:xfrm>
            <a:prstGeom prst="rect">
              <a:avLst/>
            </a:prstGeom>
            <a:noFill/>
          </p:spPr>
          <p:txBody>
            <a:bodyPr wrap="square" rtlCol="0">
              <a:spAutoFit/>
            </a:bodyPr>
            <a:lstStyle/>
            <a:p>
              <a:pPr indent="457200">
                <a:lnSpc>
                  <a:spcPct val="200000"/>
                </a:lnSpc>
              </a:pPr>
              <a:r>
                <a:rPr lang="en-US" altLang="zh-CN" sz="2400" dirty="0"/>
                <a:t>10.</a:t>
              </a:r>
              <a:r>
                <a:rPr lang="zh-CN" altLang="zh-CN" sz="2400" dirty="0"/>
                <a:t>点击“前进”图标进入车型选择画面、车辆状况画面和准备工作画面。</a:t>
              </a:r>
            </a:p>
          </p:txBody>
        </p:sp>
        <p:pic>
          <p:nvPicPr>
            <p:cNvPr id="8" name="图片 7"/>
            <p:cNvPicPr>
              <a:picLocks noChangeAspect="1"/>
            </p:cNvPicPr>
            <p:nvPr/>
          </p:nvPicPr>
          <p:blipFill>
            <a:blip r:embed="rId3"/>
            <a:stretch>
              <a:fillRect/>
            </a:stretch>
          </p:blipFill>
          <p:spPr>
            <a:xfrm>
              <a:off x="2195736" y="2132856"/>
              <a:ext cx="4968552" cy="3707186"/>
            </a:xfrm>
            <a:prstGeom prst="rect">
              <a:avLst/>
            </a:prstGeom>
          </p:spPr>
        </p:pic>
      </p:grpSp>
      <p:grpSp>
        <p:nvGrpSpPr>
          <p:cNvPr id="12" name="组合 11"/>
          <p:cNvGrpSpPr/>
          <p:nvPr/>
        </p:nvGrpSpPr>
        <p:grpSpPr>
          <a:xfrm>
            <a:off x="611560" y="620688"/>
            <a:ext cx="7920880" cy="5544616"/>
            <a:chOff x="467544" y="1844824"/>
            <a:chExt cx="7920880" cy="5544616"/>
          </a:xfrm>
        </p:grpSpPr>
        <p:sp>
          <p:nvSpPr>
            <p:cNvPr id="10" name="文本框 9"/>
            <p:cNvSpPr txBox="1"/>
            <p:nvPr/>
          </p:nvSpPr>
          <p:spPr>
            <a:xfrm>
              <a:off x="467544" y="1844824"/>
              <a:ext cx="7920880" cy="719812"/>
            </a:xfrm>
            <a:prstGeom prst="rect">
              <a:avLst/>
            </a:prstGeom>
            <a:noFill/>
          </p:spPr>
          <p:txBody>
            <a:bodyPr wrap="square" rtlCol="0">
              <a:spAutoFit/>
            </a:bodyPr>
            <a:lstStyle/>
            <a:p>
              <a:pPr indent="457200">
                <a:lnSpc>
                  <a:spcPct val="200000"/>
                </a:lnSpc>
              </a:pPr>
              <a:r>
                <a:rPr lang="en-US" altLang="zh-CN" sz="2400" dirty="0"/>
                <a:t>11.</a:t>
              </a:r>
              <a:r>
                <a:rPr lang="zh-CN" altLang="zh-CN" sz="2400" dirty="0"/>
                <a:t>点击“前进“图标进入偏位补偿画面。</a:t>
              </a:r>
            </a:p>
          </p:txBody>
        </p:sp>
        <p:pic>
          <p:nvPicPr>
            <p:cNvPr id="11" name="图片 10"/>
            <p:cNvPicPr>
              <a:picLocks noChangeAspect="1"/>
            </p:cNvPicPr>
            <p:nvPr/>
          </p:nvPicPr>
          <p:blipFill>
            <a:blip r:embed="rId4"/>
            <a:stretch>
              <a:fillRect/>
            </a:stretch>
          </p:blipFill>
          <p:spPr>
            <a:xfrm>
              <a:off x="1907704" y="3789040"/>
              <a:ext cx="5249922" cy="3600400"/>
            </a:xfrm>
            <a:prstGeom prst="rect">
              <a:avLst/>
            </a:prstGeom>
          </p:spPr>
        </p:pic>
      </p:grpSp>
      <p:grpSp>
        <p:nvGrpSpPr>
          <p:cNvPr id="15" name="组合 14"/>
          <p:cNvGrpSpPr/>
          <p:nvPr/>
        </p:nvGrpSpPr>
        <p:grpSpPr>
          <a:xfrm>
            <a:off x="611560" y="620688"/>
            <a:ext cx="7920880" cy="5565870"/>
            <a:chOff x="611560" y="620688"/>
            <a:chExt cx="7920880" cy="5565870"/>
          </a:xfrm>
        </p:grpSpPr>
        <p:sp>
          <p:nvSpPr>
            <p:cNvPr id="13" name="文本框 12"/>
            <p:cNvSpPr txBox="1"/>
            <p:nvPr/>
          </p:nvSpPr>
          <p:spPr>
            <a:xfrm>
              <a:off x="611560" y="620688"/>
              <a:ext cx="7920880" cy="2197140"/>
            </a:xfrm>
            <a:prstGeom prst="rect">
              <a:avLst/>
            </a:prstGeom>
            <a:noFill/>
          </p:spPr>
          <p:txBody>
            <a:bodyPr wrap="square" rtlCol="0">
              <a:spAutoFit/>
            </a:bodyPr>
            <a:lstStyle/>
            <a:p>
              <a:pPr indent="457200">
                <a:lnSpc>
                  <a:spcPct val="200000"/>
                </a:lnSpc>
              </a:pPr>
              <a:r>
                <a:rPr lang="en-US" altLang="zh-CN" sz="2400" dirty="0"/>
                <a:t>12.</a:t>
              </a:r>
              <a:r>
                <a:rPr lang="zh-CN" altLang="zh-CN" sz="2400" dirty="0"/>
                <a:t>调整前检测。</a:t>
              </a:r>
            </a:p>
            <a:p>
              <a:pPr indent="457200">
                <a:lnSpc>
                  <a:spcPct val="200000"/>
                </a:lnSpc>
              </a:pPr>
              <a:r>
                <a:rPr lang="zh-CN" altLang="zh-CN" sz="2400" dirty="0"/>
                <a:t>在开始进行调整前检测之前，安装好刹车锁，以保证后倾角和主销内倾角的准确测量。</a:t>
              </a:r>
            </a:p>
          </p:txBody>
        </p:sp>
        <p:pic>
          <p:nvPicPr>
            <p:cNvPr id="14" name="图片 13"/>
            <p:cNvPicPr>
              <a:picLocks noChangeAspect="1"/>
            </p:cNvPicPr>
            <p:nvPr/>
          </p:nvPicPr>
          <p:blipFill>
            <a:blip r:embed="rId5"/>
            <a:stretch>
              <a:fillRect/>
            </a:stretch>
          </p:blipFill>
          <p:spPr>
            <a:xfrm>
              <a:off x="2051720" y="2924943"/>
              <a:ext cx="5256584" cy="3261615"/>
            </a:xfrm>
            <a:prstGeom prst="rect">
              <a:avLst/>
            </a:prstGeom>
          </p:spPr>
        </p:pic>
      </p:grpSp>
      <p:grpSp>
        <p:nvGrpSpPr>
          <p:cNvPr id="18" name="组合 17"/>
          <p:cNvGrpSpPr/>
          <p:nvPr/>
        </p:nvGrpSpPr>
        <p:grpSpPr>
          <a:xfrm>
            <a:off x="611560" y="620688"/>
            <a:ext cx="7920880" cy="5961141"/>
            <a:chOff x="611560" y="908720"/>
            <a:chExt cx="7920880" cy="5961141"/>
          </a:xfrm>
        </p:grpSpPr>
        <p:sp>
          <p:nvSpPr>
            <p:cNvPr id="16" name="文本框 15"/>
            <p:cNvSpPr txBox="1"/>
            <p:nvPr/>
          </p:nvSpPr>
          <p:spPr>
            <a:xfrm>
              <a:off x="611560" y="908720"/>
              <a:ext cx="7920880" cy="1458476"/>
            </a:xfrm>
            <a:prstGeom prst="rect">
              <a:avLst/>
            </a:prstGeom>
            <a:noFill/>
          </p:spPr>
          <p:txBody>
            <a:bodyPr wrap="square" rtlCol="0">
              <a:spAutoFit/>
            </a:bodyPr>
            <a:lstStyle/>
            <a:p>
              <a:pPr indent="457200">
                <a:lnSpc>
                  <a:spcPct val="200000"/>
                </a:lnSpc>
              </a:pPr>
              <a:r>
                <a:rPr lang="en-US" altLang="zh-CN" sz="2400" dirty="0"/>
                <a:t>13. </a:t>
              </a:r>
              <a:r>
                <a:rPr lang="zh-CN" altLang="zh-CN" sz="2400" dirty="0"/>
                <a:t>正前打直</a:t>
              </a:r>
            </a:p>
            <a:p>
              <a:pPr indent="457200">
                <a:lnSpc>
                  <a:spcPct val="200000"/>
                </a:lnSpc>
              </a:pPr>
              <a:r>
                <a:rPr lang="zh-CN" altLang="zh-CN" sz="2400" dirty="0"/>
                <a:t>转动方向盘，使白色箭头对到半圆型区中央黑线处。</a:t>
              </a:r>
            </a:p>
          </p:txBody>
        </p:sp>
        <p:pic>
          <p:nvPicPr>
            <p:cNvPr id="17" name="图片 16"/>
            <p:cNvPicPr>
              <a:picLocks noChangeAspect="1"/>
            </p:cNvPicPr>
            <p:nvPr/>
          </p:nvPicPr>
          <p:blipFill>
            <a:blip r:embed="rId6"/>
            <a:stretch>
              <a:fillRect/>
            </a:stretch>
          </p:blipFill>
          <p:spPr>
            <a:xfrm>
              <a:off x="1115616" y="2907461"/>
              <a:ext cx="7134225" cy="3962400"/>
            </a:xfrm>
            <a:prstGeom prst="rect">
              <a:avLst/>
            </a:prstGeom>
          </p:spPr>
        </p:pic>
      </p:grpSp>
      <p:grpSp>
        <p:nvGrpSpPr>
          <p:cNvPr id="21" name="组合 20"/>
          <p:cNvGrpSpPr/>
          <p:nvPr/>
        </p:nvGrpSpPr>
        <p:grpSpPr>
          <a:xfrm>
            <a:off x="611560" y="610791"/>
            <a:ext cx="7920880" cy="6093296"/>
            <a:chOff x="395536" y="3068960"/>
            <a:chExt cx="7920880" cy="6093296"/>
          </a:xfrm>
        </p:grpSpPr>
        <p:sp>
          <p:nvSpPr>
            <p:cNvPr id="19" name="文本框 18"/>
            <p:cNvSpPr txBox="1"/>
            <p:nvPr/>
          </p:nvSpPr>
          <p:spPr>
            <a:xfrm>
              <a:off x="395536" y="3068960"/>
              <a:ext cx="7920880" cy="1458476"/>
            </a:xfrm>
            <a:prstGeom prst="rect">
              <a:avLst/>
            </a:prstGeom>
            <a:noFill/>
          </p:spPr>
          <p:txBody>
            <a:bodyPr wrap="square" rtlCol="0">
              <a:spAutoFit/>
            </a:bodyPr>
            <a:lstStyle/>
            <a:p>
              <a:pPr indent="457200">
                <a:lnSpc>
                  <a:spcPct val="200000"/>
                </a:lnSpc>
              </a:pPr>
              <a:r>
                <a:rPr lang="en-US" altLang="zh-CN" sz="2400" dirty="0"/>
                <a:t>14.</a:t>
              </a:r>
              <a:r>
                <a:rPr lang="zh-CN" altLang="zh-CN" sz="2400" dirty="0"/>
                <a:t>一旦正前打直方向之后，屏幕会提醒操作员安装刹车锁，然后程序就会检查传感器是否处于水平状态。</a:t>
              </a:r>
            </a:p>
          </p:txBody>
        </p:sp>
        <p:pic>
          <p:nvPicPr>
            <p:cNvPr id="20" name="图片 19"/>
            <p:cNvPicPr>
              <a:picLocks noChangeAspect="1"/>
            </p:cNvPicPr>
            <p:nvPr/>
          </p:nvPicPr>
          <p:blipFill>
            <a:blip r:embed="rId7"/>
            <a:stretch>
              <a:fillRect/>
            </a:stretch>
          </p:blipFill>
          <p:spPr>
            <a:xfrm>
              <a:off x="1763688" y="5095081"/>
              <a:ext cx="5514975" cy="4067175"/>
            </a:xfrm>
            <a:prstGeom prst="rect">
              <a:avLst/>
            </a:prstGeom>
          </p:spPr>
        </p:pic>
      </p:grpSp>
      <p:grpSp>
        <p:nvGrpSpPr>
          <p:cNvPr id="24" name="组合 23"/>
          <p:cNvGrpSpPr/>
          <p:nvPr/>
        </p:nvGrpSpPr>
        <p:grpSpPr>
          <a:xfrm>
            <a:off x="611560" y="620688"/>
            <a:ext cx="7920880" cy="6114042"/>
            <a:chOff x="611560" y="1124744"/>
            <a:chExt cx="7920880" cy="6114042"/>
          </a:xfrm>
        </p:grpSpPr>
        <p:sp>
          <p:nvSpPr>
            <p:cNvPr id="22" name="文本框 21"/>
            <p:cNvSpPr txBox="1"/>
            <p:nvPr/>
          </p:nvSpPr>
          <p:spPr>
            <a:xfrm>
              <a:off x="611560" y="1124744"/>
              <a:ext cx="7920880" cy="1458476"/>
            </a:xfrm>
            <a:prstGeom prst="rect">
              <a:avLst/>
            </a:prstGeom>
            <a:noFill/>
          </p:spPr>
          <p:txBody>
            <a:bodyPr wrap="square" rtlCol="0">
              <a:spAutoFit/>
            </a:bodyPr>
            <a:lstStyle/>
            <a:p>
              <a:pPr indent="457200">
                <a:lnSpc>
                  <a:spcPct val="200000"/>
                </a:lnSpc>
              </a:pPr>
              <a:r>
                <a:rPr lang="en-US" altLang="zh-CN" sz="2400" dirty="0"/>
                <a:t>15. </a:t>
              </a:r>
              <a:r>
                <a:rPr lang="zh-CN" altLang="zh-CN" sz="2400" dirty="0"/>
                <a:t>转向操作</a:t>
              </a:r>
            </a:p>
            <a:p>
              <a:pPr indent="457200">
                <a:lnSpc>
                  <a:spcPct val="200000"/>
                </a:lnSpc>
              </a:pPr>
              <a:r>
                <a:rPr lang="zh-CN" altLang="zh-CN" sz="2400" dirty="0"/>
                <a:t>转动方向盘，使白色箭头对到半圆型区中央黑线处。</a:t>
              </a:r>
            </a:p>
          </p:txBody>
        </p:sp>
        <p:pic>
          <p:nvPicPr>
            <p:cNvPr id="23" name="图片 22"/>
            <p:cNvPicPr>
              <a:picLocks noChangeAspect="1"/>
            </p:cNvPicPr>
            <p:nvPr/>
          </p:nvPicPr>
          <p:blipFill>
            <a:blip r:embed="rId8"/>
            <a:stretch>
              <a:fillRect/>
            </a:stretch>
          </p:blipFill>
          <p:spPr>
            <a:xfrm>
              <a:off x="1331640" y="2852936"/>
              <a:ext cx="6408712" cy="4385850"/>
            </a:xfrm>
            <a:prstGeom prst="rect">
              <a:avLst/>
            </a:prstGeom>
          </p:spPr>
        </p:pic>
      </p:grpSp>
      <p:grpSp>
        <p:nvGrpSpPr>
          <p:cNvPr id="27" name="组合 26"/>
          <p:cNvGrpSpPr/>
          <p:nvPr/>
        </p:nvGrpSpPr>
        <p:grpSpPr>
          <a:xfrm>
            <a:off x="611560" y="620688"/>
            <a:ext cx="7920880" cy="6109692"/>
            <a:chOff x="611560" y="1052736"/>
            <a:chExt cx="7920880" cy="6109692"/>
          </a:xfrm>
        </p:grpSpPr>
        <p:sp>
          <p:nvSpPr>
            <p:cNvPr id="25" name="文本框 24"/>
            <p:cNvSpPr txBox="1"/>
            <p:nvPr/>
          </p:nvSpPr>
          <p:spPr>
            <a:xfrm>
              <a:off x="611560" y="1052736"/>
              <a:ext cx="7920880" cy="1569660"/>
            </a:xfrm>
            <a:prstGeom prst="rect">
              <a:avLst/>
            </a:prstGeom>
            <a:noFill/>
          </p:spPr>
          <p:txBody>
            <a:bodyPr wrap="square" rtlCol="0">
              <a:spAutoFit/>
            </a:bodyPr>
            <a:lstStyle/>
            <a:p>
              <a:pPr indent="457200">
                <a:lnSpc>
                  <a:spcPct val="200000"/>
                </a:lnSpc>
              </a:pPr>
              <a:r>
                <a:rPr lang="en-US" altLang="zh-CN" sz="2400" dirty="0"/>
                <a:t>16. </a:t>
              </a:r>
              <a:r>
                <a:rPr lang="zh-CN" altLang="zh-CN" sz="2400" dirty="0"/>
                <a:t>方向盘向左、右打完之后，检测仪屏幕会自动弹出以下内容，红色区域表示前轮调整前的前束</a:t>
              </a:r>
              <a:r>
                <a:rPr lang="zh-CN" altLang="zh-CN" sz="2400" dirty="0" smtClean="0"/>
                <a:t>值</a:t>
              </a:r>
              <a:r>
                <a:rPr lang="zh-CN" altLang="en-US" sz="2400" dirty="0" smtClean="0"/>
                <a:t>。</a:t>
              </a:r>
              <a:endParaRPr lang="zh-CN" altLang="zh-CN" sz="2400" dirty="0"/>
            </a:p>
          </p:txBody>
        </p:sp>
        <p:pic>
          <p:nvPicPr>
            <p:cNvPr id="26" name="图片 25"/>
            <p:cNvPicPr>
              <a:picLocks noChangeAspect="1"/>
            </p:cNvPicPr>
            <p:nvPr/>
          </p:nvPicPr>
          <p:blipFill>
            <a:blip r:embed="rId9"/>
            <a:stretch>
              <a:fillRect/>
            </a:stretch>
          </p:blipFill>
          <p:spPr>
            <a:xfrm>
              <a:off x="1259632" y="2780928"/>
              <a:ext cx="6648450" cy="4381500"/>
            </a:xfrm>
            <a:prstGeom prst="rect">
              <a:avLst/>
            </a:prstGeom>
          </p:spPr>
        </p:pic>
      </p:grpSp>
      <p:grpSp>
        <p:nvGrpSpPr>
          <p:cNvPr id="31" name="组合 30"/>
          <p:cNvGrpSpPr/>
          <p:nvPr/>
        </p:nvGrpSpPr>
        <p:grpSpPr>
          <a:xfrm>
            <a:off x="611560" y="620688"/>
            <a:ext cx="7920880" cy="6079875"/>
            <a:chOff x="611560" y="620688"/>
            <a:chExt cx="7920880" cy="6079875"/>
          </a:xfrm>
        </p:grpSpPr>
        <p:sp>
          <p:nvSpPr>
            <p:cNvPr id="29" name="文本框 28"/>
            <p:cNvSpPr txBox="1"/>
            <p:nvPr/>
          </p:nvSpPr>
          <p:spPr>
            <a:xfrm>
              <a:off x="611560" y="620688"/>
              <a:ext cx="7920880" cy="2197140"/>
            </a:xfrm>
            <a:prstGeom prst="rect">
              <a:avLst/>
            </a:prstGeom>
            <a:noFill/>
          </p:spPr>
          <p:txBody>
            <a:bodyPr wrap="square" rtlCol="0">
              <a:spAutoFit/>
            </a:bodyPr>
            <a:lstStyle/>
            <a:p>
              <a:pPr indent="457200">
                <a:lnSpc>
                  <a:spcPct val="200000"/>
                </a:lnSpc>
              </a:pPr>
              <a:r>
                <a:rPr lang="en-US" altLang="zh-CN" sz="2400" dirty="0"/>
                <a:t>17.</a:t>
              </a:r>
              <a:r>
                <a:rPr lang="zh-CN" altLang="zh-CN" sz="2400" dirty="0"/>
                <a:t>定位调整</a:t>
              </a:r>
            </a:p>
            <a:p>
              <a:pPr indent="457200">
                <a:lnSpc>
                  <a:spcPct val="200000"/>
                </a:lnSpc>
              </a:pPr>
              <a:r>
                <a:rPr lang="zh-CN" altLang="zh-CN" sz="2400" dirty="0"/>
                <a:t>定位调整的第一步是使车辆处于正前打直方向。然后检查方向盘是否处于水平状态。</a:t>
              </a:r>
            </a:p>
          </p:txBody>
        </p:sp>
        <p:pic>
          <p:nvPicPr>
            <p:cNvPr id="30" name="图片 29"/>
            <p:cNvPicPr>
              <a:picLocks noChangeAspect="1"/>
            </p:cNvPicPr>
            <p:nvPr/>
          </p:nvPicPr>
          <p:blipFill>
            <a:blip r:embed="rId10"/>
            <a:stretch>
              <a:fillRect/>
            </a:stretch>
          </p:blipFill>
          <p:spPr>
            <a:xfrm>
              <a:off x="1763688" y="2924944"/>
              <a:ext cx="5616624" cy="3775619"/>
            </a:xfrm>
            <a:prstGeom prst="rect">
              <a:avLst/>
            </a:prstGeom>
          </p:spPr>
        </p:pic>
      </p:grpSp>
      <p:grpSp>
        <p:nvGrpSpPr>
          <p:cNvPr id="34" name="组合 33"/>
          <p:cNvGrpSpPr/>
          <p:nvPr/>
        </p:nvGrpSpPr>
        <p:grpSpPr>
          <a:xfrm>
            <a:off x="611560" y="609132"/>
            <a:ext cx="7920880" cy="6220573"/>
            <a:chOff x="755576" y="2132856"/>
            <a:chExt cx="7920880" cy="6220573"/>
          </a:xfrm>
        </p:grpSpPr>
        <p:sp>
          <p:nvSpPr>
            <p:cNvPr id="32" name="文本框 31"/>
            <p:cNvSpPr txBox="1"/>
            <p:nvPr/>
          </p:nvSpPr>
          <p:spPr>
            <a:xfrm>
              <a:off x="755576" y="2132856"/>
              <a:ext cx="7920880" cy="1458476"/>
            </a:xfrm>
            <a:prstGeom prst="rect">
              <a:avLst/>
            </a:prstGeom>
            <a:noFill/>
          </p:spPr>
          <p:txBody>
            <a:bodyPr wrap="square" rtlCol="0">
              <a:spAutoFit/>
            </a:bodyPr>
            <a:lstStyle/>
            <a:p>
              <a:pPr indent="457200">
                <a:lnSpc>
                  <a:spcPct val="200000"/>
                </a:lnSpc>
              </a:pPr>
              <a:r>
                <a:rPr lang="en-US" altLang="zh-CN" sz="2400" dirty="0"/>
                <a:t>18.</a:t>
              </a:r>
              <a:r>
                <a:rPr lang="zh-CN" altLang="zh-CN" sz="2400" dirty="0"/>
                <a:t>举升车辆到定位调整的高度。进入后轴车轮定位数据检测。</a:t>
              </a:r>
            </a:p>
          </p:txBody>
        </p:sp>
        <p:pic>
          <p:nvPicPr>
            <p:cNvPr id="33" name="图片 32"/>
            <p:cNvPicPr>
              <a:picLocks noChangeAspect="1"/>
            </p:cNvPicPr>
            <p:nvPr/>
          </p:nvPicPr>
          <p:blipFill>
            <a:blip r:embed="rId11"/>
            <a:stretch>
              <a:fillRect/>
            </a:stretch>
          </p:blipFill>
          <p:spPr>
            <a:xfrm>
              <a:off x="1619672" y="4038604"/>
              <a:ext cx="6334125" cy="4314825"/>
            </a:xfrm>
            <a:prstGeom prst="rect">
              <a:avLst/>
            </a:prstGeom>
          </p:spPr>
        </p:pic>
      </p:grpSp>
      <p:grpSp>
        <p:nvGrpSpPr>
          <p:cNvPr id="37" name="组合 36"/>
          <p:cNvGrpSpPr/>
          <p:nvPr/>
        </p:nvGrpSpPr>
        <p:grpSpPr>
          <a:xfrm>
            <a:off x="611560" y="620688"/>
            <a:ext cx="7920880" cy="6055965"/>
            <a:chOff x="611560" y="2852936"/>
            <a:chExt cx="7920880" cy="6055965"/>
          </a:xfrm>
        </p:grpSpPr>
        <p:sp>
          <p:nvSpPr>
            <p:cNvPr id="35" name="文本框 34"/>
            <p:cNvSpPr txBox="1"/>
            <p:nvPr/>
          </p:nvSpPr>
          <p:spPr>
            <a:xfrm>
              <a:off x="611560" y="2852936"/>
              <a:ext cx="7920880" cy="719812"/>
            </a:xfrm>
            <a:prstGeom prst="rect">
              <a:avLst/>
            </a:prstGeom>
            <a:noFill/>
          </p:spPr>
          <p:txBody>
            <a:bodyPr wrap="square" rtlCol="0">
              <a:spAutoFit/>
            </a:bodyPr>
            <a:lstStyle/>
            <a:p>
              <a:pPr indent="457200">
                <a:lnSpc>
                  <a:spcPct val="200000"/>
                </a:lnSpc>
              </a:pPr>
              <a:r>
                <a:rPr lang="en-US" altLang="zh-CN" sz="2400" dirty="0"/>
                <a:t>19. </a:t>
              </a:r>
              <a:r>
                <a:rPr lang="zh-CN" altLang="zh-CN" sz="2400" dirty="0"/>
                <a:t>进入前轴车轮的后倾角调整。</a:t>
              </a:r>
            </a:p>
          </p:txBody>
        </p:sp>
        <p:pic>
          <p:nvPicPr>
            <p:cNvPr id="36" name="图片 35"/>
            <p:cNvPicPr>
              <a:picLocks noChangeAspect="1"/>
            </p:cNvPicPr>
            <p:nvPr/>
          </p:nvPicPr>
          <p:blipFill>
            <a:blip r:embed="rId12"/>
            <a:stretch>
              <a:fillRect/>
            </a:stretch>
          </p:blipFill>
          <p:spPr>
            <a:xfrm>
              <a:off x="1259632" y="5013176"/>
              <a:ext cx="6667500" cy="3895725"/>
            </a:xfrm>
            <a:prstGeom prst="rect">
              <a:avLst/>
            </a:prstGeom>
          </p:spPr>
        </p:pic>
      </p:grpSp>
      <p:grpSp>
        <p:nvGrpSpPr>
          <p:cNvPr id="40" name="组合 39"/>
          <p:cNvGrpSpPr/>
          <p:nvPr/>
        </p:nvGrpSpPr>
        <p:grpSpPr>
          <a:xfrm>
            <a:off x="611560" y="620688"/>
            <a:ext cx="7920880" cy="6083399"/>
            <a:chOff x="683568" y="2996952"/>
            <a:chExt cx="7920880" cy="6083399"/>
          </a:xfrm>
        </p:grpSpPr>
        <p:sp>
          <p:nvSpPr>
            <p:cNvPr id="38" name="文本框 37"/>
            <p:cNvSpPr txBox="1"/>
            <p:nvPr/>
          </p:nvSpPr>
          <p:spPr>
            <a:xfrm>
              <a:off x="683568" y="2996952"/>
              <a:ext cx="7920880" cy="719812"/>
            </a:xfrm>
            <a:prstGeom prst="rect">
              <a:avLst/>
            </a:prstGeom>
            <a:noFill/>
          </p:spPr>
          <p:txBody>
            <a:bodyPr wrap="square" rtlCol="0">
              <a:spAutoFit/>
            </a:bodyPr>
            <a:lstStyle/>
            <a:p>
              <a:pPr indent="457200">
                <a:lnSpc>
                  <a:spcPct val="200000"/>
                </a:lnSpc>
              </a:pPr>
              <a:r>
                <a:rPr lang="en-US" altLang="zh-CN" sz="2400" dirty="0"/>
                <a:t>20.</a:t>
              </a:r>
              <a:r>
                <a:rPr lang="zh-CN" altLang="zh-CN" sz="2400" dirty="0"/>
                <a:t>进入前轴检测数据的调整</a:t>
              </a:r>
            </a:p>
          </p:txBody>
        </p:sp>
        <p:pic>
          <p:nvPicPr>
            <p:cNvPr id="39" name="图片 38"/>
            <p:cNvPicPr>
              <a:picLocks noChangeAspect="1"/>
            </p:cNvPicPr>
            <p:nvPr/>
          </p:nvPicPr>
          <p:blipFill>
            <a:blip r:embed="rId13"/>
            <a:stretch>
              <a:fillRect/>
            </a:stretch>
          </p:blipFill>
          <p:spPr>
            <a:xfrm>
              <a:off x="1187624" y="5013176"/>
              <a:ext cx="6896100" cy="4067175"/>
            </a:xfrm>
            <a:prstGeom prst="rect">
              <a:avLst/>
            </a:prstGeom>
          </p:spPr>
        </p:pic>
      </p:grpSp>
      <p:grpSp>
        <p:nvGrpSpPr>
          <p:cNvPr id="43" name="组合 42"/>
          <p:cNvGrpSpPr/>
          <p:nvPr/>
        </p:nvGrpSpPr>
        <p:grpSpPr>
          <a:xfrm>
            <a:off x="611560" y="620688"/>
            <a:ext cx="7920880" cy="6051026"/>
            <a:chOff x="611560" y="620688"/>
            <a:chExt cx="7920880" cy="6051026"/>
          </a:xfrm>
        </p:grpSpPr>
        <p:sp>
          <p:nvSpPr>
            <p:cNvPr id="41" name="文本框 40"/>
            <p:cNvSpPr txBox="1"/>
            <p:nvPr/>
          </p:nvSpPr>
          <p:spPr>
            <a:xfrm>
              <a:off x="611560" y="620688"/>
              <a:ext cx="7920880" cy="2197140"/>
            </a:xfrm>
            <a:prstGeom prst="rect">
              <a:avLst/>
            </a:prstGeom>
            <a:noFill/>
          </p:spPr>
          <p:txBody>
            <a:bodyPr wrap="square" rtlCol="0">
              <a:spAutoFit/>
            </a:bodyPr>
            <a:lstStyle/>
            <a:p>
              <a:pPr indent="457200">
                <a:lnSpc>
                  <a:spcPct val="200000"/>
                </a:lnSpc>
              </a:pPr>
              <a:r>
                <a:rPr lang="en-US" altLang="zh-CN" sz="2400" dirty="0"/>
                <a:t>21.</a:t>
              </a:r>
              <a:r>
                <a:rPr lang="zh-CN" altLang="zh-CN" sz="2400" dirty="0"/>
                <a:t>调整前束</a:t>
              </a:r>
            </a:p>
            <a:p>
              <a:pPr indent="457200">
                <a:lnSpc>
                  <a:spcPct val="200000"/>
                </a:lnSpc>
              </a:pPr>
              <a:r>
                <a:rPr lang="zh-CN" altLang="zh-CN" sz="2400" dirty="0"/>
                <a:t>具体方法是松开左、右侧车轮转向横拉杆锁紧螺母，转动横拉杆调整臂，调整前束。</a:t>
              </a:r>
            </a:p>
          </p:txBody>
        </p:sp>
        <p:pic>
          <p:nvPicPr>
            <p:cNvPr id="42" name="图片 41"/>
            <p:cNvPicPr>
              <a:picLocks noChangeAspect="1"/>
            </p:cNvPicPr>
            <p:nvPr/>
          </p:nvPicPr>
          <p:blipFill>
            <a:blip r:embed="rId14"/>
            <a:stretch>
              <a:fillRect/>
            </a:stretch>
          </p:blipFill>
          <p:spPr>
            <a:xfrm>
              <a:off x="2339752" y="2924944"/>
              <a:ext cx="4464496" cy="3746770"/>
            </a:xfrm>
            <a:prstGeom prst="rect">
              <a:avLst/>
            </a:prstGeom>
          </p:spPr>
        </p:pic>
      </p:grpSp>
      <p:grpSp>
        <p:nvGrpSpPr>
          <p:cNvPr id="46" name="组合 45"/>
          <p:cNvGrpSpPr/>
          <p:nvPr/>
        </p:nvGrpSpPr>
        <p:grpSpPr>
          <a:xfrm>
            <a:off x="611560" y="620688"/>
            <a:ext cx="7920880" cy="6229541"/>
            <a:chOff x="611560" y="620688"/>
            <a:chExt cx="7920880" cy="6229541"/>
          </a:xfrm>
        </p:grpSpPr>
        <p:sp>
          <p:nvSpPr>
            <p:cNvPr id="44" name="文本框 43"/>
            <p:cNvSpPr txBox="1"/>
            <p:nvPr/>
          </p:nvSpPr>
          <p:spPr>
            <a:xfrm>
              <a:off x="611560" y="620688"/>
              <a:ext cx="7920880" cy="2308324"/>
            </a:xfrm>
            <a:prstGeom prst="rect">
              <a:avLst/>
            </a:prstGeom>
            <a:noFill/>
          </p:spPr>
          <p:txBody>
            <a:bodyPr wrap="square" rtlCol="0">
              <a:spAutoFit/>
            </a:bodyPr>
            <a:lstStyle/>
            <a:p>
              <a:pPr indent="457200">
                <a:lnSpc>
                  <a:spcPct val="200000"/>
                </a:lnSpc>
              </a:pPr>
              <a:r>
                <a:rPr lang="en-US" altLang="zh-CN" sz="2400" dirty="0"/>
                <a:t>22. </a:t>
              </a:r>
              <a:r>
                <a:rPr lang="zh-CN" altLang="zh-CN" sz="2400" dirty="0"/>
                <a:t>正前方行驶</a:t>
              </a:r>
            </a:p>
            <a:p>
              <a:pPr indent="457200">
                <a:lnSpc>
                  <a:spcPct val="200000"/>
                </a:lnSpc>
              </a:pPr>
              <a:r>
                <a:rPr lang="zh-CN" altLang="zh-CN" sz="2400" dirty="0"/>
                <a:t>调整完以后，继续转动方向盘，若正常便可以打印调整</a:t>
              </a:r>
              <a:r>
                <a:rPr lang="zh-CN" altLang="zh-CN" sz="2400" dirty="0" smtClean="0"/>
                <a:t>报告单</a:t>
              </a:r>
              <a:r>
                <a:rPr lang="zh-CN" altLang="en-US" sz="2400" dirty="0" smtClean="0"/>
                <a:t>。</a:t>
              </a:r>
              <a:endParaRPr lang="zh-CN" altLang="zh-CN" sz="2400" dirty="0"/>
            </a:p>
          </p:txBody>
        </p:sp>
        <p:pic>
          <p:nvPicPr>
            <p:cNvPr id="45" name="图片 44"/>
            <p:cNvPicPr>
              <a:picLocks noChangeAspect="1"/>
            </p:cNvPicPr>
            <p:nvPr/>
          </p:nvPicPr>
          <p:blipFill>
            <a:blip r:embed="rId15"/>
            <a:stretch>
              <a:fillRect/>
            </a:stretch>
          </p:blipFill>
          <p:spPr>
            <a:xfrm>
              <a:off x="1403648" y="2774140"/>
              <a:ext cx="6336704" cy="4076089"/>
            </a:xfrm>
            <a:prstGeom prst="rect">
              <a:avLst/>
            </a:prstGeom>
          </p:spPr>
        </p:pic>
      </p:grpSp>
    </p:spTree>
    <p:extLst>
      <p:ext uri="{BB962C8B-B14F-4D97-AF65-F5344CB8AC3E}">
        <p14:creationId xmlns:p14="http://schemas.microsoft.com/office/powerpoint/2010/main" val="3134740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childTnLst>
                                  <p:subTnLst>
                                    <p:set>
                                      <p:cBhvr override="childStyle">
                                        <p:cTn dur="1" fill="hold" display="0" masterRel="nextClick" afterEffect="1"/>
                                        <p:tgtEl>
                                          <p:spTgt spid="34"/>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subTnLst>
                                    <p:set>
                                      <p:cBhvr override="childStyle">
                                        <p:cTn dur="1" fill="hold" display="0" masterRel="nextClick" afterEffect="1"/>
                                        <p:tgtEl>
                                          <p:spTgt spid="37"/>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subTnLst>
                                    <p:set>
                                      <p:cBhvr override="childStyle">
                                        <p:cTn dur="1" fill="hold" display="0" masterRel="nextClick" afterEffect="1"/>
                                        <p:tgtEl>
                                          <p:spTgt spid="40"/>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476672"/>
            <a:ext cx="7632848" cy="1109723"/>
          </a:xfrm>
        </p:spPr>
        <p:txBody>
          <a:bodyPr>
            <a:noAutofit/>
          </a:bodyPr>
          <a:lstStyle/>
          <a:p>
            <a:pPr indent="457200" algn="ctr"/>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2 </a:t>
            </a:r>
            <a:r>
              <a:rPr lang="zh-CN" altLang="zh-CN" sz="3600" b="1" dirty="0" smtClean="0">
                <a:solidFill>
                  <a:srgbClr val="FFFF00"/>
                </a:solidFill>
                <a:effectLst/>
                <a:latin typeface="+mn-ea"/>
                <a:ea typeface="+mn-ea"/>
              </a:rPr>
              <a:t>前轮</a:t>
            </a:r>
            <a:r>
              <a:rPr lang="zh-CN" altLang="zh-CN" sz="3600" b="1" dirty="0">
                <a:solidFill>
                  <a:srgbClr val="FFFF00"/>
                </a:solidFill>
                <a:effectLst/>
                <a:latin typeface="+mn-ea"/>
                <a:ea typeface="+mn-ea"/>
              </a:rPr>
              <a:t>定位的调整</a:t>
            </a:r>
          </a:p>
        </p:txBody>
      </p:sp>
      <p:sp>
        <p:nvSpPr>
          <p:cNvPr id="4" name="文本框 3"/>
          <p:cNvSpPr txBox="1"/>
          <p:nvPr/>
        </p:nvSpPr>
        <p:spPr>
          <a:xfrm>
            <a:off x="683568" y="2132856"/>
            <a:ext cx="727280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掌握前轮定位的调整</a:t>
            </a:r>
            <a:r>
              <a:rPr lang="zh-CN" altLang="zh-CN" sz="2800" dirty="0" smtClean="0"/>
              <a:t>方法</a:t>
            </a:r>
            <a:r>
              <a:rPr lang="zh-CN" altLang="en-US" sz="2800" dirty="0" smtClean="0"/>
              <a:t>。</a:t>
            </a:r>
            <a:endParaRPr lang="en-US" altLang="zh-CN" sz="2800" dirty="0"/>
          </a:p>
        </p:txBody>
      </p:sp>
    </p:spTree>
    <p:extLst>
      <p:ext uri="{BB962C8B-B14F-4D97-AF65-F5344CB8AC3E}">
        <p14:creationId xmlns:p14="http://schemas.microsoft.com/office/powerpoint/2010/main" val="37411077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pic>
        <p:nvPicPr>
          <p:cNvPr id="10" name="图片 9"/>
          <p:cNvPicPr>
            <a:picLocks noChangeAspect="1"/>
          </p:cNvPicPr>
          <p:nvPr/>
        </p:nvPicPr>
        <p:blipFill>
          <a:blip r:embed="rId2"/>
          <a:stretch>
            <a:fillRect/>
          </a:stretch>
        </p:blipFill>
        <p:spPr>
          <a:xfrm>
            <a:off x="4932040" y="2204864"/>
            <a:ext cx="4053784" cy="2304256"/>
          </a:xfrm>
          <a:prstGeom prst="rect">
            <a:avLst/>
          </a:prstGeom>
        </p:spPr>
      </p:pic>
      <p:sp>
        <p:nvSpPr>
          <p:cNvPr id="19" name="文本框 18"/>
          <p:cNvSpPr txBox="1"/>
          <p:nvPr/>
        </p:nvSpPr>
        <p:spPr>
          <a:xfrm>
            <a:off x="5940152" y="4941168"/>
            <a:ext cx="2053640" cy="369332"/>
          </a:xfrm>
          <a:prstGeom prst="rect">
            <a:avLst/>
          </a:prstGeom>
          <a:noFill/>
        </p:spPr>
        <p:txBody>
          <a:bodyPr wrap="square" rtlCol="0">
            <a:spAutoFit/>
          </a:bodyPr>
          <a:lstStyle/>
          <a:p>
            <a:pPr algn="ctr"/>
            <a:r>
              <a:rPr lang="zh-CN" altLang="zh-CN" dirty="0"/>
              <a:t>常用修理工具</a:t>
            </a:r>
            <a:endParaRPr lang="zh-CN" altLang="en-US" dirty="0"/>
          </a:p>
        </p:txBody>
      </p:sp>
      <p:sp>
        <p:nvSpPr>
          <p:cNvPr id="20" name="文本框 19"/>
          <p:cNvSpPr txBox="1"/>
          <p:nvPr/>
        </p:nvSpPr>
        <p:spPr>
          <a:xfrm>
            <a:off x="1331640" y="5013176"/>
            <a:ext cx="2053640" cy="369332"/>
          </a:xfrm>
          <a:prstGeom prst="rect">
            <a:avLst/>
          </a:prstGeom>
          <a:noFill/>
        </p:spPr>
        <p:txBody>
          <a:bodyPr wrap="square" rtlCol="0">
            <a:spAutoFit/>
          </a:bodyPr>
          <a:lstStyle/>
          <a:p>
            <a:pPr algn="ctr"/>
            <a:r>
              <a:rPr lang="zh-CN" altLang="en-US" dirty="0"/>
              <a:t>实训</a:t>
            </a:r>
            <a:r>
              <a:rPr lang="zh-CN" altLang="en-US" dirty="0" smtClean="0"/>
              <a:t>汽车</a:t>
            </a:r>
            <a:endParaRPr lang="en-US" altLang="zh-CN" dirty="0" smtClean="0"/>
          </a:p>
        </p:txBody>
      </p:sp>
      <p:pic>
        <p:nvPicPr>
          <p:cNvPr id="2" name="图片 1"/>
          <p:cNvPicPr>
            <a:picLocks noChangeAspect="1"/>
          </p:cNvPicPr>
          <p:nvPr/>
        </p:nvPicPr>
        <p:blipFill>
          <a:blip r:embed="rId3"/>
          <a:stretch>
            <a:fillRect/>
          </a:stretch>
        </p:blipFill>
        <p:spPr>
          <a:xfrm>
            <a:off x="755576" y="1772815"/>
            <a:ext cx="3816424" cy="3108743"/>
          </a:xfrm>
          <a:prstGeom prst="rect">
            <a:avLst/>
          </a:prstGeom>
        </p:spPr>
      </p:pic>
    </p:spTree>
    <p:extLst>
      <p:ext uri="{BB962C8B-B14F-4D97-AF65-F5344CB8AC3E}">
        <p14:creationId xmlns:p14="http://schemas.microsoft.com/office/powerpoint/2010/main" val="73943677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4463</TotalTime>
  <Words>2525</Words>
  <Application>Microsoft Office PowerPoint</Application>
  <PresentationFormat>全屏显示(4:3)</PresentationFormat>
  <Paragraphs>259</Paragraphs>
  <Slides>43</Slides>
  <Notes>15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43</vt:i4>
      </vt:variant>
    </vt:vector>
  </HeadingPairs>
  <TitlesOfParts>
    <vt:vector size="53" baseType="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单元6 行驶系的维护与故障诊断排除</vt:lpstr>
      <vt:lpstr>课题1 行驶系的维护</vt:lpstr>
      <vt:lpstr>项目1 四轮定位的检查与调整</vt:lpstr>
      <vt:lpstr>PowerPoint 演示文稿</vt:lpstr>
      <vt:lpstr>PowerPoint 演示文稿</vt:lpstr>
      <vt:lpstr>实训内容</vt:lpstr>
      <vt:lpstr>PowerPoint 演示文稿</vt:lpstr>
      <vt:lpstr>项目2 前轮定位的调整</vt:lpstr>
      <vt:lpstr>PowerPoint 演示文稿</vt:lpstr>
      <vt:lpstr>实训内容</vt:lpstr>
      <vt:lpstr>PowerPoint 演示文稿</vt:lpstr>
      <vt:lpstr>项目3 车轮与轮胎的维护</vt:lpstr>
      <vt:lpstr>PowerPoint 演示文稿</vt:lpstr>
      <vt:lpstr>实训内容</vt:lpstr>
      <vt:lpstr>PowerPoint 演示文稿</vt:lpstr>
      <vt:lpstr>PowerPoint 演示文稿</vt:lpstr>
      <vt:lpstr>PowerPoint 演示文稿</vt:lpstr>
      <vt:lpstr>PowerPoint 演示文稿</vt:lpstr>
      <vt:lpstr>PowerPoint 演示文稿</vt:lpstr>
      <vt:lpstr>项目4 普通悬架装置的维护</vt:lpstr>
      <vt:lpstr>PowerPoint 演示文稿</vt:lpstr>
      <vt:lpstr>实训内容</vt:lpstr>
      <vt:lpstr>PowerPoint 演示文稿</vt:lpstr>
      <vt:lpstr>PowerPoint 演示文稿</vt:lpstr>
      <vt:lpstr>PowerPoint 演示文稿</vt:lpstr>
      <vt:lpstr>课题2 汽车行驶系的故障诊断与排除</vt:lpstr>
      <vt:lpstr>PowerPoint 演示文稿</vt:lpstr>
      <vt:lpstr>PowerPoint 演示文稿</vt:lpstr>
      <vt:lpstr>PowerPoint 演示文稿</vt:lpstr>
      <vt:lpstr>PowerPoint 演示文稿</vt:lpstr>
      <vt:lpstr>项目2轮胎胎面磨损不均匀故障             诊断与排除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509</cp:revision>
  <dcterms:modified xsi:type="dcterms:W3CDTF">2014-06-02T01:54:12Z</dcterms:modified>
</cp:coreProperties>
</file>