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436" r:id="rId2"/>
    <p:sldId id="437" r:id="rId3"/>
    <p:sldId id="439" r:id="rId4"/>
    <p:sldId id="362" r:id="rId5"/>
    <p:sldId id="395" r:id="rId6"/>
    <p:sldId id="531" r:id="rId7"/>
    <p:sldId id="551" r:id="rId8"/>
    <p:sldId id="552" r:id="rId9"/>
    <p:sldId id="444" r:id="rId10"/>
    <p:sldId id="416" r:id="rId11"/>
    <p:sldId id="534" r:id="rId12"/>
    <p:sldId id="518" r:id="rId13"/>
    <p:sldId id="519" r:id="rId14"/>
    <p:sldId id="520" r:id="rId15"/>
    <p:sldId id="522" r:id="rId16"/>
    <p:sldId id="467" r:id="rId17"/>
    <p:sldId id="553" r:id="rId18"/>
    <p:sldId id="524" r:id="rId19"/>
    <p:sldId id="526" r:id="rId20"/>
    <p:sldId id="525" r:id="rId21"/>
    <p:sldId id="55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3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万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向传动装置的维护与故障诊断排除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万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向传动装置的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汽车万向传动装置的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故障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  <a:hlinkClick r:id="rId3" action="ppaction://hlinksldjump"/>
            </a:endParaRPr>
          </a:p>
          <a:p>
            <a:pPr algn="just"/>
            <a:r>
              <a:rPr lang="en-US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 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诊断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与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排除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万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向传动装置的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故障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  </a:t>
            </a:r>
            <a:b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万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向传动装置异响故障的诊断与排除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 smtClean="0"/>
              <a:t>1.</a:t>
            </a:r>
            <a:r>
              <a:rPr lang="zh-CN" altLang="zh-CN" sz="2800" dirty="0" smtClean="0"/>
              <a:t>掌握</a:t>
            </a:r>
            <a:r>
              <a:rPr lang="zh-CN" altLang="en-US" sz="2800" dirty="0" smtClean="0"/>
              <a:t>万向传动装置异响</a:t>
            </a:r>
            <a:r>
              <a:rPr lang="zh-CN" altLang="zh-CN" sz="2800" dirty="0" smtClean="0"/>
              <a:t>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 smtClean="0"/>
              <a:t>2.</a:t>
            </a:r>
            <a:r>
              <a:rPr lang="zh-CN" altLang="zh-CN" sz="2800" dirty="0" smtClean="0"/>
              <a:t>掌握</a:t>
            </a:r>
            <a:r>
              <a:rPr lang="zh-CN" altLang="en-US" sz="2800" dirty="0"/>
              <a:t>万向传动装置异响</a:t>
            </a:r>
            <a:r>
              <a:rPr lang="zh-CN" altLang="zh-CN" sz="2800" dirty="0" smtClean="0"/>
              <a:t>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04048" y="1124744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7584" y="1124744"/>
            <a:ext cx="3322959" cy="3064406"/>
            <a:chOff x="683568" y="1412776"/>
            <a:chExt cx="2587357" cy="1863083"/>
          </a:xfrm>
        </p:grpSpPr>
        <p:sp>
          <p:nvSpPr>
            <p:cNvPr id="9" name="文本框 8"/>
            <p:cNvSpPr txBox="1"/>
            <p:nvPr/>
          </p:nvSpPr>
          <p:spPr>
            <a:xfrm>
              <a:off x="683568" y="3032602"/>
              <a:ext cx="2587357" cy="243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dirty="0"/>
                <a:t>实训</a:t>
              </a:r>
              <a:r>
                <a:rPr lang="zh-CN" altLang="zh-CN" sz="2000" dirty="0" smtClean="0"/>
                <a:t>汽车</a:t>
              </a:r>
              <a:r>
                <a:rPr lang="zh-CN" altLang="zh-CN" sz="2000" dirty="0"/>
                <a:t>（</a:t>
              </a:r>
              <a:r>
                <a:rPr lang="en-US" altLang="zh-CN" sz="2000" dirty="0"/>
                <a:t>EQ1092</a:t>
              </a:r>
              <a:r>
                <a:rPr lang="zh-CN" altLang="zh-CN" sz="2000" dirty="0"/>
                <a:t>）</a:t>
              </a:r>
              <a:endParaRPr lang="zh-CN" altLang="en-US" sz="2000" dirty="0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1412776"/>
              <a:ext cx="2466975" cy="15144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4293096"/>
            <a:ext cx="3324225" cy="1714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87824" y="61653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传动轴动平衡试验机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87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992888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汽车起步时无异响，行驶中异响出现。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汽车起步时无异响，滑行时异响出现。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汽车起步或行驶中车速发生变化时，有撞击声，高挡位低速行驶时响声尤为明显。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汽车在行驶中一直有异响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汽车在制动减速时有异响。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前驱动汽车转弯时有异响。</a:t>
            </a:r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352928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en-US" sz="2400" b="1" dirty="0">
                <a:solidFill>
                  <a:srgbClr val="FFFF00"/>
                </a:solidFill>
              </a:rPr>
              <a:t>故障原因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各凸缘花键磨损松旷或凸缘螺母松动。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万向节十字轴轴颈、滚针和套筒内孔磨损松旷。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传动轴两端的万向节叉不处在同一平面内。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万向节十字轴装配过紧。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万向节叉孔与套筒配合松旷、轴承盖螺栓松脱。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中间支承支架固定螺栓松动；中间支承与中间传动轴轴颈配合松</a:t>
            </a:r>
            <a:r>
              <a:rPr lang="zh-CN" altLang="zh-CN" sz="2400" dirty="0" smtClean="0"/>
              <a:t>旷。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867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19268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汽车起步或行驶中突然改变车速时，传出一种“咯噔、咯噔”的响声。停车后，将驻车制动器拉紧。 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汽车起步或行驶过程中，始终有明显的“咔啦”响声，说明传动轴中间支承支架固定螺栓或传动轴连接螺栓</a:t>
            </a:r>
            <a:r>
              <a:rPr lang="zh-CN" altLang="zh-CN" sz="2400" dirty="0" smtClean="0"/>
              <a:t>松动。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汽车起步时出现“刚当”声或响声杂乱，在缓坡上慢慢地向坡上倒车时，出现“咔叭”的断续响声，说明传动轴万向节十字轴轴承损坏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汽车起步或车速变化时，发出明显的撞击声，且低速比高速更明显</a:t>
            </a:r>
            <a:r>
              <a:rPr lang="zh-CN" altLang="zh-CN" sz="2400" dirty="0"/>
              <a:t>。观察</a:t>
            </a:r>
            <a:r>
              <a:rPr lang="zh-CN" altLang="zh-CN" sz="2400" dirty="0"/>
              <a:t>中间传动轴和凸缘的松旷量。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汽车在低速行驶时，出现一种清脆而有节奏的撞击声，脱挡滑行时响声仍然存在，说明万向节十字轴轴承壳压紧过甚，十字轴转动不</a:t>
            </a:r>
            <a:r>
              <a:rPr lang="zh-CN" altLang="zh-CN" sz="2400" dirty="0" smtClean="0"/>
              <a:t>灵活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6.</a:t>
            </a:r>
            <a:r>
              <a:rPr lang="zh-CN" altLang="zh-CN" sz="2400" dirty="0"/>
              <a:t>汽车在制动减速时，出现一种沉重的金属敲击声，应检查后钢板弹簧</a:t>
            </a:r>
            <a:r>
              <a:rPr lang="en-US" altLang="zh-CN" sz="2400" dirty="0"/>
              <a:t>U</a:t>
            </a:r>
            <a:r>
              <a:rPr lang="zh-CN" altLang="zh-CN" sz="2400" dirty="0"/>
              <a:t>形螺栓是否松动，若松动，应按规定力矩拧紧。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7967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万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向传动装置发抖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故障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掌握万向传动装置发抖故障的现象及原因；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掌握万向传动装置发抖故障的排除方法。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04048" y="1124744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7584" y="1124744"/>
            <a:ext cx="3322959" cy="3064406"/>
            <a:chOff x="683568" y="1412776"/>
            <a:chExt cx="2587357" cy="1863083"/>
          </a:xfrm>
        </p:grpSpPr>
        <p:sp>
          <p:nvSpPr>
            <p:cNvPr id="9" name="文本框 8"/>
            <p:cNvSpPr txBox="1"/>
            <p:nvPr/>
          </p:nvSpPr>
          <p:spPr>
            <a:xfrm>
              <a:off x="683568" y="3032602"/>
              <a:ext cx="2587357" cy="243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dirty="0"/>
                <a:t>实训</a:t>
              </a:r>
              <a:r>
                <a:rPr lang="zh-CN" altLang="zh-CN" sz="2000" dirty="0" smtClean="0"/>
                <a:t>汽车</a:t>
              </a:r>
              <a:r>
                <a:rPr lang="zh-CN" altLang="zh-CN" sz="2000" dirty="0"/>
                <a:t>（</a:t>
              </a:r>
              <a:r>
                <a:rPr lang="en-US" altLang="zh-CN" sz="2000" dirty="0"/>
                <a:t>EQ1092</a:t>
              </a:r>
              <a:r>
                <a:rPr lang="zh-CN" altLang="zh-CN" sz="2000" dirty="0"/>
                <a:t>）</a:t>
              </a:r>
              <a:endParaRPr lang="zh-CN" altLang="en-US" sz="2000" dirty="0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1412776"/>
              <a:ext cx="2466975" cy="151447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4293096"/>
            <a:ext cx="3324225" cy="17145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87824" y="616530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传动轴动平衡试验机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39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汽车在中、高速行驶时出现异响，并且车速越高响声越大，当达到某一车速时，车身、车门及转向盘出现强烈振动，若此时脱挡滑行，振动更为剧烈，降到中速振动又消失，此时传动轴异响仍然存在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传动轴弯曲。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传动轴轴管凹陷、平衡片脱落或装配时未按标记装配。</a:t>
            </a:r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中间支承轴承支架橡胶垫环隔套磨损松旷。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传动轴万向节十字轴回转中心与传动轴同轴度超差。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变速器第二轴花键与凸缘花键槽磨损松旷或凸缘锁紧螺母松动。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传动轴花键齿与键槽配合严重松旷。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传动轴凸缘与轴管焊接时位置歪斜，或焊接后未进行动平衡试验或校正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万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向传动装置的维护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412776"/>
            <a:ext cx="8208912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万向传动装置主要包括万向节和传动轴，对于传动距离较远的分段式传动轴，为了提高传动轴的刚度，还设置有中间</a:t>
            </a:r>
            <a:r>
              <a:rPr lang="zh-CN" altLang="zh-CN" sz="2400" dirty="0" smtClean="0"/>
              <a:t>支承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699792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三轴变速器的结构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3789040"/>
            <a:ext cx="7061325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280920" cy="1512168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汽车中、高速行驶时，若出现“呼噜、呼噜”</a:t>
            </a:r>
            <a:r>
              <a:rPr lang="zh-CN" altLang="zh-CN" sz="2400" dirty="0" smtClean="0"/>
              <a:t>响声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872120"/>
            <a:ext cx="6477000" cy="13335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75656" y="3356992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出现“呼噜”响声的诊断</a:t>
            </a:r>
          </a:p>
          <a:p>
            <a:pPr algn="ctr"/>
            <a:r>
              <a:rPr lang="en-US" altLang="zh-CN" dirty="0"/>
              <a:t>a)</a:t>
            </a:r>
            <a:r>
              <a:rPr lang="zh-CN" altLang="zh-CN" dirty="0"/>
              <a:t>汽车中高速行驶</a:t>
            </a:r>
            <a:r>
              <a:rPr lang="en-US" altLang="zh-CN" dirty="0"/>
              <a:t>b)</a:t>
            </a:r>
            <a:r>
              <a:rPr lang="zh-CN" altLang="zh-CN" dirty="0"/>
              <a:t>支起后桥</a:t>
            </a:r>
            <a:r>
              <a:rPr lang="zh-CN" altLang="zh-CN" dirty="0" smtClean="0"/>
              <a:t>试验</a:t>
            </a:r>
            <a:endParaRPr lang="zh-CN" altLang="zh-CN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683568" y="4077072"/>
            <a:ext cx="8280920" cy="1512168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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</a:t>
            </a:r>
            <a:r>
              <a:rPr lang="en-US" altLang="zh-CN" sz="2400" dirty="0"/>
              <a:t>.</a:t>
            </a:r>
            <a:r>
              <a:rPr lang="zh-CN" altLang="zh-CN" sz="2400" dirty="0"/>
              <a:t>检查</a:t>
            </a:r>
            <a:r>
              <a:rPr lang="zh-CN" altLang="zh-CN" sz="2400" dirty="0"/>
              <a:t>制动盘或制动鼓是否松旷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拉紧驻车制动器，用两手握住传动轴来回</a:t>
            </a:r>
            <a:r>
              <a:rPr lang="zh-CN" altLang="zh-CN" sz="2400" dirty="0" smtClean="0"/>
              <a:t>转动</a:t>
            </a:r>
            <a:r>
              <a:rPr lang="zh-CN" altLang="en-US" sz="2400" dirty="0" smtClean="0"/>
              <a:t>，看是否有松旷感。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280920" cy="2592288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4</a:t>
            </a:r>
            <a:r>
              <a:rPr lang="en-US" altLang="zh-CN" sz="2400" dirty="0"/>
              <a:t>.</a:t>
            </a:r>
            <a:r>
              <a:rPr lang="zh-CN" altLang="zh-CN" sz="2400" dirty="0"/>
              <a:t>若传动轴运转时发出连续振响，将发动机熄火后用手握住中间支承架附近的中间传动轴上下</a:t>
            </a:r>
            <a:r>
              <a:rPr lang="zh-CN" altLang="zh-CN" sz="2400" dirty="0" smtClean="0"/>
              <a:t>晃动</a:t>
            </a:r>
            <a:r>
              <a:rPr lang="zh-CN" altLang="en-US" sz="2400" dirty="0" smtClean="0"/>
              <a:t>，是否有松旷感。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检查传动轴中间支承架的安装位置是否</a:t>
            </a:r>
            <a:r>
              <a:rPr lang="zh-CN" altLang="zh-CN" sz="2400" dirty="0" smtClean="0"/>
              <a:t>正确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9" name="文本框 8"/>
          <p:cNvSpPr txBox="1"/>
          <p:nvPr/>
        </p:nvSpPr>
        <p:spPr>
          <a:xfrm>
            <a:off x="1403648" y="4293096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 检查传动轴中间支承架的安装位置是否正确</a:t>
            </a:r>
          </a:p>
          <a:p>
            <a:pPr algn="ctr"/>
            <a:r>
              <a:rPr lang="en-US" altLang="zh-CN"/>
              <a:t>a)</a:t>
            </a:r>
            <a:r>
              <a:rPr lang="zh-CN" altLang="zh-CN"/>
              <a:t>正确</a:t>
            </a:r>
            <a:r>
              <a:rPr lang="en-US" altLang="zh-CN"/>
              <a:t> b)</a:t>
            </a:r>
            <a:r>
              <a:rPr lang="zh-CN" altLang="zh-CN"/>
              <a:t>歪斜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8550950" cy="1656184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683568" y="4897045"/>
            <a:ext cx="8280920" cy="194421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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若以上检查均正常，应检查传动轴万向节十字轴回转中心与传动轴同轴度是否超差，并调整十字轴的轴向</a:t>
            </a:r>
            <a:r>
              <a:rPr lang="zh-CN" altLang="zh-CN" sz="2400" dirty="0" smtClean="0"/>
              <a:t>间隙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402092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万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向传动装置的维护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掌握万向传动装置的维护作业内容及操作要点。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758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黄油枪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899592" y="306896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86" y="4149080"/>
            <a:ext cx="3167019" cy="1800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732240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635896" y="306896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卡尺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412776"/>
            <a:ext cx="2466975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64" y="1412776"/>
            <a:ext cx="2695575" cy="1514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184" y="980728"/>
            <a:ext cx="2533650" cy="19335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72200" y="3068960"/>
            <a:ext cx="2151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V</a:t>
            </a:r>
            <a:r>
              <a:rPr lang="zh-CN" altLang="zh-CN"/>
              <a:t>型铁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4005064"/>
            <a:ext cx="2499885" cy="187220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7864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百分表及座</a:t>
            </a:r>
            <a:endParaRPr lang="zh-CN" altLang="en-US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7904" y="3501008"/>
            <a:ext cx="1512168" cy="239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7992888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检视传动轴应无变形、弯曲、裂纹等</a:t>
            </a:r>
            <a:r>
              <a:rPr lang="zh-CN" altLang="zh-CN" sz="2400" dirty="0" smtClean="0"/>
              <a:t>损伤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检查万向节轴承壳弹性垫圈不应松动，若有松动应更换</a:t>
            </a:r>
            <a:r>
              <a:rPr lang="zh-CN" altLang="zh-CN" sz="2400" dirty="0" smtClean="0"/>
              <a:t>弹性垫圈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4932040" y="638132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检查万向节轴承壳弹性垫圈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99592" y="63813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检查传动轴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77072"/>
            <a:ext cx="2304256" cy="23382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437112"/>
            <a:ext cx="3024336" cy="182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4320480" cy="2808312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起动发动机，挂入</a:t>
            </a:r>
            <a:r>
              <a:rPr lang="zh-CN" altLang="zh-CN" sz="2400" dirty="0" smtClean="0"/>
              <a:t>直接挡（</a:t>
            </a:r>
            <a:r>
              <a:rPr lang="zh-CN" altLang="zh-CN" sz="2400" dirty="0"/>
              <a:t>支起后桥）高速运转，仔细察听运转中有</a:t>
            </a:r>
            <a:r>
              <a:rPr lang="zh-CN" altLang="zh-CN" sz="2400" dirty="0" smtClean="0"/>
              <a:t>无异响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3861048"/>
            <a:ext cx="4464496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</a:t>
            </a:r>
            <a:r>
              <a:rPr lang="en-US" altLang="zh-CN" sz="2400" dirty="0"/>
              <a:t>.</a:t>
            </a:r>
            <a:r>
              <a:rPr lang="zh-CN" altLang="zh-CN" sz="2400" dirty="0"/>
              <a:t>用</a:t>
            </a:r>
            <a:r>
              <a:rPr lang="zh-CN" altLang="zh-CN" sz="2400" dirty="0"/>
              <a:t>手握住传动轴转动，检查花键毂、滑动叉，应无明显的间隙感。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620688"/>
            <a:ext cx="2592288" cy="22413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104" y="299695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察听运转中有无异响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149080"/>
            <a:ext cx="3763365" cy="129614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52120" y="580526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检查花键毂、滑动叉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90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1072" y="737320"/>
            <a:ext cx="7669360" cy="2808312"/>
          </a:xfrm>
        </p:spPr>
        <p:txBody>
          <a:bodyPr>
            <a:noAutofit/>
          </a:bodyPr>
          <a:lstStyle/>
          <a:p>
            <a:pPr marL="0" lv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5.</a:t>
            </a:r>
            <a:r>
              <a:rPr lang="zh-CN" altLang="en-US" sz="2400" dirty="0"/>
              <a:t>用手推拉传动轴</a:t>
            </a:r>
            <a:r>
              <a:rPr lang="zh-CN" altLang="en-US" sz="2400" dirty="0"/>
              <a:t>，检查</a:t>
            </a:r>
            <a:r>
              <a:rPr lang="zh-CN" altLang="en-US" sz="2400" dirty="0"/>
              <a:t>万向节轴承的轴向间隙，中间支撑橡胶垫环及中间支撑轴承的松旷量，应无间隙感 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3059832" y="573325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检查万向节轴承的轴向间隙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52936"/>
            <a:ext cx="5544616" cy="235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59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1072" y="737320"/>
            <a:ext cx="7669360" cy="2808312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经过前边的初步检查后，若确定需解体检查时，应将传动轴从车上拆下进行分解，做进一步的检查。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19872" y="623731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测量传动轴滑动花键副的配合间隙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76872"/>
            <a:ext cx="7017606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293096"/>
            <a:ext cx="1944216" cy="19193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93096"/>
            <a:ext cx="2664296" cy="19500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293096"/>
            <a:ext cx="2664296" cy="196638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12160" y="63093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检查传动轴是否弯曲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987824" y="3861048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传动轴在分解前加上配合记号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99592" y="623731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检查万向节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7322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1560" y="1340768"/>
            <a:ext cx="813690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>
                <a:solidFill>
                  <a:srgbClr val="FFFF00"/>
                </a:solidFill>
              </a:rPr>
              <a:t>中间支承轴向间隙的</a:t>
            </a:r>
            <a:r>
              <a:rPr lang="zh-CN" altLang="zh-CN" sz="2400" dirty="0" smtClean="0">
                <a:solidFill>
                  <a:srgbClr val="FFFF00"/>
                </a:solidFill>
              </a:rPr>
              <a:t>调整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装配后，以大于</a:t>
            </a:r>
            <a:r>
              <a:rPr lang="en-US" altLang="zh-CN" sz="2400" dirty="0"/>
              <a:t>250 N-m</a:t>
            </a:r>
            <a:r>
              <a:rPr lang="zh-CN" altLang="zh-CN" sz="2400" dirty="0"/>
              <a:t>的力矩拧紧</a:t>
            </a:r>
            <a:r>
              <a:rPr lang="zh-CN" altLang="zh-CN" sz="2400" dirty="0"/>
              <a:t>。无</a:t>
            </a:r>
            <a:r>
              <a:rPr lang="zh-CN" altLang="zh-CN" sz="2400" dirty="0"/>
              <a:t>明显的轴向间隙感（注意排除因毛毡油封太紧造成的假象）即可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>
                <a:solidFill>
                  <a:srgbClr val="FFFF00"/>
                </a:solidFill>
              </a:rPr>
              <a:t>紧</a:t>
            </a:r>
            <a:r>
              <a:rPr lang="zh-CN" altLang="zh-CN" sz="2400" dirty="0" smtClean="0">
                <a:solidFill>
                  <a:srgbClr val="FFFF00"/>
                </a:solidFill>
              </a:rPr>
              <a:t>固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紧固中间支承凸缘锁紧螺母</a:t>
            </a:r>
            <a:r>
              <a:rPr lang="zh-CN" altLang="en-US" sz="2400" dirty="0"/>
              <a:t>，</a:t>
            </a:r>
            <a:r>
              <a:rPr lang="zh-CN" altLang="zh-CN" sz="2400" dirty="0"/>
              <a:t>紧固传动轴凸缘叉连接螺栓</a:t>
            </a:r>
            <a:r>
              <a:rPr lang="zh-CN" altLang="en-US" sz="2400" dirty="0"/>
              <a:t>，</a:t>
            </a:r>
            <a:r>
              <a:rPr lang="zh-CN" altLang="zh-CN" sz="2400" dirty="0"/>
              <a:t>紧固中间支承支架固定螺</a:t>
            </a:r>
            <a:r>
              <a:rPr lang="zh-CN" altLang="en-US" sz="2400" dirty="0"/>
              <a:t>。</a:t>
            </a:r>
            <a:endParaRPr lang="zh-CN" altLang="zh-CN" sz="2400" dirty="0"/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 smtClean="0">
                <a:solidFill>
                  <a:srgbClr val="FFFF00"/>
                </a:solidFill>
              </a:rPr>
              <a:t>润滑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499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3308</TotalTime>
  <Words>1222</Words>
  <Application>Microsoft Office PowerPoint</Application>
  <PresentationFormat>全屏显示(4:3)</PresentationFormat>
  <Paragraphs>103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单元3 万向传动装置的维护与故障诊断排除</vt:lpstr>
      <vt:lpstr>课题1 万向传动装置的维护</vt:lpstr>
      <vt:lpstr>项目1 万向传动装置的维护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课题2 万向传动装置的故障     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万向传动装置发抖故障的             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513</cp:revision>
  <dcterms:modified xsi:type="dcterms:W3CDTF">2014-05-30T08:40:27Z</dcterms:modified>
</cp:coreProperties>
</file>