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ti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46"/>
  </p:notesMasterIdLst>
  <p:sldIdLst>
    <p:sldId id="436" r:id="rId2"/>
    <p:sldId id="416" r:id="rId3"/>
    <p:sldId id="569" r:id="rId4"/>
    <p:sldId id="534" r:id="rId5"/>
    <p:sldId id="570" r:id="rId6"/>
    <p:sldId id="572" r:id="rId7"/>
    <p:sldId id="575" r:id="rId8"/>
    <p:sldId id="576" r:id="rId9"/>
    <p:sldId id="577" r:id="rId10"/>
    <p:sldId id="579" r:id="rId11"/>
    <p:sldId id="580" r:id="rId12"/>
    <p:sldId id="581" r:id="rId13"/>
    <p:sldId id="582" r:id="rId14"/>
    <p:sldId id="583" r:id="rId15"/>
    <p:sldId id="584" r:id="rId16"/>
    <p:sldId id="585" r:id="rId17"/>
    <p:sldId id="587" r:id="rId18"/>
    <p:sldId id="588" r:id="rId19"/>
    <p:sldId id="589" r:id="rId20"/>
    <p:sldId id="590" r:id="rId21"/>
    <p:sldId id="592" r:id="rId22"/>
    <p:sldId id="593" r:id="rId23"/>
    <p:sldId id="594" r:id="rId24"/>
    <p:sldId id="596" r:id="rId25"/>
    <p:sldId id="439" r:id="rId26"/>
    <p:sldId id="362" r:id="rId27"/>
    <p:sldId id="555" r:id="rId28"/>
    <p:sldId id="556" r:id="rId29"/>
    <p:sldId id="557" r:id="rId30"/>
    <p:sldId id="558" r:id="rId31"/>
    <p:sldId id="597" r:id="rId32"/>
    <p:sldId id="560" r:id="rId33"/>
    <p:sldId id="598" r:id="rId34"/>
    <p:sldId id="562" r:id="rId35"/>
    <p:sldId id="565" r:id="rId36"/>
    <p:sldId id="599" r:id="rId37"/>
    <p:sldId id="567" r:id="rId38"/>
    <p:sldId id="600" r:id="rId39"/>
    <p:sldId id="568" r:id="rId40"/>
    <p:sldId id="601" r:id="rId41"/>
    <p:sldId id="602" r:id="rId42"/>
    <p:sldId id="603" r:id="rId43"/>
    <p:sldId id="604" r:id="rId44"/>
    <p:sldId id="605" r:id="rId4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838" autoAdjust="0"/>
    <p:restoredTop sz="94424" autoAdjust="0"/>
  </p:normalViewPr>
  <p:slideViewPr>
    <p:cSldViewPr>
      <p:cViewPr varScale="1">
        <p:scale>
          <a:sx n="70" d="100"/>
          <a:sy n="70" d="100"/>
        </p:scale>
        <p:origin x="1128" y="66"/>
      </p:cViewPr>
      <p:guideLst>
        <p:guide orient="horz" pos="2160"/>
        <p:guide pos="2880"/>
      </p:guideLst>
    </p:cSldViewPr>
  </p:slideViewPr>
  <p:outlineViewPr>
    <p:cViewPr>
      <p:scale>
        <a:sx n="33" d="100"/>
        <a:sy n="33" d="100"/>
      </p:scale>
      <p:origin x="0" y="6462"/>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60E96D-3469-49AB-9C08-DCB1034BA53E}" type="datetimeFigureOut">
              <a:rPr lang="zh-CN" altLang="en-US" smtClean="0"/>
              <a:t>2014/5/31</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6AFAF80-362C-4F17-BC9E-6C00E6BAE5AC}" type="slidenum">
              <a:rPr lang="zh-CN" altLang="en-US" smtClean="0"/>
              <a:t>‹#›</a:t>
            </a:fld>
            <a:endParaRPr lang="zh-CN" altLang="en-US"/>
          </a:p>
        </p:txBody>
      </p:sp>
    </p:spTree>
    <p:extLst>
      <p:ext uri="{BB962C8B-B14F-4D97-AF65-F5344CB8AC3E}">
        <p14:creationId xmlns:p14="http://schemas.microsoft.com/office/powerpoint/2010/main" val="41892020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5</a:t>
            </a:fld>
            <a:endParaRPr lang="zh-CN" altLang="en-US"/>
          </a:p>
        </p:txBody>
      </p:sp>
    </p:spTree>
    <p:extLst>
      <p:ext uri="{BB962C8B-B14F-4D97-AF65-F5344CB8AC3E}">
        <p14:creationId xmlns:p14="http://schemas.microsoft.com/office/powerpoint/2010/main" val="14091114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17</a:t>
            </a:fld>
            <a:endParaRPr lang="zh-CN" altLang="en-US"/>
          </a:p>
        </p:txBody>
      </p:sp>
    </p:spTree>
    <p:extLst>
      <p:ext uri="{BB962C8B-B14F-4D97-AF65-F5344CB8AC3E}">
        <p14:creationId xmlns:p14="http://schemas.microsoft.com/office/powerpoint/2010/main" val="17544605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20</a:t>
            </a:fld>
            <a:endParaRPr lang="zh-CN" altLang="en-US"/>
          </a:p>
        </p:txBody>
      </p:sp>
    </p:spTree>
    <p:extLst>
      <p:ext uri="{BB962C8B-B14F-4D97-AF65-F5344CB8AC3E}">
        <p14:creationId xmlns:p14="http://schemas.microsoft.com/office/powerpoint/2010/main" val="36129308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21</a:t>
            </a:fld>
            <a:endParaRPr lang="zh-CN" altLang="en-US"/>
          </a:p>
        </p:txBody>
      </p:sp>
    </p:spTree>
    <p:extLst>
      <p:ext uri="{BB962C8B-B14F-4D97-AF65-F5344CB8AC3E}">
        <p14:creationId xmlns:p14="http://schemas.microsoft.com/office/powerpoint/2010/main" val="3470871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22</a:t>
            </a:fld>
            <a:endParaRPr lang="zh-CN" altLang="en-US"/>
          </a:p>
        </p:txBody>
      </p:sp>
    </p:spTree>
    <p:extLst>
      <p:ext uri="{BB962C8B-B14F-4D97-AF65-F5344CB8AC3E}">
        <p14:creationId xmlns:p14="http://schemas.microsoft.com/office/powerpoint/2010/main" val="15035348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23</a:t>
            </a:fld>
            <a:endParaRPr lang="zh-CN" altLang="en-US"/>
          </a:p>
        </p:txBody>
      </p:sp>
    </p:spTree>
    <p:extLst>
      <p:ext uri="{BB962C8B-B14F-4D97-AF65-F5344CB8AC3E}">
        <p14:creationId xmlns:p14="http://schemas.microsoft.com/office/powerpoint/2010/main" val="41985635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24</a:t>
            </a:fld>
            <a:endParaRPr lang="zh-CN" altLang="en-US"/>
          </a:p>
        </p:txBody>
      </p:sp>
    </p:spTree>
    <p:extLst>
      <p:ext uri="{BB962C8B-B14F-4D97-AF65-F5344CB8AC3E}">
        <p14:creationId xmlns:p14="http://schemas.microsoft.com/office/powerpoint/2010/main" val="6840745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25</a:t>
            </a:fld>
            <a:endParaRPr lang="zh-CN" altLang="en-US"/>
          </a:p>
        </p:txBody>
      </p:sp>
    </p:spTree>
    <p:extLst>
      <p:ext uri="{BB962C8B-B14F-4D97-AF65-F5344CB8AC3E}">
        <p14:creationId xmlns:p14="http://schemas.microsoft.com/office/powerpoint/2010/main" val="33229359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30</a:t>
            </a:fld>
            <a:endParaRPr lang="zh-CN" altLang="en-US"/>
          </a:p>
        </p:txBody>
      </p:sp>
    </p:spTree>
    <p:extLst>
      <p:ext uri="{BB962C8B-B14F-4D97-AF65-F5344CB8AC3E}">
        <p14:creationId xmlns:p14="http://schemas.microsoft.com/office/powerpoint/2010/main" val="33970577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35</a:t>
            </a:fld>
            <a:endParaRPr lang="zh-CN" altLang="en-US"/>
          </a:p>
        </p:txBody>
      </p:sp>
    </p:spTree>
    <p:extLst>
      <p:ext uri="{BB962C8B-B14F-4D97-AF65-F5344CB8AC3E}">
        <p14:creationId xmlns:p14="http://schemas.microsoft.com/office/powerpoint/2010/main" val="30358529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40</a:t>
            </a:fld>
            <a:endParaRPr lang="zh-CN" altLang="en-US"/>
          </a:p>
        </p:txBody>
      </p:sp>
    </p:spTree>
    <p:extLst>
      <p:ext uri="{BB962C8B-B14F-4D97-AF65-F5344CB8AC3E}">
        <p14:creationId xmlns:p14="http://schemas.microsoft.com/office/powerpoint/2010/main" val="502970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6</a:t>
            </a:fld>
            <a:endParaRPr lang="zh-CN" altLang="en-US"/>
          </a:p>
        </p:txBody>
      </p:sp>
    </p:spTree>
    <p:extLst>
      <p:ext uri="{BB962C8B-B14F-4D97-AF65-F5344CB8AC3E}">
        <p14:creationId xmlns:p14="http://schemas.microsoft.com/office/powerpoint/2010/main" val="30132463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7</a:t>
            </a:fld>
            <a:endParaRPr lang="zh-CN" altLang="en-US"/>
          </a:p>
        </p:txBody>
      </p:sp>
    </p:spTree>
    <p:extLst>
      <p:ext uri="{BB962C8B-B14F-4D97-AF65-F5344CB8AC3E}">
        <p14:creationId xmlns:p14="http://schemas.microsoft.com/office/powerpoint/2010/main" val="41277357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8</a:t>
            </a:fld>
            <a:endParaRPr lang="zh-CN" altLang="en-US"/>
          </a:p>
        </p:txBody>
      </p:sp>
    </p:spTree>
    <p:extLst>
      <p:ext uri="{BB962C8B-B14F-4D97-AF65-F5344CB8AC3E}">
        <p14:creationId xmlns:p14="http://schemas.microsoft.com/office/powerpoint/2010/main" val="32894711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10</a:t>
            </a:fld>
            <a:endParaRPr lang="zh-CN" altLang="en-US"/>
          </a:p>
        </p:txBody>
      </p:sp>
    </p:spTree>
    <p:extLst>
      <p:ext uri="{BB962C8B-B14F-4D97-AF65-F5344CB8AC3E}">
        <p14:creationId xmlns:p14="http://schemas.microsoft.com/office/powerpoint/2010/main" val="21050634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13</a:t>
            </a:fld>
            <a:endParaRPr lang="zh-CN" altLang="en-US"/>
          </a:p>
        </p:txBody>
      </p:sp>
    </p:spTree>
    <p:extLst>
      <p:ext uri="{BB962C8B-B14F-4D97-AF65-F5344CB8AC3E}">
        <p14:creationId xmlns:p14="http://schemas.microsoft.com/office/powerpoint/2010/main" val="40145355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14</a:t>
            </a:fld>
            <a:endParaRPr lang="zh-CN" altLang="en-US"/>
          </a:p>
        </p:txBody>
      </p:sp>
    </p:spTree>
    <p:extLst>
      <p:ext uri="{BB962C8B-B14F-4D97-AF65-F5344CB8AC3E}">
        <p14:creationId xmlns:p14="http://schemas.microsoft.com/office/powerpoint/2010/main" val="36600397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15</a:t>
            </a:fld>
            <a:endParaRPr lang="zh-CN" altLang="en-US"/>
          </a:p>
        </p:txBody>
      </p:sp>
    </p:spTree>
    <p:extLst>
      <p:ext uri="{BB962C8B-B14F-4D97-AF65-F5344CB8AC3E}">
        <p14:creationId xmlns:p14="http://schemas.microsoft.com/office/powerpoint/2010/main" val="38084431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AFAF80-362C-4F17-BC9E-6C00E6BAE5AC}" type="slidenum">
              <a:rPr lang="zh-CN" altLang="en-US" smtClean="0"/>
              <a:t>16</a:t>
            </a:fld>
            <a:endParaRPr lang="zh-CN" altLang="en-US"/>
          </a:p>
        </p:txBody>
      </p:sp>
    </p:spTree>
    <p:extLst>
      <p:ext uri="{BB962C8B-B14F-4D97-AF65-F5344CB8AC3E}">
        <p14:creationId xmlns:p14="http://schemas.microsoft.com/office/powerpoint/2010/main" val="203091939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3">
        <a:schemeClr val="bg2"/>
      </p:bgRef>
    </p:bg>
    <p:spTree>
      <p:nvGrpSpPr>
        <p:cNvPr id="1" name=""/>
        <p:cNvGrpSpPr/>
        <p:nvPr/>
      </p:nvGrpSpPr>
      <p:grpSpPr>
        <a:xfrm>
          <a:off x="0" y="0"/>
          <a:ext cx="0" cy="0"/>
          <a:chOff x="0" y="0"/>
          <a:chExt cx="0" cy="0"/>
        </a:xfrm>
      </p:grpSpPr>
      <p:pic>
        <p:nvPicPr>
          <p:cNvPr id="9" name="图片 8"/>
          <p:cNvPicPr>
            <a:picLocks noChangeAspect="1"/>
          </p:cNvPicPr>
          <p:nvPr/>
        </p:nvPicPr>
        <p:blipFill>
          <a:blip r:embed="rId2">
            <a:duotone>
              <a:schemeClr val="bg2"/>
              <a:srgbClr val="FFF1C1"/>
            </a:duotone>
            <a:lum bright="-10000" contrast="-40000"/>
          </a:blip>
          <a:stretch>
            <a:fillRect/>
          </a:stretch>
        </p:blipFill>
        <p:spPr>
          <a:xfrm>
            <a:off x="1" y="5214950"/>
            <a:ext cx="1472173" cy="1643050"/>
          </a:xfrm>
          <a:prstGeom prst="rect">
            <a:avLst/>
          </a:prstGeom>
          <a:noFill/>
          <a:ln>
            <a:noFill/>
          </a:ln>
        </p:spPr>
      </p:pic>
      <p:sp>
        <p:nvSpPr>
          <p:cNvPr id="2" name="标题 1"/>
          <p:cNvSpPr>
            <a:spLocks noGrp="1"/>
          </p:cNvSpPr>
          <p:nvPr>
            <p:ph type="ctrTitle"/>
          </p:nvPr>
        </p:nvSpPr>
        <p:spPr>
          <a:xfrm>
            <a:off x="685800" y="1214422"/>
            <a:ext cx="7772400" cy="1470025"/>
          </a:xfrm>
        </p:spPr>
        <p:txBody>
          <a:bodyPr/>
          <a:lstStyle>
            <a:lvl1pPr algn="ctr">
              <a:defRPr sz="4800"/>
            </a:lvl1pPr>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521733" y="2759581"/>
            <a:ext cx="6100534" cy="1740989"/>
          </a:xfrm>
        </p:spPr>
        <p:txBody>
          <a:bodyPr anchor="t"/>
          <a:lstStyle>
            <a:lvl1pPr marL="0" indent="0" algn="ctr">
              <a:buNone/>
              <a:defRPr lang="zh-CN" altLang="en-US" dirty="0">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lgn="r">
              <a:defRPr/>
            </a:lvl1p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500176"/>
            <a:ext cx="8229600" cy="4714907"/>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竖排标题 1"/>
          <p:cNvSpPr>
            <a:spLocks noGrp="1"/>
          </p:cNvSpPr>
          <p:nvPr>
            <p:ph type="title" orient="vert"/>
          </p:nvPr>
        </p:nvSpPr>
        <p:spPr>
          <a:xfrm>
            <a:off x="7286644" y="274638"/>
            <a:ext cx="1400156" cy="5940444"/>
          </a:xfrm>
        </p:spPr>
        <p:txBody>
          <a:bodyPr vert="eaVert"/>
          <a:lstStyle>
            <a:lvl1pPr algn="ctr">
              <a:defRPr>
                <a:effectLst>
                  <a:outerShdw dist="50800" dir="18900000" algn="tl" rotWithShape="0">
                    <a:srgbClr val="000000">
                      <a:alpha val="75000"/>
                    </a:srgbClr>
                  </a:outerShdw>
                </a:effectLst>
              </a:defRPr>
            </a:lvl1p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758006" cy="5940444"/>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lgn="l">
              <a:defRPr/>
            </a:lvl1p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8" name="图片 7"/>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3">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143369"/>
            <a:ext cx="7772400" cy="1362075"/>
          </a:xfrm>
        </p:spPr>
        <p:txBody>
          <a:bodyPr anchor="t"/>
          <a:lstStyle>
            <a:lvl1pPr algn="l">
              <a:defRPr sz="4000" b="1"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2643182"/>
            <a:ext cx="7772400" cy="1500187"/>
          </a:xfrm>
        </p:spPr>
        <p:txBody>
          <a:bodyPr anchor="b"/>
          <a:lstStyle>
            <a:lvl1pPr marL="0" indent="0">
              <a:buNone/>
              <a:defRPr lang="zh-CN" altLang="en-US" sz="2800" smtClean="0">
                <a:effectLst/>
              </a:defRPr>
            </a:lvl1pPr>
            <a:lvl2pPr marL="457200" indent="0">
              <a:buNone/>
              <a:defRPr lang="zh-CN" altLang="en-US" sz="2400" smtClean="0">
                <a:effectLst/>
              </a:defRPr>
            </a:lvl2pPr>
            <a:lvl3pPr marL="914400" indent="0">
              <a:buNone/>
              <a:defRPr lang="zh-CN" altLang="en-US" sz="2000" smtClean="0">
                <a:effectLst/>
              </a:defRPr>
            </a:lvl3pPr>
            <a:lvl4pPr marL="1371600" indent="0">
              <a:buNone/>
              <a:defRPr lang="zh-CN" altLang="en-US" sz="1600" smtClean="0">
                <a:effectLst/>
              </a:defRPr>
            </a:lvl4pPr>
            <a:lvl5pPr marL="1828800" indent="0">
              <a:buNone/>
              <a:defRPr lang="zh-CN" altLang="en-US" sz="1400" dirty="0" smtClean="0">
                <a:effectLst/>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2014/5/31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7" name="图片 6"/>
          <p:cNvPicPr>
            <a:picLocks noChangeAspect="1"/>
          </p:cNvPicPr>
          <p:nvPr/>
        </p:nvPicPr>
        <p:blipFill>
          <a:blip r:embed="rId2">
            <a:duotone>
              <a:schemeClr val="bg2"/>
              <a:srgbClr val="FFF1C1"/>
            </a:duotone>
            <a:lum bright="-10000" contrast="-30000"/>
          </a:blip>
          <a:stretch>
            <a:fillRect/>
          </a:stretch>
        </p:blipFill>
        <p:spPr>
          <a:xfrm>
            <a:off x="7480636" y="0"/>
            <a:ext cx="1663364" cy="2357430"/>
          </a:xfrm>
          <a:prstGeom prst="rect">
            <a:avLst/>
          </a:prstGeom>
          <a:noFill/>
          <a:ln>
            <a:noFill/>
          </a:ln>
        </p:spPr>
      </p:pic>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0" y="0"/>
            <a:ext cx="6552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2014/5/31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0" y="0"/>
            <a:ext cx="6408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2014/5/31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11" name="图片 10"/>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2014/5/31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7" name="图片 6"/>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矩形 4"/>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日期占位符 1"/>
          <p:cNvSpPr>
            <a:spLocks noGrp="1"/>
          </p:cNvSpPr>
          <p:nvPr>
            <p:ph type="dt" sz="half" idx="10"/>
          </p:nvPr>
        </p:nvSpPr>
        <p:spPr/>
        <p:txBody>
          <a:bodyPr/>
          <a:lstStyle/>
          <a:p>
            <a:fld id="{530820CF-B880-4189-942D-D702A7CBA730}" type="datetimeFigureOut">
              <a:rPr lang="zh-CN" altLang="en-US" smtClean="0"/>
              <a:t>2014/5/31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6" name="图片 5"/>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0" y="0"/>
            <a:ext cx="6732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461175" y="5357826"/>
            <a:ext cx="8226225" cy="768028"/>
          </a:xfrm>
        </p:spPr>
        <p:txBody>
          <a:bodyPr anchor="ctr"/>
          <a:lstStyle>
            <a:lvl1pPr algn="ctr">
              <a:defRPr lang="zh-CN" altLang="en-US" sz="3600" b="0" kern="1200" spc="50" dirty="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460382" y="428604"/>
            <a:ext cx="5111750" cy="48577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5679086" y="1357298"/>
            <a:ext cx="3008313" cy="392909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2014/5/31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8" name="矩形 7"/>
          <p:cNvSpPr/>
          <p:nvPr/>
        </p:nvSpPr>
        <p:spPr>
          <a:xfrm>
            <a:off x="0" y="0"/>
            <a:ext cx="669600" cy="6858000"/>
          </a:xfrm>
          <a:prstGeom prst="rect">
            <a:avLst/>
          </a:prstGeom>
          <a:blipFill>
            <a:blip r:embed="rId2">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695298" y="214290"/>
            <a:ext cx="7448602" cy="781052"/>
          </a:xfrm>
        </p:spPr>
        <p:txBody>
          <a:bodyPr anchor="ctr"/>
          <a:lstStyle>
            <a:lvl1pPr algn="ctr" rtl="0">
              <a:spcBef>
                <a:spcPct val="0"/>
              </a:spcBef>
              <a:buNone/>
              <a:defRPr sz="3600" b="0" kern="1200" spc="5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681015" y="1000108"/>
            <a:ext cx="7452360" cy="5214974"/>
          </a:xfrm>
          <a:prstGeom prst="snip2DiagRect">
            <a:avLst>
              <a:gd name="adj1" fmla="val 0"/>
              <a:gd name="adj2" fmla="val 17946"/>
            </a:avLst>
          </a:prstGeom>
        </p:spPr>
        <p:style>
          <a:lnRef idx="2">
            <a:schemeClr val="accent1"/>
          </a:lnRef>
          <a:fillRef idx="1">
            <a:schemeClr val="lt1"/>
          </a:fillRef>
          <a:effectRef idx="0">
            <a:schemeClr val="accent1"/>
          </a:effectRef>
          <a:fontRef idx="minor">
            <a:schemeClr val="dk1"/>
          </a:fontRef>
        </p:style>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4953000" y="6243633"/>
            <a:ext cx="3180375" cy="614367"/>
          </a:xfrm>
        </p:spPr>
        <p:txBody>
          <a:bodyPr anchor="t"/>
          <a:lstStyle>
            <a:lvl1pPr marL="0" indent="0" algn="r">
              <a:buNone/>
              <a:defRPr sz="1400"/>
            </a:lvl1pPr>
            <a:lvl2pPr marL="457200" indent="0" algn="r">
              <a:buNone/>
              <a:defRPr sz="1200"/>
            </a:lvl2pPr>
            <a:lvl3pPr marL="914400" indent="0" algn="r">
              <a:buNone/>
              <a:defRPr sz="1000"/>
            </a:lvl3pPr>
            <a:lvl4pPr marL="1371600" indent="0" algn="r">
              <a:buNone/>
              <a:defRPr sz="900"/>
            </a:lvl4pPr>
            <a:lvl5pPr marL="1828800" indent="0" algn="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a:xfrm>
            <a:off x="609600" y="6492878"/>
            <a:ext cx="1676384" cy="365125"/>
          </a:xfrm>
        </p:spPr>
        <p:txBody>
          <a:bodyPr/>
          <a:lstStyle/>
          <a:p>
            <a:fld id="{530820CF-B880-4189-942D-D702A7CBA730}" type="datetimeFigureOut">
              <a:rPr lang="zh-CN" altLang="en-US" smtClean="0"/>
              <a:t>2014/5/31</a:t>
            </a:fld>
            <a:endParaRPr lang="zh-CN" altLang="en-US"/>
          </a:p>
        </p:txBody>
      </p:sp>
      <p:sp>
        <p:nvSpPr>
          <p:cNvPr id="6" name="页脚占位符 5"/>
          <p:cNvSpPr>
            <a:spLocks noGrp="1"/>
          </p:cNvSpPr>
          <p:nvPr>
            <p:ph type="ftr" sz="quarter" idx="11"/>
          </p:nvPr>
        </p:nvSpPr>
        <p:spPr>
          <a:xfrm>
            <a:off x="2285984" y="6492876"/>
            <a:ext cx="2643206" cy="365125"/>
          </a:xfrm>
        </p:spPr>
        <p:txBody>
          <a:bodyPr/>
          <a:lstStyle/>
          <a:p>
            <a:endParaRPr lang="zh-CN" altLang="en-US"/>
          </a:p>
        </p:txBody>
      </p:sp>
      <p:sp>
        <p:nvSpPr>
          <p:cNvPr id="7" name="灯片编号占位符 6"/>
          <p:cNvSpPr>
            <a:spLocks noGrp="1"/>
          </p:cNvSpPr>
          <p:nvPr>
            <p:ph type="sldNum" sz="quarter" idx="12"/>
          </p:nvPr>
        </p:nvSpPr>
        <p:spPr>
          <a:xfrm>
            <a:off x="683073" y="5347005"/>
            <a:ext cx="871200" cy="871200"/>
          </a:xfrm>
          <a:prstGeom prst="rtTriangle">
            <a:avLst/>
          </a:prstGeom>
          <a:noFill/>
        </p:spPr>
        <p:style>
          <a:lnRef idx="2">
            <a:schemeClr val="accent1"/>
          </a:lnRef>
          <a:fillRef idx="1">
            <a:schemeClr val="lt1"/>
          </a:fillRef>
          <a:effectRef idx="0">
            <a:schemeClr val="accent1"/>
          </a:effectRef>
          <a:fontRef idx="minor">
            <a:schemeClr val="dk1"/>
          </a:fontRef>
        </p:style>
        <p:txBody>
          <a:bodyPr/>
          <a:lstStyle/>
          <a:p>
            <a:fld id="{0C913308-F349-4B6D-A68A-DD1791B4A57B}" type="slidenum">
              <a:rPr lang="zh-CN" altLang="en-US" smtClean="0"/>
              <a:t>‹#›</a:t>
            </a:fld>
            <a:endParaRPr lang="zh-CN" altLang="en-US"/>
          </a:p>
        </p:txBody>
      </p:sp>
      <p:pic>
        <p:nvPicPr>
          <p:cNvPr id="9" name="图片 8"/>
          <p:cNvPicPr>
            <a:picLocks noChangeAspect="1"/>
          </p:cNvPicPr>
          <p:nvPr/>
        </p:nvPicPr>
        <p:blipFill>
          <a:blip r:embed="rId3">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7776000" cy="1143000"/>
          </a:xfrm>
          <a:prstGeom prst="rect">
            <a:avLst/>
          </a:prstGeom>
        </p:spPr>
        <p:txBody>
          <a:bodyPr vert="horz" rtlCol="0" anchor="ctr">
            <a:normAutofit/>
            <a:scene3d>
              <a:camera prst="orthographicFront"/>
              <a:lightRig rig="soft" dir="t"/>
            </a:scene3d>
            <a:sp3d prstMaterial="matte">
              <a:bevelT w="12700" h="12700"/>
            </a:sp3d>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525963"/>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274320" rtlCol="0" anchor="ctr"/>
          <a:lstStyle>
            <a:lvl1pPr algn="l" eaLnBrk="1" latinLnBrk="0" hangingPunct="1">
              <a:defRPr kumimoji="0" sz="1200">
                <a:solidFill>
                  <a:schemeClr val="tx1"/>
                </a:solidFill>
              </a:defRPr>
            </a:lvl1pPr>
          </a:lstStyle>
          <a:p>
            <a:fld id="{530820CF-B880-4189-942D-D702A7CBA730}" type="datetimeFigureOut">
              <a:rPr lang="zh-CN" altLang="en-US" smtClean="0"/>
              <a:t>2014/5/31</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45720" tIns="45720" rIns="45720" rtlCol="0" anchor="ctr"/>
          <a:lstStyle>
            <a:lvl1pPr algn="r" eaLnBrk="1" latinLnBrk="0" hangingPunct="1">
              <a:defRPr kumimoji="0" sz="1200">
                <a:solidFill>
                  <a:schemeClr val="tx1"/>
                </a:solidFill>
              </a:defRPr>
            </a:lvl1pPr>
          </a:lstStyle>
          <a:p>
            <a:fld id="{0C913308-F349-4B6D-A68A-DD1791B4A57B}" type="slidenum">
              <a:rPr lang="zh-CN" altLang="en-US" smtClean="0"/>
              <a:t>‹#›</a:t>
            </a:fld>
            <a:endParaRPr lang="zh-CN" altLang="en-US"/>
          </a:p>
        </p:txBody>
      </p:sp>
    </p:spTree>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lang="zh-CN" altLang="en-US" sz="4400" b="0" kern="1200" spc="50" dirty="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60000"/>
        <a:buFont typeface="Wingdings 2"/>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60000"/>
        <a:buFont typeface="Wingdings 2"/>
        <a:buChar char=""/>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6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3.ti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4.tif"/></Relationships>
</file>

<file path=ppt/slides/_rels/slide15.xml.rels><?xml version="1.0" encoding="UTF-8" standalone="yes"?>
<Relationships xmlns="http://schemas.openxmlformats.org/package/2006/relationships"><Relationship Id="rId3" Type="http://schemas.openxmlformats.org/officeDocument/2006/relationships/image" Target="../media/image25.ti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6.tiff"/></Relationships>
</file>

<file path=ppt/slides/_rels/slide16.xml.rels><?xml version="1.0" encoding="UTF-8" standalone="yes"?>
<Relationships xmlns="http://schemas.openxmlformats.org/package/2006/relationships"><Relationship Id="rId3" Type="http://schemas.openxmlformats.org/officeDocument/2006/relationships/image" Target="../media/image27.ti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1.ti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2.tif"/><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3.tif"/></Relationships>
</file>

<file path=ppt/slides/_rels/slide23.xml.rels><?xml version="1.0" encoding="UTF-8" standalone="yes"?>
<Relationships xmlns="http://schemas.openxmlformats.org/package/2006/relationships"><Relationship Id="rId3" Type="http://schemas.openxmlformats.org/officeDocument/2006/relationships/image" Target="../media/image34.tiff"/><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5.tiff"/></Relationships>
</file>

<file path=ppt/slides/_rels/slide24.xml.rels><?xml version="1.0" encoding="UTF-8" standalone="yes"?>
<Relationships xmlns="http://schemas.openxmlformats.org/package/2006/relationships"><Relationship Id="rId3" Type="http://schemas.openxmlformats.org/officeDocument/2006/relationships/image" Target="../media/image36.tif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40.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40.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ti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ti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2.tif"/></Relationships>
</file>

<file path=ppt/slides/_rels/slide7.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4.tif"/></Relationships>
</file>

<file path=ppt/slides/_rels/slide8.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7.tiff"/><Relationship Id="rId4" Type="http://schemas.openxmlformats.org/officeDocument/2006/relationships/image" Target="../media/image16.tiff"/></Relationships>
</file>

<file path=ppt/slides/_rels/slide9.xml.rels><?xml version="1.0" encoding="UTF-8" standalone="yes"?>
<Relationships xmlns="http://schemas.openxmlformats.org/package/2006/relationships"><Relationship Id="rId3" Type="http://schemas.openxmlformats.org/officeDocument/2006/relationships/image" Target="../media/image19.tif"/><Relationship Id="rId2" Type="http://schemas.openxmlformats.org/officeDocument/2006/relationships/image" Target="../media/image18.tif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79512" y="692696"/>
            <a:ext cx="8748464" cy="1584176"/>
          </a:xfrm>
        </p:spPr>
        <p:txBody>
          <a:bodyPr>
            <a:normAutofit fontScale="90000"/>
          </a:bodyPr>
          <a:lstStyle/>
          <a:p>
            <a:r>
              <a:rPr lang="zh-CN" altLang="en-US" sz="5400" dirty="0" smtClean="0">
                <a:solidFill>
                  <a:srgbClr val="FFFF00"/>
                </a:solidFill>
                <a:effectLst>
                  <a:outerShdw blurRad="38100" dist="38100" dir="2700000" algn="tl">
                    <a:srgbClr val="000000">
                      <a:alpha val="43137"/>
                    </a:srgbClr>
                  </a:outerShdw>
                </a:effectLst>
                <a:latin typeface="华文隶书" pitchFamily="2" charset="-122"/>
                <a:ea typeface="华文隶书" pitchFamily="2" charset="-122"/>
              </a:rPr>
              <a:t>单元</a:t>
            </a:r>
            <a:r>
              <a:rPr lang="en-US" altLang="zh-CN" sz="5400" dirty="0" smtClean="0">
                <a:solidFill>
                  <a:srgbClr val="FFFF00"/>
                </a:solidFill>
                <a:effectLst>
                  <a:outerShdw blurRad="38100" dist="38100" dir="2700000" algn="tl">
                    <a:srgbClr val="000000">
                      <a:alpha val="43137"/>
                    </a:srgbClr>
                  </a:outerShdw>
                </a:effectLst>
                <a:latin typeface="华文隶书" pitchFamily="2" charset="-122"/>
                <a:ea typeface="华文隶书" pitchFamily="2" charset="-122"/>
              </a:rPr>
              <a:t>5 </a:t>
            </a:r>
            <a:r>
              <a:rPr lang="zh-CN" altLang="zh-CN" sz="5400" dirty="0" smtClean="0">
                <a:solidFill>
                  <a:srgbClr val="FFFF00"/>
                </a:solidFill>
                <a:effectLst>
                  <a:outerShdw blurRad="38100" dist="38100" dir="2700000" algn="tl">
                    <a:srgbClr val="000000">
                      <a:alpha val="43137"/>
                    </a:srgbClr>
                  </a:outerShdw>
                </a:effectLst>
                <a:latin typeface="华文隶书" pitchFamily="2" charset="-122"/>
                <a:ea typeface="华文隶书" pitchFamily="2" charset="-122"/>
              </a:rPr>
              <a:t>转向</a:t>
            </a:r>
            <a:r>
              <a:rPr lang="zh-CN" altLang="zh-CN" sz="5400" dirty="0">
                <a:solidFill>
                  <a:srgbClr val="FFFF00"/>
                </a:solidFill>
                <a:effectLst>
                  <a:outerShdw blurRad="38100" dist="38100" dir="2700000" algn="tl">
                    <a:srgbClr val="000000">
                      <a:alpha val="43137"/>
                    </a:srgbClr>
                  </a:outerShdw>
                </a:effectLst>
                <a:latin typeface="华文隶书" pitchFamily="2" charset="-122"/>
                <a:ea typeface="华文隶书" pitchFamily="2" charset="-122"/>
              </a:rPr>
              <a:t>系的维护与故障诊断排除</a:t>
            </a:r>
            <a:endParaRPr lang="zh-CN" altLang="en-US" sz="5400" dirty="0">
              <a:solidFill>
                <a:srgbClr val="FFFF00"/>
              </a:solidFill>
              <a:effectLst>
                <a:outerShdw blurRad="38100" dist="38100" dir="2700000" algn="tl">
                  <a:srgbClr val="000000">
                    <a:alpha val="43137"/>
                  </a:srgbClr>
                </a:outerShdw>
              </a:effectLst>
              <a:latin typeface="华文隶书" pitchFamily="2" charset="-122"/>
              <a:ea typeface="华文隶书" pitchFamily="2" charset="-122"/>
            </a:endParaRPr>
          </a:p>
        </p:txBody>
      </p:sp>
      <p:sp>
        <p:nvSpPr>
          <p:cNvPr id="3" name="副标题 2"/>
          <p:cNvSpPr>
            <a:spLocks noGrp="1"/>
          </p:cNvSpPr>
          <p:nvPr>
            <p:ph type="subTitle" idx="1"/>
          </p:nvPr>
        </p:nvSpPr>
        <p:spPr>
          <a:xfrm>
            <a:off x="179512" y="3284984"/>
            <a:ext cx="8964488" cy="2808312"/>
          </a:xfrm>
        </p:spPr>
        <p:txBody>
          <a:bodyPr>
            <a:normAutofit/>
          </a:bodyPr>
          <a:lstStyle/>
          <a:p>
            <a:pPr algn="just"/>
            <a:r>
              <a:rPr lang="en-US" altLang="zh-CN"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rPr>
              <a:t>     </a:t>
            </a:r>
            <a:r>
              <a:rPr lang="zh-CN" altLang="zh-CN"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2" action="ppaction://hlinksldjump"/>
              </a:rPr>
              <a:t>课题</a:t>
            </a:r>
            <a:r>
              <a:rPr lang="en-US" altLang="zh-CN"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2" action="ppaction://hlinksldjump"/>
              </a:rPr>
              <a:t>1</a:t>
            </a:r>
            <a:r>
              <a:rPr lang="zh-CN" altLang="zh-CN" sz="4000" dirty="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2" action="ppaction://hlinksldjump"/>
              </a:rPr>
              <a:t>转向系的</a:t>
            </a:r>
            <a:r>
              <a:rPr lang="zh-CN" altLang="zh-CN" sz="4000" dirty="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2" action="ppaction://hlinksldjump"/>
              </a:rPr>
              <a:t>维护</a:t>
            </a:r>
            <a:endParaRPr lang="en-US" altLang="zh-CN" sz="4000" dirty="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endParaRPr>
          </a:p>
          <a:p>
            <a:pPr algn="just"/>
            <a:r>
              <a:rPr lang="zh-CN" altLang="en-US"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rPr>
              <a:t>     </a:t>
            </a:r>
            <a:r>
              <a:rPr lang="zh-CN" altLang="en-US"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3" action="ppaction://hlinksldjump"/>
              </a:rPr>
              <a:t>课题</a:t>
            </a:r>
            <a:r>
              <a:rPr lang="en-US" altLang="zh-CN"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3" action="ppaction://hlinksldjump"/>
              </a:rPr>
              <a:t>2</a:t>
            </a:r>
            <a:r>
              <a:rPr lang="zh-CN" altLang="zh-CN"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3" action="ppaction://hlinksldjump"/>
              </a:rPr>
              <a:t>汽车</a:t>
            </a:r>
            <a:r>
              <a:rPr lang="zh-CN" altLang="zh-CN" sz="4000" dirty="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3" action="ppaction://hlinksldjump"/>
              </a:rPr>
              <a:t>转向系</a:t>
            </a:r>
            <a:r>
              <a:rPr lang="zh-CN" altLang="zh-CN" sz="4000" dirty="0" smtClean="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3" action="ppaction://hlinksldjump"/>
              </a:rPr>
              <a:t>的</a:t>
            </a:r>
            <a:r>
              <a:rPr lang="zh-CN" altLang="zh-CN" sz="4000" dirty="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hlinkClick r:id="rId3" action="ppaction://hlinksldjump"/>
              </a:rPr>
              <a:t>故障诊断与排除</a:t>
            </a:r>
            <a:endParaRPr lang="en-US" altLang="zh-CN" sz="4000" dirty="0">
              <a:ln w="6350">
                <a:solidFill>
                  <a:schemeClr val="accent1">
                    <a:shade val="43000"/>
                  </a:schemeClr>
                </a:solidFill>
              </a:ln>
              <a:solidFill>
                <a:srgbClr val="FFFF00"/>
              </a:solidFill>
              <a:effectLst>
                <a:outerShdw blurRad="38100" dist="38100" dir="2700000" algn="tl">
                  <a:srgbClr val="000000">
                    <a:alpha val="43137"/>
                  </a:srgbClr>
                </a:outerShdw>
              </a:effectLst>
              <a:latin typeface="华文隶书" pitchFamily="2" charset="-122"/>
              <a:ea typeface="华文隶书" pitchFamily="2" charset="-122"/>
            </a:endParaRPr>
          </a:p>
        </p:txBody>
      </p:sp>
    </p:spTree>
    <p:extLst>
      <p:ext uri="{BB962C8B-B14F-4D97-AF65-F5344CB8AC3E}">
        <p14:creationId xmlns:p14="http://schemas.microsoft.com/office/powerpoint/2010/main" val="213872623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467544" y="260648"/>
            <a:ext cx="8064896" cy="719812"/>
          </a:xfrm>
          <a:prstGeom prst="rect">
            <a:avLst/>
          </a:prstGeom>
          <a:noFill/>
        </p:spPr>
        <p:txBody>
          <a:bodyPr wrap="square" rtlCol="0">
            <a:spAutoFit/>
          </a:bodyPr>
          <a:lstStyle/>
          <a:p>
            <a:pPr indent="457200">
              <a:lnSpc>
                <a:spcPct val="200000"/>
              </a:lnSpc>
            </a:pPr>
            <a:r>
              <a:rPr lang="zh-CN" altLang="zh-CN" sz="2400" b="1" dirty="0"/>
              <a:t>（四</a:t>
            </a:r>
            <a:r>
              <a:rPr lang="zh-CN" altLang="zh-CN" sz="2400" b="1" dirty="0" smtClean="0"/>
              <a:t>）</a:t>
            </a:r>
            <a:r>
              <a:rPr lang="zh-CN" altLang="zh-CN" sz="2400" b="1" dirty="0">
                <a:solidFill>
                  <a:srgbClr val="FFFF00"/>
                </a:solidFill>
              </a:rPr>
              <a:t>转向器的</a:t>
            </a:r>
            <a:r>
              <a:rPr lang="zh-CN" altLang="zh-CN" sz="2400" b="1" dirty="0" smtClean="0">
                <a:solidFill>
                  <a:srgbClr val="FFFF00"/>
                </a:solidFill>
              </a:rPr>
              <a:t>润滑</a:t>
            </a:r>
            <a:endParaRPr lang="zh-CN" altLang="en-US" sz="2400" dirty="0">
              <a:solidFill>
                <a:srgbClr val="FFFF00"/>
              </a:solidFill>
            </a:endParaRPr>
          </a:p>
        </p:txBody>
      </p:sp>
      <p:sp>
        <p:nvSpPr>
          <p:cNvPr id="3" name="Rectangle 1"/>
          <p:cNvSpPr>
            <a:spLocks noChangeArrowheads="1"/>
          </p:cNvSpPr>
          <p:nvPr/>
        </p:nvSpPr>
        <p:spPr bwMode="auto">
          <a:xfrm>
            <a:off x="683568" y="1556792"/>
            <a:ext cx="8049033" cy="2382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indent="457200" algn="just" fontAlgn="base">
              <a:lnSpc>
                <a:spcPct val="200000"/>
              </a:lnSpc>
              <a:spcBef>
                <a:spcPct val="20000"/>
              </a:spcBef>
              <a:spcAft>
                <a:spcPct val="0"/>
              </a:spcAft>
              <a:buClr>
                <a:schemeClr val="tx2"/>
              </a:buClr>
              <a:buSzPct val="60000"/>
              <a:buFontTx/>
              <a:buNone/>
            </a:pPr>
            <a:r>
              <a:rPr lang="en-US" altLang="zh-CN" sz="2400" dirty="0"/>
              <a:t>1.</a:t>
            </a:r>
            <a:r>
              <a:rPr lang="zh-CN" altLang="en-US" sz="2400" dirty="0"/>
              <a:t>汽车每行驶</a:t>
            </a:r>
            <a:r>
              <a:rPr lang="en-US" altLang="zh-CN" sz="2400" dirty="0"/>
              <a:t>4000Km</a:t>
            </a:r>
            <a:r>
              <a:rPr lang="zh-CN" altLang="en-US" sz="2400" dirty="0"/>
              <a:t>应检查转向器润滑油液面，不足时应添加到加油孔下</a:t>
            </a:r>
            <a:r>
              <a:rPr lang="zh-CN" altLang="en-US" sz="2400" dirty="0" smtClean="0"/>
              <a:t>沿。</a:t>
            </a:r>
            <a:endParaRPr lang="zh-CN" altLang="en-US" sz="2400" dirty="0"/>
          </a:p>
          <a:p>
            <a:pPr indent="457200" algn="just" fontAlgn="base">
              <a:lnSpc>
                <a:spcPct val="200000"/>
              </a:lnSpc>
              <a:spcBef>
                <a:spcPct val="20000"/>
              </a:spcBef>
              <a:spcAft>
                <a:spcPct val="0"/>
              </a:spcAft>
              <a:buClr>
                <a:schemeClr val="tx2"/>
              </a:buClr>
              <a:buSzPct val="60000"/>
              <a:buFontTx/>
              <a:buNone/>
            </a:pPr>
            <a:r>
              <a:rPr lang="en-US" altLang="zh-CN" sz="2400" dirty="0"/>
              <a:t>2.</a:t>
            </a:r>
            <a:r>
              <a:rPr lang="zh-CN" altLang="en-US" sz="2400" dirty="0"/>
              <a:t>汽车每行驶</a:t>
            </a:r>
            <a:r>
              <a:rPr lang="en-US" altLang="zh-CN" sz="2400" dirty="0"/>
              <a:t>48000Km</a:t>
            </a:r>
            <a:r>
              <a:rPr lang="zh-CN" altLang="en-US" sz="2400" dirty="0"/>
              <a:t>时，应更换转向器润滑油 </a:t>
            </a:r>
            <a:r>
              <a:rPr lang="zh-CN" altLang="en-US" sz="2400" dirty="0" smtClean="0"/>
              <a:t>。</a:t>
            </a:r>
            <a:endParaRPr lang="zh-CN" altLang="en-US" sz="2400" dirty="0"/>
          </a:p>
        </p:txBody>
      </p:sp>
    </p:spTree>
    <p:extLst>
      <p:ext uri="{BB962C8B-B14F-4D97-AF65-F5344CB8AC3E}">
        <p14:creationId xmlns:p14="http://schemas.microsoft.com/office/powerpoint/2010/main" val="319922802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683568" y="980728"/>
            <a:ext cx="7632848" cy="1109723"/>
          </a:xfrm>
          <a:prstGeom prst="rect">
            <a:avLst/>
          </a:prstGeom>
        </p:spPr>
        <p:txBody>
          <a:bodyPr vert="horz" rtlCol="0" anchor="ctr">
            <a:noAutofit/>
            <a:scene3d>
              <a:camera prst="orthographicFront"/>
              <a:lightRig rig="soft" dir="t"/>
            </a:scene3d>
            <a:sp3d prstMaterial="matte">
              <a:bevelT w="12700" h="12700"/>
            </a:sp3d>
          </a:bodyPr>
          <a:lstStyle>
            <a:lvl1pPr algn="l" rtl="0" eaLnBrk="1" latinLnBrk="0" hangingPunct="1">
              <a:spcBef>
                <a:spcPct val="0"/>
              </a:spcBef>
              <a:buNone/>
              <a:defRPr kumimoji="0" lang="zh-CN" altLang="en-US" sz="4400" b="0" kern="1200" spc="5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indent="457200" algn="ctr"/>
            <a:r>
              <a:rPr lang="zh-CN" altLang="en-US" sz="3600" b="1" dirty="0" smtClean="0">
                <a:solidFill>
                  <a:srgbClr val="FFFF00"/>
                </a:solidFill>
                <a:effectLst/>
                <a:latin typeface="+mn-ea"/>
                <a:ea typeface="+mn-ea"/>
              </a:rPr>
              <a:t>项目</a:t>
            </a:r>
            <a:r>
              <a:rPr lang="en-US" altLang="zh-CN" sz="3600" b="1" dirty="0">
                <a:solidFill>
                  <a:srgbClr val="FFFF00"/>
                </a:solidFill>
                <a:effectLst/>
                <a:latin typeface="+mn-ea"/>
                <a:ea typeface="+mn-ea"/>
              </a:rPr>
              <a:t>2 </a:t>
            </a:r>
            <a:r>
              <a:rPr lang="zh-CN" altLang="zh-CN" sz="3600" b="1" dirty="0" smtClean="0">
                <a:solidFill>
                  <a:srgbClr val="FFFF00"/>
                </a:solidFill>
                <a:effectLst/>
                <a:latin typeface="+mn-ea"/>
                <a:ea typeface="+mn-ea"/>
              </a:rPr>
              <a:t>转向</a:t>
            </a:r>
            <a:r>
              <a:rPr lang="zh-CN" altLang="zh-CN" sz="3600" b="1" dirty="0">
                <a:solidFill>
                  <a:srgbClr val="FFFF00"/>
                </a:solidFill>
                <a:effectLst/>
                <a:latin typeface="+mn-ea"/>
                <a:ea typeface="+mn-ea"/>
              </a:rPr>
              <a:t>传动机构的维护</a:t>
            </a:r>
            <a:endParaRPr lang="zh-CN" altLang="en-US" sz="3600" b="1" dirty="0">
              <a:solidFill>
                <a:srgbClr val="FFFF00"/>
              </a:solidFill>
              <a:effectLst/>
              <a:latin typeface="+mn-ea"/>
              <a:ea typeface="+mn-ea"/>
            </a:endParaRPr>
          </a:p>
        </p:txBody>
      </p:sp>
      <p:sp>
        <p:nvSpPr>
          <p:cNvPr id="5" name="文本框 4"/>
          <p:cNvSpPr txBox="1"/>
          <p:nvPr/>
        </p:nvSpPr>
        <p:spPr>
          <a:xfrm>
            <a:off x="683568" y="2924944"/>
            <a:ext cx="7848872" cy="1815882"/>
          </a:xfrm>
          <a:prstGeom prst="rect">
            <a:avLst/>
          </a:prstGeom>
          <a:noFill/>
        </p:spPr>
        <p:txBody>
          <a:bodyPr wrap="square" rtlCol="0">
            <a:spAutoFit/>
          </a:bodyPr>
          <a:lstStyle/>
          <a:p>
            <a:pPr indent="457200" algn="just">
              <a:lnSpc>
                <a:spcPct val="200000"/>
              </a:lnSpc>
            </a:pPr>
            <a:r>
              <a:rPr lang="zh-CN" altLang="zh-CN" sz="2800" dirty="0">
                <a:solidFill>
                  <a:srgbClr val="FFFF00"/>
                </a:solidFill>
              </a:rPr>
              <a:t>实训要求</a:t>
            </a:r>
          </a:p>
          <a:p>
            <a:pPr indent="457200" algn="just">
              <a:lnSpc>
                <a:spcPct val="200000"/>
              </a:lnSpc>
            </a:pPr>
            <a:r>
              <a:rPr lang="zh-CN" altLang="zh-CN" sz="2800" dirty="0"/>
              <a:t>掌握转向传动机构的维护作业内容及操作</a:t>
            </a:r>
            <a:r>
              <a:rPr lang="zh-CN" altLang="zh-CN" sz="2800" dirty="0" smtClean="0"/>
              <a:t>要点</a:t>
            </a:r>
            <a:r>
              <a:rPr lang="zh-CN" altLang="en-US" sz="2800" dirty="0" smtClean="0"/>
              <a:t>。</a:t>
            </a:r>
            <a:endParaRPr lang="en-US" altLang="zh-CN" sz="2800" dirty="0"/>
          </a:p>
        </p:txBody>
      </p:sp>
    </p:spTree>
    <p:extLst>
      <p:ext uri="{BB962C8B-B14F-4D97-AF65-F5344CB8AC3E}">
        <p14:creationId xmlns:p14="http://schemas.microsoft.com/office/powerpoint/2010/main" val="32125399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683568" y="260648"/>
            <a:ext cx="7848872" cy="1008112"/>
          </a:xfrm>
        </p:spPr>
        <p:txBody>
          <a:bodyPr>
            <a:noAutofit/>
          </a:bodyPr>
          <a:lstStyle/>
          <a:p>
            <a:pPr indent="0" algn="just">
              <a:lnSpc>
                <a:spcPct val="200000"/>
              </a:lnSpc>
              <a:buNone/>
            </a:pPr>
            <a:r>
              <a:rPr lang="zh-CN" altLang="en-US" sz="2400" b="1" dirty="0" smtClean="0">
                <a:solidFill>
                  <a:srgbClr val="FFFF00"/>
                </a:solidFill>
              </a:rPr>
              <a:t>主要实训器材</a:t>
            </a:r>
            <a:endParaRPr lang="en-US" altLang="zh-CN" sz="2400" b="1" dirty="0" smtClean="0">
              <a:solidFill>
                <a:srgbClr val="FFFF00"/>
              </a:solidFill>
            </a:endParaRPr>
          </a:p>
        </p:txBody>
      </p:sp>
      <p:grpSp>
        <p:nvGrpSpPr>
          <p:cNvPr id="6" name="组合 5"/>
          <p:cNvGrpSpPr/>
          <p:nvPr/>
        </p:nvGrpSpPr>
        <p:grpSpPr>
          <a:xfrm>
            <a:off x="5004048" y="836712"/>
            <a:ext cx="3600400" cy="2745595"/>
            <a:chOff x="4932040" y="1575049"/>
            <a:chExt cx="3167019" cy="2049476"/>
          </a:xfrm>
        </p:grpSpPr>
        <p:pic>
          <p:nvPicPr>
            <p:cNvPr id="10" name="图片 9"/>
            <p:cNvPicPr>
              <a:picLocks noChangeAspect="1"/>
            </p:cNvPicPr>
            <p:nvPr/>
          </p:nvPicPr>
          <p:blipFill>
            <a:blip r:embed="rId2"/>
            <a:stretch>
              <a:fillRect/>
            </a:stretch>
          </p:blipFill>
          <p:spPr>
            <a:xfrm>
              <a:off x="4932040" y="1575049"/>
              <a:ext cx="3167019" cy="1800200"/>
            </a:xfrm>
            <a:prstGeom prst="rect">
              <a:avLst/>
            </a:prstGeom>
          </p:spPr>
        </p:pic>
        <p:sp>
          <p:nvSpPr>
            <p:cNvPr id="19" name="文本框 18"/>
            <p:cNvSpPr txBox="1"/>
            <p:nvPr/>
          </p:nvSpPr>
          <p:spPr>
            <a:xfrm>
              <a:off x="5502103" y="3348834"/>
              <a:ext cx="2343594" cy="275691"/>
            </a:xfrm>
            <a:prstGeom prst="rect">
              <a:avLst/>
            </a:prstGeom>
            <a:noFill/>
          </p:spPr>
          <p:txBody>
            <a:bodyPr wrap="square" rtlCol="0">
              <a:spAutoFit/>
            </a:bodyPr>
            <a:lstStyle/>
            <a:p>
              <a:pPr algn="ctr"/>
              <a:r>
                <a:rPr lang="zh-CN" altLang="zh-CN" b="1" dirty="0"/>
                <a:t>常用修理工具</a:t>
              </a:r>
              <a:endParaRPr lang="zh-CN" altLang="en-US" b="1" dirty="0"/>
            </a:p>
          </p:txBody>
        </p:sp>
      </p:grpSp>
      <p:sp>
        <p:nvSpPr>
          <p:cNvPr id="9" name="文本框 8"/>
          <p:cNvSpPr txBox="1"/>
          <p:nvPr/>
        </p:nvSpPr>
        <p:spPr>
          <a:xfrm>
            <a:off x="1331640" y="3212976"/>
            <a:ext cx="2664296" cy="400110"/>
          </a:xfrm>
          <a:prstGeom prst="rect">
            <a:avLst/>
          </a:prstGeom>
          <a:noFill/>
        </p:spPr>
        <p:txBody>
          <a:bodyPr wrap="square" rtlCol="0">
            <a:spAutoFit/>
          </a:bodyPr>
          <a:lstStyle/>
          <a:p>
            <a:pPr algn="ctr"/>
            <a:r>
              <a:rPr lang="zh-CN" altLang="zh-CN" sz="2000"/>
              <a:t>实训汽车（</a:t>
            </a:r>
            <a:r>
              <a:rPr lang="en-US" altLang="zh-CN" sz="2000"/>
              <a:t>EQ1092</a:t>
            </a:r>
            <a:r>
              <a:rPr lang="zh-CN" altLang="zh-CN" sz="2000"/>
              <a:t>）</a:t>
            </a:r>
            <a:endParaRPr lang="zh-CN" altLang="en-US" sz="2000" dirty="0"/>
          </a:p>
        </p:txBody>
      </p:sp>
      <p:sp>
        <p:nvSpPr>
          <p:cNvPr id="16" name="文本框 15"/>
          <p:cNvSpPr txBox="1"/>
          <p:nvPr/>
        </p:nvSpPr>
        <p:spPr>
          <a:xfrm>
            <a:off x="6732240" y="6093296"/>
            <a:ext cx="1584176" cy="400110"/>
          </a:xfrm>
          <a:prstGeom prst="rect">
            <a:avLst/>
          </a:prstGeom>
          <a:noFill/>
        </p:spPr>
        <p:txBody>
          <a:bodyPr wrap="square" rtlCol="0">
            <a:spAutoFit/>
          </a:bodyPr>
          <a:lstStyle/>
          <a:p>
            <a:pPr algn="ctr"/>
            <a:r>
              <a:rPr lang="zh-CN" altLang="zh-CN" sz="2000" dirty="0"/>
              <a:t>外径千分尺</a:t>
            </a:r>
            <a:endParaRPr lang="zh-CN" altLang="en-US" sz="2000" dirty="0"/>
          </a:p>
        </p:txBody>
      </p:sp>
      <p:sp>
        <p:nvSpPr>
          <p:cNvPr id="18" name="文本框 17"/>
          <p:cNvSpPr txBox="1"/>
          <p:nvPr/>
        </p:nvSpPr>
        <p:spPr>
          <a:xfrm>
            <a:off x="1043608" y="6093296"/>
            <a:ext cx="2160240" cy="400110"/>
          </a:xfrm>
          <a:prstGeom prst="rect">
            <a:avLst/>
          </a:prstGeom>
          <a:noFill/>
        </p:spPr>
        <p:txBody>
          <a:bodyPr wrap="square" rtlCol="0">
            <a:spAutoFit/>
          </a:bodyPr>
          <a:lstStyle/>
          <a:p>
            <a:pPr algn="ctr"/>
            <a:r>
              <a:rPr lang="zh-CN" altLang="zh-CN" sz="2000"/>
              <a:t>润滑脂加注器</a:t>
            </a:r>
            <a:endParaRPr lang="zh-CN" altLang="en-US" sz="2000" dirty="0"/>
          </a:p>
        </p:txBody>
      </p:sp>
      <p:pic>
        <p:nvPicPr>
          <p:cNvPr id="2" name="图片 1"/>
          <p:cNvPicPr>
            <a:picLocks noChangeAspect="1"/>
          </p:cNvPicPr>
          <p:nvPr/>
        </p:nvPicPr>
        <p:blipFill>
          <a:blip r:embed="rId3"/>
          <a:stretch>
            <a:fillRect/>
          </a:stretch>
        </p:blipFill>
        <p:spPr>
          <a:xfrm>
            <a:off x="1043608" y="1268760"/>
            <a:ext cx="3240361" cy="1984407"/>
          </a:xfrm>
          <a:prstGeom prst="rect">
            <a:avLst/>
          </a:prstGeom>
        </p:spPr>
      </p:pic>
      <p:pic>
        <p:nvPicPr>
          <p:cNvPr id="3" name="图片 2"/>
          <p:cNvPicPr>
            <a:picLocks noChangeAspect="1"/>
          </p:cNvPicPr>
          <p:nvPr/>
        </p:nvPicPr>
        <p:blipFill>
          <a:blip r:embed="rId4"/>
          <a:stretch>
            <a:fillRect/>
          </a:stretch>
        </p:blipFill>
        <p:spPr>
          <a:xfrm>
            <a:off x="971600" y="4077072"/>
            <a:ext cx="2448272" cy="1850052"/>
          </a:xfrm>
          <a:prstGeom prst="rect">
            <a:avLst/>
          </a:prstGeom>
        </p:spPr>
      </p:pic>
      <p:pic>
        <p:nvPicPr>
          <p:cNvPr id="4" name="图片 3"/>
          <p:cNvPicPr>
            <a:picLocks noChangeAspect="1"/>
          </p:cNvPicPr>
          <p:nvPr/>
        </p:nvPicPr>
        <p:blipFill>
          <a:blip r:embed="rId5"/>
          <a:stretch>
            <a:fillRect/>
          </a:stretch>
        </p:blipFill>
        <p:spPr>
          <a:xfrm>
            <a:off x="4067944" y="3645024"/>
            <a:ext cx="1368152" cy="2245440"/>
          </a:xfrm>
          <a:prstGeom prst="rect">
            <a:avLst/>
          </a:prstGeom>
        </p:spPr>
      </p:pic>
      <p:pic>
        <p:nvPicPr>
          <p:cNvPr id="8" name="图片 7"/>
          <p:cNvPicPr>
            <a:picLocks noChangeAspect="1"/>
          </p:cNvPicPr>
          <p:nvPr/>
        </p:nvPicPr>
        <p:blipFill>
          <a:blip r:embed="rId6"/>
          <a:stretch>
            <a:fillRect/>
          </a:stretch>
        </p:blipFill>
        <p:spPr>
          <a:xfrm>
            <a:off x="5868144" y="4581128"/>
            <a:ext cx="2954274" cy="1296144"/>
          </a:xfrm>
          <a:prstGeom prst="rect">
            <a:avLst/>
          </a:prstGeom>
        </p:spPr>
      </p:pic>
      <p:sp>
        <p:nvSpPr>
          <p:cNvPr id="15" name="文本框 14"/>
          <p:cNvSpPr txBox="1"/>
          <p:nvPr/>
        </p:nvSpPr>
        <p:spPr>
          <a:xfrm>
            <a:off x="3635896" y="6093296"/>
            <a:ext cx="2160240" cy="400110"/>
          </a:xfrm>
          <a:prstGeom prst="rect">
            <a:avLst/>
          </a:prstGeom>
          <a:noFill/>
        </p:spPr>
        <p:txBody>
          <a:bodyPr wrap="square" rtlCol="0">
            <a:spAutoFit/>
          </a:bodyPr>
          <a:lstStyle/>
          <a:p>
            <a:pPr algn="ctr"/>
            <a:r>
              <a:rPr lang="zh-CN" altLang="zh-CN" sz="2000"/>
              <a:t>百分表及座</a:t>
            </a:r>
            <a:endParaRPr lang="zh-CN" altLang="en-US" sz="2000" dirty="0"/>
          </a:p>
        </p:txBody>
      </p:sp>
    </p:spTree>
    <p:extLst>
      <p:ext uri="{BB962C8B-B14F-4D97-AF65-F5344CB8AC3E}">
        <p14:creationId xmlns:p14="http://schemas.microsoft.com/office/powerpoint/2010/main" val="88417064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116632"/>
            <a:ext cx="7632848" cy="1109723"/>
          </a:xfrm>
        </p:spPr>
        <p:txBody>
          <a:bodyPr>
            <a:noAutofit/>
          </a:bodyPr>
          <a:lstStyle/>
          <a:p>
            <a:pPr indent="457200" algn="just"/>
            <a:r>
              <a:rPr lang="zh-CN" altLang="zh-CN" sz="3600" b="1" dirty="0">
                <a:solidFill>
                  <a:srgbClr val="FFFF00"/>
                </a:solidFill>
                <a:latin typeface="Times New Roman" pitchFamily="18" charset="0"/>
                <a:ea typeface="+mn-ea"/>
                <a:cs typeface="Times New Roman" pitchFamily="18" charset="0"/>
              </a:rPr>
              <a:t>实训内容</a:t>
            </a:r>
            <a:endParaRPr lang="zh-CN" altLang="en-US" sz="3600" b="1" dirty="0">
              <a:solidFill>
                <a:srgbClr val="FFFF00"/>
              </a:solidFill>
              <a:latin typeface="Times New Roman" pitchFamily="18" charset="0"/>
              <a:ea typeface="+mn-ea"/>
              <a:cs typeface="Times New Roman" pitchFamily="18" charset="0"/>
            </a:endParaRPr>
          </a:p>
        </p:txBody>
      </p:sp>
      <p:sp>
        <p:nvSpPr>
          <p:cNvPr id="35" name="文本框 34"/>
          <p:cNvSpPr txBox="1"/>
          <p:nvPr/>
        </p:nvSpPr>
        <p:spPr>
          <a:xfrm>
            <a:off x="611560" y="980728"/>
            <a:ext cx="8064896" cy="719812"/>
          </a:xfrm>
          <a:prstGeom prst="rect">
            <a:avLst/>
          </a:prstGeom>
          <a:noFill/>
        </p:spPr>
        <p:txBody>
          <a:bodyPr wrap="square" rtlCol="0">
            <a:spAutoFit/>
          </a:bodyPr>
          <a:lstStyle/>
          <a:p>
            <a:pPr indent="457200">
              <a:lnSpc>
                <a:spcPct val="200000"/>
              </a:lnSpc>
            </a:pPr>
            <a:r>
              <a:rPr lang="zh-CN" altLang="zh-CN" sz="2400" b="1" dirty="0"/>
              <a:t>（一）</a:t>
            </a:r>
            <a:r>
              <a:rPr lang="zh-CN" altLang="zh-CN" sz="2400" b="1" dirty="0">
                <a:solidFill>
                  <a:srgbClr val="FFFF00"/>
                </a:solidFill>
              </a:rPr>
              <a:t>检查</a:t>
            </a:r>
            <a:endParaRPr lang="zh-CN" altLang="en-US" sz="2400" dirty="0">
              <a:solidFill>
                <a:srgbClr val="FFFF00"/>
              </a:solidFill>
            </a:endParaRPr>
          </a:p>
        </p:txBody>
      </p:sp>
      <p:sp>
        <p:nvSpPr>
          <p:cNvPr id="10" name="文本框 9"/>
          <p:cNvSpPr txBox="1"/>
          <p:nvPr/>
        </p:nvSpPr>
        <p:spPr>
          <a:xfrm>
            <a:off x="683568" y="1700808"/>
            <a:ext cx="7992888" cy="4745915"/>
          </a:xfrm>
          <a:prstGeom prst="rect">
            <a:avLst/>
          </a:prstGeom>
          <a:noFill/>
        </p:spPr>
        <p:txBody>
          <a:bodyPr wrap="square" rtlCol="0">
            <a:spAutoFit/>
          </a:bodyPr>
          <a:lstStyle/>
          <a:p>
            <a:pPr indent="457200">
              <a:lnSpc>
                <a:spcPct val="200000"/>
              </a:lnSpc>
              <a:spcBef>
                <a:spcPct val="20000"/>
              </a:spcBef>
              <a:buClr>
                <a:schemeClr val="tx2"/>
              </a:buClr>
              <a:buSzPct val="60000"/>
            </a:pPr>
            <a:r>
              <a:rPr lang="en-US" altLang="zh-CN" sz="2400" dirty="0"/>
              <a:t>1.</a:t>
            </a:r>
            <a:r>
              <a:rPr lang="zh-CN" altLang="zh-CN" sz="2400" dirty="0"/>
              <a:t>转向摇臂的检查</a:t>
            </a:r>
            <a:r>
              <a:rPr lang="zh-CN" altLang="zh-CN" sz="2400" dirty="0" smtClean="0"/>
              <a:t>。</a:t>
            </a:r>
            <a:endParaRPr lang="en-US" altLang="zh-CN" sz="2400" dirty="0" smtClean="0"/>
          </a:p>
          <a:p>
            <a:pPr indent="457200">
              <a:lnSpc>
                <a:spcPct val="200000"/>
              </a:lnSpc>
              <a:spcBef>
                <a:spcPct val="20000"/>
              </a:spcBef>
              <a:buClr>
                <a:schemeClr val="tx2"/>
              </a:buClr>
              <a:buSzPct val="60000"/>
            </a:pPr>
            <a:r>
              <a:rPr lang="en-US" altLang="zh-CN" sz="2400" dirty="0"/>
              <a:t>2.</a:t>
            </a:r>
            <a:r>
              <a:rPr lang="zh-CN" altLang="zh-CN" sz="2400" dirty="0"/>
              <a:t>检查转向盘大</a:t>
            </a:r>
            <a:r>
              <a:rPr lang="zh-CN" altLang="zh-CN" sz="2400" dirty="0"/>
              <a:t>螺母</a:t>
            </a:r>
            <a:r>
              <a:rPr lang="zh-CN" altLang="en-US" sz="2400" dirty="0"/>
              <a:t>、</a:t>
            </a:r>
            <a:r>
              <a:rPr lang="zh-CN" altLang="zh-CN" sz="2400" dirty="0"/>
              <a:t>支承轴承</a:t>
            </a:r>
            <a:r>
              <a:rPr lang="zh-CN" altLang="en-US" sz="2400" dirty="0"/>
              <a:t>、</a:t>
            </a:r>
            <a:r>
              <a:rPr lang="zh-CN" altLang="zh-CN" sz="2400" dirty="0"/>
              <a:t>柱</a:t>
            </a:r>
            <a:r>
              <a:rPr lang="zh-CN" altLang="zh-CN" sz="2400" dirty="0"/>
              <a:t>管</a:t>
            </a:r>
            <a:r>
              <a:rPr lang="zh-CN" altLang="zh-CN" sz="2400" dirty="0"/>
              <a:t>装置</a:t>
            </a:r>
            <a:r>
              <a:rPr lang="zh-CN" altLang="en-US" sz="2400" dirty="0"/>
              <a:t>、</a:t>
            </a:r>
            <a:r>
              <a:rPr lang="zh-CN" altLang="zh-CN" sz="2400" dirty="0"/>
              <a:t>支架</a:t>
            </a:r>
            <a:r>
              <a:rPr lang="zh-CN" altLang="en-US" sz="2400" dirty="0"/>
              <a:t>、</a:t>
            </a:r>
            <a:r>
              <a:rPr lang="zh-CN" altLang="zh-CN" sz="2400" dirty="0"/>
              <a:t>螺栓</a:t>
            </a:r>
            <a:r>
              <a:rPr lang="zh-CN" altLang="en-US" sz="2400" dirty="0"/>
              <a:t>、</a:t>
            </a:r>
            <a:r>
              <a:rPr lang="zh-CN" altLang="zh-CN" sz="2400" dirty="0"/>
              <a:t>转向</a:t>
            </a:r>
            <a:r>
              <a:rPr lang="zh-CN" altLang="zh-CN" sz="2400" dirty="0"/>
              <a:t>传动轴</a:t>
            </a:r>
            <a:r>
              <a:rPr lang="zh-CN" altLang="zh-CN" sz="2400" dirty="0"/>
              <a:t>万向节</a:t>
            </a:r>
            <a:r>
              <a:rPr lang="zh-CN" altLang="en-US" sz="2400" dirty="0"/>
              <a:t>、</a:t>
            </a:r>
            <a:r>
              <a:rPr lang="zh-CN" altLang="zh-CN" sz="2400" dirty="0"/>
              <a:t>滑动叉</a:t>
            </a:r>
            <a:r>
              <a:rPr lang="zh-CN" altLang="en-US" sz="2400" dirty="0"/>
              <a:t>、</a:t>
            </a:r>
            <a:r>
              <a:rPr lang="zh-CN" altLang="zh-CN" sz="2400" dirty="0"/>
              <a:t>各</a:t>
            </a:r>
            <a:r>
              <a:rPr lang="zh-CN" altLang="zh-CN" sz="2400" dirty="0"/>
              <a:t>横销</a:t>
            </a:r>
            <a:r>
              <a:rPr lang="zh-CN" altLang="zh-CN" sz="2400" dirty="0"/>
              <a:t>螺栓</a:t>
            </a:r>
            <a:r>
              <a:rPr lang="zh-CN" altLang="en-US" sz="2400" dirty="0"/>
              <a:t>、</a:t>
            </a:r>
            <a:r>
              <a:rPr lang="zh-CN" altLang="zh-CN" sz="2400" dirty="0"/>
              <a:t>弹簧垫</a:t>
            </a:r>
            <a:r>
              <a:rPr lang="zh-CN" altLang="en-US" sz="2400" dirty="0"/>
              <a:t>、</a:t>
            </a:r>
            <a:r>
              <a:rPr lang="zh-CN" altLang="zh-CN" sz="2400" dirty="0"/>
              <a:t>防尘套</a:t>
            </a:r>
            <a:r>
              <a:rPr lang="zh-CN" altLang="en-US" sz="2400" dirty="0" smtClean="0"/>
              <a:t>。</a:t>
            </a:r>
            <a:endParaRPr lang="en-US" altLang="zh-CN" sz="2400" dirty="0" smtClean="0"/>
          </a:p>
          <a:p>
            <a:pPr indent="457200">
              <a:lnSpc>
                <a:spcPct val="200000"/>
              </a:lnSpc>
              <a:spcBef>
                <a:spcPct val="20000"/>
              </a:spcBef>
              <a:buClr>
                <a:schemeClr val="tx2"/>
              </a:buClr>
              <a:buSzPct val="60000"/>
            </a:pPr>
            <a:r>
              <a:rPr lang="en-US" altLang="zh-CN" sz="2400" dirty="0"/>
              <a:t>3.</a:t>
            </a:r>
            <a:r>
              <a:rPr lang="zh-CN" altLang="zh-CN" sz="2400" dirty="0"/>
              <a:t>转向拉杆的</a:t>
            </a:r>
            <a:r>
              <a:rPr lang="zh-CN" altLang="zh-CN" sz="2400" dirty="0" smtClean="0"/>
              <a:t>检查</a:t>
            </a:r>
            <a:r>
              <a:rPr lang="zh-CN" altLang="en-US" sz="2400" dirty="0" smtClean="0"/>
              <a:t>。</a:t>
            </a:r>
            <a:endParaRPr lang="zh-CN" altLang="zh-CN" sz="2400" dirty="0"/>
          </a:p>
          <a:p>
            <a:pPr indent="457200">
              <a:lnSpc>
                <a:spcPct val="200000"/>
              </a:lnSpc>
              <a:spcBef>
                <a:spcPct val="20000"/>
              </a:spcBef>
              <a:buClr>
                <a:schemeClr val="tx2"/>
              </a:buClr>
              <a:buSzPct val="60000"/>
            </a:pPr>
            <a:r>
              <a:rPr lang="en-US" altLang="zh-CN" sz="2400" dirty="0"/>
              <a:t>4.</a:t>
            </a:r>
            <a:r>
              <a:rPr lang="zh-CN" altLang="zh-CN" sz="2400" dirty="0"/>
              <a:t>转向节臂和梯形臂的</a:t>
            </a:r>
            <a:r>
              <a:rPr lang="zh-CN" altLang="zh-CN" sz="2400" dirty="0" smtClean="0"/>
              <a:t>检查</a:t>
            </a:r>
            <a:r>
              <a:rPr lang="zh-CN" altLang="en-US" sz="2400" dirty="0" smtClean="0"/>
              <a:t>。</a:t>
            </a:r>
            <a:endParaRPr lang="zh-CN" altLang="zh-CN" sz="2400" dirty="0"/>
          </a:p>
        </p:txBody>
      </p:sp>
    </p:spTree>
    <p:extLst>
      <p:ext uri="{BB962C8B-B14F-4D97-AF65-F5344CB8AC3E}">
        <p14:creationId xmlns:p14="http://schemas.microsoft.com/office/powerpoint/2010/main" val="304360408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683568" y="332656"/>
            <a:ext cx="4536504" cy="6223242"/>
          </a:xfrm>
          <a:prstGeom prst="rect">
            <a:avLst/>
          </a:prstGeom>
          <a:noFill/>
        </p:spPr>
        <p:txBody>
          <a:bodyPr wrap="square" rtlCol="0">
            <a:spAutoFit/>
          </a:bodyPr>
          <a:lstStyle/>
          <a:p>
            <a:pPr indent="457200">
              <a:lnSpc>
                <a:spcPct val="200000"/>
              </a:lnSpc>
              <a:spcBef>
                <a:spcPct val="20000"/>
              </a:spcBef>
              <a:buClr>
                <a:schemeClr val="tx2"/>
              </a:buClr>
              <a:buSzPct val="60000"/>
            </a:pPr>
            <a:r>
              <a:rPr lang="en-US" altLang="zh-CN" sz="2400" dirty="0"/>
              <a:t>5.</a:t>
            </a:r>
            <a:r>
              <a:rPr lang="zh-CN" altLang="zh-CN" sz="2400" dirty="0"/>
              <a:t>转向节的</a:t>
            </a:r>
            <a:r>
              <a:rPr lang="zh-CN" altLang="zh-CN" sz="2400" dirty="0" smtClean="0"/>
              <a:t>检查</a:t>
            </a:r>
            <a:endParaRPr lang="en-US" altLang="zh-CN" sz="2400" dirty="0" smtClean="0"/>
          </a:p>
          <a:p>
            <a:pPr indent="457200">
              <a:lnSpc>
                <a:spcPct val="200000"/>
              </a:lnSpc>
              <a:spcBef>
                <a:spcPct val="20000"/>
              </a:spcBef>
              <a:buClr>
                <a:schemeClr val="tx2"/>
              </a:buClr>
              <a:buSzPct val="60000"/>
            </a:pPr>
            <a:r>
              <a:rPr lang="zh-CN" altLang="zh-CN" sz="2400" dirty="0"/>
              <a:t>用浸油敲击法或着色法检查转向节是否有</a:t>
            </a:r>
            <a:r>
              <a:rPr lang="zh-CN" altLang="zh-CN" sz="2400" dirty="0" smtClean="0"/>
              <a:t>裂纹</a:t>
            </a:r>
            <a:r>
              <a:rPr lang="zh-CN" altLang="en-US" sz="2400" dirty="0" smtClean="0"/>
              <a:t>。</a:t>
            </a:r>
            <a:r>
              <a:rPr lang="zh-CN" altLang="zh-CN" sz="2400" dirty="0"/>
              <a:t>间隙不</a:t>
            </a:r>
            <a:r>
              <a:rPr lang="zh-CN" altLang="zh-CN" sz="2400" dirty="0" smtClean="0"/>
              <a:t>超过</a:t>
            </a:r>
            <a:r>
              <a:rPr lang="zh-CN" altLang="en-US" sz="2400" dirty="0" smtClean="0"/>
              <a:t>要求。</a:t>
            </a:r>
            <a:endParaRPr lang="zh-CN" altLang="zh-CN" sz="2400" dirty="0"/>
          </a:p>
          <a:p>
            <a:pPr indent="457200">
              <a:lnSpc>
                <a:spcPct val="200000"/>
              </a:lnSpc>
              <a:spcBef>
                <a:spcPct val="20000"/>
              </a:spcBef>
              <a:buClr>
                <a:schemeClr val="tx2"/>
              </a:buClr>
              <a:buSzPct val="60000"/>
            </a:pPr>
            <a:r>
              <a:rPr lang="en-US" altLang="zh-CN" sz="2400" dirty="0"/>
              <a:t>6.</a:t>
            </a:r>
            <a:r>
              <a:rPr lang="zh-CN" altLang="zh-CN" sz="2400" dirty="0"/>
              <a:t>转向节主销与衬套配合间隙的</a:t>
            </a:r>
            <a:r>
              <a:rPr lang="zh-CN" altLang="zh-CN" sz="2400" dirty="0" smtClean="0"/>
              <a:t>检查</a:t>
            </a:r>
            <a:endParaRPr lang="en-US" altLang="zh-CN" sz="2400" dirty="0" smtClean="0"/>
          </a:p>
          <a:p>
            <a:pPr indent="457200">
              <a:lnSpc>
                <a:spcPct val="200000"/>
              </a:lnSpc>
              <a:spcBef>
                <a:spcPct val="20000"/>
              </a:spcBef>
              <a:buClr>
                <a:schemeClr val="tx2"/>
              </a:buClr>
              <a:buSzPct val="60000"/>
            </a:pPr>
            <a:r>
              <a:rPr lang="zh-CN" altLang="en-US" sz="2400" dirty="0" smtClean="0"/>
              <a:t>根据百分表的使用，有两种检查方法。</a:t>
            </a:r>
            <a:endParaRPr lang="zh-CN" altLang="zh-CN" sz="2400" dirty="0"/>
          </a:p>
        </p:txBody>
      </p:sp>
      <p:sp>
        <p:nvSpPr>
          <p:cNvPr id="4" name="文本框 3"/>
          <p:cNvSpPr txBox="1"/>
          <p:nvPr/>
        </p:nvSpPr>
        <p:spPr>
          <a:xfrm>
            <a:off x="5436096" y="3212976"/>
            <a:ext cx="3096344" cy="369332"/>
          </a:xfrm>
          <a:prstGeom prst="rect">
            <a:avLst/>
          </a:prstGeom>
          <a:noFill/>
        </p:spPr>
        <p:txBody>
          <a:bodyPr wrap="square" rtlCol="0">
            <a:spAutoFit/>
          </a:bodyPr>
          <a:lstStyle/>
          <a:p>
            <a:pPr algn="ctr"/>
            <a:r>
              <a:rPr lang="zh-CN" altLang="zh-CN" dirty="0"/>
              <a:t>转向节的检查</a:t>
            </a:r>
            <a:endParaRPr lang="zh-CN" altLang="en-US" dirty="0"/>
          </a:p>
        </p:txBody>
      </p:sp>
      <p:sp>
        <p:nvSpPr>
          <p:cNvPr id="7" name="文本框 6"/>
          <p:cNvSpPr txBox="1"/>
          <p:nvPr/>
        </p:nvSpPr>
        <p:spPr>
          <a:xfrm>
            <a:off x="5292080" y="6219493"/>
            <a:ext cx="3672408" cy="646331"/>
          </a:xfrm>
          <a:prstGeom prst="rect">
            <a:avLst/>
          </a:prstGeom>
          <a:noFill/>
        </p:spPr>
        <p:txBody>
          <a:bodyPr wrap="square" rtlCol="0">
            <a:spAutoFit/>
          </a:bodyPr>
          <a:lstStyle/>
          <a:p>
            <a:r>
              <a:rPr lang="zh-CN" altLang="zh-CN"/>
              <a:t>转向节主销与衬套配合间隙的检查</a:t>
            </a:r>
          </a:p>
          <a:p>
            <a:r>
              <a:rPr lang="en-US" altLang="zh-CN"/>
              <a:t>1-</a:t>
            </a:r>
            <a:r>
              <a:rPr lang="zh-CN" altLang="zh-CN"/>
              <a:t>制动底板</a:t>
            </a:r>
            <a:r>
              <a:rPr lang="en-US" altLang="zh-CN"/>
              <a:t>2-</a:t>
            </a:r>
            <a:r>
              <a:rPr lang="zh-CN" altLang="zh-CN"/>
              <a:t>百分表</a:t>
            </a:r>
            <a:r>
              <a:rPr lang="en-US" altLang="zh-CN"/>
              <a:t>3-</a:t>
            </a:r>
            <a:r>
              <a:rPr lang="zh-CN" altLang="zh-CN"/>
              <a:t>前轴</a:t>
            </a:r>
            <a:r>
              <a:rPr lang="en-US" altLang="zh-CN"/>
              <a:t>4-</a:t>
            </a:r>
            <a:r>
              <a:rPr lang="zh-CN" altLang="zh-CN"/>
              <a:t>前轮</a:t>
            </a: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48064" y="908720"/>
            <a:ext cx="3636716" cy="2232248"/>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56176" y="3573016"/>
            <a:ext cx="1944216" cy="2663912"/>
          </a:xfrm>
          <a:prstGeom prst="rect">
            <a:avLst/>
          </a:prstGeom>
        </p:spPr>
      </p:pic>
    </p:spTree>
    <p:extLst>
      <p:ext uri="{BB962C8B-B14F-4D97-AF65-F5344CB8AC3E}">
        <p14:creationId xmlns:p14="http://schemas.microsoft.com/office/powerpoint/2010/main" val="144935563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683568" y="332656"/>
            <a:ext cx="8064896" cy="830997"/>
          </a:xfrm>
          <a:prstGeom prst="rect">
            <a:avLst/>
          </a:prstGeom>
          <a:noFill/>
        </p:spPr>
        <p:txBody>
          <a:bodyPr wrap="square" rtlCol="0">
            <a:spAutoFit/>
          </a:bodyPr>
          <a:lstStyle/>
          <a:p>
            <a:pPr indent="457200">
              <a:lnSpc>
                <a:spcPct val="200000"/>
              </a:lnSpc>
            </a:pPr>
            <a:r>
              <a:rPr lang="zh-CN" altLang="zh-CN" sz="2400" b="1" dirty="0" smtClean="0"/>
              <a:t>（</a:t>
            </a:r>
            <a:r>
              <a:rPr lang="zh-CN" altLang="en-US" sz="2400" b="1" dirty="0" smtClean="0"/>
              <a:t>二</a:t>
            </a:r>
            <a:r>
              <a:rPr lang="zh-CN" altLang="zh-CN" sz="2400" b="1" dirty="0" smtClean="0"/>
              <a:t>）</a:t>
            </a:r>
            <a:r>
              <a:rPr lang="zh-CN" altLang="zh-CN" sz="2400" b="1" dirty="0">
                <a:solidFill>
                  <a:srgbClr val="FFFF00"/>
                </a:solidFill>
              </a:rPr>
              <a:t>调整</a:t>
            </a:r>
            <a:endParaRPr lang="zh-CN" altLang="en-US" sz="2400" dirty="0">
              <a:solidFill>
                <a:srgbClr val="FFFF00"/>
              </a:solidFill>
            </a:endParaRPr>
          </a:p>
        </p:txBody>
      </p:sp>
      <p:sp>
        <p:nvSpPr>
          <p:cNvPr id="10" name="文本框 9"/>
          <p:cNvSpPr txBox="1"/>
          <p:nvPr/>
        </p:nvSpPr>
        <p:spPr>
          <a:xfrm>
            <a:off x="683568" y="1196752"/>
            <a:ext cx="7344816" cy="830997"/>
          </a:xfrm>
          <a:prstGeom prst="rect">
            <a:avLst/>
          </a:prstGeom>
          <a:noFill/>
        </p:spPr>
        <p:txBody>
          <a:bodyPr wrap="square" rtlCol="0">
            <a:spAutoFit/>
          </a:bodyPr>
          <a:lstStyle/>
          <a:p>
            <a:pPr indent="457200" algn="just">
              <a:lnSpc>
                <a:spcPct val="200000"/>
              </a:lnSpc>
              <a:spcBef>
                <a:spcPct val="20000"/>
              </a:spcBef>
              <a:buClr>
                <a:schemeClr val="tx2"/>
              </a:buClr>
              <a:buSzPct val="60000"/>
            </a:pPr>
            <a:r>
              <a:rPr lang="en-US" altLang="zh-CN" sz="2400" dirty="0"/>
              <a:t>1.</a:t>
            </a:r>
            <a:r>
              <a:rPr lang="zh-CN" altLang="zh-CN" sz="2400" dirty="0"/>
              <a:t>转向拉杆球头销预紧度的</a:t>
            </a:r>
            <a:r>
              <a:rPr lang="zh-CN" altLang="zh-CN" sz="2400" dirty="0" smtClean="0"/>
              <a:t>调整</a:t>
            </a:r>
            <a:endParaRPr lang="en-US" altLang="zh-CN" sz="2400" dirty="0" smtClean="0"/>
          </a:p>
        </p:txBody>
      </p:sp>
      <p:sp>
        <p:nvSpPr>
          <p:cNvPr id="7" name="文本框 6"/>
          <p:cNvSpPr txBox="1"/>
          <p:nvPr/>
        </p:nvSpPr>
        <p:spPr>
          <a:xfrm>
            <a:off x="1259632" y="5517232"/>
            <a:ext cx="3542040" cy="369332"/>
          </a:xfrm>
          <a:prstGeom prst="rect">
            <a:avLst/>
          </a:prstGeom>
          <a:noFill/>
        </p:spPr>
        <p:txBody>
          <a:bodyPr wrap="square" rtlCol="0">
            <a:spAutoFit/>
          </a:bodyPr>
          <a:lstStyle/>
          <a:p>
            <a:pPr algn="ctr"/>
            <a:r>
              <a:rPr lang="zh-CN" altLang="zh-CN" dirty="0"/>
              <a:t> 转向直拉杆球头销预紧度</a:t>
            </a:r>
            <a:r>
              <a:rPr lang="zh-CN" altLang="zh-CN" dirty="0" smtClean="0"/>
              <a:t>的</a:t>
            </a:r>
            <a:r>
              <a:rPr lang="zh-CN" altLang="zh-CN" dirty="0"/>
              <a:t>调整</a:t>
            </a:r>
            <a:endParaRPr lang="zh-CN" altLang="en-US" dirty="0"/>
          </a:p>
        </p:txBody>
      </p:sp>
      <p:sp>
        <p:nvSpPr>
          <p:cNvPr id="4" name="文本框 3"/>
          <p:cNvSpPr txBox="1"/>
          <p:nvPr/>
        </p:nvSpPr>
        <p:spPr>
          <a:xfrm>
            <a:off x="5076056" y="5373216"/>
            <a:ext cx="3384376" cy="923330"/>
          </a:xfrm>
          <a:prstGeom prst="rect">
            <a:avLst/>
          </a:prstGeom>
          <a:noFill/>
        </p:spPr>
        <p:txBody>
          <a:bodyPr wrap="square" rtlCol="0">
            <a:spAutoFit/>
          </a:bodyPr>
          <a:lstStyle/>
          <a:p>
            <a:pPr algn="ctr"/>
            <a:r>
              <a:rPr lang="zh-CN" altLang="zh-CN"/>
              <a:t>转向横拉杆球头销预紧度的调整</a:t>
            </a:r>
          </a:p>
          <a:p>
            <a:pPr algn="ctr"/>
            <a:r>
              <a:rPr lang="en-US" altLang="zh-CN"/>
              <a:t>1-</a:t>
            </a:r>
            <a:r>
              <a:rPr lang="zh-CN" altLang="zh-CN"/>
              <a:t>开口销</a:t>
            </a:r>
            <a:r>
              <a:rPr lang="en-US" altLang="zh-CN"/>
              <a:t>2-</a:t>
            </a:r>
            <a:r>
              <a:rPr lang="zh-CN" altLang="zh-CN"/>
              <a:t>调整螺母</a:t>
            </a:r>
            <a:r>
              <a:rPr lang="en-US" altLang="zh-CN"/>
              <a:t>3-</a:t>
            </a:r>
            <a:r>
              <a:rPr lang="zh-CN" altLang="zh-CN"/>
              <a:t>防尘罩</a:t>
            </a:r>
            <a:r>
              <a:rPr lang="en-US" altLang="zh-CN"/>
              <a:t>4-</a:t>
            </a:r>
            <a:r>
              <a:rPr lang="zh-CN" altLang="zh-CN"/>
              <a:t>密封胶垫</a:t>
            </a:r>
            <a:r>
              <a:rPr lang="en-US" altLang="zh-CN"/>
              <a:t>5-</a:t>
            </a:r>
            <a:r>
              <a:rPr lang="zh-CN" altLang="zh-CN"/>
              <a:t>球头销</a:t>
            </a:r>
            <a:r>
              <a:rPr lang="en-US" altLang="zh-CN"/>
              <a:t>6-</a:t>
            </a:r>
            <a:r>
              <a:rPr lang="zh-CN" altLang="zh-CN"/>
              <a:t>润滑嘴</a:t>
            </a:r>
            <a:r>
              <a:rPr lang="en-US" altLang="zh-CN"/>
              <a:t>7-</a:t>
            </a:r>
            <a:r>
              <a:rPr lang="zh-CN" altLang="zh-CN"/>
              <a:t>弹簧</a:t>
            </a:r>
            <a:endParaRPr lang="zh-CN" altLang="zh-CN" dirty="0"/>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5616" y="2780928"/>
            <a:ext cx="3891053" cy="2376264"/>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20072" y="2780927"/>
            <a:ext cx="2952328" cy="2348799"/>
          </a:xfrm>
          <a:prstGeom prst="rect">
            <a:avLst/>
          </a:prstGeom>
        </p:spPr>
      </p:pic>
    </p:spTree>
    <p:extLst>
      <p:ext uri="{BB962C8B-B14F-4D97-AF65-F5344CB8AC3E}">
        <p14:creationId xmlns:p14="http://schemas.microsoft.com/office/powerpoint/2010/main" val="219150676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683568" y="692696"/>
            <a:ext cx="5184576" cy="5484578"/>
          </a:xfrm>
          <a:prstGeom prst="rect">
            <a:avLst/>
          </a:prstGeom>
          <a:noFill/>
        </p:spPr>
        <p:txBody>
          <a:bodyPr wrap="square" rtlCol="0">
            <a:spAutoFit/>
          </a:bodyPr>
          <a:lstStyle/>
          <a:p>
            <a:pPr indent="457200" algn="just">
              <a:lnSpc>
                <a:spcPct val="200000"/>
              </a:lnSpc>
              <a:spcBef>
                <a:spcPct val="20000"/>
              </a:spcBef>
              <a:buClr>
                <a:schemeClr val="tx2"/>
              </a:buClr>
              <a:buSzPct val="60000"/>
            </a:pPr>
            <a:r>
              <a:rPr lang="en-US" altLang="zh-CN" sz="2400" dirty="0"/>
              <a:t>2.</a:t>
            </a:r>
            <a:r>
              <a:rPr lang="zh-CN" altLang="zh-CN" sz="2400" dirty="0"/>
              <a:t>转向节与前轴轴向间隙的</a:t>
            </a:r>
            <a:r>
              <a:rPr lang="zh-CN" altLang="zh-CN" sz="2400" dirty="0" smtClean="0"/>
              <a:t>调整</a:t>
            </a:r>
            <a:endParaRPr lang="en-US" altLang="zh-CN" sz="2400" dirty="0" smtClean="0"/>
          </a:p>
          <a:p>
            <a:pPr indent="457200" algn="just">
              <a:lnSpc>
                <a:spcPct val="200000"/>
              </a:lnSpc>
              <a:spcBef>
                <a:spcPct val="20000"/>
              </a:spcBef>
              <a:buClr>
                <a:schemeClr val="tx2"/>
              </a:buClr>
              <a:buSzPct val="60000"/>
            </a:pPr>
            <a:r>
              <a:rPr lang="zh-CN" altLang="zh-CN" sz="2400" dirty="0"/>
              <a:t>通过增减调整垫片的厚度来进行。</a:t>
            </a:r>
            <a:endParaRPr lang="zh-CN" altLang="zh-CN" sz="2400" dirty="0"/>
          </a:p>
          <a:p>
            <a:pPr indent="457200" algn="just">
              <a:lnSpc>
                <a:spcPct val="200000"/>
              </a:lnSpc>
              <a:spcBef>
                <a:spcPct val="20000"/>
              </a:spcBef>
              <a:buClr>
                <a:schemeClr val="tx2"/>
              </a:buClr>
              <a:buSzPct val="60000"/>
            </a:pPr>
            <a:r>
              <a:rPr lang="en-US" altLang="zh-CN" sz="2400" dirty="0"/>
              <a:t>3.</a:t>
            </a:r>
            <a:r>
              <a:rPr lang="zh-CN" altLang="zh-CN" sz="2400" dirty="0"/>
              <a:t>齿条与转向齿轮啮合间隙的</a:t>
            </a:r>
            <a:r>
              <a:rPr lang="zh-CN" altLang="zh-CN" sz="2400" dirty="0" smtClean="0"/>
              <a:t>调整</a:t>
            </a:r>
            <a:endParaRPr lang="en-US" altLang="zh-CN" sz="2400" dirty="0" smtClean="0"/>
          </a:p>
          <a:p>
            <a:pPr indent="457200" algn="just">
              <a:lnSpc>
                <a:spcPct val="200000"/>
              </a:lnSpc>
              <a:spcBef>
                <a:spcPct val="20000"/>
              </a:spcBef>
              <a:buClr>
                <a:schemeClr val="tx2"/>
              </a:buClr>
              <a:buSzPct val="60000"/>
            </a:pPr>
            <a:r>
              <a:rPr lang="zh-CN" altLang="zh-CN" sz="2400" dirty="0"/>
              <a:t>对于齿轮齿条式转向器，当自由行程过大时，说明齿条与转向齿轮啮合间隙偏大，或各连接处松旷，或齿轮磨损。</a:t>
            </a:r>
          </a:p>
        </p:txBody>
      </p:sp>
      <p:sp>
        <p:nvSpPr>
          <p:cNvPr id="7" name="文本框 6"/>
          <p:cNvSpPr txBox="1"/>
          <p:nvPr/>
        </p:nvSpPr>
        <p:spPr>
          <a:xfrm>
            <a:off x="5857748" y="3429000"/>
            <a:ext cx="3293004" cy="923330"/>
          </a:xfrm>
          <a:prstGeom prst="rect">
            <a:avLst/>
          </a:prstGeom>
          <a:noFill/>
        </p:spPr>
        <p:txBody>
          <a:bodyPr wrap="square" rtlCol="0">
            <a:spAutoFit/>
          </a:bodyPr>
          <a:lstStyle/>
          <a:p>
            <a:pPr algn="ctr"/>
            <a:r>
              <a:rPr lang="zh-CN" altLang="zh-CN" dirty="0"/>
              <a:t>转向节与前轴轴向间隙的调整</a:t>
            </a:r>
          </a:p>
          <a:p>
            <a:pPr algn="ctr"/>
            <a:r>
              <a:rPr lang="en-US" altLang="zh-CN" dirty="0"/>
              <a:t>1-</a:t>
            </a:r>
            <a:r>
              <a:rPr lang="zh-CN" altLang="zh-CN" dirty="0"/>
              <a:t>转向节</a:t>
            </a:r>
            <a:r>
              <a:rPr lang="en-US" altLang="zh-CN" dirty="0"/>
              <a:t>2-</a:t>
            </a:r>
            <a:r>
              <a:rPr lang="zh-CN" altLang="zh-CN" dirty="0"/>
              <a:t>调整垫片</a:t>
            </a:r>
            <a:r>
              <a:rPr lang="en-US" altLang="zh-CN" dirty="0"/>
              <a:t>3-</a:t>
            </a:r>
            <a:r>
              <a:rPr lang="zh-CN" altLang="zh-CN" dirty="0"/>
              <a:t>前轴</a:t>
            </a:r>
            <a:r>
              <a:rPr lang="en-US" altLang="zh-CN" dirty="0"/>
              <a:t>4-</a:t>
            </a:r>
            <a:r>
              <a:rPr lang="zh-CN" altLang="zh-CN" dirty="0"/>
              <a:t>转向节主销</a:t>
            </a:r>
            <a:r>
              <a:rPr lang="en-US" altLang="zh-CN" dirty="0"/>
              <a:t>5-</a:t>
            </a:r>
            <a:r>
              <a:rPr lang="zh-CN" altLang="zh-CN" dirty="0"/>
              <a:t>主销锁轴</a:t>
            </a: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68144" y="1124744"/>
            <a:ext cx="3053478" cy="2122472"/>
          </a:xfrm>
          <a:prstGeom prst="rect">
            <a:avLst/>
          </a:prstGeom>
        </p:spPr>
      </p:pic>
    </p:spTree>
    <p:extLst>
      <p:ext uri="{BB962C8B-B14F-4D97-AF65-F5344CB8AC3E}">
        <p14:creationId xmlns:p14="http://schemas.microsoft.com/office/powerpoint/2010/main" val="21725472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683568" y="332656"/>
            <a:ext cx="8064896" cy="719812"/>
          </a:xfrm>
          <a:prstGeom prst="rect">
            <a:avLst/>
          </a:prstGeom>
          <a:noFill/>
        </p:spPr>
        <p:txBody>
          <a:bodyPr wrap="square" rtlCol="0">
            <a:spAutoFit/>
          </a:bodyPr>
          <a:lstStyle/>
          <a:p>
            <a:pPr indent="457200">
              <a:lnSpc>
                <a:spcPct val="200000"/>
              </a:lnSpc>
            </a:pPr>
            <a:r>
              <a:rPr lang="zh-CN" altLang="zh-CN" sz="2400" b="1" dirty="0"/>
              <a:t>（三）</a:t>
            </a:r>
            <a:r>
              <a:rPr lang="zh-CN" altLang="zh-CN" sz="2400" b="1" dirty="0">
                <a:solidFill>
                  <a:srgbClr val="FFFF00"/>
                </a:solidFill>
              </a:rPr>
              <a:t>转向传动机构的紧固</a:t>
            </a:r>
            <a:endParaRPr lang="zh-CN" altLang="en-US" sz="2400" dirty="0">
              <a:solidFill>
                <a:srgbClr val="FFFF00"/>
              </a:solidFill>
            </a:endParaRPr>
          </a:p>
        </p:txBody>
      </p:sp>
      <p:sp>
        <p:nvSpPr>
          <p:cNvPr id="3" name="Rectangle 1"/>
          <p:cNvSpPr>
            <a:spLocks noChangeArrowheads="1"/>
          </p:cNvSpPr>
          <p:nvPr/>
        </p:nvSpPr>
        <p:spPr bwMode="auto">
          <a:xfrm>
            <a:off x="683568" y="1124744"/>
            <a:ext cx="8049033" cy="23448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indent="457200" algn="just">
              <a:lnSpc>
                <a:spcPct val="200000"/>
              </a:lnSpc>
              <a:spcBef>
                <a:spcPct val="20000"/>
              </a:spcBef>
              <a:buClr>
                <a:schemeClr val="tx2"/>
              </a:buClr>
              <a:buSzPct val="60000"/>
            </a:pPr>
            <a:r>
              <a:rPr lang="zh-CN" altLang="zh-CN" sz="2400" dirty="0"/>
              <a:t>（</a:t>
            </a:r>
            <a:r>
              <a:rPr lang="en-US" altLang="zh-CN" sz="2400" dirty="0"/>
              <a:t>1</a:t>
            </a:r>
            <a:r>
              <a:rPr lang="zh-CN" altLang="zh-CN" sz="2400" dirty="0"/>
              <a:t>）紧固转向摇臂固定螺母。</a:t>
            </a:r>
          </a:p>
          <a:p>
            <a:pPr indent="457200" algn="just">
              <a:lnSpc>
                <a:spcPct val="200000"/>
              </a:lnSpc>
              <a:spcBef>
                <a:spcPct val="20000"/>
              </a:spcBef>
              <a:buClr>
                <a:schemeClr val="tx2"/>
              </a:buClr>
              <a:buSzPct val="60000"/>
            </a:pPr>
            <a:r>
              <a:rPr lang="zh-CN" altLang="zh-CN" sz="2400" dirty="0"/>
              <a:t>（</a:t>
            </a:r>
            <a:r>
              <a:rPr lang="en-US" altLang="zh-CN" sz="2400" dirty="0"/>
              <a:t>2</a:t>
            </a:r>
            <a:r>
              <a:rPr lang="zh-CN" altLang="zh-CN" sz="2400" dirty="0"/>
              <a:t>）紧固转向拉杆球头销锁紧螺母。</a:t>
            </a:r>
          </a:p>
          <a:p>
            <a:pPr indent="457200" algn="just">
              <a:lnSpc>
                <a:spcPct val="200000"/>
              </a:lnSpc>
              <a:spcBef>
                <a:spcPct val="20000"/>
              </a:spcBef>
              <a:buClr>
                <a:schemeClr val="tx2"/>
              </a:buClr>
              <a:buSzPct val="60000"/>
            </a:pPr>
            <a:r>
              <a:rPr lang="zh-CN" altLang="zh-CN" sz="2400" dirty="0"/>
              <a:t>（</a:t>
            </a:r>
            <a:r>
              <a:rPr lang="en-US" altLang="zh-CN" sz="2400" dirty="0"/>
              <a:t>3</a:t>
            </a:r>
            <a:r>
              <a:rPr lang="zh-CN" altLang="zh-CN" sz="2400" dirty="0"/>
              <a:t>）紧固转向节上臂、左右转向节臂紧固螺母。</a:t>
            </a:r>
            <a:endParaRPr lang="zh-CN" altLang="en-US" sz="2400" dirty="0"/>
          </a:p>
        </p:txBody>
      </p:sp>
      <p:sp>
        <p:nvSpPr>
          <p:cNvPr id="4" name="文本框 3"/>
          <p:cNvSpPr txBox="1"/>
          <p:nvPr/>
        </p:nvSpPr>
        <p:spPr>
          <a:xfrm>
            <a:off x="683568" y="3429000"/>
            <a:ext cx="8064896" cy="719812"/>
          </a:xfrm>
          <a:prstGeom prst="rect">
            <a:avLst/>
          </a:prstGeom>
          <a:noFill/>
        </p:spPr>
        <p:txBody>
          <a:bodyPr wrap="square" rtlCol="0">
            <a:spAutoFit/>
          </a:bodyPr>
          <a:lstStyle/>
          <a:p>
            <a:pPr indent="457200">
              <a:lnSpc>
                <a:spcPct val="200000"/>
              </a:lnSpc>
            </a:pPr>
            <a:r>
              <a:rPr lang="zh-CN" altLang="zh-CN" sz="2400" b="1" dirty="0"/>
              <a:t>（四）</a:t>
            </a:r>
            <a:r>
              <a:rPr lang="zh-CN" altLang="zh-CN" sz="2400" b="1" dirty="0">
                <a:solidFill>
                  <a:srgbClr val="FFFF00"/>
                </a:solidFill>
              </a:rPr>
              <a:t>转向传动机构的润滑</a:t>
            </a:r>
            <a:endParaRPr lang="zh-CN" altLang="en-US" sz="2400" dirty="0">
              <a:solidFill>
                <a:srgbClr val="FFFF00"/>
              </a:solidFill>
            </a:endParaRPr>
          </a:p>
        </p:txBody>
      </p:sp>
      <p:sp>
        <p:nvSpPr>
          <p:cNvPr id="5" name="Rectangle 1"/>
          <p:cNvSpPr>
            <a:spLocks noChangeArrowheads="1"/>
          </p:cNvSpPr>
          <p:nvPr/>
        </p:nvSpPr>
        <p:spPr bwMode="auto">
          <a:xfrm>
            <a:off x="683568" y="4258023"/>
            <a:ext cx="8049033" cy="22710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indent="457200" algn="just">
              <a:lnSpc>
                <a:spcPct val="200000"/>
              </a:lnSpc>
              <a:spcBef>
                <a:spcPct val="20000"/>
              </a:spcBef>
              <a:buClr>
                <a:schemeClr val="tx2"/>
              </a:buClr>
              <a:buSzPct val="60000"/>
            </a:pPr>
            <a:r>
              <a:rPr lang="zh-CN" altLang="zh-CN" sz="2400" dirty="0"/>
              <a:t>（</a:t>
            </a:r>
            <a:r>
              <a:rPr lang="en-US" altLang="zh-CN" sz="2400" dirty="0"/>
              <a:t>1</a:t>
            </a:r>
            <a:r>
              <a:rPr lang="zh-CN" altLang="zh-CN" sz="2400" dirty="0"/>
              <a:t>）转向拉杆球头销、转向传动轴万向节、滑动叉的润滑。</a:t>
            </a:r>
          </a:p>
          <a:p>
            <a:pPr indent="457200" algn="just">
              <a:lnSpc>
                <a:spcPct val="200000"/>
              </a:lnSpc>
              <a:spcBef>
                <a:spcPct val="20000"/>
              </a:spcBef>
              <a:buClr>
                <a:schemeClr val="tx2"/>
              </a:buClr>
              <a:buSzPct val="60000"/>
            </a:pPr>
            <a:r>
              <a:rPr lang="zh-CN" altLang="zh-CN" sz="2400" dirty="0"/>
              <a:t>（</a:t>
            </a:r>
            <a:r>
              <a:rPr lang="en-US" altLang="zh-CN" sz="2400" dirty="0"/>
              <a:t>2</a:t>
            </a:r>
            <a:r>
              <a:rPr lang="zh-CN" altLang="zh-CN" sz="2400" dirty="0"/>
              <a:t>）转向节主销的润滑</a:t>
            </a:r>
          </a:p>
        </p:txBody>
      </p:sp>
    </p:spTree>
    <p:extLst>
      <p:ext uri="{BB962C8B-B14F-4D97-AF65-F5344CB8AC3E}">
        <p14:creationId xmlns:p14="http://schemas.microsoft.com/office/powerpoint/2010/main" val="92847062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683568" y="980728"/>
            <a:ext cx="7632848" cy="1109723"/>
          </a:xfrm>
          <a:prstGeom prst="rect">
            <a:avLst/>
          </a:prstGeom>
        </p:spPr>
        <p:txBody>
          <a:bodyPr vert="horz" rtlCol="0" anchor="ctr">
            <a:noAutofit/>
            <a:scene3d>
              <a:camera prst="orthographicFront"/>
              <a:lightRig rig="soft" dir="t"/>
            </a:scene3d>
            <a:sp3d prstMaterial="matte">
              <a:bevelT w="12700" h="12700"/>
            </a:sp3d>
          </a:bodyPr>
          <a:lstStyle>
            <a:lvl1pPr algn="l" rtl="0" eaLnBrk="1" latinLnBrk="0" hangingPunct="1">
              <a:spcBef>
                <a:spcPct val="0"/>
              </a:spcBef>
              <a:buNone/>
              <a:defRPr kumimoji="0" lang="zh-CN" altLang="en-US" sz="4400" b="0" kern="1200" spc="5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indent="457200" algn="ctr"/>
            <a:r>
              <a:rPr lang="zh-CN" altLang="en-US" sz="3600" b="1" dirty="0">
                <a:solidFill>
                  <a:srgbClr val="FFFF00"/>
                </a:solidFill>
                <a:effectLst/>
                <a:latin typeface="+mn-ea"/>
                <a:ea typeface="+mn-ea"/>
              </a:rPr>
              <a:t>项目</a:t>
            </a:r>
            <a:r>
              <a:rPr lang="en-US" altLang="zh-CN" sz="3600" b="1" dirty="0">
                <a:solidFill>
                  <a:srgbClr val="FFFF00"/>
                </a:solidFill>
                <a:effectLst/>
                <a:latin typeface="+mn-ea"/>
                <a:ea typeface="+mn-ea"/>
              </a:rPr>
              <a:t>3 </a:t>
            </a:r>
            <a:r>
              <a:rPr lang="zh-CN" altLang="zh-CN" sz="3600" b="1" dirty="0" smtClean="0">
                <a:solidFill>
                  <a:srgbClr val="FFFF00"/>
                </a:solidFill>
                <a:effectLst/>
                <a:latin typeface="+mn-ea"/>
                <a:ea typeface="+mn-ea"/>
              </a:rPr>
              <a:t>动力</a:t>
            </a:r>
            <a:r>
              <a:rPr lang="zh-CN" altLang="zh-CN" sz="3600" b="1" dirty="0">
                <a:solidFill>
                  <a:srgbClr val="FFFF00"/>
                </a:solidFill>
                <a:effectLst/>
                <a:latin typeface="+mn-ea"/>
                <a:ea typeface="+mn-ea"/>
              </a:rPr>
              <a:t>转向系的维护</a:t>
            </a:r>
            <a:endParaRPr lang="zh-CN" altLang="en-US" sz="3600" b="1" dirty="0">
              <a:solidFill>
                <a:srgbClr val="FFFF00"/>
              </a:solidFill>
              <a:effectLst/>
              <a:latin typeface="+mn-ea"/>
              <a:ea typeface="+mn-ea"/>
            </a:endParaRPr>
          </a:p>
        </p:txBody>
      </p:sp>
      <p:sp>
        <p:nvSpPr>
          <p:cNvPr id="5" name="文本框 4"/>
          <p:cNvSpPr txBox="1"/>
          <p:nvPr/>
        </p:nvSpPr>
        <p:spPr>
          <a:xfrm>
            <a:off x="683568" y="2924944"/>
            <a:ext cx="7848872" cy="1815882"/>
          </a:xfrm>
          <a:prstGeom prst="rect">
            <a:avLst/>
          </a:prstGeom>
          <a:noFill/>
        </p:spPr>
        <p:txBody>
          <a:bodyPr wrap="square" rtlCol="0">
            <a:spAutoFit/>
          </a:bodyPr>
          <a:lstStyle/>
          <a:p>
            <a:pPr indent="457200" algn="just">
              <a:lnSpc>
                <a:spcPct val="200000"/>
              </a:lnSpc>
            </a:pPr>
            <a:r>
              <a:rPr lang="zh-CN" altLang="zh-CN" sz="2800" dirty="0">
                <a:solidFill>
                  <a:srgbClr val="FFFF00"/>
                </a:solidFill>
              </a:rPr>
              <a:t>实训要求</a:t>
            </a:r>
          </a:p>
          <a:p>
            <a:pPr indent="457200" algn="just">
              <a:lnSpc>
                <a:spcPct val="200000"/>
              </a:lnSpc>
            </a:pPr>
            <a:r>
              <a:rPr lang="zh-CN" altLang="zh-CN" sz="2800" dirty="0"/>
              <a:t>掌握动力转向系的维护作业内容及操作要点。</a:t>
            </a:r>
            <a:endParaRPr lang="en-US" altLang="zh-CN" sz="2800" dirty="0"/>
          </a:p>
        </p:txBody>
      </p:sp>
    </p:spTree>
    <p:extLst>
      <p:ext uri="{BB962C8B-B14F-4D97-AF65-F5344CB8AC3E}">
        <p14:creationId xmlns:p14="http://schemas.microsoft.com/office/powerpoint/2010/main" val="32820243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683568" y="260648"/>
            <a:ext cx="7848872" cy="1008112"/>
          </a:xfrm>
        </p:spPr>
        <p:txBody>
          <a:bodyPr>
            <a:noAutofit/>
          </a:bodyPr>
          <a:lstStyle/>
          <a:p>
            <a:pPr indent="0" algn="just">
              <a:lnSpc>
                <a:spcPct val="200000"/>
              </a:lnSpc>
              <a:buNone/>
            </a:pPr>
            <a:r>
              <a:rPr lang="zh-CN" altLang="en-US" sz="2400" b="1" dirty="0" smtClean="0">
                <a:solidFill>
                  <a:srgbClr val="FFFF00"/>
                </a:solidFill>
              </a:rPr>
              <a:t>主要实训器材</a:t>
            </a:r>
            <a:endParaRPr lang="en-US" altLang="zh-CN" sz="2400" b="1" dirty="0" smtClean="0">
              <a:solidFill>
                <a:srgbClr val="FFFF00"/>
              </a:solidFill>
            </a:endParaRPr>
          </a:p>
        </p:txBody>
      </p:sp>
      <p:grpSp>
        <p:nvGrpSpPr>
          <p:cNvPr id="6" name="组合 5"/>
          <p:cNvGrpSpPr/>
          <p:nvPr/>
        </p:nvGrpSpPr>
        <p:grpSpPr>
          <a:xfrm>
            <a:off x="5004048" y="836712"/>
            <a:ext cx="3600400" cy="2745595"/>
            <a:chOff x="4932040" y="1575049"/>
            <a:chExt cx="3167019" cy="2049476"/>
          </a:xfrm>
        </p:grpSpPr>
        <p:pic>
          <p:nvPicPr>
            <p:cNvPr id="10" name="图片 9"/>
            <p:cNvPicPr>
              <a:picLocks noChangeAspect="1"/>
            </p:cNvPicPr>
            <p:nvPr/>
          </p:nvPicPr>
          <p:blipFill>
            <a:blip r:embed="rId2"/>
            <a:stretch>
              <a:fillRect/>
            </a:stretch>
          </p:blipFill>
          <p:spPr>
            <a:xfrm>
              <a:off x="4932040" y="1575049"/>
              <a:ext cx="3167019" cy="1800200"/>
            </a:xfrm>
            <a:prstGeom prst="rect">
              <a:avLst/>
            </a:prstGeom>
          </p:spPr>
        </p:pic>
        <p:sp>
          <p:nvSpPr>
            <p:cNvPr id="19" name="文本框 18"/>
            <p:cNvSpPr txBox="1"/>
            <p:nvPr/>
          </p:nvSpPr>
          <p:spPr>
            <a:xfrm>
              <a:off x="5502103" y="3348834"/>
              <a:ext cx="2343594" cy="275691"/>
            </a:xfrm>
            <a:prstGeom prst="rect">
              <a:avLst/>
            </a:prstGeom>
            <a:noFill/>
          </p:spPr>
          <p:txBody>
            <a:bodyPr wrap="square" rtlCol="0">
              <a:spAutoFit/>
            </a:bodyPr>
            <a:lstStyle/>
            <a:p>
              <a:pPr algn="ctr"/>
              <a:r>
                <a:rPr lang="zh-CN" altLang="zh-CN" b="1" dirty="0"/>
                <a:t>常用修理工具</a:t>
              </a:r>
              <a:endParaRPr lang="zh-CN" altLang="en-US" b="1" dirty="0"/>
            </a:p>
          </p:txBody>
        </p:sp>
      </p:grpSp>
      <p:sp>
        <p:nvSpPr>
          <p:cNvPr id="9" name="文本框 8"/>
          <p:cNvSpPr txBox="1"/>
          <p:nvPr/>
        </p:nvSpPr>
        <p:spPr>
          <a:xfrm>
            <a:off x="971600" y="3284984"/>
            <a:ext cx="2664296" cy="400110"/>
          </a:xfrm>
          <a:prstGeom prst="rect">
            <a:avLst/>
          </a:prstGeom>
          <a:noFill/>
        </p:spPr>
        <p:txBody>
          <a:bodyPr wrap="square" rtlCol="0">
            <a:spAutoFit/>
          </a:bodyPr>
          <a:lstStyle/>
          <a:p>
            <a:pPr algn="ctr"/>
            <a:r>
              <a:rPr lang="zh-CN" altLang="zh-CN" sz="2000" dirty="0"/>
              <a:t>实训</a:t>
            </a:r>
            <a:r>
              <a:rPr lang="zh-CN" altLang="zh-CN" sz="2000" dirty="0" smtClean="0"/>
              <a:t>汽车</a:t>
            </a:r>
            <a:endParaRPr lang="zh-CN" altLang="en-US" sz="2000" dirty="0"/>
          </a:p>
        </p:txBody>
      </p:sp>
      <p:sp>
        <p:nvSpPr>
          <p:cNvPr id="16" name="文本框 15"/>
          <p:cNvSpPr txBox="1"/>
          <p:nvPr/>
        </p:nvSpPr>
        <p:spPr>
          <a:xfrm>
            <a:off x="5364088" y="6093297"/>
            <a:ext cx="1584176" cy="400110"/>
          </a:xfrm>
          <a:prstGeom prst="rect">
            <a:avLst/>
          </a:prstGeom>
          <a:noFill/>
        </p:spPr>
        <p:txBody>
          <a:bodyPr wrap="square" rtlCol="0">
            <a:spAutoFit/>
          </a:bodyPr>
          <a:lstStyle/>
          <a:p>
            <a:pPr algn="ctr"/>
            <a:r>
              <a:rPr lang="zh-CN" altLang="zh-CN" sz="2000" dirty="0"/>
              <a:t>外径千分尺</a:t>
            </a:r>
            <a:endParaRPr lang="zh-CN" altLang="en-US" sz="2000" dirty="0"/>
          </a:p>
        </p:txBody>
      </p:sp>
      <p:sp>
        <p:nvSpPr>
          <p:cNvPr id="18" name="文本框 17"/>
          <p:cNvSpPr txBox="1"/>
          <p:nvPr/>
        </p:nvSpPr>
        <p:spPr>
          <a:xfrm>
            <a:off x="2411760" y="6241866"/>
            <a:ext cx="2160240" cy="400110"/>
          </a:xfrm>
          <a:prstGeom prst="rect">
            <a:avLst/>
          </a:prstGeom>
          <a:noFill/>
        </p:spPr>
        <p:txBody>
          <a:bodyPr wrap="square" rtlCol="0">
            <a:spAutoFit/>
          </a:bodyPr>
          <a:lstStyle/>
          <a:p>
            <a:pPr algn="ctr"/>
            <a:r>
              <a:rPr lang="zh-CN" altLang="zh-CN" sz="2000"/>
              <a:t>弹簧称</a:t>
            </a:r>
            <a:endParaRPr lang="zh-CN" altLang="en-US" sz="2000" dirty="0"/>
          </a:p>
        </p:txBody>
      </p:sp>
      <p:pic>
        <p:nvPicPr>
          <p:cNvPr id="7" name="图片 6"/>
          <p:cNvPicPr>
            <a:picLocks noChangeAspect="1"/>
          </p:cNvPicPr>
          <p:nvPr/>
        </p:nvPicPr>
        <p:blipFill>
          <a:blip r:embed="rId3"/>
          <a:stretch>
            <a:fillRect/>
          </a:stretch>
        </p:blipFill>
        <p:spPr>
          <a:xfrm>
            <a:off x="971600" y="1052736"/>
            <a:ext cx="2724150" cy="2219325"/>
          </a:xfrm>
          <a:prstGeom prst="rect">
            <a:avLst/>
          </a:prstGeom>
        </p:spPr>
      </p:pic>
      <p:pic>
        <p:nvPicPr>
          <p:cNvPr id="11" name="图片 10"/>
          <p:cNvPicPr>
            <a:picLocks noChangeAspect="1"/>
          </p:cNvPicPr>
          <p:nvPr/>
        </p:nvPicPr>
        <p:blipFill>
          <a:blip r:embed="rId4"/>
          <a:stretch>
            <a:fillRect/>
          </a:stretch>
        </p:blipFill>
        <p:spPr>
          <a:xfrm>
            <a:off x="3059832" y="3429000"/>
            <a:ext cx="904875" cy="2771775"/>
          </a:xfrm>
          <a:prstGeom prst="rect">
            <a:avLst/>
          </a:prstGeom>
        </p:spPr>
      </p:pic>
      <p:pic>
        <p:nvPicPr>
          <p:cNvPr id="12" name="图片 11"/>
          <p:cNvPicPr>
            <a:picLocks noChangeAspect="1"/>
          </p:cNvPicPr>
          <p:nvPr/>
        </p:nvPicPr>
        <p:blipFill>
          <a:blip r:embed="rId5"/>
          <a:stretch>
            <a:fillRect/>
          </a:stretch>
        </p:blipFill>
        <p:spPr>
          <a:xfrm>
            <a:off x="5148064" y="3573016"/>
            <a:ext cx="1872208" cy="2356779"/>
          </a:xfrm>
          <a:prstGeom prst="rect">
            <a:avLst/>
          </a:prstGeom>
        </p:spPr>
      </p:pic>
    </p:spTree>
    <p:extLst>
      <p:ext uri="{BB962C8B-B14F-4D97-AF65-F5344CB8AC3E}">
        <p14:creationId xmlns:p14="http://schemas.microsoft.com/office/powerpoint/2010/main" val="308517502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83568" y="116632"/>
            <a:ext cx="7992888" cy="1143000"/>
          </a:xfrm>
        </p:spPr>
        <p:txBody>
          <a:bodyPr>
            <a:normAutofit/>
          </a:bodyPr>
          <a:lstStyle/>
          <a:p>
            <a:pPr indent="457200" algn="ctr"/>
            <a:r>
              <a:rPr lang="zh-CN" altLang="zh-CN" b="1" dirty="0" smtClean="0">
                <a:ln w="6350">
                  <a:solidFill>
                    <a:schemeClr val="accent1">
                      <a:shade val="43000"/>
                    </a:schemeClr>
                  </a:solidFill>
                </a:ln>
                <a:solidFill>
                  <a:srgbClr val="FFFF00"/>
                </a:solidFill>
                <a:effectLst/>
                <a:latin typeface="+mn-ea"/>
                <a:ea typeface="+mn-ea"/>
              </a:rPr>
              <a:t>课题</a:t>
            </a:r>
            <a:r>
              <a:rPr lang="en-US" altLang="zh-CN" b="1" dirty="0" smtClean="0">
                <a:ln w="6350">
                  <a:solidFill>
                    <a:schemeClr val="accent1">
                      <a:shade val="43000"/>
                    </a:schemeClr>
                  </a:solidFill>
                </a:ln>
                <a:solidFill>
                  <a:srgbClr val="FFFF00"/>
                </a:solidFill>
                <a:effectLst/>
                <a:latin typeface="+mn-ea"/>
                <a:ea typeface="+mn-ea"/>
              </a:rPr>
              <a:t>1 </a:t>
            </a:r>
            <a:r>
              <a:rPr lang="zh-CN" altLang="zh-CN" b="1" dirty="0" smtClean="0">
                <a:ln w="6350">
                  <a:solidFill>
                    <a:schemeClr val="accent1">
                      <a:shade val="43000"/>
                    </a:schemeClr>
                  </a:solidFill>
                </a:ln>
                <a:solidFill>
                  <a:srgbClr val="FFFF00"/>
                </a:solidFill>
                <a:effectLst/>
                <a:latin typeface="+mn-ea"/>
                <a:ea typeface="+mn-ea"/>
              </a:rPr>
              <a:t>转向</a:t>
            </a:r>
            <a:r>
              <a:rPr lang="zh-CN" altLang="zh-CN" b="1" dirty="0">
                <a:ln w="6350">
                  <a:solidFill>
                    <a:schemeClr val="accent1">
                      <a:shade val="43000"/>
                    </a:schemeClr>
                  </a:solidFill>
                </a:ln>
                <a:solidFill>
                  <a:srgbClr val="FFFF00"/>
                </a:solidFill>
                <a:effectLst/>
                <a:latin typeface="+mn-ea"/>
                <a:ea typeface="+mn-ea"/>
              </a:rPr>
              <a:t>系</a:t>
            </a:r>
            <a:r>
              <a:rPr lang="zh-CN" altLang="zh-CN" b="1" dirty="0">
                <a:ln w="6350">
                  <a:solidFill>
                    <a:schemeClr val="accent1">
                      <a:shade val="43000"/>
                    </a:schemeClr>
                  </a:solidFill>
                </a:ln>
                <a:solidFill>
                  <a:srgbClr val="FFFF00"/>
                </a:solidFill>
                <a:effectLst/>
                <a:latin typeface="+mn-ea"/>
                <a:ea typeface="+mn-ea"/>
              </a:rPr>
              <a:t>的</a:t>
            </a:r>
            <a:r>
              <a:rPr lang="zh-CN" altLang="zh-CN" b="1" dirty="0">
                <a:ln w="6350">
                  <a:solidFill>
                    <a:schemeClr val="accent1">
                      <a:shade val="43000"/>
                    </a:schemeClr>
                  </a:solidFill>
                </a:ln>
                <a:solidFill>
                  <a:srgbClr val="FFFF00"/>
                </a:solidFill>
                <a:effectLst/>
                <a:latin typeface="+mn-ea"/>
                <a:ea typeface="+mn-ea"/>
              </a:rPr>
              <a:t>维护</a:t>
            </a:r>
            <a:endParaRPr lang="en-US" altLang="zh-CN" b="1" dirty="0">
              <a:ln w="6350">
                <a:solidFill>
                  <a:schemeClr val="accent1">
                    <a:shade val="43000"/>
                  </a:schemeClr>
                </a:solidFill>
              </a:ln>
              <a:solidFill>
                <a:srgbClr val="FFFF00"/>
              </a:solidFill>
              <a:effectLst/>
              <a:latin typeface="+mn-ea"/>
              <a:ea typeface="+mn-ea"/>
            </a:endParaRPr>
          </a:p>
        </p:txBody>
      </p:sp>
      <p:sp>
        <p:nvSpPr>
          <p:cNvPr id="2" name="文本框 1"/>
          <p:cNvSpPr txBox="1"/>
          <p:nvPr/>
        </p:nvSpPr>
        <p:spPr>
          <a:xfrm>
            <a:off x="683568" y="1124744"/>
            <a:ext cx="4248472" cy="5262979"/>
          </a:xfrm>
          <a:prstGeom prst="rect">
            <a:avLst/>
          </a:prstGeom>
          <a:noFill/>
        </p:spPr>
        <p:txBody>
          <a:bodyPr wrap="square" rtlCol="0">
            <a:spAutoFit/>
          </a:bodyPr>
          <a:lstStyle/>
          <a:p>
            <a:pPr indent="457200">
              <a:lnSpc>
                <a:spcPct val="200000"/>
              </a:lnSpc>
              <a:spcBef>
                <a:spcPct val="20000"/>
              </a:spcBef>
              <a:buClr>
                <a:schemeClr val="tx2"/>
              </a:buClr>
              <a:buSzPct val="60000"/>
            </a:pPr>
            <a:r>
              <a:rPr lang="zh-CN" altLang="zh-CN" sz="2400" dirty="0"/>
              <a:t>按转向能量的来源不同，可分为机械式转向系和</a:t>
            </a:r>
            <a:r>
              <a:rPr lang="zh-CN" altLang="zh-CN" sz="2400" dirty="0">
                <a:solidFill>
                  <a:srgbClr val="FFFF00"/>
                </a:solidFill>
              </a:rPr>
              <a:t>动力式转向系</a:t>
            </a:r>
            <a:r>
              <a:rPr lang="zh-CN" altLang="zh-CN" sz="2400" dirty="0"/>
              <a:t>两大类</a:t>
            </a:r>
            <a:r>
              <a:rPr lang="zh-CN" altLang="zh-CN" sz="2400" dirty="0"/>
              <a:t>。</a:t>
            </a:r>
            <a:r>
              <a:rPr lang="zh-CN" altLang="zh-CN" sz="2400" dirty="0"/>
              <a:t>机械式转向系是以人力做为转向动力</a:t>
            </a:r>
            <a:r>
              <a:rPr lang="zh-CN" altLang="zh-CN" sz="2400" dirty="0" smtClean="0"/>
              <a:t>的</a:t>
            </a:r>
            <a:r>
              <a:rPr lang="zh-CN" altLang="en-US" sz="2400" dirty="0"/>
              <a:t>。</a:t>
            </a:r>
            <a:r>
              <a:rPr lang="zh-CN" altLang="zh-CN" sz="2400" dirty="0" smtClean="0"/>
              <a:t>动力</a:t>
            </a:r>
            <a:r>
              <a:rPr lang="zh-CN" altLang="zh-CN" sz="2400" dirty="0"/>
              <a:t>式转向系按提供力的性质不同，可分为</a:t>
            </a:r>
            <a:r>
              <a:rPr lang="zh-CN" altLang="zh-CN" sz="2400" dirty="0">
                <a:solidFill>
                  <a:srgbClr val="FFFF00"/>
                </a:solidFill>
              </a:rPr>
              <a:t>液压式动力转向系</a:t>
            </a:r>
            <a:r>
              <a:rPr lang="zh-CN" altLang="zh-CN" sz="2400" dirty="0"/>
              <a:t>和</a:t>
            </a:r>
            <a:r>
              <a:rPr lang="zh-CN" altLang="zh-CN" sz="2400" dirty="0">
                <a:solidFill>
                  <a:srgbClr val="FFFF00"/>
                </a:solidFill>
              </a:rPr>
              <a:t>电控式动力转向系</a:t>
            </a:r>
            <a:r>
              <a:rPr lang="zh-CN" altLang="zh-CN" sz="2400" dirty="0"/>
              <a:t>。</a:t>
            </a:r>
            <a:endParaRPr lang="zh-CN" altLang="zh-CN" sz="2400" dirty="0"/>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88024" y="2060849"/>
            <a:ext cx="4293169" cy="3240360"/>
          </a:xfrm>
          <a:prstGeom prst="rect">
            <a:avLst/>
          </a:prstGeom>
        </p:spPr>
      </p:pic>
      <p:sp>
        <p:nvSpPr>
          <p:cNvPr id="6" name="文本框 5"/>
          <p:cNvSpPr txBox="1"/>
          <p:nvPr/>
        </p:nvSpPr>
        <p:spPr>
          <a:xfrm>
            <a:off x="4788024" y="5373216"/>
            <a:ext cx="4248472" cy="369332"/>
          </a:xfrm>
          <a:prstGeom prst="rect">
            <a:avLst/>
          </a:prstGeom>
          <a:noFill/>
        </p:spPr>
        <p:txBody>
          <a:bodyPr wrap="square" rtlCol="0">
            <a:spAutoFit/>
          </a:bodyPr>
          <a:lstStyle/>
          <a:p>
            <a:pPr algn="ctr"/>
            <a:r>
              <a:rPr lang="zh-CN" altLang="zh-CN" dirty="0"/>
              <a:t>液压动力转向系</a:t>
            </a:r>
            <a:endParaRPr lang="zh-CN" altLang="en-US" dirty="0"/>
          </a:p>
        </p:txBody>
      </p:sp>
    </p:spTree>
    <p:extLst>
      <p:ext uri="{BB962C8B-B14F-4D97-AF65-F5344CB8AC3E}">
        <p14:creationId xmlns:p14="http://schemas.microsoft.com/office/powerpoint/2010/main" val="384022064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116632"/>
            <a:ext cx="7632848" cy="1109723"/>
          </a:xfrm>
        </p:spPr>
        <p:txBody>
          <a:bodyPr>
            <a:noAutofit/>
          </a:bodyPr>
          <a:lstStyle/>
          <a:p>
            <a:pPr indent="457200" algn="just"/>
            <a:r>
              <a:rPr lang="zh-CN" altLang="zh-CN" sz="3600" b="1" dirty="0">
                <a:solidFill>
                  <a:srgbClr val="FFFF00"/>
                </a:solidFill>
                <a:latin typeface="Times New Roman" pitchFamily="18" charset="0"/>
                <a:ea typeface="+mn-ea"/>
                <a:cs typeface="Times New Roman" pitchFamily="18" charset="0"/>
              </a:rPr>
              <a:t>实训内容</a:t>
            </a:r>
            <a:endParaRPr lang="zh-CN" altLang="en-US" sz="3600" b="1" dirty="0">
              <a:solidFill>
                <a:srgbClr val="FFFF00"/>
              </a:solidFill>
              <a:latin typeface="Times New Roman" pitchFamily="18" charset="0"/>
              <a:ea typeface="+mn-ea"/>
              <a:cs typeface="Times New Roman" pitchFamily="18" charset="0"/>
            </a:endParaRPr>
          </a:p>
        </p:txBody>
      </p:sp>
      <p:sp>
        <p:nvSpPr>
          <p:cNvPr id="35" name="文本框 34"/>
          <p:cNvSpPr txBox="1"/>
          <p:nvPr/>
        </p:nvSpPr>
        <p:spPr>
          <a:xfrm>
            <a:off x="611560" y="980728"/>
            <a:ext cx="8064896" cy="719812"/>
          </a:xfrm>
          <a:prstGeom prst="rect">
            <a:avLst/>
          </a:prstGeom>
          <a:noFill/>
        </p:spPr>
        <p:txBody>
          <a:bodyPr wrap="square" rtlCol="0">
            <a:spAutoFit/>
          </a:bodyPr>
          <a:lstStyle/>
          <a:p>
            <a:pPr indent="457200">
              <a:lnSpc>
                <a:spcPct val="200000"/>
              </a:lnSpc>
            </a:pPr>
            <a:r>
              <a:rPr lang="zh-CN" altLang="zh-CN" sz="2400" b="1" dirty="0"/>
              <a:t>（一</a:t>
            </a:r>
            <a:r>
              <a:rPr lang="zh-CN" altLang="zh-CN" sz="2400" b="1" dirty="0" smtClean="0"/>
              <a:t>）</a:t>
            </a:r>
            <a:r>
              <a:rPr lang="zh-CN" altLang="zh-CN" sz="2400" b="1" dirty="0">
                <a:solidFill>
                  <a:srgbClr val="FFFF00"/>
                </a:solidFill>
              </a:rPr>
              <a:t>清洁及外部</a:t>
            </a:r>
            <a:r>
              <a:rPr lang="zh-CN" altLang="zh-CN" sz="2400" b="1" dirty="0" smtClean="0">
                <a:solidFill>
                  <a:srgbClr val="FFFF00"/>
                </a:solidFill>
              </a:rPr>
              <a:t>检查</a:t>
            </a:r>
            <a:endParaRPr lang="zh-CN" altLang="en-US" sz="2400" dirty="0">
              <a:solidFill>
                <a:srgbClr val="FFFF00"/>
              </a:solidFill>
            </a:endParaRPr>
          </a:p>
        </p:txBody>
      </p:sp>
      <p:sp>
        <p:nvSpPr>
          <p:cNvPr id="10" name="文本框 9"/>
          <p:cNvSpPr txBox="1"/>
          <p:nvPr/>
        </p:nvSpPr>
        <p:spPr>
          <a:xfrm>
            <a:off x="683568" y="1700808"/>
            <a:ext cx="7992888" cy="3083536"/>
          </a:xfrm>
          <a:prstGeom prst="rect">
            <a:avLst/>
          </a:prstGeom>
          <a:noFill/>
        </p:spPr>
        <p:txBody>
          <a:bodyPr wrap="square" rtlCol="0">
            <a:spAutoFit/>
          </a:bodyPr>
          <a:lstStyle/>
          <a:p>
            <a:pPr indent="457200">
              <a:lnSpc>
                <a:spcPct val="200000"/>
              </a:lnSpc>
              <a:spcBef>
                <a:spcPct val="20000"/>
              </a:spcBef>
              <a:buClr>
                <a:schemeClr val="tx2"/>
              </a:buClr>
              <a:buSzPct val="60000"/>
            </a:pPr>
            <a:r>
              <a:rPr lang="en-US" altLang="zh-CN" sz="2400" dirty="0"/>
              <a:t>1.</a:t>
            </a:r>
            <a:r>
              <a:rPr lang="zh-CN" altLang="zh-CN" sz="2400" dirty="0"/>
              <a:t>清洁动力转向器及转向油泵外部，检查是否有漏油痕迹。</a:t>
            </a:r>
          </a:p>
          <a:p>
            <a:pPr indent="457200">
              <a:lnSpc>
                <a:spcPct val="200000"/>
              </a:lnSpc>
              <a:spcBef>
                <a:spcPct val="20000"/>
              </a:spcBef>
              <a:buClr>
                <a:schemeClr val="tx2"/>
              </a:buClr>
              <a:buSzPct val="60000"/>
            </a:pPr>
            <a:r>
              <a:rPr lang="en-US" altLang="zh-CN" sz="2400" dirty="0"/>
              <a:t>2.</a:t>
            </a:r>
            <a:r>
              <a:rPr lang="zh-CN" altLang="zh-CN" sz="2400" dirty="0"/>
              <a:t>检视各连接油管是否漏油，接头连接是否牢固可靠。</a:t>
            </a:r>
          </a:p>
          <a:p>
            <a:pPr indent="457200">
              <a:lnSpc>
                <a:spcPct val="200000"/>
              </a:lnSpc>
              <a:spcBef>
                <a:spcPct val="20000"/>
              </a:spcBef>
              <a:buClr>
                <a:schemeClr val="tx2"/>
              </a:buClr>
              <a:buSzPct val="60000"/>
            </a:pPr>
            <a:r>
              <a:rPr lang="en-US" altLang="zh-CN" sz="2400" dirty="0"/>
              <a:t>3.</a:t>
            </a:r>
            <a:r>
              <a:rPr lang="zh-CN" altLang="zh-CN" sz="2400" dirty="0"/>
              <a:t>检视转向减震器是否有漏油现象。</a:t>
            </a:r>
          </a:p>
        </p:txBody>
      </p:sp>
    </p:spTree>
    <p:extLst>
      <p:ext uri="{BB962C8B-B14F-4D97-AF65-F5344CB8AC3E}">
        <p14:creationId xmlns:p14="http://schemas.microsoft.com/office/powerpoint/2010/main" val="159296866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683568" y="332656"/>
            <a:ext cx="8064896" cy="719812"/>
          </a:xfrm>
          <a:prstGeom prst="rect">
            <a:avLst/>
          </a:prstGeom>
          <a:noFill/>
        </p:spPr>
        <p:txBody>
          <a:bodyPr wrap="square" rtlCol="0">
            <a:spAutoFit/>
          </a:bodyPr>
          <a:lstStyle/>
          <a:p>
            <a:pPr indent="457200">
              <a:lnSpc>
                <a:spcPct val="200000"/>
              </a:lnSpc>
            </a:pPr>
            <a:r>
              <a:rPr lang="zh-CN" altLang="zh-CN" sz="2400" b="1" dirty="0" smtClean="0"/>
              <a:t>（</a:t>
            </a:r>
            <a:r>
              <a:rPr lang="zh-CN" altLang="en-US" sz="2400" b="1" dirty="0" smtClean="0"/>
              <a:t>二</a:t>
            </a:r>
            <a:r>
              <a:rPr lang="zh-CN" altLang="zh-CN" sz="2400" b="1" dirty="0" smtClean="0"/>
              <a:t>）</a:t>
            </a:r>
            <a:r>
              <a:rPr lang="zh-CN" altLang="zh-CN" sz="2400" b="1" dirty="0">
                <a:solidFill>
                  <a:srgbClr val="FFFF00"/>
                </a:solidFill>
              </a:rPr>
              <a:t>检查</a:t>
            </a:r>
            <a:endParaRPr lang="zh-CN" altLang="en-US" sz="2400" dirty="0">
              <a:solidFill>
                <a:srgbClr val="FFFF00"/>
              </a:solidFill>
            </a:endParaRPr>
          </a:p>
        </p:txBody>
      </p:sp>
      <p:sp>
        <p:nvSpPr>
          <p:cNvPr id="10" name="文本框 9"/>
          <p:cNvSpPr txBox="1"/>
          <p:nvPr/>
        </p:nvSpPr>
        <p:spPr>
          <a:xfrm>
            <a:off x="683568" y="1196752"/>
            <a:ext cx="5112568" cy="5299912"/>
          </a:xfrm>
          <a:prstGeom prst="rect">
            <a:avLst/>
          </a:prstGeom>
          <a:noFill/>
        </p:spPr>
        <p:txBody>
          <a:bodyPr wrap="square" rtlCol="0">
            <a:spAutoFit/>
          </a:bodyPr>
          <a:lstStyle/>
          <a:p>
            <a:pPr indent="457200">
              <a:lnSpc>
                <a:spcPct val="200000"/>
              </a:lnSpc>
              <a:spcBef>
                <a:spcPct val="20000"/>
              </a:spcBef>
              <a:buClr>
                <a:schemeClr val="tx2"/>
              </a:buClr>
              <a:buSzPct val="60000"/>
            </a:pPr>
            <a:r>
              <a:rPr lang="en-US" altLang="zh-CN" sz="2400" dirty="0"/>
              <a:t>1</a:t>
            </a:r>
            <a:r>
              <a:rPr lang="en-US" altLang="zh-CN" sz="2400" dirty="0"/>
              <a:t>.</a:t>
            </a:r>
            <a:r>
              <a:rPr lang="zh-CN" altLang="zh-CN" sz="2400" dirty="0"/>
              <a:t>转向油泵皮带张紧力的</a:t>
            </a:r>
            <a:r>
              <a:rPr lang="zh-CN" altLang="zh-CN" sz="2400" dirty="0" smtClean="0"/>
              <a:t>检查</a:t>
            </a:r>
            <a:endParaRPr lang="en-US" altLang="zh-CN" sz="2400" dirty="0" smtClean="0"/>
          </a:p>
          <a:p>
            <a:pPr lvl="0" indent="457200">
              <a:lnSpc>
                <a:spcPct val="200000"/>
              </a:lnSpc>
              <a:spcBef>
                <a:spcPct val="20000"/>
              </a:spcBef>
              <a:buClr>
                <a:schemeClr val="tx2"/>
              </a:buClr>
              <a:buSzPct val="60000"/>
            </a:pPr>
            <a:r>
              <a:rPr lang="zh-CN" altLang="en-US" sz="2000" dirty="0">
                <a:latin typeface="Arial" panose="020B0604020202020204" pitchFamily="34" charset="0"/>
                <a:ea typeface="仿宋_GB2312"/>
                <a:cs typeface="Times New Roman" panose="02020603050405020304" pitchFamily="18" charset="0"/>
              </a:rPr>
              <a:t>说明：汽车每行驶</a:t>
            </a:r>
            <a:r>
              <a:rPr lang="en-US" altLang="zh-CN" sz="2000" dirty="0">
                <a:latin typeface="Arial" panose="020B0604020202020204" pitchFamily="34" charset="0"/>
                <a:ea typeface="仿宋_GB2312"/>
                <a:cs typeface="Times New Roman" panose="02020603050405020304" pitchFamily="18" charset="0"/>
              </a:rPr>
              <a:t>15000Km</a:t>
            </a:r>
            <a:r>
              <a:rPr lang="zh-CN" altLang="en-US" sz="2000" dirty="0">
                <a:latin typeface="Arial" panose="020B0604020202020204" pitchFamily="34" charset="0"/>
                <a:ea typeface="仿宋_GB2312"/>
                <a:cs typeface="Times New Roman" panose="02020603050405020304" pitchFamily="18" charset="0"/>
              </a:rPr>
              <a:t>时，应检查皮带的张紧力，必要时更换。</a:t>
            </a:r>
            <a:r>
              <a:rPr lang="zh-CN" altLang="en-US" sz="2000" dirty="0">
                <a:latin typeface="Arial" panose="020B0604020202020204" pitchFamily="34" charset="0"/>
              </a:rPr>
              <a:t> </a:t>
            </a:r>
            <a:endParaRPr lang="zh-CN" altLang="zh-CN" sz="2000" dirty="0"/>
          </a:p>
          <a:p>
            <a:pPr indent="457200">
              <a:lnSpc>
                <a:spcPct val="200000"/>
              </a:lnSpc>
              <a:spcBef>
                <a:spcPct val="20000"/>
              </a:spcBef>
              <a:buClr>
                <a:schemeClr val="tx2"/>
              </a:buClr>
              <a:buSzPct val="60000"/>
            </a:pPr>
            <a:r>
              <a:rPr lang="en-US" altLang="zh-CN" sz="2400" dirty="0"/>
              <a:t>2.</a:t>
            </a:r>
            <a:r>
              <a:rPr lang="zh-CN" altLang="zh-CN" sz="2400" dirty="0"/>
              <a:t>检查系统的密封</a:t>
            </a:r>
            <a:r>
              <a:rPr lang="zh-CN" altLang="zh-CN" sz="2400" dirty="0" smtClean="0"/>
              <a:t>性</a:t>
            </a:r>
            <a:endParaRPr lang="en-US" altLang="zh-CN" sz="2400" dirty="0" smtClean="0"/>
          </a:p>
          <a:p>
            <a:pPr indent="457200">
              <a:lnSpc>
                <a:spcPct val="200000"/>
              </a:lnSpc>
              <a:spcBef>
                <a:spcPct val="20000"/>
              </a:spcBef>
              <a:buClr>
                <a:schemeClr val="tx2"/>
              </a:buClr>
              <a:buSzPct val="60000"/>
            </a:pPr>
            <a:r>
              <a:rPr lang="zh-CN" altLang="zh-CN" sz="2400" dirty="0"/>
              <a:t>转向系统密封性的检查，应在热车时进行</a:t>
            </a:r>
            <a:r>
              <a:rPr lang="zh-CN" altLang="zh-CN" sz="2400" dirty="0" smtClean="0"/>
              <a:t>。</a:t>
            </a:r>
            <a:endParaRPr lang="zh-CN" altLang="zh-CN" sz="2400" dirty="0"/>
          </a:p>
          <a:p>
            <a:pPr indent="457200">
              <a:lnSpc>
                <a:spcPct val="200000"/>
              </a:lnSpc>
              <a:spcBef>
                <a:spcPct val="20000"/>
              </a:spcBef>
              <a:buClr>
                <a:schemeClr val="tx2"/>
              </a:buClr>
              <a:buSzPct val="60000"/>
            </a:pPr>
            <a:r>
              <a:rPr lang="en-US" altLang="zh-CN" sz="2400" dirty="0"/>
              <a:t>3.</a:t>
            </a:r>
            <a:r>
              <a:rPr lang="zh-CN" altLang="zh-CN" sz="2400" dirty="0"/>
              <a:t>转向储油罐油面的检查</a:t>
            </a:r>
          </a:p>
        </p:txBody>
      </p:sp>
      <p:sp>
        <p:nvSpPr>
          <p:cNvPr id="4" name="文本框 3"/>
          <p:cNvSpPr txBox="1"/>
          <p:nvPr/>
        </p:nvSpPr>
        <p:spPr>
          <a:xfrm>
            <a:off x="5580112" y="5085184"/>
            <a:ext cx="3384376" cy="369332"/>
          </a:xfrm>
          <a:prstGeom prst="rect">
            <a:avLst/>
          </a:prstGeom>
          <a:noFill/>
        </p:spPr>
        <p:txBody>
          <a:bodyPr wrap="square" rtlCol="0">
            <a:spAutoFit/>
          </a:bodyPr>
          <a:lstStyle/>
          <a:p>
            <a:pPr algn="ctr"/>
            <a:r>
              <a:rPr lang="zh-CN" altLang="zh-CN"/>
              <a:t>转向储油罐油面的检查</a:t>
            </a:r>
            <a:endParaRPr lang="zh-CN" altLang="zh-CN" dirty="0"/>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96136" y="1844824"/>
            <a:ext cx="2990178" cy="2952328"/>
          </a:xfrm>
          <a:prstGeom prst="rect">
            <a:avLst/>
          </a:prstGeom>
        </p:spPr>
      </p:pic>
    </p:spTree>
    <p:extLst>
      <p:ext uri="{BB962C8B-B14F-4D97-AF65-F5344CB8AC3E}">
        <p14:creationId xmlns:p14="http://schemas.microsoft.com/office/powerpoint/2010/main" val="342196045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683568" y="692696"/>
            <a:ext cx="4248472" cy="3268587"/>
          </a:xfrm>
          <a:prstGeom prst="rect">
            <a:avLst/>
          </a:prstGeom>
          <a:noFill/>
        </p:spPr>
        <p:txBody>
          <a:bodyPr wrap="square" rtlCol="0">
            <a:spAutoFit/>
          </a:bodyPr>
          <a:lstStyle/>
          <a:p>
            <a:pPr indent="457200">
              <a:lnSpc>
                <a:spcPct val="200000"/>
              </a:lnSpc>
              <a:spcBef>
                <a:spcPct val="20000"/>
              </a:spcBef>
              <a:buClr>
                <a:schemeClr val="tx2"/>
              </a:buClr>
              <a:buSzPct val="60000"/>
            </a:pPr>
            <a:r>
              <a:rPr lang="en-US" altLang="zh-CN" sz="2400" dirty="0"/>
              <a:t>4.</a:t>
            </a:r>
            <a:r>
              <a:rPr lang="zh-CN" altLang="zh-CN" sz="2400" dirty="0"/>
              <a:t>转向油泵压力的</a:t>
            </a:r>
            <a:r>
              <a:rPr lang="zh-CN" altLang="zh-CN" sz="2400" dirty="0" smtClean="0"/>
              <a:t>检查</a:t>
            </a:r>
            <a:endParaRPr lang="en-US" altLang="zh-CN" sz="2400" dirty="0" smtClean="0"/>
          </a:p>
          <a:p>
            <a:pPr indent="457200">
              <a:lnSpc>
                <a:spcPct val="200000"/>
              </a:lnSpc>
              <a:spcBef>
                <a:spcPct val="20000"/>
              </a:spcBef>
              <a:buClr>
                <a:schemeClr val="tx2"/>
              </a:buClr>
              <a:buSzPct val="60000"/>
            </a:pPr>
            <a:r>
              <a:rPr lang="en-US" altLang="zh-CN" sz="2400" dirty="0"/>
              <a:t>5.</a:t>
            </a:r>
            <a:r>
              <a:rPr lang="zh-CN" altLang="zh-CN" sz="2400" dirty="0"/>
              <a:t>系统压力的</a:t>
            </a:r>
            <a:r>
              <a:rPr lang="zh-CN" altLang="zh-CN" sz="2400" dirty="0" smtClean="0"/>
              <a:t>检查</a:t>
            </a:r>
            <a:endParaRPr lang="en-US" altLang="zh-CN" sz="2400" dirty="0"/>
          </a:p>
          <a:p>
            <a:pPr indent="457200">
              <a:lnSpc>
                <a:spcPct val="200000"/>
              </a:lnSpc>
              <a:spcBef>
                <a:spcPct val="20000"/>
              </a:spcBef>
              <a:buClr>
                <a:schemeClr val="tx2"/>
              </a:buClr>
              <a:buSzPct val="60000"/>
            </a:pPr>
            <a:r>
              <a:rPr lang="en-US" altLang="zh-CN" sz="2400" dirty="0"/>
              <a:t>6.</a:t>
            </a:r>
            <a:r>
              <a:rPr lang="zh-CN" altLang="zh-CN" sz="2400" dirty="0"/>
              <a:t>检查转向操纵力</a:t>
            </a:r>
          </a:p>
          <a:p>
            <a:pPr indent="457200">
              <a:lnSpc>
                <a:spcPct val="200000"/>
              </a:lnSpc>
              <a:spcBef>
                <a:spcPct val="20000"/>
              </a:spcBef>
              <a:buClr>
                <a:schemeClr val="tx2"/>
              </a:buClr>
              <a:buSzPct val="60000"/>
            </a:pPr>
            <a:r>
              <a:rPr lang="en-US" altLang="zh-CN" sz="2400" dirty="0"/>
              <a:t>7.</a:t>
            </a:r>
            <a:r>
              <a:rPr lang="zh-CN" altLang="zh-CN" sz="2400" dirty="0"/>
              <a:t>转向盘回位</a:t>
            </a:r>
            <a:r>
              <a:rPr lang="zh-CN" altLang="zh-CN" sz="2400" dirty="0"/>
              <a:t>检查</a:t>
            </a:r>
            <a:endParaRPr lang="zh-CN" altLang="zh-CN" sz="2400" dirty="0"/>
          </a:p>
        </p:txBody>
      </p:sp>
      <p:sp>
        <p:nvSpPr>
          <p:cNvPr id="7" name="文本框 6"/>
          <p:cNvSpPr txBox="1"/>
          <p:nvPr/>
        </p:nvSpPr>
        <p:spPr>
          <a:xfrm>
            <a:off x="5364088" y="3284984"/>
            <a:ext cx="3293004" cy="369332"/>
          </a:xfrm>
          <a:prstGeom prst="rect">
            <a:avLst/>
          </a:prstGeom>
          <a:noFill/>
        </p:spPr>
        <p:txBody>
          <a:bodyPr wrap="square" rtlCol="0">
            <a:spAutoFit/>
          </a:bodyPr>
          <a:lstStyle/>
          <a:p>
            <a:pPr algn="ctr"/>
            <a:r>
              <a:rPr lang="zh-CN" altLang="zh-CN" dirty="0"/>
              <a:t>转向油泵压力的检查</a:t>
            </a: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80112" y="620688"/>
            <a:ext cx="2664296" cy="2508665"/>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80112" y="3789040"/>
            <a:ext cx="2664296" cy="2429276"/>
          </a:xfrm>
          <a:prstGeom prst="rect">
            <a:avLst/>
          </a:prstGeom>
        </p:spPr>
      </p:pic>
      <p:sp>
        <p:nvSpPr>
          <p:cNvPr id="8" name="文本框 7"/>
          <p:cNvSpPr txBox="1"/>
          <p:nvPr/>
        </p:nvSpPr>
        <p:spPr>
          <a:xfrm>
            <a:off x="5292080" y="6309320"/>
            <a:ext cx="3293004" cy="369332"/>
          </a:xfrm>
          <a:prstGeom prst="rect">
            <a:avLst/>
          </a:prstGeom>
          <a:noFill/>
        </p:spPr>
        <p:txBody>
          <a:bodyPr wrap="square" rtlCol="0">
            <a:spAutoFit/>
          </a:bodyPr>
          <a:lstStyle/>
          <a:p>
            <a:pPr algn="ctr"/>
            <a:r>
              <a:rPr lang="zh-CN" altLang="zh-CN"/>
              <a:t>系统压力的检查</a:t>
            </a:r>
            <a:endParaRPr lang="zh-CN" altLang="zh-CN" dirty="0"/>
          </a:p>
        </p:txBody>
      </p:sp>
    </p:spTree>
    <p:extLst>
      <p:ext uri="{BB962C8B-B14F-4D97-AF65-F5344CB8AC3E}">
        <p14:creationId xmlns:p14="http://schemas.microsoft.com/office/powerpoint/2010/main" val="354934959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683568" y="332656"/>
            <a:ext cx="8064896" cy="719812"/>
          </a:xfrm>
          <a:prstGeom prst="rect">
            <a:avLst/>
          </a:prstGeom>
          <a:noFill/>
        </p:spPr>
        <p:txBody>
          <a:bodyPr wrap="square" rtlCol="0">
            <a:spAutoFit/>
          </a:bodyPr>
          <a:lstStyle/>
          <a:p>
            <a:pPr indent="457200">
              <a:lnSpc>
                <a:spcPct val="200000"/>
              </a:lnSpc>
            </a:pPr>
            <a:r>
              <a:rPr lang="zh-CN" altLang="zh-CN" sz="2400" b="1" dirty="0"/>
              <a:t>（三）</a:t>
            </a:r>
            <a:r>
              <a:rPr lang="zh-CN" altLang="zh-CN" sz="2400" b="1" dirty="0">
                <a:solidFill>
                  <a:srgbClr val="FFFF00"/>
                </a:solidFill>
              </a:rPr>
              <a:t>调整</a:t>
            </a:r>
            <a:endParaRPr lang="zh-CN" altLang="en-US" sz="2400" dirty="0">
              <a:solidFill>
                <a:srgbClr val="FFFF00"/>
              </a:solidFill>
            </a:endParaRPr>
          </a:p>
        </p:txBody>
      </p:sp>
      <p:sp>
        <p:nvSpPr>
          <p:cNvPr id="3" name="Rectangle 1"/>
          <p:cNvSpPr>
            <a:spLocks noChangeArrowheads="1"/>
          </p:cNvSpPr>
          <p:nvPr/>
        </p:nvSpPr>
        <p:spPr bwMode="auto">
          <a:xfrm>
            <a:off x="683568" y="1052736"/>
            <a:ext cx="8049033" cy="2382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indent="457200" algn="just">
              <a:lnSpc>
                <a:spcPct val="200000"/>
              </a:lnSpc>
              <a:spcBef>
                <a:spcPct val="20000"/>
              </a:spcBef>
              <a:buClr>
                <a:schemeClr val="tx2"/>
              </a:buClr>
              <a:buSzPct val="60000"/>
            </a:pPr>
            <a:r>
              <a:rPr lang="en-US" altLang="zh-CN" sz="2400" dirty="0"/>
              <a:t>1.</a:t>
            </a:r>
            <a:r>
              <a:rPr lang="zh-CN" altLang="zh-CN" sz="2400" dirty="0"/>
              <a:t>转向油泵皮带张力的调整（桑塔纳</a:t>
            </a:r>
            <a:r>
              <a:rPr lang="en-US" altLang="zh-CN" sz="2400" dirty="0"/>
              <a:t>2000</a:t>
            </a:r>
            <a:r>
              <a:rPr lang="zh-CN" altLang="zh-CN" sz="2400" dirty="0"/>
              <a:t>型</a:t>
            </a:r>
            <a:r>
              <a:rPr lang="zh-CN" altLang="zh-CN" sz="2400" dirty="0" smtClean="0"/>
              <a:t>）</a:t>
            </a:r>
            <a:endParaRPr lang="en-US" altLang="zh-CN" sz="2400" dirty="0" smtClean="0"/>
          </a:p>
          <a:p>
            <a:pPr indent="457200" algn="just">
              <a:lnSpc>
                <a:spcPct val="200000"/>
              </a:lnSpc>
              <a:spcBef>
                <a:spcPct val="20000"/>
              </a:spcBef>
              <a:buClr>
                <a:schemeClr val="tx2"/>
              </a:buClr>
              <a:buSzPct val="60000"/>
            </a:pPr>
            <a:r>
              <a:rPr lang="zh-CN" altLang="zh-CN" sz="2400" dirty="0"/>
              <a:t>松开转向油泵支架上的后固定</a:t>
            </a:r>
            <a:r>
              <a:rPr lang="zh-CN" altLang="zh-CN" sz="2400" dirty="0"/>
              <a:t>螺栓</a:t>
            </a:r>
            <a:r>
              <a:rPr lang="zh-CN" altLang="en-US" sz="2400" dirty="0"/>
              <a:t>，</a:t>
            </a:r>
            <a:r>
              <a:rPr lang="zh-CN" altLang="zh-CN" sz="2400" dirty="0"/>
              <a:t>松开</a:t>
            </a:r>
            <a:r>
              <a:rPr lang="zh-CN" altLang="zh-CN" sz="2400" dirty="0"/>
              <a:t>特别螺栓的螺母</a:t>
            </a:r>
            <a:r>
              <a:rPr lang="zh-CN" altLang="zh-CN" sz="2400" dirty="0"/>
              <a:t>，通过</a:t>
            </a:r>
            <a:r>
              <a:rPr lang="zh-CN" altLang="zh-CN" sz="2400" dirty="0"/>
              <a:t>张紧螺栓把皮带绷</a:t>
            </a:r>
            <a:r>
              <a:rPr lang="zh-CN" altLang="zh-CN" sz="2400" dirty="0" smtClean="0"/>
              <a:t>紧</a:t>
            </a:r>
            <a:r>
              <a:rPr lang="zh-CN" altLang="en-US" sz="2400" dirty="0" smtClean="0"/>
              <a:t>。</a:t>
            </a:r>
            <a:endParaRPr lang="zh-CN" altLang="zh-CN" sz="2400" dirty="0"/>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31640" y="3428999"/>
            <a:ext cx="2952328" cy="2378103"/>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36096" y="3429000"/>
            <a:ext cx="2736304" cy="2416736"/>
          </a:xfrm>
          <a:prstGeom prst="rect">
            <a:avLst/>
          </a:prstGeom>
        </p:spPr>
      </p:pic>
      <p:sp>
        <p:nvSpPr>
          <p:cNvPr id="7" name="文本框 6"/>
          <p:cNvSpPr txBox="1"/>
          <p:nvPr/>
        </p:nvSpPr>
        <p:spPr>
          <a:xfrm>
            <a:off x="1331640" y="5877272"/>
            <a:ext cx="2952328" cy="369332"/>
          </a:xfrm>
          <a:prstGeom prst="rect">
            <a:avLst/>
          </a:prstGeom>
          <a:noFill/>
        </p:spPr>
        <p:txBody>
          <a:bodyPr wrap="square" rtlCol="0">
            <a:spAutoFit/>
          </a:bodyPr>
          <a:lstStyle/>
          <a:p>
            <a:pPr algn="ctr"/>
            <a:r>
              <a:rPr lang="zh-CN" altLang="zh-CN" dirty="0"/>
              <a:t>松开特别螺栓的螺母</a:t>
            </a:r>
            <a:endParaRPr lang="zh-CN" altLang="en-US" dirty="0"/>
          </a:p>
        </p:txBody>
      </p:sp>
      <p:sp>
        <p:nvSpPr>
          <p:cNvPr id="8" name="文本框 7"/>
          <p:cNvSpPr txBox="1"/>
          <p:nvPr/>
        </p:nvSpPr>
        <p:spPr>
          <a:xfrm>
            <a:off x="5436096" y="5949280"/>
            <a:ext cx="2736304" cy="369332"/>
          </a:xfrm>
          <a:prstGeom prst="rect">
            <a:avLst/>
          </a:prstGeom>
          <a:noFill/>
        </p:spPr>
        <p:txBody>
          <a:bodyPr wrap="square" rtlCol="0">
            <a:spAutoFit/>
          </a:bodyPr>
          <a:lstStyle/>
          <a:p>
            <a:pPr algn="ctr"/>
            <a:r>
              <a:rPr lang="zh-CN" altLang="zh-CN" dirty="0"/>
              <a:t>张紧</a:t>
            </a:r>
            <a:r>
              <a:rPr lang="en-US" altLang="zh-CN" dirty="0"/>
              <a:t>V</a:t>
            </a:r>
            <a:r>
              <a:rPr lang="zh-CN" altLang="zh-CN" dirty="0"/>
              <a:t>形带</a:t>
            </a:r>
            <a:endParaRPr lang="zh-CN" altLang="en-US" dirty="0"/>
          </a:p>
        </p:txBody>
      </p:sp>
    </p:spTree>
    <p:extLst>
      <p:ext uri="{BB962C8B-B14F-4D97-AF65-F5344CB8AC3E}">
        <p14:creationId xmlns:p14="http://schemas.microsoft.com/office/powerpoint/2010/main" val="155005810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683568" y="692696"/>
            <a:ext cx="5184576" cy="5558445"/>
          </a:xfrm>
          <a:prstGeom prst="rect">
            <a:avLst/>
          </a:prstGeom>
          <a:noFill/>
        </p:spPr>
        <p:txBody>
          <a:bodyPr wrap="square" rtlCol="0">
            <a:spAutoFit/>
          </a:bodyPr>
          <a:lstStyle/>
          <a:p>
            <a:pPr indent="457200" algn="just">
              <a:lnSpc>
                <a:spcPct val="200000"/>
              </a:lnSpc>
              <a:spcBef>
                <a:spcPct val="20000"/>
              </a:spcBef>
              <a:buClr>
                <a:schemeClr val="tx2"/>
              </a:buClr>
              <a:buSzPct val="60000"/>
            </a:pPr>
            <a:r>
              <a:rPr lang="en-US" altLang="zh-CN" sz="2400" dirty="0"/>
              <a:t>2.</a:t>
            </a:r>
            <a:r>
              <a:rPr lang="zh-CN" altLang="zh-CN" sz="2400" dirty="0"/>
              <a:t>转向器间隙的</a:t>
            </a:r>
            <a:r>
              <a:rPr lang="zh-CN" altLang="zh-CN" sz="2400" dirty="0" smtClean="0"/>
              <a:t>调整</a:t>
            </a:r>
            <a:endParaRPr lang="en-US" altLang="zh-CN" sz="2400" dirty="0" smtClean="0"/>
          </a:p>
          <a:p>
            <a:pPr indent="457200" algn="just">
              <a:lnSpc>
                <a:spcPct val="200000"/>
              </a:lnSpc>
              <a:spcBef>
                <a:spcPct val="20000"/>
              </a:spcBef>
              <a:buClr>
                <a:schemeClr val="tx2"/>
              </a:buClr>
              <a:buSzPct val="60000"/>
            </a:pPr>
            <a:r>
              <a:rPr lang="zh-CN" altLang="zh-CN" sz="2400" dirty="0"/>
              <a:t>小心地将调整螺栓拧入盖内</a:t>
            </a:r>
            <a:r>
              <a:rPr lang="zh-CN" altLang="zh-CN" sz="2400" dirty="0"/>
              <a:t>，直到</a:t>
            </a:r>
            <a:r>
              <a:rPr lang="zh-CN" altLang="zh-CN" sz="2400" dirty="0"/>
              <a:t>汽车内部的碰击和撞击声消失。然后，将调整螺栓再拧入大约</a:t>
            </a:r>
            <a:r>
              <a:rPr lang="en-US" altLang="zh-CN" sz="2400" dirty="0"/>
              <a:t>45</a:t>
            </a:r>
            <a:r>
              <a:rPr lang="zh-CN" altLang="zh-CN" sz="2400" dirty="0"/>
              <a:t>º，</a:t>
            </a:r>
            <a:r>
              <a:rPr lang="zh-CN" altLang="zh-CN" sz="2400" dirty="0"/>
              <a:t>试车</a:t>
            </a:r>
            <a:r>
              <a:rPr lang="zh-CN" altLang="zh-CN" sz="2400" dirty="0"/>
              <a:t>。</a:t>
            </a:r>
            <a:endParaRPr lang="en-US" altLang="zh-CN" sz="2400" dirty="0"/>
          </a:p>
          <a:p>
            <a:pPr indent="457200" algn="just">
              <a:lnSpc>
                <a:spcPct val="200000"/>
              </a:lnSpc>
              <a:spcBef>
                <a:spcPct val="20000"/>
              </a:spcBef>
              <a:buClr>
                <a:schemeClr val="tx2"/>
              </a:buClr>
              <a:buSzPct val="60000"/>
            </a:pPr>
            <a:r>
              <a:rPr lang="en-US" altLang="zh-CN" sz="2400" dirty="0"/>
              <a:t>3.</a:t>
            </a:r>
            <a:r>
              <a:rPr lang="zh-CN" altLang="zh-CN" sz="2400" dirty="0"/>
              <a:t>转向油液的更换</a:t>
            </a:r>
          </a:p>
          <a:p>
            <a:pPr indent="457200" algn="just">
              <a:lnSpc>
                <a:spcPct val="200000"/>
              </a:lnSpc>
              <a:spcBef>
                <a:spcPct val="20000"/>
              </a:spcBef>
              <a:buClr>
                <a:schemeClr val="tx2"/>
              </a:buClr>
              <a:buSzPct val="60000"/>
            </a:pPr>
            <a:r>
              <a:rPr lang="zh-CN" altLang="zh-CN" sz="2400" dirty="0"/>
              <a:t>（</a:t>
            </a:r>
            <a:r>
              <a:rPr lang="en-US" altLang="zh-CN" sz="2400" dirty="0"/>
              <a:t>1</a:t>
            </a:r>
            <a:r>
              <a:rPr lang="zh-CN" altLang="zh-CN" sz="2400" dirty="0"/>
              <a:t>）放油</a:t>
            </a:r>
          </a:p>
          <a:p>
            <a:pPr indent="457200" algn="just">
              <a:lnSpc>
                <a:spcPct val="200000"/>
              </a:lnSpc>
              <a:spcBef>
                <a:spcPct val="20000"/>
              </a:spcBef>
              <a:buClr>
                <a:schemeClr val="tx2"/>
              </a:buClr>
              <a:buSzPct val="60000"/>
            </a:pPr>
            <a:r>
              <a:rPr lang="zh-CN" altLang="zh-CN" sz="2400" dirty="0"/>
              <a:t>（</a:t>
            </a:r>
            <a:r>
              <a:rPr lang="en-US" altLang="zh-CN" sz="2400" dirty="0"/>
              <a:t>2</a:t>
            </a:r>
            <a:r>
              <a:rPr lang="zh-CN" altLang="zh-CN" sz="2400" dirty="0"/>
              <a:t>）加油与</a:t>
            </a:r>
            <a:r>
              <a:rPr lang="zh-CN" altLang="zh-CN" sz="2400" dirty="0" smtClean="0"/>
              <a:t>排气</a:t>
            </a:r>
            <a:endParaRPr lang="zh-CN" altLang="zh-CN" sz="2400" dirty="0"/>
          </a:p>
        </p:txBody>
      </p:sp>
      <p:sp>
        <p:nvSpPr>
          <p:cNvPr id="7" name="文本框 6"/>
          <p:cNvSpPr txBox="1"/>
          <p:nvPr/>
        </p:nvSpPr>
        <p:spPr>
          <a:xfrm>
            <a:off x="6012160" y="5301208"/>
            <a:ext cx="3293004" cy="369332"/>
          </a:xfrm>
          <a:prstGeom prst="rect">
            <a:avLst/>
          </a:prstGeom>
          <a:noFill/>
        </p:spPr>
        <p:txBody>
          <a:bodyPr wrap="square" rtlCol="0">
            <a:spAutoFit/>
          </a:bodyPr>
          <a:lstStyle/>
          <a:p>
            <a:pPr algn="ctr"/>
            <a:r>
              <a:rPr lang="zh-CN" altLang="zh-CN" dirty="0"/>
              <a:t>转向器间隙的调整</a:t>
            </a: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93886" y="2420888"/>
            <a:ext cx="3111474" cy="2448272"/>
          </a:xfrm>
          <a:prstGeom prst="rect">
            <a:avLst/>
          </a:prstGeom>
        </p:spPr>
      </p:pic>
    </p:spTree>
    <p:extLst>
      <p:ext uri="{BB962C8B-B14F-4D97-AF65-F5344CB8AC3E}">
        <p14:creationId xmlns:p14="http://schemas.microsoft.com/office/powerpoint/2010/main" val="188779125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1772816"/>
            <a:ext cx="8064896" cy="1109723"/>
          </a:xfrm>
        </p:spPr>
        <p:txBody>
          <a:bodyPr>
            <a:noAutofit/>
          </a:bodyPr>
          <a:lstStyle/>
          <a:p>
            <a:pPr indent="457200" algn="just"/>
            <a:r>
              <a:rPr lang="zh-CN" altLang="zh-CN" sz="3600" b="1" dirty="0">
                <a:solidFill>
                  <a:srgbClr val="FFFF00"/>
                </a:solidFill>
                <a:effectLst/>
                <a:latin typeface="+mn-ea"/>
                <a:ea typeface="+mn-ea"/>
              </a:rPr>
              <a:t>项目</a:t>
            </a:r>
            <a:r>
              <a:rPr lang="en-US" altLang="zh-CN" sz="3600" b="1" dirty="0" smtClean="0">
                <a:solidFill>
                  <a:srgbClr val="FFFF00"/>
                </a:solidFill>
                <a:effectLst/>
                <a:latin typeface="+mn-ea"/>
                <a:ea typeface="+mn-ea"/>
              </a:rPr>
              <a:t>1 </a:t>
            </a:r>
            <a:r>
              <a:rPr lang="zh-CN" altLang="zh-CN" sz="3600" b="1" dirty="0" smtClean="0">
                <a:solidFill>
                  <a:srgbClr val="FFFF00"/>
                </a:solidFill>
                <a:effectLst/>
                <a:latin typeface="+mn-ea"/>
                <a:ea typeface="+mn-ea"/>
              </a:rPr>
              <a:t>转向</a:t>
            </a:r>
            <a:r>
              <a:rPr lang="zh-CN" altLang="zh-CN" sz="3600" b="1" dirty="0">
                <a:solidFill>
                  <a:srgbClr val="FFFF00"/>
                </a:solidFill>
                <a:effectLst/>
                <a:latin typeface="+mn-ea"/>
                <a:ea typeface="+mn-ea"/>
              </a:rPr>
              <a:t>沉重故障</a:t>
            </a:r>
            <a:r>
              <a:rPr lang="zh-CN" altLang="zh-CN" sz="3600" b="1" dirty="0">
                <a:solidFill>
                  <a:srgbClr val="FFFF00"/>
                </a:solidFill>
                <a:effectLst/>
                <a:latin typeface="+mn-ea"/>
                <a:ea typeface="+mn-ea"/>
              </a:rPr>
              <a:t>的</a:t>
            </a:r>
            <a:r>
              <a:rPr lang="zh-CN" altLang="zh-CN" sz="3600" b="1" dirty="0">
                <a:solidFill>
                  <a:srgbClr val="FFFF00"/>
                </a:solidFill>
                <a:effectLst/>
                <a:latin typeface="+mn-ea"/>
                <a:ea typeface="+mn-ea"/>
              </a:rPr>
              <a:t>诊断</a:t>
            </a:r>
            <a:r>
              <a:rPr lang="zh-CN" altLang="zh-CN" sz="3600" b="1" dirty="0">
                <a:solidFill>
                  <a:srgbClr val="FFFF00"/>
                </a:solidFill>
                <a:effectLst/>
                <a:latin typeface="+mn-ea"/>
                <a:ea typeface="+mn-ea"/>
              </a:rPr>
              <a:t>与排除</a:t>
            </a:r>
          </a:p>
        </p:txBody>
      </p:sp>
      <p:sp>
        <p:nvSpPr>
          <p:cNvPr id="4" name="文本框 3"/>
          <p:cNvSpPr txBox="1"/>
          <p:nvPr/>
        </p:nvSpPr>
        <p:spPr>
          <a:xfrm>
            <a:off x="683568" y="2996952"/>
            <a:ext cx="7848872" cy="2677656"/>
          </a:xfrm>
          <a:prstGeom prst="rect">
            <a:avLst/>
          </a:prstGeom>
          <a:noFill/>
        </p:spPr>
        <p:txBody>
          <a:bodyPr wrap="square" rtlCol="0">
            <a:spAutoFit/>
          </a:bodyPr>
          <a:lstStyle/>
          <a:p>
            <a:pPr indent="457200" algn="just">
              <a:lnSpc>
                <a:spcPct val="200000"/>
              </a:lnSpc>
            </a:pPr>
            <a:r>
              <a:rPr lang="zh-CN" altLang="zh-CN" sz="2800" dirty="0">
                <a:solidFill>
                  <a:srgbClr val="FFFF00"/>
                </a:solidFill>
              </a:rPr>
              <a:t>实训要求</a:t>
            </a:r>
          </a:p>
          <a:p>
            <a:pPr indent="457200" algn="just">
              <a:lnSpc>
                <a:spcPct val="200000"/>
              </a:lnSpc>
            </a:pPr>
            <a:r>
              <a:rPr lang="en-US" altLang="zh-CN" sz="2800" dirty="0"/>
              <a:t>1.</a:t>
            </a:r>
            <a:r>
              <a:rPr lang="zh-CN" altLang="zh-CN" sz="2800" dirty="0"/>
              <a:t>掌握转向沉重故障现象及原因；</a:t>
            </a:r>
          </a:p>
          <a:p>
            <a:pPr indent="457200" algn="just">
              <a:lnSpc>
                <a:spcPct val="200000"/>
              </a:lnSpc>
            </a:pPr>
            <a:r>
              <a:rPr lang="en-US" altLang="zh-CN" sz="2800" dirty="0"/>
              <a:t>2.</a:t>
            </a:r>
            <a:r>
              <a:rPr lang="zh-CN" altLang="zh-CN" sz="2800" dirty="0"/>
              <a:t>掌握转向沉重故障的排除方法。</a:t>
            </a:r>
            <a:endParaRPr lang="en-US" altLang="zh-CN" sz="2800" dirty="0"/>
          </a:p>
        </p:txBody>
      </p:sp>
      <p:sp>
        <p:nvSpPr>
          <p:cNvPr id="5" name="标题 2"/>
          <p:cNvSpPr txBox="1">
            <a:spLocks/>
          </p:cNvSpPr>
          <p:nvPr/>
        </p:nvSpPr>
        <p:spPr>
          <a:xfrm>
            <a:off x="683568" y="260648"/>
            <a:ext cx="7776000" cy="1143000"/>
          </a:xfrm>
          <a:prstGeom prst="rect">
            <a:avLst/>
          </a:prstGeom>
        </p:spPr>
        <p:txBody>
          <a:bodyPr vert="horz" rtlCol="0" anchor="ctr">
            <a:normAutofit fontScale="92500" lnSpcReduction="20000"/>
            <a:scene3d>
              <a:camera prst="orthographicFront"/>
              <a:lightRig rig="soft" dir="t"/>
            </a:scene3d>
            <a:sp3d prstMaterial="matte">
              <a:bevelT w="12700" h="12700"/>
            </a:sp3d>
          </a:bodyPr>
          <a:lstStyle>
            <a:lvl1pPr algn="l" rtl="0" eaLnBrk="1" latinLnBrk="0" hangingPunct="1">
              <a:spcBef>
                <a:spcPct val="0"/>
              </a:spcBef>
              <a:buNone/>
              <a:defRPr kumimoji="0" lang="zh-CN" altLang="en-US" sz="4400" b="0" kern="1200" spc="5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algn="ctr"/>
            <a:r>
              <a:rPr lang="zh-CN" altLang="en-US" b="1" dirty="0" smtClean="0">
                <a:ln w="6350">
                  <a:solidFill>
                    <a:schemeClr val="accent1">
                      <a:shade val="43000"/>
                    </a:schemeClr>
                  </a:solidFill>
                </a:ln>
                <a:solidFill>
                  <a:srgbClr val="FFFF00"/>
                </a:solidFill>
                <a:effectLst/>
                <a:latin typeface="+mn-ea"/>
                <a:ea typeface="+mn-ea"/>
              </a:rPr>
              <a:t>课题</a:t>
            </a:r>
            <a:r>
              <a:rPr lang="en-US" altLang="zh-CN" b="1" dirty="0" smtClean="0">
                <a:ln w="6350">
                  <a:solidFill>
                    <a:schemeClr val="accent1">
                      <a:shade val="43000"/>
                    </a:schemeClr>
                  </a:solidFill>
                </a:ln>
                <a:solidFill>
                  <a:srgbClr val="FFFF00"/>
                </a:solidFill>
                <a:effectLst/>
                <a:latin typeface="+mn-ea"/>
                <a:ea typeface="+mn-ea"/>
              </a:rPr>
              <a:t>2 </a:t>
            </a:r>
            <a:r>
              <a:rPr lang="zh-CN" altLang="zh-CN" b="1" dirty="0" smtClean="0">
                <a:ln w="6350">
                  <a:solidFill>
                    <a:schemeClr val="accent1">
                      <a:shade val="43000"/>
                    </a:schemeClr>
                  </a:solidFill>
                </a:ln>
                <a:solidFill>
                  <a:srgbClr val="FFFF00"/>
                </a:solidFill>
                <a:effectLst/>
                <a:latin typeface="+mn-ea"/>
                <a:ea typeface="+mn-ea"/>
              </a:rPr>
              <a:t>汽车</a:t>
            </a:r>
            <a:r>
              <a:rPr lang="zh-CN" altLang="zh-CN" b="1" dirty="0">
                <a:ln w="6350">
                  <a:solidFill>
                    <a:schemeClr val="accent1">
                      <a:shade val="43000"/>
                    </a:schemeClr>
                  </a:solidFill>
                </a:ln>
                <a:solidFill>
                  <a:srgbClr val="FFFF00"/>
                </a:solidFill>
                <a:effectLst/>
                <a:latin typeface="+mn-ea"/>
                <a:ea typeface="+mn-ea"/>
              </a:rPr>
              <a:t>转向系</a:t>
            </a:r>
            <a:r>
              <a:rPr lang="zh-CN" altLang="zh-CN" b="1" dirty="0" smtClean="0">
                <a:ln w="6350">
                  <a:solidFill>
                    <a:schemeClr val="accent1">
                      <a:shade val="43000"/>
                    </a:schemeClr>
                  </a:solidFill>
                </a:ln>
                <a:solidFill>
                  <a:srgbClr val="FFFF00"/>
                </a:solidFill>
                <a:effectLst/>
                <a:latin typeface="+mn-ea"/>
                <a:ea typeface="+mn-ea"/>
              </a:rPr>
              <a:t>的</a:t>
            </a:r>
            <a:r>
              <a:rPr lang="zh-CN" altLang="zh-CN" b="1" dirty="0">
                <a:ln w="6350">
                  <a:solidFill>
                    <a:schemeClr val="accent1">
                      <a:shade val="43000"/>
                    </a:schemeClr>
                  </a:solidFill>
                </a:ln>
                <a:solidFill>
                  <a:srgbClr val="FFFF00"/>
                </a:solidFill>
                <a:effectLst/>
                <a:latin typeface="+mn-ea"/>
                <a:ea typeface="+mn-ea"/>
              </a:rPr>
              <a:t>故障诊断与排除</a:t>
            </a:r>
            <a:endParaRPr lang="zh-CN" altLang="en-US" b="1" dirty="0">
              <a:ln w="6350">
                <a:solidFill>
                  <a:schemeClr val="accent1">
                    <a:shade val="43000"/>
                  </a:schemeClr>
                </a:solidFill>
              </a:ln>
              <a:solidFill>
                <a:srgbClr val="FFFF00"/>
              </a:solidFill>
              <a:effectLst/>
              <a:latin typeface="+mn-ea"/>
              <a:ea typeface="+mn-ea"/>
            </a:endParaRPr>
          </a:p>
        </p:txBody>
      </p:sp>
    </p:spTree>
    <p:extLst>
      <p:ext uri="{BB962C8B-B14F-4D97-AF65-F5344CB8AC3E}">
        <p14:creationId xmlns:p14="http://schemas.microsoft.com/office/powerpoint/2010/main" val="139650031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683568" y="260648"/>
            <a:ext cx="7848872" cy="1008112"/>
          </a:xfrm>
        </p:spPr>
        <p:txBody>
          <a:bodyPr>
            <a:noAutofit/>
          </a:bodyPr>
          <a:lstStyle/>
          <a:p>
            <a:pPr indent="0" algn="just">
              <a:lnSpc>
                <a:spcPct val="200000"/>
              </a:lnSpc>
              <a:buNone/>
            </a:pPr>
            <a:r>
              <a:rPr lang="zh-CN" altLang="en-US" sz="2400" b="1" dirty="0" smtClean="0">
                <a:solidFill>
                  <a:srgbClr val="FFFF00"/>
                </a:solidFill>
              </a:rPr>
              <a:t>主要实训器材</a:t>
            </a:r>
            <a:endParaRPr lang="en-US" altLang="zh-CN" sz="2400" b="1" dirty="0" smtClean="0">
              <a:solidFill>
                <a:srgbClr val="FFFF00"/>
              </a:solidFill>
            </a:endParaRPr>
          </a:p>
        </p:txBody>
      </p:sp>
      <p:sp>
        <p:nvSpPr>
          <p:cNvPr id="8" name="文本框 7"/>
          <p:cNvSpPr txBox="1"/>
          <p:nvPr/>
        </p:nvSpPr>
        <p:spPr>
          <a:xfrm>
            <a:off x="1475656" y="3645024"/>
            <a:ext cx="2398159" cy="369332"/>
          </a:xfrm>
          <a:prstGeom prst="rect">
            <a:avLst/>
          </a:prstGeom>
          <a:noFill/>
        </p:spPr>
        <p:txBody>
          <a:bodyPr wrap="square" rtlCol="0">
            <a:spAutoFit/>
          </a:bodyPr>
          <a:lstStyle/>
          <a:p>
            <a:pPr algn="ctr"/>
            <a:r>
              <a:rPr lang="zh-CN" altLang="zh-CN" dirty="0"/>
              <a:t>实训</a:t>
            </a:r>
            <a:r>
              <a:rPr lang="zh-CN" altLang="zh-CN" dirty="0" smtClean="0"/>
              <a:t>汽车</a:t>
            </a:r>
            <a:r>
              <a:rPr lang="zh-CN" altLang="zh-CN" dirty="0"/>
              <a:t>（</a:t>
            </a:r>
            <a:r>
              <a:rPr lang="en-US" altLang="zh-CN" dirty="0"/>
              <a:t>EQ1092</a:t>
            </a:r>
            <a:r>
              <a:rPr lang="zh-CN" altLang="zh-CN" dirty="0"/>
              <a:t>）</a:t>
            </a:r>
            <a:endParaRPr lang="zh-CN" altLang="en-US" dirty="0"/>
          </a:p>
        </p:txBody>
      </p:sp>
      <p:pic>
        <p:nvPicPr>
          <p:cNvPr id="10" name="图片 9"/>
          <p:cNvPicPr>
            <a:picLocks noChangeAspect="1"/>
          </p:cNvPicPr>
          <p:nvPr/>
        </p:nvPicPr>
        <p:blipFill>
          <a:blip r:embed="rId2"/>
          <a:stretch>
            <a:fillRect/>
          </a:stretch>
        </p:blipFill>
        <p:spPr>
          <a:xfrm>
            <a:off x="5076056" y="1556792"/>
            <a:ext cx="3420381" cy="1944216"/>
          </a:xfrm>
          <a:prstGeom prst="rect">
            <a:avLst/>
          </a:prstGeom>
        </p:spPr>
      </p:pic>
      <p:sp>
        <p:nvSpPr>
          <p:cNvPr id="19" name="文本框 18"/>
          <p:cNvSpPr txBox="1"/>
          <p:nvPr/>
        </p:nvSpPr>
        <p:spPr>
          <a:xfrm>
            <a:off x="5868144" y="3645024"/>
            <a:ext cx="2053640" cy="369332"/>
          </a:xfrm>
          <a:prstGeom prst="rect">
            <a:avLst/>
          </a:prstGeom>
          <a:noFill/>
        </p:spPr>
        <p:txBody>
          <a:bodyPr wrap="square" rtlCol="0">
            <a:spAutoFit/>
          </a:bodyPr>
          <a:lstStyle/>
          <a:p>
            <a:pPr algn="ctr"/>
            <a:r>
              <a:rPr lang="zh-CN" altLang="zh-CN" dirty="0"/>
              <a:t>常用修理工具</a:t>
            </a:r>
            <a:endParaRPr lang="zh-CN" altLang="en-US" dirty="0"/>
          </a:p>
        </p:txBody>
      </p:sp>
      <p:pic>
        <p:nvPicPr>
          <p:cNvPr id="3" name="图片 2"/>
          <p:cNvPicPr>
            <a:picLocks noChangeAspect="1"/>
          </p:cNvPicPr>
          <p:nvPr/>
        </p:nvPicPr>
        <p:blipFill>
          <a:blip r:embed="rId3"/>
          <a:stretch>
            <a:fillRect/>
          </a:stretch>
        </p:blipFill>
        <p:spPr>
          <a:xfrm>
            <a:off x="1187624" y="1556792"/>
            <a:ext cx="3166993" cy="1944216"/>
          </a:xfrm>
          <a:prstGeom prst="rect">
            <a:avLst/>
          </a:prstGeom>
        </p:spPr>
      </p:pic>
      <p:sp>
        <p:nvSpPr>
          <p:cNvPr id="16" name="文本框 15"/>
          <p:cNvSpPr txBox="1"/>
          <p:nvPr/>
        </p:nvSpPr>
        <p:spPr>
          <a:xfrm>
            <a:off x="1691680" y="6381328"/>
            <a:ext cx="2053640" cy="369332"/>
          </a:xfrm>
          <a:prstGeom prst="rect">
            <a:avLst/>
          </a:prstGeom>
          <a:noFill/>
        </p:spPr>
        <p:txBody>
          <a:bodyPr wrap="square" rtlCol="0">
            <a:spAutoFit/>
          </a:bodyPr>
          <a:lstStyle/>
          <a:p>
            <a:pPr algn="ctr"/>
            <a:r>
              <a:rPr lang="zh-CN" altLang="zh-CN" dirty="0"/>
              <a:t>轮胎气压表</a:t>
            </a:r>
            <a:endParaRPr lang="zh-CN" altLang="en-US" b="1" dirty="0"/>
          </a:p>
        </p:txBody>
      </p:sp>
      <p:pic>
        <p:nvPicPr>
          <p:cNvPr id="4" name="图片 3"/>
          <p:cNvPicPr>
            <a:picLocks noChangeAspect="1"/>
          </p:cNvPicPr>
          <p:nvPr/>
        </p:nvPicPr>
        <p:blipFill>
          <a:blip r:embed="rId4"/>
          <a:stretch>
            <a:fillRect/>
          </a:stretch>
        </p:blipFill>
        <p:spPr>
          <a:xfrm>
            <a:off x="1331640" y="4005064"/>
            <a:ext cx="2736304" cy="2390078"/>
          </a:xfrm>
          <a:prstGeom prst="rect">
            <a:avLst/>
          </a:prstGeom>
        </p:spPr>
      </p:pic>
      <p:pic>
        <p:nvPicPr>
          <p:cNvPr id="6" name="图片 5"/>
          <p:cNvPicPr>
            <a:picLocks noChangeAspect="1"/>
          </p:cNvPicPr>
          <p:nvPr/>
        </p:nvPicPr>
        <p:blipFill>
          <a:blip r:embed="rId5"/>
          <a:stretch>
            <a:fillRect/>
          </a:stretch>
        </p:blipFill>
        <p:spPr>
          <a:xfrm>
            <a:off x="5076056" y="4005064"/>
            <a:ext cx="3168352" cy="2370646"/>
          </a:xfrm>
          <a:prstGeom prst="rect">
            <a:avLst/>
          </a:prstGeom>
        </p:spPr>
      </p:pic>
      <p:sp>
        <p:nvSpPr>
          <p:cNvPr id="11" name="文本框 10"/>
          <p:cNvSpPr txBox="1"/>
          <p:nvPr/>
        </p:nvSpPr>
        <p:spPr>
          <a:xfrm>
            <a:off x="5580112" y="6381328"/>
            <a:ext cx="2053640" cy="369332"/>
          </a:xfrm>
          <a:prstGeom prst="rect">
            <a:avLst/>
          </a:prstGeom>
          <a:noFill/>
        </p:spPr>
        <p:txBody>
          <a:bodyPr wrap="square" rtlCol="0">
            <a:spAutoFit/>
          </a:bodyPr>
          <a:lstStyle/>
          <a:p>
            <a:pPr algn="ctr"/>
            <a:r>
              <a:rPr lang="zh-CN" altLang="zh-CN"/>
              <a:t>转向参数测量仪</a:t>
            </a:r>
            <a:endParaRPr lang="zh-CN" altLang="en-US" b="1" dirty="0"/>
          </a:p>
        </p:txBody>
      </p:sp>
    </p:spTree>
    <p:extLst>
      <p:ext uri="{BB962C8B-B14F-4D97-AF65-F5344CB8AC3E}">
        <p14:creationId xmlns:p14="http://schemas.microsoft.com/office/powerpoint/2010/main" val="226004934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260648"/>
            <a:ext cx="8208912" cy="5721499"/>
          </a:xfrm>
        </p:spPr>
        <p:txBody>
          <a:bodyPr>
            <a:noAutofit/>
          </a:bodyPr>
          <a:lstStyle/>
          <a:p>
            <a:pPr marL="0" indent="457200">
              <a:lnSpc>
                <a:spcPct val="200000"/>
              </a:lnSpc>
              <a:buNone/>
            </a:pPr>
            <a:r>
              <a:rPr lang="zh-CN" altLang="zh-CN" sz="2400" b="1" dirty="0">
                <a:solidFill>
                  <a:srgbClr val="FFFF00"/>
                </a:solidFill>
              </a:rPr>
              <a:t>故障现象</a:t>
            </a:r>
          </a:p>
          <a:p>
            <a:pPr marL="0" indent="457200">
              <a:lnSpc>
                <a:spcPct val="200000"/>
              </a:lnSpc>
              <a:buNone/>
            </a:pPr>
            <a:r>
              <a:rPr lang="zh-CN" altLang="zh-CN" sz="2400" dirty="0"/>
              <a:t>汽车在行驶中，转动转向盘感到沉重费力，转弯后又不能及时回正方</a:t>
            </a:r>
            <a:r>
              <a:rPr lang="zh-CN" altLang="zh-CN" sz="2400" dirty="0" smtClean="0"/>
              <a:t>向</a:t>
            </a:r>
            <a:r>
              <a:rPr lang="zh-CN" altLang="en-US" sz="2400" dirty="0" smtClean="0"/>
              <a:t>。</a:t>
            </a:r>
            <a:endParaRPr lang="en-US" altLang="zh-CN" sz="2400" dirty="0" smtClean="0"/>
          </a:p>
          <a:p>
            <a:pPr marL="0" indent="457200">
              <a:lnSpc>
                <a:spcPct val="200000"/>
              </a:lnSpc>
              <a:buNone/>
            </a:pPr>
            <a:r>
              <a:rPr lang="zh-CN" altLang="en-US" sz="2400" b="1" dirty="0" smtClean="0">
                <a:solidFill>
                  <a:srgbClr val="FFFF00"/>
                </a:solidFill>
              </a:rPr>
              <a:t>故障</a:t>
            </a:r>
            <a:r>
              <a:rPr lang="zh-CN" altLang="en-US" sz="2400" b="1" dirty="0">
                <a:solidFill>
                  <a:srgbClr val="FFFF00"/>
                </a:solidFill>
              </a:rPr>
              <a:t>原因</a:t>
            </a:r>
            <a:endParaRPr lang="en-US" altLang="zh-CN" sz="2400" b="1" dirty="0">
              <a:solidFill>
                <a:srgbClr val="FFFF00"/>
              </a:solidFill>
            </a:endParaRPr>
          </a:p>
          <a:p>
            <a:pPr marL="0" indent="457200">
              <a:lnSpc>
                <a:spcPct val="200000"/>
              </a:lnSpc>
              <a:buNone/>
            </a:pPr>
            <a:r>
              <a:rPr lang="en-US" altLang="zh-CN" sz="2400" dirty="0"/>
              <a:t>1.</a:t>
            </a:r>
            <a:r>
              <a:rPr lang="zh-CN" altLang="zh-CN" sz="2400" dirty="0"/>
              <a:t>转向器方面的</a:t>
            </a:r>
            <a:r>
              <a:rPr lang="zh-CN" altLang="zh-CN" sz="2400" dirty="0" smtClean="0"/>
              <a:t>原因</a:t>
            </a:r>
            <a:endParaRPr lang="en-US" altLang="zh-CN" sz="2400" dirty="0" smtClean="0"/>
          </a:p>
          <a:p>
            <a:pPr marL="0" indent="457200">
              <a:lnSpc>
                <a:spcPct val="200000"/>
              </a:lnSpc>
              <a:buNone/>
            </a:pPr>
            <a:r>
              <a:rPr lang="zh-CN" altLang="zh-CN" sz="2400" dirty="0"/>
              <a:t>转向器缺乏</a:t>
            </a:r>
            <a:r>
              <a:rPr lang="zh-CN" altLang="zh-CN" sz="2400" dirty="0"/>
              <a:t>润滑油</a:t>
            </a:r>
            <a:r>
              <a:rPr lang="zh-CN" altLang="en-US" sz="2400" dirty="0"/>
              <a:t>，</a:t>
            </a:r>
            <a:r>
              <a:rPr lang="zh-CN" altLang="zh-CN" sz="2400" dirty="0"/>
              <a:t>转向</a:t>
            </a:r>
            <a:r>
              <a:rPr lang="zh-CN" altLang="zh-CN" sz="2400" dirty="0"/>
              <a:t>轴弯曲或转向轴管凹陷碰擦</a:t>
            </a:r>
            <a:r>
              <a:rPr lang="zh-CN" altLang="zh-CN" sz="2400" dirty="0"/>
              <a:t>，转向</a:t>
            </a:r>
            <a:r>
              <a:rPr lang="zh-CN" altLang="zh-CN" sz="2400" dirty="0"/>
              <a:t>摇臂与衬套配合间隙过小或无</a:t>
            </a:r>
            <a:r>
              <a:rPr lang="zh-CN" altLang="zh-CN" sz="2400" dirty="0" smtClean="0"/>
              <a:t>间隙</a:t>
            </a:r>
            <a:r>
              <a:rPr lang="zh-CN" altLang="en-US" sz="2400" dirty="0" smtClean="0"/>
              <a:t>等。</a:t>
            </a:r>
            <a:endParaRPr lang="zh-CN" altLang="zh-CN" sz="2400" dirty="0"/>
          </a:p>
        </p:txBody>
      </p:sp>
    </p:spTree>
    <p:extLst>
      <p:ext uri="{BB962C8B-B14F-4D97-AF65-F5344CB8AC3E}">
        <p14:creationId xmlns:p14="http://schemas.microsoft.com/office/powerpoint/2010/main" val="174763698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548680"/>
            <a:ext cx="8352928" cy="5577483"/>
          </a:xfrm>
        </p:spPr>
        <p:txBody>
          <a:bodyPr>
            <a:noAutofit/>
          </a:bodyPr>
          <a:lstStyle/>
          <a:p>
            <a:pPr marL="0" indent="457200">
              <a:lnSpc>
                <a:spcPct val="200000"/>
              </a:lnSpc>
              <a:buNone/>
            </a:pPr>
            <a:r>
              <a:rPr lang="en-US" altLang="zh-CN" sz="2400" dirty="0"/>
              <a:t>2.</a:t>
            </a:r>
            <a:r>
              <a:rPr lang="zh-CN" altLang="zh-CN" sz="2400" dirty="0"/>
              <a:t>转向传动机构的</a:t>
            </a:r>
            <a:r>
              <a:rPr lang="zh-CN" altLang="zh-CN" sz="2400" dirty="0" smtClean="0"/>
              <a:t>原因</a:t>
            </a:r>
            <a:endParaRPr lang="en-US" altLang="zh-CN" sz="2400" dirty="0" smtClean="0"/>
          </a:p>
          <a:p>
            <a:pPr marL="0" indent="457200">
              <a:lnSpc>
                <a:spcPct val="200000"/>
              </a:lnSpc>
              <a:buNone/>
            </a:pPr>
            <a:r>
              <a:rPr lang="zh-CN" altLang="zh-CN" sz="2400" dirty="0"/>
              <a:t>各处球销缺乏</a:t>
            </a:r>
            <a:r>
              <a:rPr lang="zh-CN" altLang="zh-CN" sz="2400" dirty="0"/>
              <a:t>润滑油</a:t>
            </a:r>
            <a:r>
              <a:rPr lang="zh-CN" altLang="en-US" sz="2400" dirty="0"/>
              <a:t>，</a:t>
            </a:r>
            <a:r>
              <a:rPr lang="zh-CN" altLang="zh-CN" sz="2400" dirty="0"/>
              <a:t>转向</a:t>
            </a:r>
            <a:r>
              <a:rPr lang="zh-CN" altLang="zh-CN" sz="2400" dirty="0"/>
              <a:t>直拉杆和横拉杆上球销调整过紧，</a:t>
            </a:r>
            <a:r>
              <a:rPr lang="zh-CN" altLang="zh-CN" sz="2400" dirty="0" smtClean="0"/>
              <a:t>压紧弹簧</a:t>
            </a:r>
            <a:r>
              <a:rPr lang="zh-CN" altLang="zh-CN" sz="2400" dirty="0"/>
              <a:t>过硬或</a:t>
            </a:r>
            <a:r>
              <a:rPr lang="zh-CN" altLang="zh-CN" sz="2400" dirty="0"/>
              <a:t>折断</a:t>
            </a:r>
            <a:r>
              <a:rPr lang="zh-CN" altLang="en-US" sz="2400" dirty="0"/>
              <a:t>，</a:t>
            </a:r>
            <a:r>
              <a:rPr lang="zh-CN" altLang="zh-CN" sz="2400" dirty="0"/>
              <a:t>转向</a:t>
            </a:r>
            <a:r>
              <a:rPr lang="zh-CN" altLang="zh-CN" sz="2400" dirty="0"/>
              <a:t>直拉杆或横拉杆弯曲</a:t>
            </a:r>
            <a:r>
              <a:rPr lang="zh-CN" altLang="zh-CN" sz="2400" dirty="0" smtClean="0"/>
              <a:t>变形</a:t>
            </a:r>
            <a:r>
              <a:rPr lang="zh-CN" altLang="en-US" sz="2400" dirty="0" smtClean="0"/>
              <a:t>等。</a:t>
            </a:r>
            <a:endParaRPr lang="en-US" altLang="zh-CN" sz="2400" dirty="0" smtClean="0"/>
          </a:p>
          <a:p>
            <a:pPr marL="0" indent="457200">
              <a:lnSpc>
                <a:spcPct val="200000"/>
              </a:lnSpc>
              <a:buNone/>
            </a:pPr>
            <a:r>
              <a:rPr lang="en-US" altLang="zh-CN" sz="2400" dirty="0"/>
              <a:t>3.</a:t>
            </a:r>
            <a:r>
              <a:rPr lang="zh-CN" altLang="zh-CN" sz="2400" dirty="0"/>
              <a:t>前桥（转向桥）和车轮方面的原因</a:t>
            </a:r>
          </a:p>
          <a:p>
            <a:pPr marL="0" indent="457200">
              <a:lnSpc>
                <a:spcPct val="200000"/>
              </a:lnSpc>
              <a:buNone/>
            </a:pPr>
            <a:r>
              <a:rPr lang="zh-CN" altLang="zh-CN" sz="2400" dirty="0"/>
              <a:t>前轴变形、扭转，引起前轮定位</a:t>
            </a:r>
            <a:r>
              <a:rPr lang="zh-CN" altLang="zh-CN" sz="2400" dirty="0" smtClean="0"/>
              <a:t>失准</a:t>
            </a:r>
            <a:r>
              <a:rPr lang="zh-CN" altLang="en-US" sz="2400" dirty="0" smtClean="0"/>
              <a:t>；</a:t>
            </a:r>
            <a:r>
              <a:rPr lang="zh-CN" altLang="zh-CN" sz="2400" dirty="0" smtClean="0"/>
              <a:t>轮胎</a:t>
            </a:r>
            <a:r>
              <a:rPr lang="zh-CN" altLang="zh-CN" sz="2400" dirty="0"/>
              <a:t>气压</a:t>
            </a:r>
            <a:r>
              <a:rPr lang="zh-CN" altLang="zh-CN" sz="2400" dirty="0" smtClean="0"/>
              <a:t>不足</a:t>
            </a:r>
            <a:r>
              <a:rPr lang="zh-CN" altLang="en-US" sz="2400" dirty="0" smtClean="0"/>
              <a:t>；</a:t>
            </a:r>
            <a:r>
              <a:rPr lang="zh-CN" altLang="zh-CN" sz="2400" dirty="0" smtClean="0"/>
              <a:t>前轮</a:t>
            </a:r>
            <a:r>
              <a:rPr lang="zh-CN" altLang="zh-CN" sz="2400" dirty="0"/>
              <a:t>轮毂轴承调整过</a:t>
            </a:r>
            <a:r>
              <a:rPr lang="zh-CN" altLang="zh-CN" sz="2400" dirty="0" smtClean="0"/>
              <a:t>紧</a:t>
            </a:r>
            <a:r>
              <a:rPr lang="zh-CN" altLang="en-US" sz="2400" dirty="0" smtClean="0"/>
              <a:t>；</a:t>
            </a:r>
            <a:r>
              <a:rPr lang="zh-CN" altLang="zh-CN" sz="2400" dirty="0" smtClean="0"/>
              <a:t>转向</a:t>
            </a:r>
            <a:r>
              <a:rPr lang="zh-CN" altLang="zh-CN" sz="2400" dirty="0"/>
              <a:t>桥或驱动桥超载</a:t>
            </a:r>
            <a:r>
              <a:rPr lang="zh-CN" altLang="zh-CN" sz="2400" dirty="0" smtClean="0"/>
              <a:t>。</a:t>
            </a:r>
            <a:endParaRPr lang="en-US" altLang="zh-CN" sz="2400" dirty="0" smtClean="0"/>
          </a:p>
          <a:p>
            <a:pPr marL="0" indent="457200">
              <a:lnSpc>
                <a:spcPct val="200000"/>
              </a:lnSpc>
              <a:buNone/>
            </a:pPr>
            <a:r>
              <a:rPr lang="en-US" altLang="zh-CN" sz="2400" dirty="0"/>
              <a:t>4.</a:t>
            </a:r>
            <a:r>
              <a:rPr lang="zh-CN" altLang="zh-CN" sz="2400" dirty="0"/>
              <a:t>其他部位的</a:t>
            </a:r>
            <a:r>
              <a:rPr lang="zh-CN" altLang="zh-CN" sz="2400" dirty="0" smtClean="0"/>
              <a:t>原因</a:t>
            </a:r>
            <a:endParaRPr lang="zh-CN" altLang="zh-CN" sz="2400" dirty="0"/>
          </a:p>
        </p:txBody>
      </p:sp>
    </p:spTree>
    <p:extLst>
      <p:ext uri="{BB962C8B-B14F-4D97-AF65-F5344CB8AC3E}">
        <p14:creationId xmlns:p14="http://schemas.microsoft.com/office/powerpoint/2010/main" val="69127470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404664"/>
            <a:ext cx="8003232" cy="6192688"/>
          </a:xfrm>
        </p:spPr>
        <p:txBody>
          <a:bodyPr>
            <a:normAutofit lnSpcReduction="10000"/>
          </a:bodyPr>
          <a:lstStyle/>
          <a:p>
            <a:pPr marL="0" indent="457200">
              <a:lnSpc>
                <a:spcPct val="200000"/>
              </a:lnSpc>
              <a:buNone/>
            </a:pPr>
            <a:r>
              <a:rPr lang="zh-CN" altLang="zh-CN" sz="2400" b="1" dirty="0" smtClean="0">
                <a:solidFill>
                  <a:srgbClr val="FFFF00"/>
                </a:solidFill>
              </a:rPr>
              <a:t>故障排除</a:t>
            </a:r>
            <a:r>
              <a:rPr lang="zh-CN" altLang="en-US" sz="2400" b="1" dirty="0" smtClean="0">
                <a:solidFill>
                  <a:srgbClr val="FFFF00"/>
                </a:solidFill>
              </a:rPr>
              <a:t>方法</a:t>
            </a:r>
            <a:endParaRPr lang="zh-CN" altLang="zh-CN" sz="2400" b="1" dirty="0">
              <a:solidFill>
                <a:srgbClr val="FFFF00"/>
              </a:solidFill>
            </a:endParaRPr>
          </a:p>
          <a:p>
            <a:pPr marL="0" indent="457200">
              <a:lnSpc>
                <a:spcPct val="200000"/>
              </a:lnSpc>
              <a:buNone/>
            </a:pPr>
            <a:r>
              <a:rPr lang="en-US" altLang="zh-CN" sz="2400" dirty="0"/>
              <a:t>1.</a:t>
            </a:r>
            <a:r>
              <a:rPr lang="zh-CN" altLang="zh-CN" sz="2400" dirty="0"/>
              <a:t>顶起前桥，转动转向盘，若感到转向盘变轻，则说明故障部位在前桥、车轮或其他部位</a:t>
            </a:r>
            <a:r>
              <a:rPr lang="zh-CN" altLang="zh-CN" sz="2400" dirty="0" smtClean="0"/>
              <a:t>。</a:t>
            </a:r>
            <a:endParaRPr lang="en-US" altLang="zh-CN" sz="2400" dirty="0" smtClean="0"/>
          </a:p>
          <a:p>
            <a:pPr marL="0" indent="457200">
              <a:lnSpc>
                <a:spcPct val="200000"/>
              </a:lnSpc>
              <a:buNone/>
            </a:pPr>
            <a:r>
              <a:rPr lang="en-US" altLang="zh-CN" sz="2400" dirty="0"/>
              <a:t>2.</a:t>
            </a:r>
            <a:r>
              <a:rPr lang="zh-CN" altLang="zh-CN" sz="2400" dirty="0"/>
              <a:t>若转向仍感沉重，说明故障在转向器或转向传动</a:t>
            </a:r>
            <a:r>
              <a:rPr lang="zh-CN" altLang="zh-CN" sz="2400" dirty="0" smtClean="0"/>
              <a:t>机构</a:t>
            </a:r>
            <a:r>
              <a:rPr lang="zh-CN" altLang="en-US" sz="2400" dirty="0" smtClean="0"/>
              <a:t>。</a:t>
            </a:r>
            <a:endParaRPr lang="en-US" altLang="zh-CN" sz="2400" dirty="0" smtClean="0"/>
          </a:p>
          <a:p>
            <a:pPr marL="0" indent="457200">
              <a:lnSpc>
                <a:spcPct val="200000"/>
              </a:lnSpc>
              <a:buNone/>
            </a:pPr>
            <a:r>
              <a:rPr lang="en-US" altLang="zh-CN" sz="2400" dirty="0"/>
              <a:t>3.</a:t>
            </a:r>
            <a:r>
              <a:rPr lang="zh-CN" altLang="zh-CN" sz="2400" dirty="0"/>
              <a:t>拆下转向摇臂后，若转向仍</a:t>
            </a:r>
            <a:r>
              <a:rPr lang="zh-CN" altLang="zh-CN" sz="2400" dirty="0" smtClean="0"/>
              <a:t>沉重</a:t>
            </a:r>
            <a:r>
              <a:rPr lang="zh-CN" altLang="en-US" sz="2400" dirty="0" smtClean="0"/>
              <a:t>，</a:t>
            </a:r>
            <a:r>
              <a:rPr lang="zh-CN" altLang="zh-CN" sz="2400" dirty="0" smtClean="0"/>
              <a:t>则</a:t>
            </a:r>
            <a:r>
              <a:rPr lang="zh-CN" altLang="zh-CN" sz="2400" dirty="0"/>
              <a:t>转向器本身有</a:t>
            </a:r>
            <a:r>
              <a:rPr lang="zh-CN" altLang="zh-CN" sz="2400" dirty="0" smtClean="0"/>
              <a:t>故障</a:t>
            </a:r>
            <a:r>
              <a:rPr lang="zh-CN" altLang="en-US" sz="2400" dirty="0" smtClean="0"/>
              <a:t>。</a:t>
            </a:r>
            <a:endParaRPr lang="en-US" altLang="zh-CN" sz="2400" dirty="0" smtClean="0"/>
          </a:p>
          <a:p>
            <a:pPr marL="0" indent="457200">
              <a:lnSpc>
                <a:spcPct val="200000"/>
              </a:lnSpc>
              <a:buNone/>
            </a:pPr>
            <a:r>
              <a:rPr lang="en-US" altLang="zh-CN" sz="2400" dirty="0"/>
              <a:t>4.</a:t>
            </a:r>
            <a:r>
              <a:rPr lang="zh-CN" altLang="zh-CN" sz="2400" dirty="0"/>
              <a:t>经过上述检查，如仍不见减轻，可检查车桥、车架或下控制臂（独立悬架式）与转向节臂，看其有无</a:t>
            </a:r>
            <a:r>
              <a:rPr lang="zh-CN" altLang="zh-CN" sz="2400" dirty="0" smtClean="0"/>
              <a:t>变形</a:t>
            </a:r>
            <a:r>
              <a:rPr lang="zh-CN" altLang="en-US" sz="2400" dirty="0" smtClean="0"/>
              <a:t>。</a:t>
            </a:r>
            <a:endParaRPr lang="zh-CN" altLang="zh-CN" sz="2400" dirty="0"/>
          </a:p>
        </p:txBody>
      </p:sp>
    </p:spTree>
    <p:extLst>
      <p:ext uri="{BB962C8B-B14F-4D97-AF65-F5344CB8AC3E}">
        <p14:creationId xmlns:p14="http://schemas.microsoft.com/office/powerpoint/2010/main" val="7944485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683568" y="980728"/>
            <a:ext cx="7632848" cy="1109723"/>
          </a:xfrm>
          <a:prstGeom prst="rect">
            <a:avLst/>
          </a:prstGeom>
        </p:spPr>
        <p:txBody>
          <a:bodyPr vert="horz" rtlCol="0" anchor="ctr">
            <a:noAutofit/>
            <a:scene3d>
              <a:camera prst="orthographicFront"/>
              <a:lightRig rig="soft" dir="t"/>
            </a:scene3d>
            <a:sp3d prstMaterial="matte">
              <a:bevelT w="12700" h="12700"/>
            </a:sp3d>
          </a:bodyPr>
          <a:lstStyle>
            <a:lvl1pPr algn="l" rtl="0" eaLnBrk="1" latinLnBrk="0" hangingPunct="1">
              <a:spcBef>
                <a:spcPct val="0"/>
              </a:spcBef>
              <a:buNone/>
              <a:defRPr kumimoji="0" lang="zh-CN" altLang="en-US" sz="4400" b="0" kern="1200" spc="5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indent="457200" algn="ctr"/>
            <a:r>
              <a:rPr lang="zh-CN" altLang="en-US" sz="3600" b="1" dirty="0" smtClean="0">
                <a:solidFill>
                  <a:srgbClr val="FFFF00"/>
                </a:solidFill>
                <a:effectLst/>
                <a:latin typeface="+mn-ea"/>
                <a:ea typeface="+mn-ea"/>
              </a:rPr>
              <a:t>项目</a:t>
            </a:r>
            <a:r>
              <a:rPr lang="en-US" altLang="zh-CN" sz="3600" b="1" dirty="0" smtClean="0">
                <a:solidFill>
                  <a:srgbClr val="FFFF00"/>
                </a:solidFill>
                <a:effectLst/>
                <a:latin typeface="+mn-ea"/>
                <a:ea typeface="+mn-ea"/>
              </a:rPr>
              <a:t>1 </a:t>
            </a:r>
            <a:r>
              <a:rPr lang="zh-CN" altLang="zh-CN" sz="3600" b="1" dirty="0" smtClean="0">
                <a:solidFill>
                  <a:srgbClr val="FFFF00"/>
                </a:solidFill>
                <a:effectLst/>
                <a:latin typeface="+mn-ea"/>
                <a:ea typeface="+mn-ea"/>
              </a:rPr>
              <a:t>转向器</a:t>
            </a:r>
            <a:r>
              <a:rPr lang="zh-CN" altLang="zh-CN" sz="3600" b="1" dirty="0" smtClean="0">
                <a:solidFill>
                  <a:srgbClr val="FFFF00"/>
                </a:solidFill>
                <a:effectLst/>
                <a:latin typeface="+mn-ea"/>
                <a:ea typeface="+mn-ea"/>
              </a:rPr>
              <a:t>的</a:t>
            </a:r>
            <a:r>
              <a:rPr lang="zh-CN" altLang="zh-CN" sz="3600" b="1" dirty="0">
                <a:solidFill>
                  <a:srgbClr val="FFFF00"/>
                </a:solidFill>
                <a:effectLst/>
                <a:latin typeface="+mn-ea"/>
                <a:ea typeface="+mn-ea"/>
              </a:rPr>
              <a:t>维护</a:t>
            </a:r>
            <a:endParaRPr lang="zh-CN" altLang="en-US" sz="3600" b="1" dirty="0">
              <a:solidFill>
                <a:srgbClr val="FFFF00"/>
              </a:solidFill>
              <a:effectLst/>
              <a:latin typeface="+mn-ea"/>
              <a:ea typeface="+mn-ea"/>
            </a:endParaRPr>
          </a:p>
        </p:txBody>
      </p:sp>
      <p:sp>
        <p:nvSpPr>
          <p:cNvPr id="5" name="文本框 4"/>
          <p:cNvSpPr txBox="1"/>
          <p:nvPr/>
        </p:nvSpPr>
        <p:spPr>
          <a:xfrm>
            <a:off x="683568" y="2924944"/>
            <a:ext cx="7632848" cy="1815882"/>
          </a:xfrm>
          <a:prstGeom prst="rect">
            <a:avLst/>
          </a:prstGeom>
          <a:noFill/>
        </p:spPr>
        <p:txBody>
          <a:bodyPr wrap="square" rtlCol="0">
            <a:spAutoFit/>
          </a:bodyPr>
          <a:lstStyle/>
          <a:p>
            <a:pPr indent="457200" algn="just">
              <a:lnSpc>
                <a:spcPct val="200000"/>
              </a:lnSpc>
            </a:pPr>
            <a:r>
              <a:rPr lang="zh-CN" altLang="zh-CN" sz="2800" dirty="0">
                <a:solidFill>
                  <a:srgbClr val="FFFF00"/>
                </a:solidFill>
              </a:rPr>
              <a:t>实训要求</a:t>
            </a:r>
          </a:p>
          <a:p>
            <a:pPr indent="457200" algn="just">
              <a:lnSpc>
                <a:spcPct val="200000"/>
              </a:lnSpc>
            </a:pPr>
            <a:r>
              <a:rPr lang="zh-CN" altLang="zh-CN" sz="2800" dirty="0"/>
              <a:t>掌握转向器的维护作业内容及操作要点。</a:t>
            </a:r>
            <a:endParaRPr lang="en-US" altLang="zh-CN" sz="2800" dirty="0"/>
          </a:p>
        </p:txBody>
      </p:sp>
    </p:spTree>
    <p:extLst>
      <p:ext uri="{BB962C8B-B14F-4D97-AF65-F5344CB8AC3E}">
        <p14:creationId xmlns:p14="http://schemas.microsoft.com/office/powerpoint/2010/main" val="2469858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764704"/>
            <a:ext cx="7632848" cy="1109723"/>
          </a:xfrm>
        </p:spPr>
        <p:txBody>
          <a:bodyPr>
            <a:noAutofit/>
          </a:bodyPr>
          <a:lstStyle/>
          <a:p>
            <a:pPr indent="457200" algn="just"/>
            <a:r>
              <a:rPr lang="zh-CN" altLang="zh-CN" sz="3600" b="1" dirty="0" smtClean="0">
                <a:solidFill>
                  <a:srgbClr val="FFFF00"/>
                </a:solidFill>
                <a:effectLst/>
                <a:latin typeface="+mn-ea"/>
                <a:ea typeface="+mn-ea"/>
              </a:rPr>
              <a:t>项目</a:t>
            </a:r>
            <a:r>
              <a:rPr lang="en-US" altLang="zh-CN" sz="3600" b="1" dirty="0" smtClean="0">
                <a:solidFill>
                  <a:srgbClr val="FFFF00"/>
                </a:solidFill>
                <a:effectLst/>
                <a:latin typeface="+mn-ea"/>
                <a:ea typeface="+mn-ea"/>
              </a:rPr>
              <a:t>2 </a:t>
            </a:r>
            <a:r>
              <a:rPr lang="zh-CN" altLang="zh-CN" sz="3600" b="1" dirty="0" smtClean="0">
                <a:solidFill>
                  <a:srgbClr val="FFFF00"/>
                </a:solidFill>
                <a:effectLst/>
                <a:latin typeface="+mn-ea"/>
                <a:ea typeface="+mn-ea"/>
              </a:rPr>
              <a:t>低速</a:t>
            </a:r>
            <a:r>
              <a:rPr lang="zh-CN" altLang="zh-CN" sz="3600" b="1" dirty="0">
                <a:solidFill>
                  <a:srgbClr val="FFFF00"/>
                </a:solidFill>
                <a:effectLst/>
                <a:latin typeface="+mn-ea"/>
                <a:ea typeface="+mn-ea"/>
              </a:rPr>
              <a:t>摆头</a:t>
            </a:r>
            <a:r>
              <a:rPr lang="zh-CN" altLang="zh-CN" sz="3600" b="1" dirty="0" smtClean="0">
                <a:solidFill>
                  <a:srgbClr val="FFFF00"/>
                </a:solidFill>
                <a:effectLst/>
                <a:latin typeface="+mn-ea"/>
                <a:ea typeface="+mn-ea"/>
              </a:rPr>
              <a:t>故障</a:t>
            </a:r>
            <a:r>
              <a:rPr lang="zh-CN" altLang="zh-CN" sz="3600" b="1" dirty="0">
                <a:solidFill>
                  <a:srgbClr val="FFFF00"/>
                </a:solidFill>
                <a:effectLst/>
                <a:latin typeface="+mn-ea"/>
                <a:ea typeface="+mn-ea"/>
              </a:rPr>
              <a:t>的诊断</a:t>
            </a:r>
            <a:r>
              <a:rPr lang="zh-CN" altLang="zh-CN" sz="3600" b="1" dirty="0" smtClean="0">
                <a:solidFill>
                  <a:srgbClr val="FFFF00"/>
                </a:solidFill>
                <a:effectLst/>
                <a:latin typeface="+mn-ea"/>
                <a:ea typeface="+mn-ea"/>
              </a:rPr>
              <a:t>与</a:t>
            </a:r>
            <a:r>
              <a:rPr lang="en-US" altLang="zh-CN" sz="3600" b="1" dirty="0" smtClean="0">
                <a:solidFill>
                  <a:srgbClr val="FFFF00"/>
                </a:solidFill>
                <a:effectLst/>
                <a:latin typeface="+mn-ea"/>
                <a:ea typeface="+mn-ea"/>
              </a:rPr>
              <a:t/>
            </a:r>
            <a:br>
              <a:rPr lang="en-US" altLang="zh-CN" sz="3600" b="1" dirty="0" smtClean="0">
                <a:solidFill>
                  <a:srgbClr val="FFFF00"/>
                </a:solidFill>
                <a:effectLst/>
                <a:latin typeface="+mn-ea"/>
                <a:ea typeface="+mn-ea"/>
              </a:rPr>
            </a:br>
            <a:r>
              <a:rPr lang="en-US" altLang="zh-CN" sz="3600" b="1" dirty="0">
                <a:solidFill>
                  <a:srgbClr val="FFFF00"/>
                </a:solidFill>
                <a:effectLst/>
                <a:latin typeface="+mn-ea"/>
                <a:ea typeface="+mn-ea"/>
              </a:rPr>
              <a:t> </a:t>
            </a:r>
            <a:r>
              <a:rPr lang="en-US" altLang="zh-CN" sz="3600" b="1" dirty="0" smtClean="0">
                <a:solidFill>
                  <a:srgbClr val="FFFF00"/>
                </a:solidFill>
                <a:effectLst/>
                <a:latin typeface="+mn-ea"/>
                <a:ea typeface="+mn-ea"/>
              </a:rPr>
              <a:t>             </a:t>
            </a:r>
            <a:r>
              <a:rPr lang="zh-CN" altLang="zh-CN" sz="3600" b="1" dirty="0" smtClean="0">
                <a:solidFill>
                  <a:srgbClr val="FFFF00"/>
                </a:solidFill>
                <a:effectLst/>
                <a:latin typeface="+mn-ea"/>
                <a:ea typeface="+mn-ea"/>
              </a:rPr>
              <a:t>排除</a:t>
            </a:r>
            <a:endParaRPr lang="zh-CN" altLang="zh-CN" sz="3600" b="1" dirty="0">
              <a:solidFill>
                <a:srgbClr val="FFFF00"/>
              </a:solidFill>
              <a:effectLst/>
              <a:latin typeface="+mn-ea"/>
              <a:ea typeface="+mn-ea"/>
            </a:endParaRPr>
          </a:p>
        </p:txBody>
      </p:sp>
      <p:sp>
        <p:nvSpPr>
          <p:cNvPr id="4" name="文本框 3"/>
          <p:cNvSpPr txBox="1"/>
          <p:nvPr/>
        </p:nvSpPr>
        <p:spPr>
          <a:xfrm>
            <a:off x="683568" y="2348880"/>
            <a:ext cx="7920880" cy="2677656"/>
          </a:xfrm>
          <a:prstGeom prst="rect">
            <a:avLst/>
          </a:prstGeom>
          <a:noFill/>
        </p:spPr>
        <p:txBody>
          <a:bodyPr wrap="square" rtlCol="0">
            <a:spAutoFit/>
          </a:bodyPr>
          <a:lstStyle/>
          <a:p>
            <a:pPr indent="457200" algn="just">
              <a:lnSpc>
                <a:spcPct val="200000"/>
              </a:lnSpc>
            </a:pPr>
            <a:r>
              <a:rPr lang="zh-CN" altLang="zh-CN" sz="2800" dirty="0">
                <a:solidFill>
                  <a:srgbClr val="FFFF00"/>
                </a:solidFill>
              </a:rPr>
              <a:t>实训要求</a:t>
            </a:r>
          </a:p>
          <a:p>
            <a:pPr indent="457200" algn="just">
              <a:lnSpc>
                <a:spcPct val="200000"/>
              </a:lnSpc>
            </a:pPr>
            <a:r>
              <a:rPr lang="en-US" altLang="zh-CN" sz="2800" dirty="0"/>
              <a:t>1.</a:t>
            </a:r>
            <a:r>
              <a:rPr lang="zh-CN" altLang="zh-CN" sz="2800" dirty="0"/>
              <a:t>掌握低速摆头故障现象及原因；</a:t>
            </a:r>
          </a:p>
          <a:p>
            <a:pPr indent="457200" algn="just">
              <a:lnSpc>
                <a:spcPct val="200000"/>
              </a:lnSpc>
            </a:pPr>
            <a:r>
              <a:rPr lang="en-US" altLang="zh-CN" sz="2800" dirty="0"/>
              <a:t>2.</a:t>
            </a:r>
            <a:r>
              <a:rPr lang="zh-CN" altLang="zh-CN" sz="2800" dirty="0"/>
              <a:t>掌握低速摆头故障的排除方法。</a:t>
            </a:r>
            <a:endParaRPr lang="en-US" altLang="zh-CN" sz="2800" dirty="0"/>
          </a:p>
        </p:txBody>
      </p:sp>
    </p:spTree>
    <p:extLst>
      <p:ext uri="{BB962C8B-B14F-4D97-AF65-F5344CB8AC3E}">
        <p14:creationId xmlns:p14="http://schemas.microsoft.com/office/powerpoint/2010/main" val="375854927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683568" y="260648"/>
            <a:ext cx="7848872" cy="1008112"/>
          </a:xfrm>
        </p:spPr>
        <p:txBody>
          <a:bodyPr>
            <a:noAutofit/>
          </a:bodyPr>
          <a:lstStyle/>
          <a:p>
            <a:pPr indent="0" algn="just">
              <a:lnSpc>
                <a:spcPct val="200000"/>
              </a:lnSpc>
              <a:buNone/>
            </a:pPr>
            <a:r>
              <a:rPr lang="zh-CN" altLang="en-US" sz="2400" b="1" dirty="0" smtClean="0">
                <a:solidFill>
                  <a:srgbClr val="FFFF00"/>
                </a:solidFill>
              </a:rPr>
              <a:t>主要实训器材</a:t>
            </a:r>
            <a:endParaRPr lang="en-US" altLang="zh-CN" sz="2400" b="1" dirty="0" smtClean="0">
              <a:solidFill>
                <a:srgbClr val="FFFF00"/>
              </a:solidFill>
            </a:endParaRPr>
          </a:p>
        </p:txBody>
      </p:sp>
      <p:sp>
        <p:nvSpPr>
          <p:cNvPr id="8" name="文本框 7"/>
          <p:cNvSpPr txBox="1"/>
          <p:nvPr/>
        </p:nvSpPr>
        <p:spPr>
          <a:xfrm>
            <a:off x="1475656" y="3645024"/>
            <a:ext cx="2398159" cy="369332"/>
          </a:xfrm>
          <a:prstGeom prst="rect">
            <a:avLst/>
          </a:prstGeom>
          <a:noFill/>
        </p:spPr>
        <p:txBody>
          <a:bodyPr wrap="square" rtlCol="0">
            <a:spAutoFit/>
          </a:bodyPr>
          <a:lstStyle/>
          <a:p>
            <a:pPr algn="ctr"/>
            <a:r>
              <a:rPr lang="zh-CN" altLang="zh-CN" dirty="0"/>
              <a:t>实训</a:t>
            </a:r>
            <a:r>
              <a:rPr lang="zh-CN" altLang="zh-CN" dirty="0" smtClean="0"/>
              <a:t>汽车</a:t>
            </a:r>
            <a:r>
              <a:rPr lang="zh-CN" altLang="zh-CN" dirty="0"/>
              <a:t>（</a:t>
            </a:r>
            <a:r>
              <a:rPr lang="en-US" altLang="zh-CN" dirty="0"/>
              <a:t>EQ1092</a:t>
            </a:r>
            <a:r>
              <a:rPr lang="zh-CN" altLang="zh-CN" dirty="0"/>
              <a:t>）</a:t>
            </a:r>
            <a:endParaRPr lang="zh-CN" altLang="en-US" dirty="0"/>
          </a:p>
        </p:txBody>
      </p:sp>
      <p:pic>
        <p:nvPicPr>
          <p:cNvPr id="10" name="图片 9"/>
          <p:cNvPicPr>
            <a:picLocks noChangeAspect="1"/>
          </p:cNvPicPr>
          <p:nvPr/>
        </p:nvPicPr>
        <p:blipFill>
          <a:blip r:embed="rId2"/>
          <a:stretch>
            <a:fillRect/>
          </a:stretch>
        </p:blipFill>
        <p:spPr>
          <a:xfrm>
            <a:off x="5076056" y="1556792"/>
            <a:ext cx="3420381" cy="1944216"/>
          </a:xfrm>
          <a:prstGeom prst="rect">
            <a:avLst/>
          </a:prstGeom>
        </p:spPr>
      </p:pic>
      <p:sp>
        <p:nvSpPr>
          <p:cNvPr id="19" name="文本框 18"/>
          <p:cNvSpPr txBox="1"/>
          <p:nvPr/>
        </p:nvSpPr>
        <p:spPr>
          <a:xfrm>
            <a:off x="5868144" y="3645024"/>
            <a:ext cx="2053640" cy="369332"/>
          </a:xfrm>
          <a:prstGeom prst="rect">
            <a:avLst/>
          </a:prstGeom>
          <a:noFill/>
        </p:spPr>
        <p:txBody>
          <a:bodyPr wrap="square" rtlCol="0">
            <a:spAutoFit/>
          </a:bodyPr>
          <a:lstStyle/>
          <a:p>
            <a:pPr algn="ctr"/>
            <a:r>
              <a:rPr lang="zh-CN" altLang="zh-CN" dirty="0"/>
              <a:t>常用修理工具</a:t>
            </a:r>
            <a:endParaRPr lang="zh-CN" altLang="en-US" dirty="0"/>
          </a:p>
        </p:txBody>
      </p:sp>
      <p:pic>
        <p:nvPicPr>
          <p:cNvPr id="3" name="图片 2"/>
          <p:cNvPicPr>
            <a:picLocks noChangeAspect="1"/>
          </p:cNvPicPr>
          <p:nvPr/>
        </p:nvPicPr>
        <p:blipFill>
          <a:blip r:embed="rId3"/>
          <a:stretch>
            <a:fillRect/>
          </a:stretch>
        </p:blipFill>
        <p:spPr>
          <a:xfrm>
            <a:off x="1187624" y="1556792"/>
            <a:ext cx="3166993" cy="1944216"/>
          </a:xfrm>
          <a:prstGeom prst="rect">
            <a:avLst/>
          </a:prstGeom>
        </p:spPr>
      </p:pic>
      <p:sp>
        <p:nvSpPr>
          <p:cNvPr id="16" name="文本框 15"/>
          <p:cNvSpPr txBox="1"/>
          <p:nvPr/>
        </p:nvSpPr>
        <p:spPr>
          <a:xfrm>
            <a:off x="1691680" y="6381328"/>
            <a:ext cx="2053640" cy="369332"/>
          </a:xfrm>
          <a:prstGeom prst="rect">
            <a:avLst/>
          </a:prstGeom>
          <a:noFill/>
        </p:spPr>
        <p:txBody>
          <a:bodyPr wrap="square" rtlCol="0">
            <a:spAutoFit/>
          </a:bodyPr>
          <a:lstStyle/>
          <a:p>
            <a:pPr algn="ctr"/>
            <a:r>
              <a:rPr lang="zh-CN" altLang="zh-CN" dirty="0"/>
              <a:t>轮胎气压表</a:t>
            </a:r>
            <a:endParaRPr lang="zh-CN" altLang="en-US" b="1" dirty="0"/>
          </a:p>
        </p:txBody>
      </p:sp>
      <p:pic>
        <p:nvPicPr>
          <p:cNvPr id="4" name="图片 3"/>
          <p:cNvPicPr>
            <a:picLocks noChangeAspect="1"/>
          </p:cNvPicPr>
          <p:nvPr/>
        </p:nvPicPr>
        <p:blipFill>
          <a:blip r:embed="rId4"/>
          <a:stretch>
            <a:fillRect/>
          </a:stretch>
        </p:blipFill>
        <p:spPr>
          <a:xfrm>
            <a:off x="1331640" y="4005064"/>
            <a:ext cx="2736304" cy="2390078"/>
          </a:xfrm>
          <a:prstGeom prst="rect">
            <a:avLst/>
          </a:prstGeom>
        </p:spPr>
      </p:pic>
      <p:pic>
        <p:nvPicPr>
          <p:cNvPr id="6" name="图片 5"/>
          <p:cNvPicPr>
            <a:picLocks noChangeAspect="1"/>
          </p:cNvPicPr>
          <p:nvPr/>
        </p:nvPicPr>
        <p:blipFill>
          <a:blip r:embed="rId5"/>
          <a:stretch>
            <a:fillRect/>
          </a:stretch>
        </p:blipFill>
        <p:spPr>
          <a:xfrm>
            <a:off x="5076056" y="4005064"/>
            <a:ext cx="3168352" cy="2370646"/>
          </a:xfrm>
          <a:prstGeom prst="rect">
            <a:avLst/>
          </a:prstGeom>
        </p:spPr>
      </p:pic>
      <p:sp>
        <p:nvSpPr>
          <p:cNvPr id="11" name="文本框 10"/>
          <p:cNvSpPr txBox="1"/>
          <p:nvPr/>
        </p:nvSpPr>
        <p:spPr>
          <a:xfrm>
            <a:off x="5580112" y="6381328"/>
            <a:ext cx="2053640" cy="369332"/>
          </a:xfrm>
          <a:prstGeom prst="rect">
            <a:avLst/>
          </a:prstGeom>
          <a:noFill/>
        </p:spPr>
        <p:txBody>
          <a:bodyPr wrap="square" rtlCol="0">
            <a:spAutoFit/>
          </a:bodyPr>
          <a:lstStyle/>
          <a:p>
            <a:pPr algn="ctr"/>
            <a:r>
              <a:rPr lang="zh-CN" altLang="zh-CN"/>
              <a:t>转向参数测量仪</a:t>
            </a:r>
            <a:endParaRPr lang="zh-CN" altLang="en-US" b="1" dirty="0"/>
          </a:p>
        </p:txBody>
      </p:sp>
    </p:spTree>
    <p:extLst>
      <p:ext uri="{BB962C8B-B14F-4D97-AF65-F5344CB8AC3E}">
        <p14:creationId xmlns:p14="http://schemas.microsoft.com/office/powerpoint/2010/main" val="267811120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404664"/>
            <a:ext cx="7776864" cy="5721499"/>
          </a:xfrm>
        </p:spPr>
        <p:txBody>
          <a:bodyPr>
            <a:noAutofit/>
          </a:bodyPr>
          <a:lstStyle/>
          <a:p>
            <a:pPr marL="0" indent="457200">
              <a:lnSpc>
                <a:spcPct val="200000"/>
              </a:lnSpc>
              <a:buNone/>
            </a:pPr>
            <a:r>
              <a:rPr lang="zh-CN" altLang="zh-CN" sz="2400" b="1" dirty="0">
                <a:solidFill>
                  <a:srgbClr val="FFFF00"/>
                </a:solidFill>
              </a:rPr>
              <a:t>故障现象</a:t>
            </a:r>
          </a:p>
          <a:p>
            <a:pPr marL="0" indent="457200">
              <a:lnSpc>
                <a:spcPct val="200000"/>
              </a:lnSpc>
              <a:buNone/>
            </a:pPr>
            <a:r>
              <a:rPr lang="zh-CN" altLang="zh-CN" sz="2400" dirty="0"/>
              <a:t>汽车在低速行驶时，感到方向不稳，产生前轮</a:t>
            </a:r>
            <a:r>
              <a:rPr lang="zh-CN" altLang="zh-CN" sz="2400" dirty="0" smtClean="0"/>
              <a:t>摆振</a:t>
            </a:r>
            <a:r>
              <a:rPr lang="zh-CN" altLang="en-US" sz="2400" dirty="0" smtClean="0"/>
              <a:t>。</a:t>
            </a:r>
            <a:endParaRPr lang="en-US" altLang="zh-CN" sz="2400" dirty="0" smtClean="0"/>
          </a:p>
          <a:p>
            <a:pPr marL="0" indent="457200">
              <a:lnSpc>
                <a:spcPct val="200000"/>
              </a:lnSpc>
              <a:buNone/>
            </a:pPr>
            <a:r>
              <a:rPr lang="zh-CN" altLang="zh-CN" sz="2400" b="1" dirty="0" smtClean="0">
                <a:solidFill>
                  <a:srgbClr val="FFFF00"/>
                </a:solidFill>
              </a:rPr>
              <a:t>故障</a:t>
            </a:r>
            <a:r>
              <a:rPr lang="zh-CN" altLang="zh-CN" sz="2400" b="1" dirty="0">
                <a:solidFill>
                  <a:srgbClr val="FFFF00"/>
                </a:solidFill>
              </a:rPr>
              <a:t>原因</a:t>
            </a:r>
          </a:p>
          <a:p>
            <a:pPr marL="0" indent="457200">
              <a:lnSpc>
                <a:spcPct val="200000"/>
              </a:lnSpc>
              <a:buNone/>
            </a:pPr>
            <a:r>
              <a:rPr lang="en-US" altLang="zh-CN" sz="2400" dirty="0"/>
              <a:t>1.</a:t>
            </a:r>
            <a:r>
              <a:rPr lang="zh-CN" altLang="zh-CN" sz="2400" dirty="0"/>
              <a:t>转向器传动副啮合间隙过大</a:t>
            </a:r>
            <a:r>
              <a:rPr lang="zh-CN" altLang="zh-CN" sz="2400" dirty="0" smtClean="0"/>
              <a:t>。</a:t>
            </a:r>
            <a:endParaRPr lang="en-US" altLang="zh-CN" sz="2400" dirty="0" smtClean="0"/>
          </a:p>
          <a:p>
            <a:pPr marL="0" indent="457200">
              <a:lnSpc>
                <a:spcPct val="200000"/>
              </a:lnSpc>
              <a:buNone/>
            </a:pPr>
            <a:r>
              <a:rPr lang="en-US" altLang="zh-CN" sz="2400" dirty="0"/>
              <a:t>2.</a:t>
            </a:r>
            <a:r>
              <a:rPr lang="zh-CN" altLang="zh-CN" sz="2400" dirty="0"/>
              <a:t>转向传动机构横、直拉杆各球头销磨损松旷、弹簧折断或调整过松。</a:t>
            </a:r>
          </a:p>
          <a:p>
            <a:pPr marL="0" indent="457200">
              <a:lnSpc>
                <a:spcPct val="200000"/>
              </a:lnSpc>
              <a:buNone/>
            </a:pPr>
            <a:r>
              <a:rPr lang="en-US" altLang="zh-CN" sz="2400" dirty="0"/>
              <a:t>3.</a:t>
            </a:r>
            <a:r>
              <a:rPr lang="zh-CN" altLang="zh-CN" sz="2400" dirty="0"/>
              <a:t>转向节主销与衬套的配合间隙过大或前轴主销孔与主销配合间隙过大。</a:t>
            </a:r>
          </a:p>
          <a:p>
            <a:pPr marL="0" indent="457200">
              <a:lnSpc>
                <a:spcPct val="200000"/>
              </a:lnSpc>
              <a:buNone/>
            </a:pPr>
            <a:endParaRPr lang="zh-CN" altLang="zh-CN" sz="2400" dirty="0"/>
          </a:p>
        </p:txBody>
      </p:sp>
    </p:spTree>
    <p:extLst>
      <p:ext uri="{BB962C8B-B14F-4D97-AF65-F5344CB8AC3E}">
        <p14:creationId xmlns:p14="http://schemas.microsoft.com/office/powerpoint/2010/main" val="73188242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836712"/>
            <a:ext cx="8003232" cy="5289451"/>
          </a:xfrm>
        </p:spPr>
        <p:txBody>
          <a:bodyPr>
            <a:normAutofit/>
          </a:bodyPr>
          <a:lstStyle/>
          <a:p>
            <a:pPr marL="0" indent="457200">
              <a:lnSpc>
                <a:spcPct val="200000"/>
              </a:lnSpc>
              <a:buNone/>
            </a:pPr>
            <a:r>
              <a:rPr lang="en-US" altLang="zh-CN" sz="2400" dirty="0"/>
              <a:t>4.</a:t>
            </a:r>
            <a:r>
              <a:rPr lang="zh-CN" altLang="zh-CN" sz="2400" dirty="0"/>
              <a:t>前轮轮毂轴承装配过松或紧固螺母松动。</a:t>
            </a:r>
          </a:p>
          <a:p>
            <a:pPr marL="0" indent="457200">
              <a:lnSpc>
                <a:spcPct val="200000"/>
              </a:lnSpc>
              <a:buNone/>
            </a:pPr>
            <a:r>
              <a:rPr lang="en-US" altLang="zh-CN" sz="2400" dirty="0"/>
              <a:t>5.</a:t>
            </a:r>
            <a:r>
              <a:rPr lang="zh-CN" altLang="zh-CN" sz="2400" dirty="0"/>
              <a:t>后轮胎气压过低。</a:t>
            </a:r>
          </a:p>
          <a:p>
            <a:pPr marL="0" indent="457200">
              <a:lnSpc>
                <a:spcPct val="200000"/>
              </a:lnSpc>
              <a:buNone/>
            </a:pPr>
            <a:r>
              <a:rPr lang="en-US" altLang="zh-CN" sz="2400" dirty="0"/>
              <a:t>6.</a:t>
            </a:r>
            <a:r>
              <a:rPr lang="zh-CN" altLang="zh-CN" sz="2400" dirty="0"/>
              <a:t>车辆装载货物超长，使前轮承载过小。</a:t>
            </a:r>
          </a:p>
          <a:p>
            <a:pPr marL="0" indent="457200">
              <a:lnSpc>
                <a:spcPct val="200000"/>
              </a:lnSpc>
              <a:buNone/>
            </a:pPr>
            <a:r>
              <a:rPr lang="en-US" altLang="zh-CN" sz="2400" dirty="0"/>
              <a:t>7.</a:t>
            </a:r>
            <a:r>
              <a:rPr lang="zh-CN" altLang="zh-CN" sz="2400" dirty="0"/>
              <a:t>前悬架弹簧错位、折断或固定不良。</a:t>
            </a:r>
            <a:endParaRPr lang="zh-CN" altLang="en-US" sz="2400" dirty="0"/>
          </a:p>
        </p:txBody>
      </p:sp>
    </p:spTree>
    <p:extLst>
      <p:ext uri="{BB962C8B-B14F-4D97-AF65-F5344CB8AC3E}">
        <p14:creationId xmlns:p14="http://schemas.microsoft.com/office/powerpoint/2010/main" val="64369075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260648"/>
            <a:ext cx="8280920" cy="6264696"/>
          </a:xfrm>
        </p:spPr>
        <p:txBody>
          <a:bodyPr>
            <a:noAutofit/>
          </a:bodyPr>
          <a:lstStyle/>
          <a:p>
            <a:pPr marL="0" indent="457200">
              <a:lnSpc>
                <a:spcPct val="200000"/>
              </a:lnSpc>
              <a:buNone/>
            </a:pPr>
            <a:r>
              <a:rPr lang="zh-CN" altLang="zh-CN" sz="2400" b="1" dirty="0" smtClean="0">
                <a:solidFill>
                  <a:srgbClr val="FFFF00"/>
                </a:solidFill>
              </a:rPr>
              <a:t>故障排除</a:t>
            </a:r>
            <a:r>
              <a:rPr lang="zh-CN" altLang="en-US" sz="2400" b="1" dirty="0" smtClean="0">
                <a:solidFill>
                  <a:srgbClr val="FFFF00"/>
                </a:solidFill>
              </a:rPr>
              <a:t>方法</a:t>
            </a:r>
            <a:endParaRPr lang="zh-CN" altLang="zh-CN" sz="2400" b="1" dirty="0">
              <a:solidFill>
                <a:srgbClr val="FFFF00"/>
              </a:solidFill>
            </a:endParaRPr>
          </a:p>
          <a:p>
            <a:pPr marL="0" indent="457200">
              <a:lnSpc>
                <a:spcPct val="200000"/>
              </a:lnSpc>
              <a:buNone/>
            </a:pPr>
            <a:r>
              <a:rPr lang="en-US" altLang="zh-CN" sz="2400" dirty="0"/>
              <a:t>1.</a:t>
            </a:r>
            <a:r>
              <a:rPr lang="zh-CN" altLang="zh-CN" sz="2400" dirty="0"/>
              <a:t>外观</a:t>
            </a:r>
            <a:r>
              <a:rPr lang="zh-CN" altLang="zh-CN" sz="2400" dirty="0" smtClean="0"/>
              <a:t>检查</a:t>
            </a:r>
            <a:endParaRPr lang="en-US" altLang="zh-CN" sz="2400" dirty="0" smtClean="0"/>
          </a:p>
          <a:p>
            <a:pPr marL="0" indent="457200">
              <a:lnSpc>
                <a:spcPct val="200000"/>
              </a:lnSpc>
              <a:buNone/>
            </a:pPr>
            <a:r>
              <a:rPr lang="zh-CN" altLang="zh-CN" sz="2400" dirty="0"/>
              <a:t>检查车辆是否装载货物超长，而引起前轮承载过</a:t>
            </a:r>
            <a:r>
              <a:rPr lang="zh-CN" altLang="zh-CN" sz="2400" dirty="0"/>
              <a:t>小检查</a:t>
            </a:r>
            <a:r>
              <a:rPr lang="zh-CN" altLang="zh-CN" sz="2400" dirty="0"/>
              <a:t>后轮胎气压是否过低</a:t>
            </a:r>
            <a:r>
              <a:rPr lang="zh-CN" altLang="zh-CN" sz="2400" dirty="0"/>
              <a:t>，检查</a:t>
            </a:r>
            <a:r>
              <a:rPr lang="zh-CN" altLang="zh-CN" sz="2400" dirty="0"/>
              <a:t>前悬架弹簧是否错位、折断或固定</a:t>
            </a:r>
            <a:r>
              <a:rPr lang="zh-CN" altLang="zh-CN" sz="2400" dirty="0"/>
              <a:t>不良</a:t>
            </a:r>
            <a:r>
              <a:rPr lang="zh-CN" altLang="en-US" sz="2400" dirty="0" smtClean="0"/>
              <a:t>。</a:t>
            </a:r>
            <a:endParaRPr lang="en-US" altLang="zh-CN" sz="2400" dirty="0" smtClean="0"/>
          </a:p>
          <a:p>
            <a:pPr marL="0" indent="457200">
              <a:lnSpc>
                <a:spcPct val="200000"/>
              </a:lnSpc>
              <a:buNone/>
            </a:pPr>
            <a:r>
              <a:rPr lang="en-US" altLang="zh-CN" sz="2400" dirty="0"/>
              <a:t>2.</a:t>
            </a:r>
            <a:r>
              <a:rPr lang="zh-CN" altLang="zh-CN" sz="2400" dirty="0"/>
              <a:t>检查转向盘自由行程</a:t>
            </a:r>
          </a:p>
          <a:p>
            <a:pPr marL="0" indent="457200">
              <a:lnSpc>
                <a:spcPct val="200000"/>
              </a:lnSpc>
              <a:buNone/>
            </a:pPr>
            <a:r>
              <a:rPr lang="en-US" altLang="zh-CN" sz="2400" dirty="0"/>
              <a:t>3.</a:t>
            </a:r>
            <a:r>
              <a:rPr lang="zh-CN" altLang="zh-CN" sz="2400" dirty="0"/>
              <a:t>通过以上检查均正常，可支起前桥，并用手沿转向节轴轴向推拉前轮，凭感觉判断是否松旷。</a:t>
            </a:r>
          </a:p>
        </p:txBody>
      </p:sp>
    </p:spTree>
    <p:extLst>
      <p:ext uri="{BB962C8B-B14F-4D97-AF65-F5344CB8AC3E}">
        <p14:creationId xmlns:p14="http://schemas.microsoft.com/office/powerpoint/2010/main" val="142321996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764704"/>
            <a:ext cx="8352928" cy="1109723"/>
          </a:xfrm>
        </p:spPr>
        <p:txBody>
          <a:bodyPr>
            <a:noAutofit/>
          </a:bodyPr>
          <a:lstStyle/>
          <a:p>
            <a:pPr indent="457200" algn="just"/>
            <a:r>
              <a:rPr lang="zh-CN" altLang="zh-CN" sz="3600" b="1" dirty="0" smtClean="0">
                <a:solidFill>
                  <a:srgbClr val="FFFF00"/>
                </a:solidFill>
                <a:effectLst/>
                <a:latin typeface="+mn-ea"/>
                <a:ea typeface="+mn-ea"/>
              </a:rPr>
              <a:t>项目</a:t>
            </a:r>
            <a:r>
              <a:rPr lang="en-US" altLang="zh-CN" sz="3600" b="1" dirty="0" smtClean="0">
                <a:solidFill>
                  <a:srgbClr val="FFFF00"/>
                </a:solidFill>
                <a:effectLst/>
                <a:latin typeface="+mn-ea"/>
                <a:ea typeface="+mn-ea"/>
              </a:rPr>
              <a:t>3 </a:t>
            </a:r>
            <a:r>
              <a:rPr lang="zh-CN" altLang="zh-CN" sz="3600" b="1" dirty="0" smtClean="0">
                <a:solidFill>
                  <a:srgbClr val="FFFF00"/>
                </a:solidFill>
                <a:effectLst/>
                <a:latin typeface="+mn-ea"/>
                <a:ea typeface="+mn-ea"/>
              </a:rPr>
              <a:t>高速</a:t>
            </a:r>
            <a:r>
              <a:rPr lang="zh-CN" altLang="zh-CN" sz="3600" b="1" dirty="0">
                <a:solidFill>
                  <a:srgbClr val="FFFF00"/>
                </a:solidFill>
                <a:effectLst/>
                <a:latin typeface="+mn-ea"/>
                <a:ea typeface="+mn-ea"/>
              </a:rPr>
              <a:t>摆头</a:t>
            </a:r>
            <a:r>
              <a:rPr lang="zh-CN" altLang="zh-CN" sz="3600" b="1" dirty="0" smtClean="0">
                <a:solidFill>
                  <a:srgbClr val="FFFF00"/>
                </a:solidFill>
                <a:effectLst/>
                <a:latin typeface="+mn-ea"/>
                <a:ea typeface="+mn-ea"/>
              </a:rPr>
              <a:t>故障</a:t>
            </a:r>
            <a:r>
              <a:rPr lang="zh-CN" altLang="zh-CN" sz="3600" b="1" dirty="0">
                <a:solidFill>
                  <a:srgbClr val="FFFF00"/>
                </a:solidFill>
                <a:effectLst/>
                <a:latin typeface="+mn-ea"/>
                <a:ea typeface="+mn-ea"/>
              </a:rPr>
              <a:t>的诊断与排除</a:t>
            </a:r>
          </a:p>
        </p:txBody>
      </p:sp>
      <p:sp>
        <p:nvSpPr>
          <p:cNvPr id="4" name="文本框 3"/>
          <p:cNvSpPr txBox="1"/>
          <p:nvPr/>
        </p:nvSpPr>
        <p:spPr>
          <a:xfrm>
            <a:off x="683568" y="2348880"/>
            <a:ext cx="7920880" cy="2677656"/>
          </a:xfrm>
          <a:prstGeom prst="rect">
            <a:avLst/>
          </a:prstGeom>
          <a:noFill/>
        </p:spPr>
        <p:txBody>
          <a:bodyPr wrap="square" rtlCol="0">
            <a:spAutoFit/>
          </a:bodyPr>
          <a:lstStyle/>
          <a:p>
            <a:pPr indent="457200" algn="just">
              <a:lnSpc>
                <a:spcPct val="200000"/>
              </a:lnSpc>
            </a:pPr>
            <a:r>
              <a:rPr lang="zh-CN" altLang="zh-CN" sz="2800" dirty="0">
                <a:solidFill>
                  <a:srgbClr val="FFFF00"/>
                </a:solidFill>
              </a:rPr>
              <a:t>实训要求</a:t>
            </a:r>
          </a:p>
          <a:p>
            <a:pPr indent="457200" algn="just">
              <a:lnSpc>
                <a:spcPct val="200000"/>
              </a:lnSpc>
            </a:pPr>
            <a:r>
              <a:rPr lang="en-US" altLang="zh-CN" sz="2800" dirty="0"/>
              <a:t>1.</a:t>
            </a:r>
            <a:r>
              <a:rPr lang="zh-CN" altLang="zh-CN" sz="2800" dirty="0"/>
              <a:t>掌握高速摆头故障现象及原因；</a:t>
            </a:r>
          </a:p>
          <a:p>
            <a:pPr indent="457200" algn="just">
              <a:lnSpc>
                <a:spcPct val="200000"/>
              </a:lnSpc>
            </a:pPr>
            <a:r>
              <a:rPr lang="en-US" altLang="zh-CN" sz="2800" dirty="0"/>
              <a:t>2.</a:t>
            </a:r>
            <a:r>
              <a:rPr lang="zh-CN" altLang="zh-CN" sz="2800" dirty="0"/>
              <a:t>掌握高速摆头故障的排除方法。</a:t>
            </a:r>
            <a:endParaRPr lang="en-US" altLang="zh-CN" sz="2800" dirty="0"/>
          </a:p>
        </p:txBody>
      </p:sp>
    </p:spTree>
    <p:extLst>
      <p:ext uri="{BB962C8B-B14F-4D97-AF65-F5344CB8AC3E}">
        <p14:creationId xmlns:p14="http://schemas.microsoft.com/office/powerpoint/2010/main" val="19847389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683568" y="260648"/>
            <a:ext cx="7848872" cy="1008112"/>
          </a:xfrm>
        </p:spPr>
        <p:txBody>
          <a:bodyPr>
            <a:noAutofit/>
          </a:bodyPr>
          <a:lstStyle/>
          <a:p>
            <a:pPr indent="0" algn="just">
              <a:lnSpc>
                <a:spcPct val="200000"/>
              </a:lnSpc>
              <a:buNone/>
            </a:pPr>
            <a:r>
              <a:rPr lang="zh-CN" altLang="en-US" sz="2400" b="1" dirty="0" smtClean="0">
                <a:solidFill>
                  <a:srgbClr val="FFFF00"/>
                </a:solidFill>
              </a:rPr>
              <a:t>主要实训器材</a:t>
            </a:r>
            <a:endParaRPr lang="en-US" altLang="zh-CN" sz="2400" b="1" dirty="0" smtClean="0">
              <a:solidFill>
                <a:srgbClr val="FFFF00"/>
              </a:solidFill>
            </a:endParaRPr>
          </a:p>
        </p:txBody>
      </p:sp>
      <p:sp>
        <p:nvSpPr>
          <p:cNvPr id="8" name="文本框 7"/>
          <p:cNvSpPr txBox="1"/>
          <p:nvPr/>
        </p:nvSpPr>
        <p:spPr>
          <a:xfrm>
            <a:off x="1475656" y="3284984"/>
            <a:ext cx="2398159" cy="369332"/>
          </a:xfrm>
          <a:prstGeom prst="rect">
            <a:avLst/>
          </a:prstGeom>
          <a:noFill/>
        </p:spPr>
        <p:txBody>
          <a:bodyPr wrap="square" rtlCol="0">
            <a:spAutoFit/>
          </a:bodyPr>
          <a:lstStyle/>
          <a:p>
            <a:pPr algn="ctr"/>
            <a:r>
              <a:rPr lang="zh-CN" altLang="zh-CN" dirty="0"/>
              <a:t>实训</a:t>
            </a:r>
            <a:r>
              <a:rPr lang="zh-CN" altLang="zh-CN" dirty="0" smtClean="0"/>
              <a:t>汽车</a:t>
            </a:r>
            <a:r>
              <a:rPr lang="zh-CN" altLang="zh-CN" dirty="0"/>
              <a:t>（</a:t>
            </a:r>
            <a:r>
              <a:rPr lang="en-US" altLang="zh-CN" dirty="0"/>
              <a:t>EQ1092</a:t>
            </a:r>
            <a:r>
              <a:rPr lang="zh-CN" altLang="zh-CN" dirty="0"/>
              <a:t>）</a:t>
            </a:r>
            <a:endParaRPr lang="zh-CN" altLang="en-US" dirty="0"/>
          </a:p>
        </p:txBody>
      </p:sp>
      <p:pic>
        <p:nvPicPr>
          <p:cNvPr id="10" name="图片 9"/>
          <p:cNvPicPr>
            <a:picLocks noChangeAspect="1"/>
          </p:cNvPicPr>
          <p:nvPr/>
        </p:nvPicPr>
        <p:blipFill>
          <a:blip r:embed="rId2"/>
          <a:stretch>
            <a:fillRect/>
          </a:stretch>
        </p:blipFill>
        <p:spPr>
          <a:xfrm>
            <a:off x="5076056" y="1268760"/>
            <a:ext cx="3420381" cy="1944216"/>
          </a:xfrm>
          <a:prstGeom prst="rect">
            <a:avLst/>
          </a:prstGeom>
        </p:spPr>
      </p:pic>
      <p:sp>
        <p:nvSpPr>
          <p:cNvPr id="19" name="文本框 18"/>
          <p:cNvSpPr txBox="1"/>
          <p:nvPr/>
        </p:nvSpPr>
        <p:spPr>
          <a:xfrm>
            <a:off x="5868144" y="3356992"/>
            <a:ext cx="2053640" cy="369332"/>
          </a:xfrm>
          <a:prstGeom prst="rect">
            <a:avLst/>
          </a:prstGeom>
          <a:noFill/>
        </p:spPr>
        <p:txBody>
          <a:bodyPr wrap="square" rtlCol="0">
            <a:spAutoFit/>
          </a:bodyPr>
          <a:lstStyle/>
          <a:p>
            <a:pPr algn="ctr"/>
            <a:r>
              <a:rPr lang="zh-CN" altLang="zh-CN" dirty="0"/>
              <a:t>常用修理工具</a:t>
            </a:r>
            <a:endParaRPr lang="zh-CN" altLang="en-US" dirty="0"/>
          </a:p>
        </p:txBody>
      </p:sp>
      <p:pic>
        <p:nvPicPr>
          <p:cNvPr id="3" name="图片 2"/>
          <p:cNvPicPr>
            <a:picLocks noChangeAspect="1"/>
          </p:cNvPicPr>
          <p:nvPr/>
        </p:nvPicPr>
        <p:blipFill>
          <a:blip r:embed="rId3"/>
          <a:stretch>
            <a:fillRect/>
          </a:stretch>
        </p:blipFill>
        <p:spPr>
          <a:xfrm>
            <a:off x="1187624" y="1196752"/>
            <a:ext cx="3166993" cy="1944216"/>
          </a:xfrm>
          <a:prstGeom prst="rect">
            <a:avLst/>
          </a:prstGeom>
        </p:spPr>
      </p:pic>
      <p:sp>
        <p:nvSpPr>
          <p:cNvPr id="16" name="文本框 15"/>
          <p:cNvSpPr txBox="1"/>
          <p:nvPr/>
        </p:nvSpPr>
        <p:spPr>
          <a:xfrm>
            <a:off x="1691680" y="6381328"/>
            <a:ext cx="2053640" cy="369332"/>
          </a:xfrm>
          <a:prstGeom prst="rect">
            <a:avLst/>
          </a:prstGeom>
          <a:noFill/>
        </p:spPr>
        <p:txBody>
          <a:bodyPr wrap="square" rtlCol="0">
            <a:spAutoFit/>
          </a:bodyPr>
          <a:lstStyle/>
          <a:p>
            <a:pPr algn="ctr"/>
            <a:r>
              <a:rPr lang="zh-CN" altLang="zh-CN"/>
              <a:t>前轮定位仪</a:t>
            </a:r>
            <a:endParaRPr lang="zh-CN" altLang="en-US" b="1" dirty="0"/>
          </a:p>
        </p:txBody>
      </p:sp>
      <p:sp>
        <p:nvSpPr>
          <p:cNvPr id="11" name="文本框 10"/>
          <p:cNvSpPr txBox="1"/>
          <p:nvPr/>
        </p:nvSpPr>
        <p:spPr>
          <a:xfrm>
            <a:off x="5580112" y="6381328"/>
            <a:ext cx="2053640" cy="369332"/>
          </a:xfrm>
          <a:prstGeom prst="rect">
            <a:avLst/>
          </a:prstGeom>
          <a:noFill/>
        </p:spPr>
        <p:txBody>
          <a:bodyPr wrap="square" rtlCol="0">
            <a:spAutoFit/>
          </a:bodyPr>
          <a:lstStyle/>
          <a:p>
            <a:pPr algn="ctr"/>
            <a:r>
              <a:rPr lang="zh-CN" altLang="zh-CN"/>
              <a:t>轮胎动平衡仪</a:t>
            </a:r>
            <a:endParaRPr lang="zh-CN" altLang="en-US" b="1" dirty="0"/>
          </a:p>
        </p:txBody>
      </p:sp>
      <p:pic>
        <p:nvPicPr>
          <p:cNvPr id="2" name="图片 1"/>
          <p:cNvPicPr>
            <a:picLocks noChangeAspect="1"/>
          </p:cNvPicPr>
          <p:nvPr/>
        </p:nvPicPr>
        <p:blipFill>
          <a:blip r:embed="rId4"/>
          <a:stretch>
            <a:fillRect/>
          </a:stretch>
        </p:blipFill>
        <p:spPr>
          <a:xfrm>
            <a:off x="1259632" y="4149080"/>
            <a:ext cx="3095625" cy="2057400"/>
          </a:xfrm>
          <a:prstGeom prst="rect">
            <a:avLst/>
          </a:prstGeom>
        </p:spPr>
      </p:pic>
      <p:pic>
        <p:nvPicPr>
          <p:cNvPr id="7" name="图片 6"/>
          <p:cNvPicPr>
            <a:picLocks noChangeAspect="1"/>
          </p:cNvPicPr>
          <p:nvPr/>
        </p:nvPicPr>
        <p:blipFill>
          <a:blip r:embed="rId5"/>
          <a:stretch>
            <a:fillRect/>
          </a:stretch>
        </p:blipFill>
        <p:spPr>
          <a:xfrm>
            <a:off x="5436096" y="3861048"/>
            <a:ext cx="2448272" cy="2533281"/>
          </a:xfrm>
          <a:prstGeom prst="rect">
            <a:avLst/>
          </a:prstGeom>
        </p:spPr>
      </p:pic>
    </p:spTree>
    <p:extLst>
      <p:ext uri="{BB962C8B-B14F-4D97-AF65-F5344CB8AC3E}">
        <p14:creationId xmlns:p14="http://schemas.microsoft.com/office/powerpoint/2010/main" val="375821480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404664"/>
            <a:ext cx="7776864" cy="5721499"/>
          </a:xfrm>
        </p:spPr>
        <p:txBody>
          <a:bodyPr>
            <a:noAutofit/>
          </a:bodyPr>
          <a:lstStyle/>
          <a:p>
            <a:pPr marL="0" indent="457200">
              <a:lnSpc>
                <a:spcPct val="200000"/>
              </a:lnSpc>
              <a:buNone/>
            </a:pPr>
            <a:r>
              <a:rPr lang="zh-CN" altLang="zh-CN" sz="2400" b="1" dirty="0">
                <a:solidFill>
                  <a:srgbClr val="FFFF00"/>
                </a:solidFill>
              </a:rPr>
              <a:t>故障现象</a:t>
            </a:r>
          </a:p>
          <a:p>
            <a:pPr marL="0" indent="457200">
              <a:lnSpc>
                <a:spcPct val="200000"/>
              </a:lnSpc>
              <a:buNone/>
            </a:pPr>
            <a:r>
              <a:rPr lang="zh-CN" altLang="zh-CN" sz="2400" dirty="0"/>
              <a:t>汽车出现转向盘发抖，车头在横向平面内左右摆动、行驶不稳等。有下面两种情况：</a:t>
            </a:r>
          </a:p>
          <a:p>
            <a:pPr marL="0" indent="457200">
              <a:lnSpc>
                <a:spcPct val="200000"/>
              </a:lnSpc>
              <a:buNone/>
            </a:pPr>
            <a:r>
              <a:rPr lang="en-US" altLang="zh-CN" sz="2400" dirty="0"/>
              <a:t>1.</a:t>
            </a:r>
            <a:r>
              <a:rPr lang="zh-CN" altLang="zh-CN" sz="2400" dirty="0"/>
              <a:t>在高速范围内某一转速时出现。</a:t>
            </a:r>
          </a:p>
          <a:p>
            <a:pPr marL="0" indent="457200">
              <a:lnSpc>
                <a:spcPct val="200000"/>
              </a:lnSpc>
              <a:buNone/>
            </a:pPr>
            <a:r>
              <a:rPr lang="en-US" altLang="zh-CN" sz="2400" dirty="0"/>
              <a:t>2.</a:t>
            </a:r>
            <a:r>
              <a:rPr lang="zh-CN" altLang="zh-CN" sz="2400" dirty="0"/>
              <a:t>转速越高，上述现象越严重</a:t>
            </a:r>
            <a:r>
              <a:rPr lang="zh-CN" altLang="zh-CN" sz="2400" dirty="0" smtClean="0"/>
              <a:t>。</a:t>
            </a:r>
            <a:endParaRPr lang="en-US" altLang="zh-CN" sz="2400" dirty="0" smtClean="0"/>
          </a:p>
          <a:p>
            <a:pPr marL="0" indent="457200">
              <a:lnSpc>
                <a:spcPct val="200000"/>
              </a:lnSpc>
              <a:buNone/>
            </a:pPr>
            <a:r>
              <a:rPr lang="zh-CN" altLang="zh-CN" sz="2400" b="1" dirty="0" smtClean="0">
                <a:solidFill>
                  <a:srgbClr val="FFFF00"/>
                </a:solidFill>
              </a:rPr>
              <a:t>故障</a:t>
            </a:r>
            <a:r>
              <a:rPr lang="zh-CN" altLang="zh-CN" sz="2400" b="1" dirty="0">
                <a:solidFill>
                  <a:srgbClr val="FFFF00"/>
                </a:solidFill>
              </a:rPr>
              <a:t>原因</a:t>
            </a:r>
          </a:p>
          <a:p>
            <a:pPr marL="0" indent="457200">
              <a:lnSpc>
                <a:spcPct val="200000"/>
              </a:lnSpc>
              <a:buNone/>
            </a:pPr>
            <a:r>
              <a:rPr lang="en-US" altLang="zh-CN" sz="2400" dirty="0"/>
              <a:t>1.</a:t>
            </a:r>
            <a:r>
              <a:rPr lang="zh-CN" altLang="zh-CN" sz="2400" dirty="0"/>
              <a:t>转向轮动不平衡。</a:t>
            </a:r>
          </a:p>
        </p:txBody>
      </p:sp>
    </p:spTree>
    <p:extLst>
      <p:ext uri="{BB962C8B-B14F-4D97-AF65-F5344CB8AC3E}">
        <p14:creationId xmlns:p14="http://schemas.microsoft.com/office/powerpoint/2010/main" val="162868506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620688"/>
            <a:ext cx="8003232" cy="5505475"/>
          </a:xfrm>
        </p:spPr>
        <p:txBody>
          <a:bodyPr>
            <a:normAutofit/>
          </a:bodyPr>
          <a:lstStyle/>
          <a:p>
            <a:pPr marL="0" indent="457200">
              <a:lnSpc>
                <a:spcPct val="200000"/>
              </a:lnSpc>
              <a:buNone/>
            </a:pPr>
            <a:r>
              <a:rPr lang="en-US" altLang="zh-CN" sz="2400" dirty="0"/>
              <a:t>2.</a:t>
            </a:r>
            <a:r>
              <a:rPr lang="zh-CN" altLang="zh-CN" sz="2400" dirty="0"/>
              <a:t>前轮定位不正确。</a:t>
            </a:r>
          </a:p>
          <a:p>
            <a:pPr marL="0" indent="457200">
              <a:lnSpc>
                <a:spcPct val="200000"/>
              </a:lnSpc>
              <a:buNone/>
            </a:pPr>
            <a:r>
              <a:rPr lang="en-US" altLang="zh-CN" sz="2400" dirty="0"/>
              <a:t>3.</a:t>
            </a:r>
            <a:r>
              <a:rPr lang="zh-CN" altLang="zh-CN" sz="2400" dirty="0"/>
              <a:t>车轮偏摆量大。</a:t>
            </a:r>
          </a:p>
          <a:p>
            <a:pPr marL="0" indent="457200">
              <a:lnSpc>
                <a:spcPct val="200000"/>
              </a:lnSpc>
              <a:buNone/>
            </a:pPr>
            <a:r>
              <a:rPr lang="en-US" altLang="zh-CN" sz="2400" dirty="0"/>
              <a:t>4.</a:t>
            </a:r>
            <a:r>
              <a:rPr lang="zh-CN" altLang="zh-CN" sz="2400" dirty="0"/>
              <a:t>转向传动机构运动干涉。</a:t>
            </a:r>
          </a:p>
          <a:p>
            <a:pPr marL="0" indent="457200">
              <a:lnSpc>
                <a:spcPct val="200000"/>
              </a:lnSpc>
              <a:buNone/>
            </a:pPr>
            <a:r>
              <a:rPr lang="en-US" altLang="zh-CN" sz="2400" dirty="0"/>
              <a:t>5.</a:t>
            </a:r>
            <a:r>
              <a:rPr lang="zh-CN" altLang="zh-CN" sz="2400" dirty="0"/>
              <a:t>车架、车桥变形。</a:t>
            </a:r>
          </a:p>
          <a:p>
            <a:pPr marL="0" indent="457200">
              <a:lnSpc>
                <a:spcPct val="200000"/>
              </a:lnSpc>
              <a:buNone/>
            </a:pPr>
            <a:r>
              <a:rPr lang="en-US" altLang="zh-CN" sz="2400" dirty="0"/>
              <a:t>6.</a:t>
            </a:r>
            <a:r>
              <a:rPr lang="zh-CN" altLang="zh-CN" sz="2400" dirty="0"/>
              <a:t>悬架装置出现故障：左右悬架刚度不等、弹簧折断，减震器失效，导向装置失效等。</a:t>
            </a:r>
            <a:endParaRPr lang="zh-CN" altLang="en-US" sz="2400" dirty="0"/>
          </a:p>
        </p:txBody>
      </p:sp>
    </p:spTree>
    <p:extLst>
      <p:ext uri="{BB962C8B-B14F-4D97-AF65-F5344CB8AC3E}">
        <p14:creationId xmlns:p14="http://schemas.microsoft.com/office/powerpoint/2010/main" val="236977260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260648"/>
            <a:ext cx="8280920" cy="6264696"/>
          </a:xfrm>
        </p:spPr>
        <p:txBody>
          <a:bodyPr>
            <a:noAutofit/>
          </a:bodyPr>
          <a:lstStyle/>
          <a:p>
            <a:pPr marL="0" indent="457200">
              <a:lnSpc>
                <a:spcPct val="200000"/>
              </a:lnSpc>
              <a:buNone/>
            </a:pPr>
            <a:r>
              <a:rPr lang="zh-CN" altLang="zh-CN" sz="2400" b="1" dirty="0" smtClean="0">
                <a:solidFill>
                  <a:srgbClr val="FFFF00"/>
                </a:solidFill>
              </a:rPr>
              <a:t>故障排除</a:t>
            </a:r>
            <a:r>
              <a:rPr lang="zh-CN" altLang="en-US" sz="2400" b="1" dirty="0" smtClean="0">
                <a:solidFill>
                  <a:srgbClr val="FFFF00"/>
                </a:solidFill>
              </a:rPr>
              <a:t>方法</a:t>
            </a:r>
            <a:endParaRPr lang="en-US" altLang="zh-CN" sz="2400" b="1" dirty="0" smtClean="0">
              <a:solidFill>
                <a:srgbClr val="FFFF00"/>
              </a:solidFill>
            </a:endParaRPr>
          </a:p>
          <a:p>
            <a:pPr marL="0" indent="457200">
              <a:lnSpc>
                <a:spcPct val="200000"/>
              </a:lnSpc>
              <a:buNone/>
            </a:pPr>
            <a:r>
              <a:rPr lang="en-US" altLang="zh-CN" sz="2400" dirty="0"/>
              <a:t>1.</a:t>
            </a:r>
            <a:r>
              <a:rPr lang="zh-CN" altLang="zh-CN" sz="2400" dirty="0"/>
              <a:t>外观检查</a:t>
            </a:r>
          </a:p>
          <a:p>
            <a:pPr marL="0" indent="457200">
              <a:lnSpc>
                <a:spcPct val="200000"/>
              </a:lnSpc>
              <a:buNone/>
            </a:pPr>
            <a:r>
              <a:rPr lang="en-US" altLang="zh-CN" sz="2400" dirty="0"/>
              <a:t>2.</a:t>
            </a:r>
            <a:r>
              <a:rPr lang="zh-CN" altLang="zh-CN" sz="2400" dirty="0"/>
              <a:t>支起驱动桥，用三角架塞住非驱动轮，起动发动机并逐步使汽车换入高速档，使</a:t>
            </a:r>
            <a:r>
              <a:rPr lang="zh-CN" altLang="zh-CN" sz="2400" dirty="0" smtClean="0"/>
              <a:t>驱动轮</a:t>
            </a:r>
            <a:r>
              <a:rPr lang="zh-CN" altLang="zh-CN" sz="2400" dirty="0"/>
              <a:t>达到车身摆振的车速</a:t>
            </a:r>
            <a:r>
              <a:rPr lang="zh-CN" altLang="zh-CN" sz="2400" dirty="0" smtClean="0"/>
              <a:t>。</a:t>
            </a:r>
            <a:endParaRPr lang="en-US" altLang="zh-CN" sz="2400" dirty="0" smtClean="0"/>
          </a:p>
          <a:p>
            <a:pPr marL="0" indent="457200">
              <a:lnSpc>
                <a:spcPct val="200000"/>
              </a:lnSpc>
              <a:buNone/>
            </a:pPr>
            <a:r>
              <a:rPr lang="en-US" altLang="zh-CN" sz="2400" dirty="0"/>
              <a:t>3.</a:t>
            </a:r>
            <a:r>
              <a:rPr lang="zh-CN" altLang="zh-CN" sz="2400" dirty="0"/>
              <a:t>检查前轮是否偏摆</a:t>
            </a:r>
          </a:p>
          <a:p>
            <a:pPr marL="0" indent="457200">
              <a:lnSpc>
                <a:spcPct val="200000"/>
              </a:lnSpc>
              <a:buNone/>
            </a:pPr>
            <a:r>
              <a:rPr lang="en-US" altLang="zh-CN" sz="2400" dirty="0"/>
              <a:t>4.</a:t>
            </a:r>
            <a:r>
              <a:rPr lang="zh-CN" altLang="zh-CN" sz="2400" dirty="0"/>
              <a:t>经上述检查均正常，应检查车架、车桥是否变形，并用前轮定位仪检查调整前轮定位。</a:t>
            </a:r>
          </a:p>
        </p:txBody>
      </p:sp>
    </p:spTree>
    <p:extLst>
      <p:ext uri="{BB962C8B-B14F-4D97-AF65-F5344CB8AC3E}">
        <p14:creationId xmlns:p14="http://schemas.microsoft.com/office/powerpoint/2010/main" val="5035682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683568" y="260648"/>
            <a:ext cx="7848872" cy="1008112"/>
          </a:xfrm>
        </p:spPr>
        <p:txBody>
          <a:bodyPr>
            <a:noAutofit/>
          </a:bodyPr>
          <a:lstStyle/>
          <a:p>
            <a:pPr indent="0" algn="just">
              <a:lnSpc>
                <a:spcPct val="200000"/>
              </a:lnSpc>
              <a:buNone/>
            </a:pPr>
            <a:r>
              <a:rPr lang="zh-CN" altLang="en-US" sz="2400" b="1" dirty="0" smtClean="0">
                <a:solidFill>
                  <a:srgbClr val="FFFF00"/>
                </a:solidFill>
              </a:rPr>
              <a:t>主要实训器材</a:t>
            </a:r>
            <a:endParaRPr lang="en-US" altLang="zh-CN" sz="2400" b="1" dirty="0" smtClean="0">
              <a:solidFill>
                <a:srgbClr val="FFFF00"/>
              </a:solidFill>
            </a:endParaRPr>
          </a:p>
        </p:txBody>
      </p:sp>
      <p:grpSp>
        <p:nvGrpSpPr>
          <p:cNvPr id="6" name="组合 5"/>
          <p:cNvGrpSpPr/>
          <p:nvPr/>
        </p:nvGrpSpPr>
        <p:grpSpPr>
          <a:xfrm>
            <a:off x="5004048" y="836712"/>
            <a:ext cx="3600400" cy="2745595"/>
            <a:chOff x="4932040" y="1575049"/>
            <a:chExt cx="3167019" cy="2049476"/>
          </a:xfrm>
        </p:grpSpPr>
        <p:pic>
          <p:nvPicPr>
            <p:cNvPr id="10" name="图片 9"/>
            <p:cNvPicPr>
              <a:picLocks noChangeAspect="1"/>
            </p:cNvPicPr>
            <p:nvPr/>
          </p:nvPicPr>
          <p:blipFill>
            <a:blip r:embed="rId2"/>
            <a:stretch>
              <a:fillRect/>
            </a:stretch>
          </p:blipFill>
          <p:spPr>
            <a:xfrm>
              <a:off x="4932040" y="1575049"/>
              <a:ext cx="3167019" cy="1800200"/>
            </a:xfrm>
            <a:prstGeom prst="rect">
              <a:avLst/>
            </a:prstGeom>
          </p:spPr>
        </p:pic>
        <p:sp>
          <p:nvSpPr>
            <p:cNvPr id="19" name="文本框 18"/>
            <p:cNvSpPr txBox="1"/>
            <p:nvPr/>
          </p:nvSpPr>
          <p:spPr>
            <a:xfrm>
              <a:off x="5502103" y="3348834"/>
              <a:ext cx="2343594" cy="275691"/>
            </a:xfrm>
            <a:prstGeom prst="rect">
              <a:avLst/>
            </a:prstGeom>
            <a:noFill/>
          </p:spPr>
          <p:txBody>
            <a:bodyPr wrap="square" rtlCol="0">
              <a:spAutoFit/>
            </a:bodyPr>
            <a:lstStyle/>
            <a:p>
              <a:pPr algn="ctr"/>
              <a:r>
                <a:rPr lang="zh-CN" altLang="zh-CN" b="1" dirty="0"/>
                <a:t>常用修理工具</a:t>
              </a:r>
              <a:endParaRPr lang="zh-CN" altLang="en-US" b="1" dirty="0"/>
            </a:p>
          </p:txBody>
        </p:sp>
      </p:grpSp>
      <p:sp>
        <p:nvSpPr>
          <p:cNvPr id="9" name="文本框 8"/>
          <p:cNvSpPr txBox="1"/>
          <p:nvPr/>
        </p:nvSpPr>
        <p:spPr>
          <a:xfrm>
            <a:off x="1331640" y="3212976"/>
            <a:ext cx="2664296" cy="400110"/>
          </a:xfrm>
          <a:prstGeom prst="rect">
            <a:avLst/>
          </a:prstGeom>
          <a:noFill/>
        </p:spPr>
        <p:txBody>
          <a:bodyPr wrap="square" rtlCol="0">
            <a:spAutoFit/>
          </a:bodyPr>
          <a:lstStyle/>
          <a:p>
            <a:pPr algn="ctr"/>
            <a:r>
              <a:rPr lang="zh-CN" altLang="zh-CN" sz="2000"/>
              <a:t>实训汽车（</a:t>
            </a:r>
            <a:r>
              <a:rPr lang="en-US" altLang="zh-CN" sz="2000"/>
              <a:t>EQ1092</a:t>
            </a:r>
            <a:r>
              <a:rPr lang="zh-CN" altLang="zh-CN" sz="2000"/>
              <a:t>）</a:t>
            </a:r>
            <a:endParaRPr lang="zh-CN" altLang="en-US" sz="2000" dirty="0"/>
          </a:p>
        </p:txBody>
      </p:sp>
      <p:sp>
        <p:nvSpPr>
          <p:cNvPr id="16" name="文本框 15"/>
          <p:cNvSpPr txBox="1"/>
          <p:nvPr/>
        </p:nvSpPr>
        <p:spPr>
          <a:xfrm>
            <a:off x="5724128" y="6309320"/>
            <a:ext cx="1368152" cy="369332"/>
          </a:xfrm>
          <a:prstGeom prst="rect">
            <a:avLst/>
          </a:prstGeom>
          <a:noFill/>
        </p:spPr>
        <p:txBody>
          <a:bodyPr wrap="square" rtlCol="0">
            <a:spAutoFit/>
          </a:bodyPr>
          <a:lstStyle/>
          <a:p>
            <a:pPr algn="ctr"/>
            <a:r>
              <a:rPr lang="zh-CN" altLang="zh-CN" dirty="0"/>
              <a:t>弹簧秤</a:t>
            </a:r>
            <a:endParaRPr lang="zh-CN" altLang="en-US" dirty="0"/>
          </a:p>
        </p:txBody>
      </p:sp>
      <p:sp>
        <p:nvSpPr>
          <p:cNvPr id="18" name="文本框 17"/>
          <p:cNvSpPr txBox="1"/>
          <p:nvPr/>
        </p:nvSpPr>
        <p:spPr>
          <a:xfrm>
            <a:off x="1475656" y="6237312"/>
            <a:ext cx="2160240" cy="400110"/>
          </a:xfrm>
          <a:prstGeom prst="rect">
            <a:avLst/>
          </a:prstGeom>
          <a:noFill/>
        </p:spPr>
        <p:txBody>
          <a:bodyPr wrap="square" rtlCol="0">
            <a:spAutoFit/>
          </a:bodyPr>
          <a:lstStyle/>
          <a:p>
            <a:pPr algn="ctr"/>
            <a:r>
              <a:rPr lang="zh-CN" altLang="zh-CN" sz="2000"/>
              <a:t>转向参数测量仪</a:t>
            </a:r>
            <a:endParaRPr lang="zh-CN" altLang="en-US" sz="2000" dirty="0"/>
          </a:p>
        </p:txBody>
      </p:sp>
      <p:pic>
        <p:nvPicPr>
          <p:cNvPr id="2" name="图片 1"/>
          <p:cNvPicPr>
            <a:picLocks noChangeAspect="1"/>
          </p:cNvPicPr>
          <p:nvPr/>
        </p:nvPicPr>
        <p:blipFill>
          <a:blip r:embed="rId3"/>
          <a:stretch>
            <a:fillRect/>
          </a:stretch>
        </p:blipFill>
        <p:spPr>
          <a:xfrm>
            <a:off x="1043608" y="1268760"/>
            <a:ext cx="3240361" cy="1984407"/>
          </a:xfrm>
          <a:prstGeom prst="rect">
            <a:avLst/>
          </a:prstGeom>
        </p:spPr>
      </p:pic>
      <p:pic>
        <p:nvPicPr>
          <p:cNvPr id="7" name="图片 6"/>
          <p:cNvPicPr>
            <a:picLocks noChangeAspect="1"/>
          </p:cNvPicPr>
          <p:nvPr/>
        </p:nvPicPr>
        <p:blipFill>
          <a:blip r:embed="rId4"/>
          <a:stretch>
            <a:fillRect/>
          </a:stretch>
        </p:blipFill>
        <p:spPr>
          <a:xfrm>
            <a:off x="1259632" y="4149080"/>
            <a:ext cx="2571750" cy="2009775"/>
          </a:xfrm>
          <a:prstGeom prst="rect">
            <a:avLst/>
          </a:prstGeom>
        </p:spPr>
      </p:pic>
      <p:pic>
        <p:nvPicPr>
          <p:cNvPr id="11" name="图片 10"/>
          <p:cNvPicPr>
            <a:picLocks noChangeAspect="1"/>
          </p:cNvPicPr>
          <p:nvPr/>
        </p:nvPicPr>
        <p:blipFill>
          <a:blip r:embed="rId5"/>
          <a:stretch>
            <a:fillRect/>
          </a:stretch>
        </p:blipFill>
        <p:spPr>
          <a:xfrm>
            <a:off x="6084168" y="3645024"/>
            <a:ext cx="676275" cy="2609850"/>
          </a:xfrm>
          <a:prstGeom prst="rect">
            <a:avLst/>
          </a:prstGeom>
        </p:spPr>
      </p:pic>
    </p:spTree>
    <p:extLst>
      <p:ext uri="{BB962C8B-B14F-4D97-AF65-F5344CB8AC3E}">
        <p14:creationId xmlns:p14="http://schemas.microsoft.com/office/powerpoint/2010/main" val="160872116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764704"/>
            <a:ext cx="8064896" cy="1109723"/>
          </a:xfrm>
        </p:spPr>
        <p:txBody>
          <a:bodyPr>
            <a:noAutofit/>
          </a:bodyPr>
          <a:lstStyle/>
          <a:p>
            <a:pPr indent="457200" algn="just"/>
            <a:r>
              <a:rPr lang="zh-CN" altLang="zh-CN" sz="3600" b="1" dirty="0" smtClean="0">
                <a:solidFill>
                  <a:srgbClr val="FFFF00"/>
                </a:solidFill>
                <a:effectLst/>
                <a:latin typeface="+mn-ea"/>
                <a:ea typeface="+mn-ea"/>
              </a:rPr>
              <a:t>项目</a:t>
            </a:r>
            <a:r>
              <a:rPr lang="en-US" altLang="zh-CN" sz="3600" b="1" dirty="0">
                <a:solidFill>
                  <a:srgbClr val="FFFF00"/>
                </a:solidFill>
                <a:effectLst/>
                <a:latin typeface="+mn-ea"/>
                <a:ea typeface="+mn-ea"/>
              </a:rPr>
              <a:t>4 </a:t>
            </a:r>
            <a:r>
              <a:rPr lang="zh-CN" altLang="zh-CN" sz="3600" b="1" dirty="0">
                <a:solidFill>
                  <a:srgbClr val="FFFF00"/>
                </a:solidFill>
                <a:effectLst/>
                <a:latin typeface="+mn-ea"/>
                <a:ea typeface="+mn-ea"/>
              </a:rPr>
              <a:t>动力</a:t>
            </a:r>
            <a:r>
              <a:rPr lang="zh-CN" altLang="zh-CN" sz="3600" b="1" dirty="0">
                <a:solidFill>
                  <a:srgbClr val="FFFF00"/>
                </a:solidFill>
                <a:effectLst/>
                <a:latin typeface="+mn-ea"/>
                <a:ea typeface="+mn-ea"/>
              </a:rPr>
              <a:t>转向系转向沉重</a:t>
            </a:r>
            <a:r>
              <a:rPr lang="zh-CN" altLang="zh-CN" sz="3600" b="1" dirty="0" smtClean="0">
                <a:solidFill>
                  <a:srgbClr val="FFFF00"/>
                </a:solidFill>
                <a:effectLst/>
                <a:latin typeface="+mn-ea"/>
                <a:ea typeface="+mn-ea"/>
              </a:rPr>
              <a:t>故障</a:t>
            </a:r>
            <a:r>
              <a:rPr lang="en-US" altLang="zh-CN" sz="3600" b="1" dirty="0" smtClean="0">
                <a:solidFill>
                  <a:srgbClr val="FFFF00"/>
                </a:solidFill>
                <a:effectLst/>
                <a:latin typeface="+mn-ea"/>
                <a:ea typeface="+mn-ea"/>
              </a:rPr>
              <a:t/>
            </a:r>
            <a:br>
              <a:rPr lang="en-US" altLang="zh-CN" sz="3600" b="1" dirty="0" smtClean="0">
                <a:solidFill>
                  <a:srgbClr val="FFFF00"/>
                </a:solidFill>
                <a:effectLst/>
                <a:latin typeface="+mn-ea"/>
                <a:ea typeface="+mn-ea"/>
              </a:rPr>
            </a:br>
            <a:r>
              <a:rPr lang="en-US" altLang="zh-CN" sz="3600" b="1" dirty="0">
                <a:solidFill>
                  <a:srgbClr val="FFFF00"/>
                </a:solidFill>
                <a:effectLst/>
                <a:latin typeface="+mn-ea"/>
                <a:ea typeface="+mn-ea"/>
              </a:rPr>
              <a:t> </a:t>
            </a:r>
            <a:r>
              <a:rPr lang="en-US" altLang="zh-CN" sz="3600" b="1" dirty="0" smtClean="0">
                <a:solidFill>
                  <a:srgbClr val="FFFF00"/>
                </a:solidFill>
                <a:effectLst/>
                <a:latin typeface="+mn-ea"/>
                <a:ea typeface="+mn-ea"/>
              </a:rPr>
              <a:t>          </a:t>
            </a:r>
            <a:r>
              <a:rPr lang="zh-CN" altLang="zh-CN" sz="3600" b="1" dirty="0" smtClean="0">
                <a:solidFill>
                  <a:srgbClr val="FFFF00"/>
                </a:solidFill>
                <a:effectLst/>
                <a:latin typeface="+mn-ea"/>
                <a:ea typeface="+mn-ea"/>
              </a:rPr>
              <a:t>的</a:t>
            </a:r>
            <a:r>
              <a:rPr lang="zh-CN" altLang="zh-CN" sz="3600" b="1" dirty="0">
                <a:solidFill>
                  <a:srgbClr val="FFFF00"/>
                </a:solidFill>
                <a:effectLst/>
                <a:latin typeface="+mn-ea"/>
                <a:ea typeface="+mn-ea"/>
              </a:rPr>
              <a:t>诊断与排除</a:t>
            </a:r>
          </a:p>
        </p:txBody>
      </p:sp>
      <p:sp>
        <p:nvSpPr>
          <p:cNvPr id="4" name="文本框 3"/>
          <p:cNvSpPr txBox="1"/>
          <p:nvPr/>
        </p:nvSpPr>
        <p:spPr>
          <a:xfrm>
            <a:off x="683568" y="2348880"/>
            <a:ext cx="7920880" cy="2677656"/>
          </a:xfrm>
          <a:prstGeom prst="rect">
            <a:avLst/>
          </a:prstGeom>
          <a:noFill/>
        </p:spPr>
        <p:txBody>
          <a:bodyPr wrap="square" rtlCol="0">
            <a:spAutoFit/>
          </a:bodyPr>
          <a:lstStyle/>
          <a:p>
            <a:pPr indent="457200" algn="just">
              <a:lnSpc>
                <a:spcPct val="200000"/>
              </a:lnSpc>
            </a:pPr>
            <a:r>
              <a:rPr lang="zh-CN" altLang="zh-CN" sz="2800" dirty="0">
                <a:solidFill>
                  <a:srgbClr val="FFFF00"/>
                </a:solidFill>
              </a:rPr>
              <a:t>实训要求</a:t>
            </a:r>
          </a:p>
          <a:p>
            <a:pPr indent="457200" algn="just">
              <a:lnSpc>
                <a:spcPct val="200000"/>
              </a:lnSpc>
            </a:pPr>
            <a:r>
              <a:rPr lang="en-US" altLang="zh-CN" sz="2800" dirty="0"/>
              <a:t>1.</a:t>
            </a:r>
            <a:r>
              <a:rPr lang="zh-CN" altLang="zh-CN" sz="2800" dirty="0"/>
              <a:t>掌握动力转向系转向沉重故障现象及原因；</a:t>
            </a:r>
          </a:p>
          <a:p>
            <a:pPr indent="457200" algn="just">
              <a:lnSpc>
                <a:spcPct val="200000"/>
              </a:lnSpc>
            </a:pPr>
            <a:r>
              <a:rPr lang="en-US" altLang="zh-CN" sz="2800" dirty="0"/>
              <a:t>2.</a:t>
            </a:r>
            <a:r>
              <a:rPr lang="zh-CN" altLang="zh-CN" sz="2800" dirty="0"/>
              <a:t>掌握动力转向系转向沉重故障的排除方法。</a:t>
            </a:r>
            <a:endParaRPr lang="en-US" altLang="zh-CN" sz="2800" dirty="0"/>
          </a:p>
        </p:txBody>
      </p:sp>
    </p:spTree>
    <p:extLst>
      <p:ext uri="{BB962C8B-B14F-4D97-AF65-F5344CB8AC3E}">
        <p14:creationId xmlns:p14="http://schemas.microsoft.com/office/powerpoint/2010/main" val="51572232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683568" y="260648"/>
            <a:ext cx="7848872" cy="1008112"/>
          </a:xfrm>
        </p:spPr>
        <p:txBody>
          <a:bodyPr>
            <a:noAutofit/>
          </a:bodyPr>
          <a:lstStyle/>
          <a:p>
            <a:pPr indent="0" algn="just">
              <a:lnSpc>
                <a:spcPct val="200000"/>
              </a:lnSpc>
              <a:buNone/>
            </a:pPr>
            <a:r>
              <a:rPr lang="zh-CN" altLang="en-US" sz="2400" b="1" dirty="0" smtClean="0">
                <a:solidFill>
                  <a:srgbClr val="FFFF00"/>
                </a:solidFill>
              </a:rPr>
              <a:t>主要实训器材</a:t>
            </a:r>
            <a:endParaRPr lang="en-US" altLang="zh-CN" sz="2400" b="1" dirty="0" smtClean="0">
              <a:solidFill>
                <a:srgbClr val="FFFF00"/>
              </a:solidFill>
            </a:endParaRPr>
          </a:p>
        </p:txBody>
      </p:sp>
      <p:sp>
        <p:nvSpPr>
          <p:cNvPr id="8" name="文本框 7"/>
          <p:cNvSpPr txBox="1"/>
          <p:nvPr/>
        </p:nvSpPr>
        <p:spPr>
          <a:xfrm>
            <a:off x="1475656" y="3284984"/>
            <a:ext cx="2398159" cy="369332"/>
          </a:xfrm>
          <a:prstGeom prst="rect">
            <a:avLst/>
          </a:prstGeom>
          <a:noFill/>
        </p:spPr>
        <p:txBody>
          <a:bodyPr wrap="square" rtlCol="0">
            <a:spAutoFit/>
          </a:bodyPr>
          <a:lstStyle/>
          <a:p>
            <a:pPr algn="ctr"/>
            <a:r>
              <a:rPr lang="zh-CN" altLang="zh-CN" dirty="0"/>
              <a:t>实训</a:t>
            </a:r>
            <a:r>
              <a:rPr lang="zh-CN" altLang="zh-CN" dirty="0" smtClean="0"/>
              <a:t>汽车</a:t>
            </a:r>
            <a:r>
              <a:rPr lang="zh-CN" altLang="zh-CN" dirty="0"/>
              <a:t>（</a:t>
            </a:r>
            <a:r>
              <a:rPr lang="en-US" altLang="zh-CN" dirty="0"/>
              <a:t>EQ1092</a:t>
            </a:r>
            <a:r>
              <a:rPr lang="zh-CN" altLang="zh-CN" dirty="0"/>
              <a:t>）</a:t>
            </a:r>
            <a:endParaRPr lang="zh-CN" altLang="en-US" dirty="0"/>
          </a:p>
        </p:txBody>
      </p:sp>
      <p:pic>
        <p:nvPicPr>
          <p:cNvPr id="10" name="图片 9"/>
          <p:cNvPicPr>
            <a:picLocks noChangeAspect="1"/>
          </p:cNvPicPr>
          <p:nvPr/>
        </p:nvPicPr>
        <p:blipFill>
          <a:blip r:embed="rId2"/>
          <a:stretch>
            <a:fillRect/>
          </a:stretch>
        </p:blipFill>
        <p:spPr>
          <a:xfrm>
            <a:off x="5076056" y="1268760"/>
            <a:ext cx="3420381" cy="1944216"/>
          </a:xfrm>
          <a:prstGeom prst="rect">
            <a:avLst/>
          </a:prstGeom>
        </p:spPr>
      </p:pic>
      <p:sp>
        <p:nvSpPr>
          <p:cNvPr id="19" name="文本框 18"/>
          <p:cNvSpPr txBox="1"/>
          <p:nvPr/>
        </p:nvSpPr>
        <p:spPr>
          <a:xfrm>
            <a:off x="5868144" y="3356992"/>
            <a:ext cx="2053640" cy="369332"/>
          </a:xfrm>
          <a:prstGeom prst="rect">
            <a:avLst/>
          </a:prstGeom>
          <a:noFill/>
        </p:spPr>
        <p:txBody>
          <a:bodyPr wrap="square" rtlCol="0">
            <a:spAutoFit/>
          </a:bodyPr>
          <a:lstStyle/>
          <a:p>
            <a:pPr algn="ctr"/>
            <a:r>
              <a:rPr lang="zh-CN" altLang="zh-CN" dirty="0"/>
              <a:t>常用修理工具</a:t>
            </a:r>
            <a:endParaRPr lang="zh-CN" altLang="en-US" dirty="0"/>
          </a:p>
        </p:txBody>
      </p:sp>
      <p:pic>
        <p:nvPicPr>
          <p:cNvPr id="3" name="图片 2"/>
          <p:cNvPicPr>
            <a:picLocks noChangeAspect="1"/>
          </p:cNvPicPr>
          <p:nvPr/>
        </p:nvPicPr>
        <p:blipFill>
          <a:blip r:embed="rId3"/>
          <a:stretch>
            <a:fillRect/>
          </a:stretch>
        </p:blipFill>
        <p:spPr>
          <a:xfrm>
            <a:off x="1187624" y="1196752"/>
            <a:ext cx="3166993" cy="1944216"/>
          </a:xfrm>
          <a:prstGeom prst="rect">
            <a:avLst/>
          </a:prstGeom>
        </p:spPr>
      </p:pic>
      <p:sp>
        <p:nvSpPr>
          <p:cNvPr id="16" name="文本框 15"/>
          <p:cNvSpPr txBox="1"/>
          <p:nvPr/>
        </p:nvSpPr>
        <p:spPr>
          <a:xfrm>
            <a:off x="1691680" y="6381328"/>
            <a:ext cx="2053640" cy="369332"/>
          </a:xfrm>
          <a:prstGeom prst="rect">
            <a:avLst/>
          </a:prstGeom>
          <a:noFill/>
        </p:spPr>
        <p:txBody>
          <a:bodyPr wrap="square" rtlCol="0">
            <a:spAutoFit/>
          </a:bodyPr>
          <a:lstStyle/>
          <a:p>
            <a:pPr algn="ctr"/>
            <a:r>
              <a:rPr lang="zh-CN" altLang="zh-CN"/>
              <a:t>前轮定位仪</a:t>
            </a:r>
            <a:endParaRPr lang="zh-CN" altLang="en-US" b="1" dirty="0"/>
          </a:p>
        </p:txBody>
      </p:sp>
      <p:sp>
        <p:nvSpPr>
          <p:cNvPr id="11" name="文本框 10"/>
          <p:cNvSpPr txBox="1"/>
          <p:nvPr/>
        </p:nvSpPr>
        <p:spPr>
          <a:xfrm>
            <a:off x="5580112" y="6381328"/>
            <a:ext cx="2053640" cy="369332"/>
          </a:xfrm>
          <a:prstGeom prst="rect">
            <a:avLst/>
          </a:prstGeom>
          <a:noFill/>
        </p:spPr>
        <p:txBody>
          <a:bodyPr wrap="square" rtlCol="0">
            <a:spAutoFit/>
          </a:bodyPr>
          <a:lstStyle/>
          <a:p>
            <a:pPr algn="ctr"/>
            <a:r>
              <a:rPr lang="zh-CN" altLang="zh-CN"/>
              <a:t>轮胎动平衡仪</a:t>
            </a:r>
            <a:endParaRPr lang="zh-CN" altLang="en-US" b="1" dirty="0"/>
          </a:p>
        </p:txBody>
      </p:sp>
      <p:pic>
        <p:nvPicPr>
          <p:cNvPr id="2" name="图片 1"/>
          <p:cNvPicPr>
            <a:picLocks noChangeAspect="1"/>
          </p:cNvPicPr>
          <p:nvPr/>
        </p:nvPicPr>
        <p:blipFill>
          <a:blip r:embed="rId4"/>
          <a:stretch>
            <a:fillRect/>
          </a:stretch>
        </p:blipFill>
        <p:spPr>
          <a:xfrm>
            <a:off x="1259632" y="4149080"/>
            <a:ext cx="3095625" cy="2057400"/>
          </a:xfrm>
          <a:prstGeom prst="rect">
            <a:avLst/>
          </a:prstGeom>
        </p:spPr>
      </p:pic>
      <p:pic>
        <p:nvPicPr>
          <p:cNvPr id="7" name="图片 6"/>
          <p:cNvPicPr>
            <a:picLocks noChangeAspect="1"/>
          </p:cNvPicPr>
          <p:nvPr/>
        </p:nvPicPr>
        <p:blipFill>
          <a:blip r:embed="rId5"/>
          <a:stretch>
            <a:fillRect/>
          </a:stretch>
        </p:blipFill>
        <p:spPr>
          <a:xfrm>
            <a:off x="5436096" y="3861048"/>
            <a:ext cx="2448272" cy="2533281"/>
          </a:xfrm>
          <a:prstGeom prst="rect">
            <a:avLst/>
          </a:prstGeom>
        </p:spPr>
      </p:pic>
    </p:spTree>
    <p:extLst>
      <p:ext uri="{BB962C8B-B14F-4D97-AF65-F5344CB8AC3E}">
        <p14:creationId xmlns:p14="http://schemas.microsoft.com/office/powerpoint/2010/main" val="150093961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404664"/>
            <a:ext cx="8064896" cy="5721499"/>
          </a:xfrm>
        </p:spPr>
        <p:txBody>
          <a:bodyPr>
            <a:noAutofit/>
          </a:bodyPr>
          <a:lstStyle/>
          <a:p>
            <a:pPr marL="0" indent="457200">
              <a:lnSpc>
                <a:spcPct val="200000"/>
              </a:lnSpc>
              <a:buNone/>
            </a:pPr>
            <a:r>
              <a:rPr lang="zh-CN" altLang="zh-CN" sz="2400" b="1" dirty="0">
                <a:solidFill>
                  <a:srgbClr val="FFFF00"/>
                </a:solidFill>
              </a:rPr>
              <a:t>故障现象</a:t>
            </a:r>
          </a:p>
          <a:p>
            <a:pPr marL="0" indent="457200">
              <a:lnSpc>
                <a:spcPct val="200000"/>
              </a:lnSpc>
              <a:buNone/>
            </a:pPr>
            <a:r>
              <a:rPr lang="zh-CN" altLang="zh-CN" sz="2400" dirty="0"/>
              <a:t>装有动力转向系统的汽车，在行驶中突然感到转向沉重</a:t>
            </a:r>
            <a:r>
              <a:rPr lang="zh-CN" altLang="zh-CN" sz="2400" dirty="0" smtClean="0"/>
              <a:t>。</a:t>
            </a:r>
            <a:endParaRPr lang="en-US" altLang="zh-CN" sz="2400" dirty="0" smtClean="0"/>
          </a:p>
          <a:p>
            <a:pPr marL="0" indent="457200">
              <a:lnSpc>
                <a:spcPct val="200000"/>
              </a:lnSpc>
              <a:buNone/>
            </a:pPr>
            <a:r>
              <a:rPr lang="zh-CN" altLang="zh-CN" sz="2400" b="1" dirty="0" smtClean="0">
                <a:solidFill>
                  <a:srgbClr val="FFFF00"/>
                </a:solidFill>
              </a:rPr>
              <a:t>故障</a:t>
            </a:r>
            <a:r>
              <a:rPr lang="zh-CN" altLang="zh-CN" sz="2400" b="1" dirty="0">
                <a:solidFill>
                  <a:srgbClr val="FFFF00"/>
                </a:solidFill>
              </a:rPr>
              <a:t>原因</a:t>
            </a:r>
          </a:p>
          <a:p>
            <a:pPr marL="0" indent="457200">
              <a:lnSpc>
                <a:spcPct val="200000"/>
              </a:lnSpc>
              <a:buNone/>
            </a:pPr>
            <a:r>
              <a:rPr lang="zh-CN" altLang="zh-CN" sz="2400" dirty="0"/>
              <a:t>一般是液压转向助力系统失效或助力不足所造成的，其根本原因在于液压不足，引起转向系统油压不足的主要原因有</a:t>
            </a:r>
            <a:r>
              <a:rPr lang="zh-CN" altLang="zh-CN" sz="2400" dirty="0" smtClean="0"/>
              <a:t>：</a:t>
            </a:r>
            <a:endParaRPr lang="en-US" altLang="zh-CN" sz="2400" dirty="0" smtClean="0"/>
          </a:p>
          <a:p>
            <a:pPr marL="0" indent="457200">
              <a:lnSpc>
                <a:spcPct val="200000"/>
              </a:lnSpc>
              <a:buNone/>
            </a:pPr>
            <a:r>
              <a:rPr lang="en-US" altLang="zh-CN" sz="2400" dirty="0"/>
              <a:t>1.</a:t>
            </a:r>
            <a:r>
              <a:rPr lang="zh-CN" altLang="zh-CN" sz="2400" dirty="0"/>
              <a:t>储油罐缺油或油液高度低于规定要求</a:t>
            </a:r>
            <a:r>
              <a:rPr lang="zh-CN" altLang="zh-CN" sz="2400" dirty="0" smtClean="0"/>
              <a:t>。</a:t>
            </a:r>
            <a:endParaRPr lang="zh-CN" altLang="zh-CN" sz="2400" dirty="0"/>
          </a:p>
        </p:txBody>
      </p:sp>
    </p:spTree>
    <p:extLst>
      <p:ext uri="{BB962C8B-B14F-4D97-AF65-F5344CB8AC3E}">
        <p14:creationId xmlns:p14="http://schemas.microsoft.com/office/powerpoint/2010/main" val="256430901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620688"/>
            <a:ext cx="8003232" cy="5505475"/>
          </a:xfrm>
        </p:spPr>
        <p:txBody>
          <a:bodyPr>
            <a:noAutofit/>
          </a:bodyPr>
          <a:lstStyle/>
          <a:p>
            <a:pPr marL="0" indent="457200">
              <a:lnSpc>
                <a:spcPct val="200000"/>
              </a:lnSpc>
              <a:buNone/>
            </a:pPr>
            <a:r>
              <a:rPr lang="en-US" altLang="zh-CN" sz="2400" dirty="0"/>
              <a:t>2.</a:t>
            </a:r>
            <a:r>
              <a:rPr lang="zh-CN" altLang="zh-CN" sz="2400" dirty="0"/>
              <a:t>液压回路中渗入了空气。</a:t>
            </a:r>
          </a:p>
          <a:p>
            <a:pPr marL="0" indent="457200">
              <a:lnSpc>
                <a:spcPct val="200000"/>
              </a:lnSpc>
              <a:buNone/>
            </a:pPr>
            <a:r>
              <a:rPr lang="en-US" altLang="zh-CN" sz="2400" dirty="0"/>
              <a:t>3.</a:t>
            </a:r>
            <a:r>
              <a:rPr lang="zh-CN" altLang="zh-CN" sz="2400" dirty="0"/>
              <a:t>油泵驱动皮带过松或打滑。</a:t>
            </a:r>
          </a:p>
          <a:p>
            <a:pPr marL="0" indent="457200">
              <a:lnSpc>
                <a:spcPct val="200000"/>
              </a:lnSpc>
              <a:buNone/>
            </a:pPr>
            <a:r>
              <a:rPr lang="en-US" altLang="zh-CN" sz="2400" dirty="0"/>
              <a:t>4.</a:t>
            </a:r>
            <a:r>
              <a:rPr lang="zh-CN" altLang="zh-CN" sz="2400" dirty="0"/>
              <a:t>各油管接头处密封不良，有泄漏现象。</a:t>
            </a:r>
          </a:p>
          <a:p>
            <a:pPr marL="0" indent="457200">
              <a:lnSpc>
                <a:spcPct val="200000"/>
              </a:lnSpc>
              <a:buNone/>
            </a:pPr>
            <a:r>
              <a:rPr lang="en-US" altLang="zh-CN" sz="2400" dirty="0"/>
              <a:t>5.</a:t>
            </a:r>
            <a:r>
              <a:rPr lang="zh-CN" altLang="zh-CN" sz="2400" dirty="0"/>
              <a:t>油路堵塞或滤油器污物太多。</a:t>
            </a:r>
          </a:p>
          <a:p>
            <a:pPr marL="0" indent="457200">
              <a:lnSpc>
                <a:spcPct val="200000"/>
              </a:lnSpc>
              <a:buNone/>
            </a:pPr>
            <a:r>
              <a:rPr lang="en-US" altLang="zh-CN" sz="2400" dirty="0"/>
              <a:t>6.</a:t>
            </a:r>
            <a:r>
              <a:rPr lang="zh-CN" altLang="zh-CN" sz="2400" dirty="0"/>
              <a:t>油泵磨损、内部泄漏严重。</a:t>
            </a:r>
          </a:p>
          <a:p>
            <a:pPr marL="0" indent="457200">
              <a:lnSpc>
                <a:spcPct val="200000"/>
              </a:lnSpc>
              <a:buNone/>
            </a:pPr>
            <a:r>
              <a:rPr lang="en-US" altLang="zh-CN" sz="2400" dirty="0"/>
              <a:t>7.</a:t>
            </a:r>
            <a:r>
              <a:rPr lang="zh-CN" altLang="zh-CN" sz="2400" dirty="0"/>
              <a:t>油泵安全阀泄漏、弹簧弹力减弱或调整不当。</a:t>
            </a:r>
          </a:p>
          <a:p>
            <a:pPr marL="0" indent="457200">
              <a:lnSpc>
                <a:spcPct val="200000"/>
              </a:lnSpc>
              <a:buNone/>
            </a:pPr>
            <a:r>
              <a:rPr lang="en-US" altLang="zh-CN" sz="2400" dirty="0"/>
              <a:t>8.</a:t>
            </a:r>
            <a:r>
              <a:rPr lang="zh-CN" altLang="zh-CN" sz="2400" dirty="0"/>
              <a:t>动力缸或转向控制阀密封损坏。</a:t>
            </a:r>
            <a:endParaRPr lang="zh-CN" altLang="en-US" sz="2400" dirty="0"/>
          </a:p>
        </p:txBody>
      </p:sp>
    </p:spTree>
    <p:extLst>
      <p:ext uri="{BB962C8B-B14F-4D97-AF65-F5344CB8AC3E}">
        <p14:creationId xmlns:p14="http://schemas.microsoft.com/office/powerpoint/2010/main" val="49802806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260648"/>
            <a:ext cx="8280920" cy="6264696"/>
          </a:xfrm>
        </p:spPr>
        <p:txBody>
          <a:bodyPr>
            <a:noAutofit/>
          </a:bodyPr>
          <a:lstStyle/>
          <a:p>
            <a:pPr marL="0" indent="457200">
              <a:lnSpc>
                <a:spcPct val="200000"/>
              </a:lnSpc>
              <a:buNone/>
            </a:pPr>
            <a:r>
              <a:rPr lang="zh-CN" altLang="zh-CN" sz="2400" b="1" dirty="0" smtClean="0">
                <a:solidFill>
                  <a:srgbClr val="FFFF00"/>
                </a:solidFill>
              </a:rPr>
              <a:t>故障排除</a:t>
            </a:r>
            <a:r>
              <a:rPr lang="zh-CN" altLang="en-US" sz="2400" b="1" dirty="0" smtClean="0">
                <a:solidFill>
                  <a:srgbClr val="FFFF00"/>
                </a:solidFill>
              </a:rPr>
              <a:t>方法</a:t>
            </a:r>
            <a:endParaRPr lang="en-US" altLang="zh-CN" sz="2400" b="1" dirty="0" smtClean="0">
              <a:solidFill>
                <a:srgbClr val="FFFF00"/>
              </a:solidFill>
            </a:endParaRPr>
          </a:p>
          <a:p>
            <a:pPr marL="0" indent="457200">
              <a:lnSpc>
                <a:spcPct val="200000"/>
              </a:lnSpc>
              <a:buNone/>
            </a:pPr>
            <a:r>
              <a:rPr lang="en-US" altLang="zh-CN" sz="2400" dirty="0"/>
              <a:t>1.</a:t>
            </a:r>
            <a:r>
              <a:rPr lang="zh-CN" altLang="zh-CN" sz="2400" dirty="0"/>
              <a:t>检查转向油泵驱动部分的</a:t>
            </a:r>
            <a:r>
              <a:rPr lang="zh-CN" altLang="zh-CN" sz="2400" dirty="0" smtClean="0"/>
              <a:t>情况</a:t>
            </a:r>
            <a:r>
              <a:rPr lang="zh-CN" altLang="en-US" sz="2400" dirty="0" smtClean="0"/>
              <a:t>。</a:t>
            </a:r>
            <a:endParaRPr lang="zh-CN" altLang="zh-CN" sz="2400" dirty="0"/>
          </a:p>
          <a:p>
            <a:pPr marL="0" indent="457200">
              <a:lnSpc>
                <a:spcPct val="200000"/>
              </a:lnSpc>
              <a:buNone/>
            </a:pPr>
            <a:r>
              <a:rPr lang="en-US" altLang="zh-CN" sz="2400" dirty="0"/>
              <a:t>2.</a:t>
            </a:r>
            <a:r>
              <a:rPr lang="zh-CN" altLang="zh-CN" sz="2400" dirty="0"/>
              <a:t>检查储油罐内的油液质量和液面</a:t>
            </a:r>
            <a:r>
              <a:rPr lang="zh-CN" altLang="zh-CN" sz="2400" dirty="0" smtClean="0"/>
              <a:t>高度</a:t>
            </a:r>
            <a:r>
              <a:rPr lang="zh-CN" altLang="en-US" sz="2400" dirty="0" smtClean="0"/>
              <a:t>。</a:t>
            </a:r>
            <a:endParaRPr lang="zh-CN" altLang="zh-CN" sz="2400" dirty="0"/>
          </a:p>
          <a:p>
            <a:pPr marL="0" indent="457200">
              <a:lnSpc>
                <a:spcPct val="200000"/>
              </a:lnSpc>
              <a:buNone/>
            </a:pPr>
            <a:r>
              <a:rPr lang="en-US" altLang="zh-CN" sz="2400" dirty="0"/>
              <a:t>3.</a:t>
            </a:r>
            <a:r>
              <a:rPr lang="zh-CN" altLang="zh-CN" sz="2400" dirty="0"/>
              <a:t>检查转向油液储油罐内的滤清</a:t>
            </a:r>
            <a:r>
              <a:rPr lang="zh-CN" altLang="zh-CN" sz="2400" dirty="0" smtClean="0"/>
              <a:t>器</a:t>
            </a:r>
            <a:r>
              <a:rPr lang="zh-CN" altLang="en-US" sz="2400" dirty="0" smtClean="0"/>
              <a:t>。</a:t>
            </a:r>
            <a:endParaRPr lang="zh-CN" altLang="zh-CN" sz="2400" dirty="0"/>
          </a:p>
          <a:p>
            <a:pPr marL="0" indent="457200">
              <a:lnSpc>
                <a:spcPct val="200000"/>
              </a:lnSpc>
              <a:buNone/>
            </a:pPr>
            <a:r>
              <a:rPr lang="en-US" altLang="zh-CN" sz="2400" dirty="0"/>
              <a:t>4.</a:t>
            </a:r>
            <a:r>
              <a:rPr lang="zh-CN" altLang="zh-CN" sz="2400" dirty="0"/>
              <a:t>检查油路中是否渗入</a:t>
            </a:r>
            <a:r>
              <a:rPr lang="zh-CN" altLang="zh-CN" sz="2400" dirty="0" smtClean="0"/>
              <a:t>空气</a:t>
            </a:r>
            <a:r>
              <a:rPr lang="zh-CN" altLang="en-US" sz="2400" dirty="0" smtClean="0"/>
              <a:t>。</a:t>
            </a:r>
            <a:endParaRPr lang="zh-CN" altLang="zh-CN" sz="2400" dirty="0"/>
          </a:p>
          <a:p>
            <a:pPr marL="0" indent="457200">
              <a:lnSpc>
                <a:spcPct val="200000"/>
              </a:lnSpc>
              <a:buNone/>
            </a:pPr>
            <a:r>
              <a:rPr lang="en-US" altLang="zh-CN" sz="2400" dirty="0"/>
              <a:t>5.</a:t>
            </a:r>
            <a:r>
              <a:rPr lang="zh-CN" altLang="zh-CN" sz="2400" dirty="0"/>
              <a:t>检查各油管接头等处有无泄漏，油路中是否有</a:t>
            </a:r>
            <a:r>
              <a:rPr lang="zh-CN" altLang="zh-CN" sz="2400" dirty="0" smtClean="0"/>
              <a:t>堵塞</a:t>
            </a:r>
            <a:r>
              <a:rPr lang="zh-CN" altLang="en-US" sz="2400" dirty="0" smtClean="0"/>
              <a:t>。</a:t>
            </a:r>
            <a:endParaRPr lang="zh-CN" altLang="zh-CN" sz="2400" dirty="0"/>
          </a:p>
          <a:p>
            <a:pPr marL="0" indent="457200">
              <a:lnSpc>
                <a:spcPct val="200000"/>
              </a:lnSpc>
              <a:buNone/>
            </a:pPr>
            <a:r>
              <a:rPr lang="en-US" altLang="zh-CN" sz="2400" dirty="0"/>
              <a:t>6.</a:t>
            </a:r>
            <a:r>
              <a:rPr lang="zh-CN" altLang="zh-CN" sz="2400" dirty="0"/>
              <a:t>对转向油泵进行输出油压</a:t>
            </a:r>
            <a:r>
              <a:rPr lang="zh-CN" altLang="zh-CN" sz="2400" dirty="0" smtClean="0"/>
              <a:t>检查</a:t>
            </a:r>
            <a:r>
              <a:rPr lang="zh-CN" altLang="en-US" sz="2400" dirty="0" smtClean="0"/>
              <a:t>。</a:t>
            </a:r>
            <a:endParaRPr lang="zh-CN" altLang="zh-CN" sz="2400" dirty="0"/>
          </a:p>
        </p:txBody>
      </p:sp>
    </p:spTree>
    <p:extLst>
      <p:ext uri="{BB962C8B-B14F-4D97-AF65-F5344CB8AC3E}">
        <p14:creationId xmlns:p14="http://schemas.microsoft.com/office/powerpoint/2010/main" val="412883021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116632"/>
            <a:ext cx="7632848" cy="1109723"/>
          </a:xfrm>
        </p:spPr>
        <p:txBody>
          <a:bodyPr>
            <a:noAutofit/>
          </a:bodyPr>
          <a:lstStyle/>
          <a:p>
            <a:pPr indent="457200" algn="just"/>
            <a:r>
              <a:rPr lang="zh-CN" altLang="zh-CN" sz="3600" b="1" dirty="0">
                <a:solidFill>
                  <a:srgbClr val="FFFF00"/>
                </a:solidFill>
                <a:latin typeface="Times New Roman" pitchFamily="18" charset="0"/>
                <a:ea typeface="+mn-ea"/>
                <a:cs typeface="Times New Roman" pitchFamily="18" charset="0"/>
              </a:rPr>
              <a:t>实训内容</a:t>
            </a:r>
            <a:endParaRPr lang="zh-CN" altLang="en-US" sz="3600" b="1" dirty="0">
              <a:solidFill>
                <a:srgbClr val="FFFF00"/>
              </a:solidFill>
              <a:latin typeface="Times New Roman" pitchFamily="18" charset="0"/>
              <a:ea typeface="+mn-ea"/>
              <a:cs typeface="Times New Roman" pitchFamily="18" charset="0"/>
            </a:endParaRPr>
          </a:p>
        </p:txBody>
      </p:sp>
      <p:sp>
        <p:nvSpPr>
          <p:cNvPr id="35" name="文本框 34"/>
          <p:cNvSpPr txBox="1"/>
          <p:nvPr/>
        </p:nvSpPr>
        <p:spPr>
          <a:xfrm>
            <a:off x="611560" y="980728"/>
            <a:ext cx="8064896" cy="719812"/>
          </a:xfrm>
          <a:prstGeom prst="rect">
            <a:avLst/>
          </a:prstGeom>
          <a:noFill/>
        </p:spPr>
        <p:txBody>
          <a:bodyPr wrap="square" rtlCol="0">
            <a:spAutoFit/>
          </a:bodyPr>
          <a:lstStyle/>
          <a:p>
            <a:pPr indent="457200">
              <a:lnSpc>
                <a:spcPct val="200000"/>
              </a:lnSpc>
            </a:pPr>
            <a:r>
              <a:rPr lang="zh-CN" altLang="zh-CN" sz="2400" b="1" dirty="0"/>
              <a:t>（一）</a:t>
            </a:r>
            <a:r>
              <a:rPr lang="zh-CN" altLang="zh-CN" sz="2400" b="1" dirty="0">
                <a:solidFill>
                  <a:srgbClr val="FFFF00"/>
                </a:solidFill>
              </a:rPr>
              <a:t>清洁</a:t>
            </a:r>
            <a:endParaRPr lang="zh-CN" altLang="en-US" sz="2400" dirty="0">
              <a:solidFill>
                <a:srgbClr val="FFFF00"/>
              </a:solidFill>
            </a:endParaRPr>
          </a:p>
        </p:txBody>
      </p:sp>
      <p:sp>
        <p:nvSpPr>
          <p:cNvPr id="10" name="文本框 9"/>
          <p:cNvSpPr txBox="1"/>
          <p:nvPr/>
        </p:nvSpPr>
        <p:spPr>
          <a:xfrm>
            <a:off x="683568" y="1700808"/>
            <a:ext cx="7992888" cy="719812"/>
          </a:xfrm>
          <a:prstGeom prst="rect">
            <a:avLst/>
          </a:prstGeom>
          <a:noFill/>
        </p:spPr>
        <p:txBody>
          <a:bodyPr wrap="square" rtlCol="0">
            <a:spAutoFit/>
          </a:bodyPr>
          <a:lstStyle/>
          <a:p>
            <a:pPr indent="457200">
              <a:lnSpc>
                <a:spcPct val="200000"/>
              </a:lnSpc>
              <a:spcBef>
                <a:spcPct val="20000"/>
              </a:spcBef>
              <a:buClr>
                <a:schemeClr val="tx2"/>
              </a:buClr>
              <a:buSzPct val="60000"/>
            </a:pPr>
            <a:r>
              <a:rPr lang="zh-CN" altLang="zh-CN" sz="2400" dirty="0"/>
              <a:t>清洁转向器外表及通气</a:t>
            </a:r>
            <a:r>
              <a:rPr lang="zh-CN" altLang="zh-CN" sz="2400" dirty="0" smtClean="0"/>
              <a:t>塞</a:t>
            </a:r>
            <a:r>
              <a:rPr lang="zh-CN" altLang="en-US" sz="2400" dirty="0" smtClean="0"/>
              <a:t>。</a:t>
            </a:r>
            <a:endParaRPr lang="zh-CN" altLang="zh-CN" sz="2400" dirty="0"/>
          </a:p>
        </p:txBody>
      </p:sp>
      <p:sp>
        <p:nvSpPr>
          <p:cNvPr id="5" name="文本框 4"/>
          <p:cNvSpPr txBox="1"/>
          <p:nvPr/>
        </p:nvSpPr>
        <p:spPr>
          <a:xfrm>
            <a:off x="611560" y="2492896"/>
            <a:ext cx="8064896" cy="719812"/>
          </a:xfrm>
          <a:prstGeom prst="rect">
            <a:avLst/>
          </a:prstGeom>
          <a:noFill/>
        </p:spPr>
        <p:txBody>
          <a:bodyPr wrap="square" rtlCol="0">
            <a:spAutoFit/>
          </a:bodyPr>
          <a:lstStyle/>
          <a:p>
            <a:pPr indent="457200">
              <a:lnSpc>
                <a:spcPct val="200000"/>
              </a:lnSpc>
            </a:pPr>
            <a:r>
              <a:rPr lang="zh-CN" altLang="zh-CN" sz="2400" b="1" dirty="0"/>
              <a:t>（二）</a:t>
            </a:r>
            <a:r>
              <a:rPr lang="zh-CN" altLang="zh-CN" sz="2400" b="1" dirty="0">
                <a:solidFill>
                  <a:srgbClr val="FFFF00"/>
                </a:solidFill>
              </a:rPr>
              <a:t>检查</a:t>
            </a:r>
            <a:endParaRPr lang="zh-CN" altLang="en-US" sz="2400" dirty="0">
              <a:solidFill>
                <a:srgbClr val="FFFF00"/>
              </a:solidFill>
            </a:endParaRPr>
          </a:p>
        </p:txBody>
      </p:sp>
      <p:sp>
        <p:nvSpPr>
          <p:cNvPr id="6" name="文本框 5"/>
          <p:cNvSpPr txBox="1"/>
          <p:nvPr/>
        </p:nvSpPr>
        <p:spPr>
          <a:xfrm>
            <a:off x="683568" y="3356992"/>
            <a:ext cx="4248472" cy="2456057"/>
          </a:xfrm>
          <a:prstGeom prst="rect">
            <a:avLst/>
          </a:prstGeom>
          <a:noFill/>
        </p:spPr>
        <p:txBody>
          <a:bodyPr wrap="square" rtlCol="0">
            <a:spAutoFit/>
          </a:bodyPr>
          <a:lstStyle/>
          <a:p>
            <a:pPr indent="457200">
              <a:lnSpc>
                <a:spcPct val="200000"/>
              </a:lnSpc>
              <a:spcBef>
                <a:spcPct val="20000"/>
              </a:spcBef>
              <a:buClr>
                <a:schemeClr val="tx2"/>
              </a:buClr>
              <a:buSzPct val="60000"/>
            </a:pPr>
            <a:r>
              <a:rPr lang="en-US" altLang="zh-CN" sz="2400" dirty="0"/>
              <a:t>1.</a:t>
            </a:r>
            <a:r>
              <a:rPr lang="zh-CN" altLang="zh-CN" sz="2400" dirty="0"/>
              <a:t>基本检查</a:t>
            </a:r>
          </a:p>
          <a:p>
            <a:pPr indent="457200">
              <a:lnSpc>
                <a:spcPct val="200000"/>
              </a:lnSpc>
              <a:spcBef>
                <a:spcPct val="20000"/>
              </a:spcBef>
              <a:buClr>
                <a:schemeClr val="tx2"/>
              </a:buClr>
              <a:buSzPct val="60000"/>
            </a:pPr>
            <a:r>
              <a:rPr lang="en-US" altLang="zh-CN" sz="2400" dirty="0"/>
              <a:t>2.</a:t>
            </a:r>
            <a:r>
              <a:rPr lang="zh-CN" altLang="zh-CN" sz="2400" dirty="0"/>
              <a:t>转向盘自由行程的</a:t>
            </a:r>
            <a:r>
              <a:rPr lang="zh-CN" altLang="zh-CN" sz="2400" dirty="0" smtClean="0"/>
              <a:t>检查</a:t>
            </a:r>
            <a:endParaRPr lang="en-US" altLang="zh-CN" sz="2400" dirty="0" smtClean="0"/>
          </a:p>
          <a:p>
            <a:pPr indent="457200">
              <a:lnSpc>
                <a:spcPct val="200000"/>
              </a:lnSpc>
              <a:spcBef>
                <a:spcPct val="20000"/>
              </a:spcBef>
              <a:buClr>
                <a:schemeClr val="tx2"/>
              </a:buClr>
              <a:buSzPct val="60000"/>
            </a:pPr>
            <a:r>
              <a:rPr lang="en-US" altLang="zh-CN" sz="2400" dirty="0"/>
              <a:t>3.</a:t>
            </a:r>
            <a:r>
              <a:rPr lang="zh-CN" altLang="zh-CN" sz="2400" dirty="0"/>
              <a:t>转向盘松脱或松旷的</a:t>
            </a:r>
            <a:r>
              <a:rPr lang="zh-CN" altLang="zh-CN" sz="2400" dirty="0" smtClean="0"/>
              <a:t>检查</a:t>
            </a:r>
            <a:endParaRPr lang="zh-CN" altLang="zh-CN" sz="2400" dirty="0"/>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36096" y="1124744"/>
            <a:ext cx="3168352" cy="3779304"/>
          </a:xfrm>
          <a:prstGeom prst="rect">
            <a:avLst/>
          </a:prstGeom>
        </p:spPr>
      </p:pic>
      <p:sp>
        <p:nvSpPr>
          <p:cNvPr id="7" name="文本框 6"/>
          <p:cNvSpPr txBox="1"/>
          <p:nvPr/>
        </p:nvSpPr>
        <p:spPr>
          <a:xfrm>
            <a:off x="5436096" y="4948624"/>
            <a:ext cx="3096344" cy="1477328"/>
          </a:xfrm>
          <a:prstGeom prst="rect">
            <a:avLst/>
          </a:prstGeom>
          <a:noFill/>
        </p:spPr>
        <p:txBody>
          <a:bodyPr wrap="square" rtlCol="0">
            <a:spAutoFit/>
          </a:bodyPr>
          <a:lstStyle/>
          <a:p>
            <a:pPr algn="ctr"/>
            <a:r>
              <a:rPr lang="zh-CN" altLang="zh-CN" dirty="0"/>
              <a:t>转向盘自由行程检测</a:t>
            </a:r>
          </a:p>
          <a:p>
            <a:pPr algn="ctr"/>
            <a:r>
              <a:rPr lang="en-US" altLang="zh-CN" dirty="0"/>
              <a:t>1-</a:t>
            </a:r>
            <a:r>
              <a:rPr lang="zh-CN" altLang="zh-CN" dirty="0"/>
              <a:t>固定杆</a:t>
            </a:r>
            <a:r>
              <a:rPr lang="en-US" altLang="zh-CN" dirty="0"/>
              <a:t> 2-</a:t>
            </a:r>
            <a:r>
              <a:rPr lang="zh-CN" altLang="zh-CN" dirty="0"/>
              <a:t>固定螺钉</a:t>
            </a:r>
            <a:r>
              <a:rPr lang="en-US" altLang="zh-CN" dirty="0"/>
              <a:t>3-</a:t>
            </a:r>
            <a:r>
              <a:rPr lang="zh-CN" altLang="zh-CN" dirty="0"/>
              <a:t>显示器</a:t>
            </a:r>
            <a:r>
              <a:rPr lang="en-US" altLang="zh-CN" dirty="0"/>
              <a:t>4-</a:t>
            </a:r>
            <a:r>
              <a:rPr lang="zh-CN" altLang="zh-CN" dirty="0"/>
              <a:t>打印机</a:t>
            </a:r>
            <a:r>
              <a:rPr lang="en-US" altLang="zh-CN" dirty="0"/>
              <a:t> 5-</a:t>
            </a:r>
            <a:r>
              <a:rPr lang="zh-CN" altLang="zh-CN" dirty="0"/>
              <a:t>操纵盘</a:t>
            </a:r>
          </a:p>
          <a:p>
            <a:pPr algn="ctr"/>
            <a:r>
              <a:rPr lang="en-US" altLang="zh-CN" dirty="0"/>
              <a:t>6-</a:t>
            </a:r>
            <a:r>
              <a:rPr lang="zh-CN" altLang="zh-CN" dirty="0"/>
              <a:t>连接叉</a:t>
            </a:r>
            <a:r>
              <a:rPr lang="en-US" altLang="zh-CN" dirty="0"/>
              <a:t>7-</a:t>
            </a:r>
            <a:r>
              <a:rPr lang="zh-CN" altLang="zh-CN" dirty="0"/>
              <a:t>主轴箱</a:t>
            </a:r>
            <a:r>
              <a:rPr lang="en-US" altLang="zh-CN" dirty="0"/>
              <a:t>8-</a:t>
            </a:r>
            <a:r>
              <a:rPr lang="zh-CN" altLang="zh-CN" dirty="0"/>
              <a:t>电压表</a:t>
            </a:r>
            <a:r>
              <a:rPr lang="en-US" altLang="zh-CN" dirty="0"/>
              <a:t>9-</a:t>
            </a:r>
            <a:r>
              <a:rPr lang="zh-CN" altLang="zh-CN" dirty="0" smtClean="0"/>
              <a:t>电源开关</a:t>
            </a:r>
            <a:endParaRPr lang="zh-CN" altLang="zh-CN" dirty="0"/>
          </a:p>
        </p:txBody>
      </p:sp>
    </p:spTree>
    <p:extLst>
      <p:ext uri="{BB962C8B-B14F-4D97-AF65-F5344CB8AC3E}">
        <p14:creationId xmlns:p14="http://schemas.microsoft.com/office/powerpoint/2010/main" val="367724226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683568" y="260648"/>
            <a:ext cx="4536504" cy="6297108"/>
          </a:xfrm>
          <a:prstGeom prst="rect">
            <a:avLst/>
          </a:prstGeom>
          <a:noFill/>
        </p:spPr>
        <p:txBody>
          <a:bodyPr wrap="square" rtlCol="0">
            <a:spAutoFit/>
          </a:bodyPr>
          <a:lstStyle/>
          <a:p>
            <a:pPr indent="457200">
              <a:lnSpc>
                <a:spcPct val="200000"/>
              </a:lnSpc>
              <a:spcBef>
                <a:spcPct val="20000"/>
              </a:spcBef>
              <a:buClr>
                <a:schemeClr val="tx2"/>
              </a:buClr>
              <a:buSzPct val="60000"/>
            </a:pPr>
            <a:r>
              <a:rPr lang="en-US" altLang="zh-CN" sz="2400" dirty="0"/>
              <a:t>4.</a:t>
            </a:r>
            <a:r>
              <a:rPr lang="zh-CN" altLang="zh-CN" sz="2400" dirty="0"/>
              <a:t>转向盘转动阻力</a:t>
            </a:r>
            <a:r>
              <a:rPr lang="zh-CN" altLang="zh-CN" sz="2400" dirty="0" smtClean="0"/>
              <a:t>检查</a:t>
            </a:r>
            <a:endParaRPr lang="en-US" altLang="zh-CN" sz="2400" dirty="0" smtClean="0"/>
          </a:p>
          <a:p>
            <a:pPr indent="457200">
              <a:lnSpc>
                <a:spcPct val="200000"/>
              </a:lnSpc>
              <a:spcBef>
                <a:spcPct val="20000"/>
              </a:spcBef>
              <a:buClr>
                <a:schemeClr val="tx2"/>
              </a:buClr>
              <a:buSzPct val="60000"/>
            </a:pPr>
            <a:r>
              <a:rPr lang="zh-CN" altLang="zh-CN" sz="2400" dirty="0"/>
              <a:t>测出转动力矩</a:t>
            </a:r>
            <a:r>
              <a:rPr lang="en-US" altLang="zh-CN" sz="2400" dirty="0"/>
              <a:t>M</a:t>
            </a:r>
            <a:r>
              <a:rPr lang="zh-CN" altLang="zh-CN" sz="2400" dirty="0"/>
              <a:t>。再根据转动半径</a:t>
            </a:r>
            <a:r>
              <a:rPr lang="en-US" altLang="zh-CN" sz="2400" dirty="0"/>
              <a:t>r</a:t>
            </a:r>
            <a:r>
              <a:rPr lang="zh-CN" altLang="zh-CN" sz="2400" dirty="0"/>
              <a:t>，既可求出转向盘边缘上的转动力</a:t>
            </a:r>
            <a:r>
              <a:rPr lang="zh-CN" altLang="zh-CN" sz="2400" dirty="0" smtClean="0"/>
              <a:t>。</a:t>
            </a:r>
            <a:endParaRPr lang="en-US" altLang="zh-CN" sz="2400" dirty="0" smtClean="0"/>
          </a:p>
          <a:p>
            <a:pPr indent="457200">
              <a:lnSpc>
                <a:spcPct val="200000"/>
              </a:lnSpc>
              <a:spcBef>
                <a:spcPct val="20000"/>
              </a:spcBef>
              <a:buClr>
                <a:schemeClr val="tx2"/>
              </a:buClr>
              <a:buSzPct val="60000"/>
            </a:pPr>
            <a:r>
              <a:rPr lang="en-US" altLang="zh-CN" sz="2400" dirty="0"/>
              <a:t>5.</a:t>
            </a:r>
            <a:r>
              <a:rPr lang="zh-CN" altLang="zh-CN" sz="2400" dirty="0"/>
              <a:t>转向器主传动副啮合间隙的</a:t>
            </a:r>
            <a:r>
              <a:rPr lang="zh-CN" altLang="zh-CN" sz="2400" dirty="0" smtClean="0"/>
              <a:t>检查</a:t>
            </a:r>
            <a:endParaRPr lang="en-US" altLang="zh-CN" sz="2400" dirty="0" smtClean="0"/>
          </a:p>
          <a:p>
            <a:pPr indent="457200">
              <a:lnSpc>
                <a:spcPct val="200000"/>
              </a:lnSpc>
              <a:spcBef>
                <a:spcPct val="20000"/>
              </a:spcBef>
              <a:buClr>
                <a:schemeClr val="tx2"/>
              </a:buClr>
              <a:buSzPct val="60000"/>
            </a:pPr>
            <a:r>
              <a:rPr lang="zh-CN" altLang="zh-CN" sz="2400" dirty="0"/>
              <a:t>用力推拉应无松旷</a:t>
            </a:r>
            <a:r>
              <a:rPr lang="zh-CN" altLang="zh-CN" sz="2400" dirty="0" smtClean="0"/>
              <a:t>感觉</a:t>
            </a:r>
            <a:r>
              <a:rPr lang="zh-CN" altLang="en-US" sz="2400" dirty="0" smtClean="0"/>
              <a:t>。</a:t>
            </a:r>
            <a:endParaRPr lang="en-US" altLang="zh-CN" sz="2400" dirty="0" smtClean="0"/>
          </a:p>
          <a:p>
            <a:pPr indent="457200">
              <a:lnSpc>
                <a:spcPct val="200000"/>
              </a:lnSpc>
              <a:spcBef>
                <a:spcPct val="20000"/>
              </a:spcBef>
              <a:buClr>
                <a:schemeClr val="tx2"/>
              </a:buClr>
              <a:buSzPct val="60000"/>
            </a:pPr>
            <a:r>
              <a:rPr lang="en-US" altLang="zh-CN" sz="2400" dirty="0"/>
              <a:t>6</a:t>
            </a:r>
            <a:r>
              <a:rPr lang="en-US" altLang="zh-CN" sz="2400" dirty="0"/>
              <a:t>.</a:t>
            </a:r>
            <a:r>
              <a:rPr lang="zh-CN" altLang="zh-CN" sz="2400" dirty="0"/>
              <a:t>转向摇臂轴锯齿花键的检查</a:t>
            </a:r>
          </a:p>
        </p:txBody>
      </p:sp>
      <p:sp>
        <p:nvSpPr>
          <p:cNvPr id="4" name="文本框 3"/>
          <p:cNvSpPr txBox="1"/>
          <p:nvPr/>
        </p:nvSpPr>
        <p:spPr>
          <a:xfrm>
            <a:off x="5292080" y="3501008"/>
            <a:ext cx="3096344" cy="369332"/>
          </a:xfrm>
          <a:prstGeom prst="rect">
            <a:avLst/>
          </a:prstGeom>
          <a:noFill/>
        </p:spPr>
        <p:txBody>
          <a:bodyPr wrap="square" rtlCol="0">
            <a:spAutoFit/>
          </a:bodyPr>
          <a:lstStyle/>
          <a:p>
            <a:pPr algn="ctr"/>
            <a:r>
              <a:rPr lang="zh-CN" altLang="zh-CN"/>
              <a:t>转向阻力的检查</a:t>
            </a:r>
            <a:endParaRPr lang="zh-CN" altLang="en-US" dirty="0"/>
          </a:p>
        </p:txBody>
      </p:sp>
      <p:sp>
        <p:nvSpPr>
          <p:cNvPr id="7" name="文本框 6"/>
          <p:cNvSpPr txBox="1"/>
          <p:nvPr/>
        </p:nvSpPr>
        <p:spPr>
          <a:xfrm>
            <a:off x="5076056" y="6381328"/>
            <a:ext cx="3672408" cy="369332"/>
          </a:xfrm>
          <a:prstGeom prst="rect">
            <a:avLst/>
          </a:prstGeom>
          <a:noFill/>
        </p:spPr>
        <p:txBody>
          <a:bodyPr wrap="square" rtlCol="0">
            <a:spAutoFit/>
          </a:bodyPr>
          <a:lstStyle/>
          <a:p>
            <a:pPr algn="ctr"/>
            <a:r>
              <a:rPr lang="zh-CN" altLang="zh-CN" dirty="0"/>
              <a:t>转向器主传动副啮合间隙的检查</a:t>
            </a:r>
            <a:endParaRPr lang="zh-CN" altLang="en-US" dirty="0"/>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24128" y="404664"/>
            <a:ext cx="2448272" cy="3065854"/>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80112" y="3933056"/>
            <a:ext cx="2736304" cy="2487549"/>
          </a:xfrm>
          <a:prstGeom prst="rect">
            <a:avLst/>
          </a:prstGeom>
        </p:spPr>
      </p:pic>
    </p:spTree>
    <p:extLst>
      <p:ext uri="{BB962C8B-B14F-4D97-AF65-F5344CB8AC3E}">
        <p14:creationId xmlns:p14="http://schemas.microsoft.com/office/powerpoint/2010/main" val="27537321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683568" y="332656"/>
            <a:ext cx="8064896" cy="719812"/>
          </a:xfrm>
          <a:prstGeom prst="rect">
            <a:avLst/>
          </a:prstGeom>
          <a:noFill/>
        </p:spPr>
        <p:txBody>
          <a:bodyPr wrap="square" rtlCol="0">
            <a:spAutoFit/>
          </a:bodyPr>
          <a:lstStyle/>
          <a:p>
            <a:pPr indent="457200">
              <a:lnSpc>
                <a:spcPct val="200000"/>
              </a:lnSpc>
            </a:pPr>
            <a:r>
              <a:rPr lang="zh-CN" altLang="zh-CN" sz="2400" b="1" dirty="0"/>
              <a:t>（三）</a:t>
            </a:r>
            <a:r>
              <a:rPr lang="zh-CN" altLang="zh-CN" sz="2400" b="1" dirty="0">
                <a:solidFill>
                  <a:srgbClr val="FFFF00"/>
                </a:solidFill>
              </a:rPr>
              <a:t>调整</a:t>
            </a:r>
            <a:endParaRPr lang="zh-CN" altLang="en-US" sz="2400" dirty="0">
              <a:solidFill>
                <a:srgbClr val="FFFF00"/>
              </a:solidFill>
            </a:endParaRPr>
          </a:p>
        </p:txBody>
      </p:sp>
      <p:sp>
        <p:nvSpPr>
          <p:cNvPr id="10" name="文本框 9"/>
          <p:cNvSpPr txBox="1"/>
          <p:nvPr/>
        </p:nvSpPr>
        <p:spPr>
          <a:xfrm>
            <a:off x="683568" y="1196752"/>
            <a:ext cx="4320480" cy="5410712"/>
          </a:xfrm>
          <a:prstGeom prst="rect">
            <a:avLst/>
          </a:prstGeom>
          <a:noFill/>
        </p:spPr>
        <p:txBody>
          <a:bodyPr wrap="square" rtlCol="0">
            <a:spAutoFit/>
          </a:bodyPr>
          <a:lstStyle/>
          <a:p>
            <a:pPr indent="457200" algn="just">
              <a:lnSpc>
                <a:spcPct val="200000"/>
              </a:lnSpc>
              <a:spcBef>
                <a:spcPct val="20000"/>
              </a:spcBef>
              <a:buClr>
                <a:schemeClr val="tx2"/>
              </a:buClr>
              <a:buSzPct val="60000"/>
            </a:pPr>
            <a:r>
              <a:rPr lang="en-US" altLang="zh-CN" sz="2400" dirty="0">
                <a:latin typeface="宋体" panose="02010600030101010101" pitchFamily="2" charset="-122"/>
                <a:cs typeface="Times New Roman" panose="02020603050405020304" pitchFamily="18" charset="0"/>
              </a:rPr>
              <a:t>1.</a:t>
            </a:r>
            <a:r>
              <a:rPr lang="zh-CN" altLang="zh-CN" sz="2400" dirty="0">
                <a:latin typeface="宋体" panose="02010600030101010101" pitchFamily="2" charset="-122"/>
                <a:cs typeface="Times New Roman" panose="02020603050405020304" pitchFamily="18" charset="0"/>
              </a:rPr>
              <a:t>转向盘自由行程的调整（循环球式</a:t>
            </a:r>
            <a:r>
              <a:rPr lang="zh-CN" altLang="zh-CN" sz="2400" dirty="0" smtClean="0">
                <a:latin typeface="宋体" panose="02010600030101010101" pitchFamily="2" charset="-122"/>
                <a:cs typeface="Times New Roman" panose="02020603050405020304" pitchFamily="18" charset="0"/>
              </a:rPr>
              <a:t>）</a:t>
            </a:r>
            <a:endParaRPr lang="en-US" altLang="zh-CN" sz="2400" dirty="0" smtClean="0">
              <a:latin typeface="宋体" panose="02010600030101010101" pitchFamily="2" charset="-122"/>
              <a:cs typeface="Times New Roman" panose="02020603050405020304" pitchFamily="18" charset="0"/>
            </a:endParaRPr>
          </a:p>
          <a:p>
            <a:pPr indent="457200" algn="just">
              <a:lnSpc>
                <a:spcPct val="200000"/>
              </a:lnSpc>
              <a:spcBef>
                <a:spcPct val="20000"/>
              </a:spcBef>
              <a:buClr>
                <a:schemeClr val="tx2"/>
              </a:buClr>
              <a:buSzPct val="60000"/>
            </a:pPr>
            <a:r>
              <a:rPr lang="en-US" altLang="zh-CN" sz="2400" dirty="0"/>
              <a:t>2.</a:t>
            </a:r>
            <a:r>
              <a:rPr lang="zh-CN" altLang="zh-CN" sz="2400" dirty="0"/>
              <a:t>转向螺杆两端轴承预紧度的调整（循环球式）</a:t>
            </a:r>
          </a:p>
          <a:p>
            <a:pPr indent="457200" algn="just">
              <a:lnSpc>
                <a:spcPct val="200000"/>
              </a:lnSpc>
              <a:spcBef>
                <a:spcPct val="20000"/>
              </a:spcBef>
              <a:buClr>
                <a:schemeClr val="tx2"/>
              </a:buClr>
              <a:buSzPct val="60000"/>
            </a:pPr>
            <a:r>
              <a:rPr lang="zh-CN" altLang="zh-CN" sz="2400" dirty="0"/>
              <a:t>增减转向器下盖处的垫片，直到转向螺杆没有轴向间隙，且转动灵活为止。</a:t>
            </a:r>
            <a:endParaRPr lang="en-US" altLang="zh-CN" sz="2400" dirty="0" smtClean="0">
              <a:latin typeface="宋体" panose="02010600030101010101" pitchFamily="2" charset="-122"/>
              <a:cs typeface="Times New Roman" panose="02020603050405020304" pitchFamily="18" charset="0"/>
            </a:endParaRPr>
          </a:p>
        </p:txBody>
      </p:sp>
      <p:sp>
        <p:nvSpPr>
          <p:cNvPr id="7" name="文本框 6"/>
          <p:cNvSpPr txBox="1"/>
          <p:nvPr/>
        </p:nvSpPr>
        <p:spPr>
          <a:xfrm>
            <a:off x="5377736" y="3024248"/>
            <a:ext cx="3096344" cy="369332"/>
          </a:xfrm>
          <a:prstGeom prst="rect">
            <a:avLst/>
          </a:prstGeom>
          <a:noFill/>
        </p:spPr>
        <p:txBody>
          <a:bodyPr wrap="square" rtlCol="0">
            <a:spAutoFit/>
          </a:bodyPr>
          <a:lstStyle/>
          <a:p>
            <a:pPr algn="ctr"/>
            <a:r>
              <a:rPr lang="zh-CN" altLang="zh-CN"/>
              <a:t>转向盘自由行程的调整</a:t>
            </a:r>
            <a:endParaRPr lang="zh-CN" altLang="en-US" dirty="0"/>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92080" y="476672"/>
            <a:ext cx="3240360" cy="2556437"/>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24128" y="3429000"/>
            <a:ext cx="2448272" cy="2457476"/>
          </a:xfrm>
          <a:prstGeom prst="rect">
            <a:avLst/>
          </a:prstGeom>
        </p:spPr>
      </p:pic>
      <p:sp>
        <p:nvSpPr>
          <p:cNvPr id="4" name="文本框 3"/>
          <p:cNvSpPr txBox="1"/>
          <p:nvPr/>
        </p:nvSpPr>
        <p:spPr>
          <a:xfrm>
            <a:off x="5436096" y="5934670"/>
            <a:ext cx="3096344" cy="923330"/>
          </a:xfrm>
          <a:prstGeom prst="rect">
            <a:avLst/>
          </a:prstGeom>
          <a:noFill/>
        </p:spPr>
        <p:txBody>
          <a:bodyPr wrap="square" rtlCol="0">
            <a:spAutoFit/>
          </a:bodyPr>
          <a:lstStyle/>
          <a:p>
            <a:r>
              <a:rPr lang="zh-CN" altLang="zh-CN"/>
              <a:t>转向螺杆轴承预紧度的调整</a:t>
            </a:r>
          </a:p>
          <a:p>
            <a:r>
              <a:rPr lang="en-US" altLang="zh-CN"/>
              <a:t>1-</a:t>
            </a:r>
            <a:r>
              <a:rPr lang="zh-CN" altLang="zh-CN"/>
              <a:t>转向器</a:t>
            </a:r>
            <a:r>
              <a:rPr lang="en-US" altLang="zh-CN"/>
              <a:t>2-</a:t>
            </a:r>
            <a:r>
              <a:rPr lang="zh-CN" altLang="zh-CN"/>
              <a:t>转向器支架</a:t>
            </a:r>
            <a:r>
              <a:rPr lang="en-US" altLang="zh-CN"/>
              <a:t>3-</a:t>
            </a:r>
            <a:r>
              <a:rPr lang="zh-CN" altLang="zh-CN"/>
              <a:t>转向摇臂</a:t>
            </a:r>
            <a:r>
              <a:rPr lang="en-US" altLang="zh-CN"/>
              <a:t>4-</a:t>
            </a:r>
            <a:r>
              <a:rPr lang="zh-CN" altLang="zh-CN"/>
              <a:t>转向器下盖</a:t>
            </a:r>
            <a:r>
              <a:rPr lang="en-US" altLang="zh-CN"/>
              <a:t>5-</a:t>
            </a:r>
            <a:r>
              <a:rPr lang="zh-CN" altLang="zh-CN"/>
              <a:t>调整垫片</a:t>
            </a:r>
          </a:p>
        </p:txBody>
      </p:sp>
    </p:spTree>
    <p:extLst>
      <p:ext uri="{BB962C8B-B14F-4D97-AF65-F5344CB8AC3E}">
        <p14:creationId xmlns:p14="http://schemas.microsoft.com/office/powerpoint/2010/main" val="415644952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683568" y="404664"/>
            <a:ext cx="5904656" cy="3194721"/>
          </a:xfrm>
          <a:prstGeom prst="rect">
            <a:avLst/>
          </a:prstGeom>
          <a:noFill/>
        </p:spPr>
        <p:txBody>
          <a:bodyPr wrap="square" rtlCol="0">
            <a:spAutoFit/>
          </a:bodyPr>
          <a:lstStyle/>
          <a:p>
            <a:pPr indent="457200" algn="just">
              <a:lnSpc>
                <a:spcPct val="200000"/>
              </a:lnSpc>
              <a:spcBef>
                <a:spcPct val="20000"/>
              </a:spcBef>
              <a:buClr>
                <a:schemeClr val="tx2"/>
              </a:buClr>
              <a:buSzPct val="60000"/>
            </a:pPr>
            <a:r>
              <a:rPr lang="en-US" altLang="zh-CN" sz="2400" dirty="0"/>
              <a:t>3.</a:t>
            </a:r>
            <a:r>
              <a:rPr lang="zh-CN" altLang="zh-CN" sz="2400" dirty="0"/>
              <a:t>蜗杆轴止推轴承的预紧度的</a:t>
            </a:r>
            <a:r>
              <a:rPr lang="zh-CN" altLang="zh-CN" sz="2400" dirty="0" smtClean="0"/>
              <a:t>调整</a:t>
            </a:r>
            <a:endParaRPr lang="en-US" altLang="zh-CN" sz="2400" dirty="0" smtClean="0"/>
          </a:p>
          <a:p>
            <a:pPr indent="457200" algn="just">
              <a:lnSpc>
                <a:spcPct val="200000"/>
              </a:lnSpc>
              <a:spcBef>
                <a:spcPct val="20000"/>
              </a:spcBef>
              <a:buClr>
                <a:schemeClr val="tx2"/>
              </a:buClr>
              <a:buSzPct val="60000"/>
            </a:pPr>
            <a:r>
              <a:rPr lang="zh-CN" altLang="zh-CN" sz="2400" dirty="0"/>
              <a:t>（</a:t>
            </a:r>
            <a:r>
              <a:rPr lang="en-US" altLang="zh-CN" sz="2400" dirty="0"/>
              <a:t>1</a:t>
            </a:r>
            <a:r>
              <a:rPr lang="zh-CN" altLang="zh-CN" sz="2400" dirty="0"/>
              <a:t>）把</a:t>
            </a:r>
            <a:r>
              <a:rPr lang="zh-CN" altLang="zh-CN" sz="2400" dirty="0"/>
              <a:t>螺塞拧到底，再退回</a:t>
            </a:r>
            <a:r>
              <a:rPr lang="en-US" altLang="zh-CN" sz="2400" dirty="0"/>
              <a:t>1/8~1/4</a:t>
            </a:r>
            <a:r>
              <a:rPr lang="zh-CN" altLang="zh-CN" sz="2400" dirty="0" smtClean="0"/>
              <a:t>圈</a:t>
            </a:r>
            <a:endParaRPr lang="en-US" altLang="zh-CN" sz="2400" dirty="0" smtClean="0"/>
          </a:p>
          <a:p>
            <a:pPr indent="457200" algn="just">
              <a:lnSpc>
                <a:spcPct val="200000"/>
              </a:lnSpc>
              <a:spcBef>
                <a:spcPct val="20000"/>
              </a:spcBef>
              <a:buClr>
                <a:schemeClr val="tx2"/>
              </a:buClr>
              <a:buSzPct val="60000"/>
            </a:pPr>
            <a:r>
              <a:rPr lang="zh-CN" altLang="zh-CN" sz="2400" dirty="0"/>
              <a:t>（</a:t>
            </a:r>
            <a:r>
              <a:rPr lang="en-US" altLang="zh-CN" sz="2400" dirty="0"/>
              <a:t>2</a:t>
            </a:r>
            <a:r>
              <a:rPr lang="zh-CN" altLang="zh-CN" sz="2400" dirty="0"/>
              <a:t>）把</a:t>
            </a:r>
            <a:r>
              <a:rPr lang="zh-CN" altLang="zh-CN" sz="2400" dirty="0"/>
              <a:t>调整螺塞锁死，使拧紧力矩为</a:t>
            </a:r>
            <a:r>
              <a:rPr lang="en-US" altLang="zh-CN" sz="2400" dirty="0"/>
              <a:t>49N</a:t>
            </a:r>
            <a:r>
              <a:rPr lang="zh-CN" altLang="zh-CN" sz="2400" dirty="0"/>
              <a:t>．</a:t>
            </a:r>
            <a:r>
              <a:rPr lang="en-US" altLang="zh-CN" sz="2400" dirty="0"/>
              <a:t>m</a:t>
            </a:r>
            <a:endParaRPr lang="zh-CN" altLang="zh-CN" sz="2400" dirty="0"/>
          </a:p>
        </p:txBody>
      </p:sp>
      <p:sp>
        <p:nvSpPr>
          <p:cNvPr id="7" name="文本框 6"/>
          <p:cNvSpPr txBox="1"/>
          <p:nvPr/>
        </p:nvSpPr>
        <p:spPr>
          <a:xfrm>
            <a:off x="5248797" y="6309320"/>
            <a:ext cx="3888432" cy="369332"/>
          </a:xfrm>
          <a:prstGeom prst="rect">
            <a:avLst/>
          </a:prstGeom>
          <a:noFill/>
        </p:spPr>
        <p:txBody>
          <a:bodyPr wrap="square" rtlCol="0">
            <a:spAutoFit/>
          </a:bodyPr>
          <a:lstStyle/>
          <a:p>
            <a:pPr algn="ctr"/>
            <a:r>
              <a:rPr lang="zh-CN" altLang="zh-CN" dirty="0"/>
              <a:t>蜗杆轴止推轴承的预紧度的调整</a:t>
            </a:r>
            <a:r>
              <a:rPr lang="zh-CN" altLang="zh-CN" dirty="0" smtClean="0"/>
              <a:t>（</a:t>
            </a:r>
            <a:r>
              <a:rPr lang="zh-CN" altLang="en-US" dirty="0" smtClean="0"/>
              <a:t>二</a:t>
            </a:r>
            <a:r>
              <a:rPr lang="zh-CN" altLang="zh-CN" dirty="0" smtClean="0"/>
              <a:t>）</a:t>
            </a:r>
            <a:endParaRPr lang="zh-CN" altLang="en-US" dirty="0"/>
          </a:p>
        </p:txBody>
      </p:sp>
      <p:sp>
        <p:nvSpPr>
          <p:cNvPr id="11" name="文本框 10"/>
          <p:cNvSpPr txBox="1"/>
          <p:nvPr/>
        </p:nvSpPr>
        <p:spPr>
          <a:xfrm>
            <a:off x="6516216" y="3068960"/>
            <a:ext cx="2536392" cy="923330"/>
          </a:xfrm>
          <a:prstGeom prst="rect">
            <a:avLst/>
          </a:prstGeom>
          <a:noFill/>
        </p:spPr>
        <p:txBody>
          <a:bodyPr wrap="square" rtlCol="0">
            <a:spAutoFit/>
          </a:bodyPr>
          <a:lstStyle/>
          <a:p>
            <a:pPr algn="ctr"/>
            <a:r>
              <a:rPr lang="zh-CN" altLang="zh-CN" dirty="0" smtClean="0"/>
              <a:t>专用</a:t>
            </a:r>
            <a:r>
              <a:rPr lang="zh-CN" altLang="zh-CN" dirty="0"/>
              <a:t>工具</a:t>
            </a:r>
          </a:p>
          <a:p>
            <a:pPr algn="ctr"/>
            <a:r>
              <a:rPr lang="en-US" altLang="zh-CN" dirty="0"/>
              <a:t>1-</a:t>
            </a:r>
            <a:r>
              <a:rPr lang="zh-CN" altLang="zh-CN" dirty="0"/>
              <a:t>力矩检测仪</a:t>
            </a:r>
            <a:r>
              <a:rPr lang="en-US" altLang="zh-CN" dirty="0"/>
              <a:t>2-</a:t>
            </a:r>
            <a:r>
              <a:rPr lang="zh-CN" altLang="zh-CN" dirty="0"/>
              <a:t>内六角扳手</a:t>
            </a:r>
            <a:r>
              <a:rPr lang="en-US" altLang="zh-CN" dirty="0"/>
              <a:t>3-</a:t>
            </a:r>
            <a:r>
              <a:rPr lang="zh-CN" altLang="zh-CN" dirty="0"/>
              <a:t>专用扳手</a:t>
            </a:r>
            <a:endParaRPr lang="zh-CN" altLang="en-US" dirty="0"/>
          </a:p>
        </p:txBody>
      </p:sp>
      <p:sp>
        <p:nvSpPr>
          <p:cNvPr id="12" name="文本框 11"/>
          <p:cNvSpPr txBox="1"/>
          <p:nvPr/>
        </p:nvSpPr>
        <p:spPr>
          <a:xfrm>
            <a:off x="971600" y="6309320"/>
            <a:ext cx="3960440" cy="369332"/>
          </a:xfrm>
          <a:prstGeom prst="rect">
            <a:avLst/>
          </a:prstGeom>
          <a:noFill/>
        </p:spPr>
        <p:txBody>
          <a:bodyPr wrap="square" rtlCol="0">
            <a:spAutoFit/>
          </a:bodyPr>
          <a:lstStyle/>
          <a:p>
            <a:pPr algn="ctr"/>
            <a:r>
              <a:rPr lang="zh-CN" altLang="zh-CN"/>
              <a:t>蜗杆轴止推轴承的预紧度的调整（一）</a:t>
            </a:r>
            <a:endParaRPr lang="zh-CN" altLang="en-US" dirty="0"/>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32240" y="260648"/>
            <a:ext cx="2046156" cy="2736304"/>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7584" y="4077072"/>
            <a:ext cx="4090317" cy="2160240"/>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36096" y="3933056"/>
            <a:ext cx="3384376" cy="2367197"/>
          </a:xfrm>
          <a:prstGeom prst="rect">
            <a:avLst/>
          </a:prstGeom>
        </p:spPr>
      </p:pic>
    </p:spTree>
    <p:extLst>
      <p:ext uri="{BB962C8B-B14F-4D97-AF65-F5344CB8AC3E}">
        <p14:creationId xmlns:p14="http://schemas.microsoft.com/office/powerpoint/2010/main" val="375454186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683568" y="332656"/>
            <a:ext cx="4536504" cy="7146572"/>
          </a:xfrm>
          <a:prstGeom prst="rect">
            <a:avLst/>
          </a:prstGeom>
          <a:noFill/>
        </p:spPr>
        <p:txBody>
          <a:bodyPr wrap="square" rtlCol="0">
            <a:spAutoFit/>
          </a:bodyPr>
          <a:lstStyle/>
          <a:p>
            <a:pPr indent="457200" algn="just">
              <a:lnSpc>
                <a:spcPct val="200000"/>
              </a:lnSpc>
              <a:spcBef>
                <a:spcPct val="20000"/>
              </a:spcBef>
              <a:buClr>
                <a:schemeClr val="tx2"/>
              </a:buClr>
              <a:buSzPct val="60000"/>
            </a:pPr>
            <a:r>
              <a:rPr lang="en-US" altLang="zh-CN" sz="2400" dirty="0"/>
              <a:t>4.</a:t>
            </a:r>
            <a:r>
              <a:rPr lang="zh-CN" altLang="zh-CN" sz="2400" dirty="0"/>
              <a:t>指销轴承预紧度的</a:t>
            </a:r>
            <a:r>
              <a:rPr lang="zh-CN" altLang="zh-CN" sz="2400" dirty="0" smtClean="0"/>
              <a:t>调整</a:t>
            </a:r>
            <a:endParaRPr lang="en-US" altLang="zh-CN" sz="2400" dirty="0" smtClean="0"/>
          </a:p>
          <a:p>
            <a:pPr indent="457200" algn="just">
              <a:lnSpc>
                <a:spcPct val="200000"/>
              </a:lnSpc>
              <a:spcBef>
                <a:spcPct val="20000"/>
              </a:spcBef>
              <a:buClr>
                <a:schemeClr val="tx2"/>
              </a:buClr>
              <a:buSzPct val="60000"/>
            </a:pPr>
            <a:r>
              <a:rPr lang="zh-CN" altLang="zh-CN" sz="2400" dirty="0"/>
              <a:t>调整之前，应更换轴承止动垫片。</a:t>
            </a:r>
            <a:endParaRPr lang="en-US" altLang="zh-CN" sz="2400" dirty="0" smtClean="0"/>
          </a:p>
          <a:p>
            <a:pPr indent="457200" algn="just">
              <a:lnSpc>
                <a:spcPct val="200000"/>
              </a:lnSpc>
              <a:spcBef>
                <a:spcPct val="20000"/>
              </a:spcBef>
              <a:buClr>
                <a:schemeClr val="tx2"/>
              </a:buClr>
              <a:buSzPct val="60000"/>
            </a:pPr>
            <a:r>
              <a:rPr lang="en-US" altLang="zh-CN" sz="2400" dirty="0"/>
              <a:t>5.</a:t>
            </a:r>
            <a:r>
              <a:rPr lang="zh-CN" altLang="zh-CN" sz="2400" dirty="0"/>
              <a:t>指销与蜗杆啮合间隙的</a:t>
            </a:r>
            <a:r>
              <a:rPr lang="zh-CN" altLang="zh-CN" sz="2400" dirty="0" smtClean="0"/>
              <a:t>调整</a:t>
            </a:r>
            <a:endParaRPr lang="en-US" altLang="zh-CN" sz="2400" dirty="0" smtClean="0"/>
          </a:p>
          <a:p>
            <a:pPr indent="457200" algn="just">
              <a:lnSpc>
                <a:spcPct val="200000"/>
              </a:lnSpc>
              <a:spcBef>
                <a:spcPct val="20000"/>
              </a:spcBef>
              <a:buClr>
                <a:schemeClr val="tx2"/>
              </a:buClr>
              <a:buSzPct val="60000"/>
            </a:pPr>
            <a:r>
              <a:rPr lang="zh-CN" altLang="zh-CN" sz="2000" dirty="0"/>
              <a:t>经验方法：指销处于蜗杆的中间位置，用起子将调整螺钉拧到底，再退回</a:t>
            </a:r>
            <a:r>
              <a:rPr lang="en-US" altLang="zh-CN" sz="2000" dirty="0"/>
              <a:t>1/8</a:t>
            </a:r>
            <a:r>
              <a:rPr lang="zh-CN" altLang="zh-CN" sz="2000" dirty="0"/>
              <a:t>圈；轴向推、拉摇臂轴，无明显间隙感觉；转动摇臂时，灵活自如、无卡滞现象为合适。</a:t>
            </a:r>
          </a:p>
          <a:p>
            <a:pPr indent="457200" algn="just">
              <a:lnSpc>
                <a:spcPct val="200000"/>
              </a:lnSpc>
              <a:spcBef>
                <a:spcPct val="20000"/>
              </a:spcBef>
              <a:buClr>
                <a:schemeClr val="tx2"/>
              </a:buClr>
              <a:buSzPct val="60000"/>
            </a:pPr>
            <a:endParaRPr lang="zh-CN" altLang="zh-CN" sz="2400" dirty="0">
              <a:latin typeface="宋体" panose="02010600030101010101" pitchFamily="2" charset="-122"/>
              <a:cs typeface="Times New Roman" panose="02020603050405020304" pitchFamily="18" charset="0"/>
            </a:endParaRPr>
          </a:p>
        </p:txBody>
      </p:sp>
      <p:sp>
        <p:nvSpPr>
          <p:cNvPr id="10" name="文本框 9"/>
          <p:cNvSpPr txBox="1"/>
          <p:nvPr/>
        </p:nvSpPr>
        <p:spPr>
          <a:xfrm>
            <a:off x="5076056" y="6381328"/>
            <a:ext cx="4248472" cy="369332"/>
          </a:xfrm>
          <a:prstGeom prst="rect">
            <a:avLst/>
          </a:prstGeom>
          <a:noFill/>
        </p:spPr>
        <p:txBody>
          <a:bodyPr wrap="square" rtlCol="0">
            <a:spAutoFit/>
          </a:bodyPr>
          <a:lstStyle/>
          <a:p>
            <a:pPr algn="ctr"/>
            <a:r>
              <a:rPr lang="zh-CN" altLang="zh-CN"/>
              <a:t>指销与蜗杆啮合间隙的调整</a:t>
            </a:r>
            <a:endParaRPr lang="zh-CN" altLang="en-US" dirty="0"/>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80112" y="620688"/>
            <a:ext cx="3096344" cy="2675645"/>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52120" y="4005064"/>
            <a:ext cx="3168352" cy="2350221"/>
          </a:xfrm>
          <a:prstGeom prst="rect">
            <a:avLst/>
          </a:prstGeom>
        </p:spPr>
      </p:pic>
      <p:sp>
        <p:nvSpPr>
          <p:cNvPr id="11" name="文本框 10"/>
          <p:cNvSpPr txBox="1"/>
          <p:nvPr/>
        </p:nvSpPr>
        <p:spPr>
          <a:xfrm>
            <a:off x="5580112" y="3284984"/>
            <a:ext cx="3096344" cy="369332"/>
          </a:xfrm>
          <a:prstGeom prst="rect">
            <a:avLst/>
          </a:prstGeom>
          <a:noFill/>
        </p:spPr>
        <p:txBody>
          <a:bodyPr wrap="square" rtlCol="0">
            <a:spAutoFit/>
          </a:bodyPr>
          <a:lstStyle/>
          <a:p>
            <a:pPr algn="ctr"/>
            <a:r>
              <a:rPr lang="zh-CN" altLang="zh-CN" dirty="0"/>
              <a:t>指销轴承预紧度的调整</a:t>
            </a:r>
            <a:endParaRPr lang="zh-CN" altLang="en-US" dirty="0"/>
          </a:p>
        </p:txBody>
      </p:sp>
    </p:spTree>
    <p:extLst>
      <p:ext uri="{BB962C8B-B14F-4D97-AF65-F5344CB8AC3E}">
        <p14:creationId xmlns:p14="http://schemas.microsoft.com/office/powerpoint/2010/main" val="122395415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凤舞九天">
  <a:themeElements>
    <a:clrScheme name="凤舞九天">
      <a:dk1>
        <a:sysClr val="windowText" lastClr="000000"/>
      </a:dk1>
      <a:lt1>
        <a:sysClr val="window" lastClr="FFFFFF"/>
      </a:lt1>
      <a:dk2>
        <a:srgbClr val="004646"/>
      </a:dk2>
      <a:lt2>
        <a:srgbClr val="E1F0FF"/>
      </a:lt2>
      <a:accent1>
        <a:srgbClr val="50742F"/>
      </a:accent1>
      <a:accent2>
        <a:srgbClr val="268868"/>
      </a:accent2>
      <a:accent3>
        <a:srgbClr val="33BD56"/>
      </a:accent3>
      <a:accent4>
        <a:srgbClr val="4BC5B9"/>
      </a:accent4>
      <a:accent5>
        <a:srgbClr val="3163CA"/>
      </a:accent5>
      <a:accent6>
        <a:srgbClr val="4B14AA"/>
      </a:accent6>
      <a:hlink>
        <a:srgbClr val="D9BE02"/>
      </a:hlink>
      <a:folHlink>
        <a:srgbClr val="F900F9"/>
      </a:folHlink>
    </a:clrScheme>
    <a:fontScheme name="凤舞九天">
      <a:majorFont>
        <a:latin typeface="Footlight MT Light"/>
        <a:ea typeface=""/>
        <a:cs typeface=""/>
        <a:font script="Jpan" typeface="ＭＳ Ｐゴシック"/>
        <a:font script="Hang" typeface="맑은 고딕"/>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oudy Old Style"/>
        <a:ea typeface=""/>
        <a:cs typeface=""/>
        <a:font script="Jpan" typeface="ＭＳ Ｐ明朝"/>
        <a:font script="Hang" typeface="HY견명조"/>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凤舞九天">
      <a:fillStyleLst>
        <a:solidFill>
          <a:schemeClr val="phClr">
            <a:tint val="100000"/>
            <a:shade val="100000"/>
            <a:hueMod val="100000"/>
            <a:satMod val="100000"/>
          </a:schemeClr>
        </a:solidFill>
        <a:gradFill rotWithShape="1">
          <a:gsLst>
            <a:gs pos="0">
              <a:schemeClr val="phClr">
                <a:tint val="65000"/>
                <a:satMod val="180000"/>
              </a:schemeClr>
            </a:gs>
            <a:gs pos="50000">
              <a:schemeClr val="phClr">
                <a:tint val="40000"/>
                <a:satMod val="175000"/>
              </a:schemeClr>
            </a:gs>
            <a:gs pos="100000">
              <a:schemeClr val="phClr">
                <a:tint val="65000"/>
                <a:satMod val="180000"/>
              </a:schemeClr>
            </a:gs>
          </a:gsLst>
          <a:lin ang="0" scaled="1"/>
        </a:gradFill>
        <a:gradFill rotWithShape="1">
          <a:gsLst>
            <a:gs pos="0">
              <a:schemeClr val="phClr">
                <a:shade val="38000"/>
                <a:satMod val="150000"/>
              </a:schemeClr>
            </a:gs>
            <a:gs pos="50000">
              <a:schemeClr val="phClr">
                <a:shade val="100000"/>
                <a:satMod val="100000"/>
              </a:schemeClr>
            </a:gs>
            <a:gs pos="100000">
              <a:schemeClr val="phClr">
                <a:shade val="38000"/>
                <a:satMod val="150000"/>
              </a:schemeClr>
            </a:gs>
          </a:gsLst>
          <a:lin ang="0" scaled="1"/>
        </a:grad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tint val="100000"/>
            <a:shade val="100000"/>
            <a:hueMod val="100000"/>
            <a:satMod val="100000"/>
          </a:schemeClr>
        </a:solidFill>
        <a:gradFill rotWithShape="1">
          <a:gsLst>
            <a:gs pos="0">
              <a:schemeClr val="phClr">
                <a:tint val="80000"/>
                <a:satMod val="400000"/>
              </a:schemeClr>
            </a:gs>
            <a:gs pos="25000">
              <a:schemeClr val="phClr">
                <a:tint val="83000"/>
                <a:satMod val="300000"/>
              </a:schemeClr>
            </a:gs>
            <a:gs pos="100000">
              <a:schemeClr val="phClr">
                <a:shade val="15000"/>
                <a:satMod val="300000"/>
              </a:schemeClr>
            </a:gs>
          </a:gsLst>
          <a:path path="circle">
            <a:fillToRect l="10000" t="180000" r="10000" b="50000"/>
          </a:path>
        </a:gradFill>
        <a:blipFill>
          <a:blip xmlns:r="http://schemas.openxmlformats.org/officeDocument/2006/relationships" r:embed="rId1">
            <a:duotone>
              <a:schemeClr val="phClr">
                <a:tint val="100000"/>
                <a:shade val="70000"/>
                <a:hueMod val="100000"/>
                <a:satMod val="100000"/>
              </a:schemeClr>
              <a:schemeClr val="phClr">
                <a:tint val="90000"/>
                <a:shade val="100000"/>
                <a:hueMod val="100000"/>
                <a:satMod val="100000"/>
              </a:schemeClr>
            </a:duotone>
          </a:blip>
          <a:tile tx="0" ty="0" sx="50000" sy="50000" flip="x"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Phoenix</Template>
  <TotalTime>3473</TotalTime>
  <Words>2369</Words>
  <Application>Microsoft Office PowerPoint</Application>
  <PresentationFormat>全屏显示(4:3)</PresentationFormat>
  <Paragraphs>252</Paragraphs>
  <Slides>44</Slides>
  <Notes>19</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44</vt:i4>
      </vt:variant>
    </vt:vector>
  </HeadingPairs>
  <TitlesOfParts>
    <vt:vector size="55" baseType="lpstr">
      <vt:lpstr>仿宋_GB2312</vt:lpstr>
      <vt:lpstr>华文隶书</vt:lpstr>
      <vt:lpstr>华文新魏</vt:lpstr>
      <vt:lpstr>宋体</vt:lpstr>
      <vt:lpstr>Arial</vt:lpstr>
      <vt:lpstr>Calibri</vt:lpstr>
      <vt:lpstr>Footlight MT Light</vt:lpstr>
      <vt:lpstr>Goudy Old Style</vt:lpstr>
      <vt:lpstr>Times New Roman</vt:lpstr>
      <vt:lpstr>Wingdings 2</vt:lpstr>
      <vt:lpstr>凤舞九天</vt:lpstr>
      <vt:lpstr>单元5 转向系的维护与故障诊断排除</vt:lpstr>
      <vt:lpstr>课题1 转向系的维护</vt:lpstr>
      <vt:lpstr>PowerPoint 演示文稿</vt:lpstr>
      <vt:lpstr>PowerPoint 演示文稿</vt:lpstr>
      <vt:lpstr>实训内容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实训内容</vt:lpstr>
      <vt:lpstr>PowerPoint 演示文稿</vt:lpstr>
      <vt:lpstr>PowerPoint 演示文稿</vt:lpstr>
      <vt:lpstr>PowerPoint 演示文稿</vt:lpstr>
      <vt:lpstr>PowerPoint 演示文稿</vt:lpstr>
      <vt:lpstr>PowerPoint 演示文稿</vt:lpstr>
      <vt:lpstr>PowerPoint 演示文稿</vt:lpstr>
      <vt:lpstr>实训内容</vt:lpstr>
      <vt:lpstr>PowerPoint 演示文稿</vt:lpstr>
      <vt:lpstr>PowerPoint 演示文稿</vt:lpstr>
      <vt:lpstr>PowerPoint 演示文稿</vt:lpstr>
      <vt:lpstr>PowerPoint 演示文稿</vt:lpstr>
      <vt:lpstr>项目1 转向沉重故障的诊断与排除</vt:lpstr>
      <vt:lpstr>PowerPoint 演示文稿</vt:lpstr>
      <vt:lpstr>PowerPoint 演示文稿</vt:lpstr>
      <vt:lpstr>PowerPoint 演示文稿</vt:lpstr>
      <vt:lpstr>PowerPoint 演示文稿</vt:lpstr>
      <vt:lpstr>项目2 低速摆头故障的诊断与               排除</vt:lpstr>
      <vt:lpstr>PowerPoint 演示文稿</vt:lpstr>
      <vt:lpstr>PowerPoint 演示文稿</vt:lpstr>
      <vt:lpstr>PowerPoint 演示文稿</vt:lpstr>
      <vt:lpstr>PowerPoint 演示文稿</vt:lpstr>
      <vt:lpstr>项目3 高速摆头故障的诊断与排除</vt:lpstr>
      <vt:lpstr>PowerPoint 演示文稿</vt:lpstr>
      <vt:lpstr>PowerPoint 演示文稿</vt:lpstr>
      <vt:lpstr>PowerPoint 演示文稿</vt:lpstr>
      <vt:lpstr>PowerPoint 演示文稿</vt:lpstr>
      <vt:lpstr>项目4 动力转向系转向沉重故障            的诊断与排除</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李明智</cp:lastModifiedBy>
  <cp:revision>556</cp:revision>
  <dcterms:modified xsi:type="dcterms:W3CDTF">2014-05-31T02:55:10Z</dcterms:modified>
</cp:coreProperties>
</file>