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8"/>
  </p:notesMasterIdLst>
  <p:sldIdLst>
    <p:sldId id="436" r:id="rId2"/>
    <p:sldId id="437" r:id="rId3"/>
    <p:sldId id="439" r:id="rId4"/>
    <p:sldId id="362" r:id="rId5"/>
    <p:sldId id="395" r:id="rId6"/>
    <p:sldId id="531" r:id="rId7"/>
    <p:sldId id="444" r:id="rId8"/>
    <p:sldId id="532" r:id="rId9"/>
    <p:sldId id="533" r:id="rId10"/>
    <p:sldId id="445" r:id="rId11"/>
    <p:sldId id="446" r:id="rId12"/>
    <p:sldId id="447" r:id="rId13"/>
    <p:sldId id="416" r:id="rId14"/>
    <p:sldId id="462" r:id="rId15"/>
    <p:sldId id="518" r:id="rId16"/>
    <p:sldId id="519" r:id="rId17"/>
    <p:sldId id="521" r:id="rId18"/>
    <p:sldId id="520" r:id="rId19"/>
    <p:sldId id="522" r:id="rId20"/>
    <p:sldId id="467" r:id="rId21"/>
    <p:sldId id="523" r:id="rId22"/>
    <p:sldId id="524" r:id="rId23"/>
    <p:sldId id="526" r:id="rId24"/>
    <p:sldId id="534" r:id="rId25"/>
    <p:sldId id="525" r:id="rId26"/>
    <p:sldId id="421" r:id="rId27"/>
    <p:sldId id="527" r:id="rId28"/>
    <p:sldId id="528" r:id="rId29"/>
    <p:sldId id="535" r:id="rId30"/>
    <p:sldId id="530" r:id="rId31"/>
    <p:sldId id="536" r:id="rId32"/>
    <p:sldId id="537" r:id="rId33"/>
    <p:sldId id="538" r:id="rId34"/>
    <p:sldId id="539" r:id="rId35"/>
    <p:sldId id="540" r:id="rId36"/>
    <p:sldId id="541" r:id="rId3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574" autoAdjust="0"/>
    <p:restoredTop sz="94424" autoAdjust="0"/>
  </p:normalViewPr>
  <p:slideViewPr>
    <p:cSldViewPr>
      <p:cViewPr varScale="1">
        <p:scale>
          <a:sx n="70" d="100"/>
          <a:sy n="70" d="100"/>
        </p:scale>
        <p:origin x="588" y="66"/>
      </p:cViewPr>
      <p:guideLst>
        <p:guide orient="horz" pos="2160"/>
        <p:guide pos="2880"/>
      </p:guideLst>
    </p:cSldViewPr>
  </p:slideViewPr>
  <p:outlineViewPr>
    <p:cViewPr>
      <p:scale>
        <a:sx n="33" d="100"/>
        <a:sy n="33" d="100"/>
      </p:scale>
      <p:origin x="0" y="6462"/>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60E96D-3469-49AB-9C08-DCB1034BA53E}" type="datetimeFigureOut">
              <a:rPr lang="zh-CN" altLang="en-US" smtClean="0"/>
              <a:t>2014/5/29</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AFAF80-362C-4F17-BC9E-6C00E6BAE5AC}" type="slidenum">
              <a:rPr lang="zh-CN" altLang="en-US" smtClean="0"/>
              <a:t>‹#›</a:t>
            </a:fld>
            <a:endParaRPr lang="zh-CN" altLang="en-US"/>
          </a:p>
        </p:txBody>
      </p:sp>
    </p:spTree>
    <p:extLst>
      <p:ext uri="{BB962C8B-B14F-4D97-AF65-F5344CB8AC3E}">
        <p14:creationId xmlns:p14="http://schemas.microsoft.com/office/powerpoint/2010/main" val="4189202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3</a:t>
            </a:fld>
            <a:endParaRPr lang="zh-CN" altLang="en-US"/>
          </a:p>
        </p:txBody>
      </p:sp>
    </p:spTree>
    <p:extLst>
      <p:ext uri="{BB962C8B-B14F-4D97-AF65-F5344CB8AC3E}">
        <p14:creationId xmlns:p14="http://schemas.microsoft.com/office/powerpoint/2010/main" val="33229359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5</a:t>
            </a:fld>
            <a:endParaRPr lang="zh-CN" altLang="en-US"/>
          </a:p>
        </p:txBody>
      </p:sp>
    </p:spTree>
    <p:extLst>
      <p:ext uri="{BB962C8B-B14F-4D97-AF65-F5344CB8AC3E}">
        <p14:creationId xmlns:p14="http://schemas.microsoft.com/office/powerpoint/2010/main" val="13624691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7</a:t>
            </a:fld>
            <a:endParaRPr lang="zh-CN" altLang="en-US"/>
          </a:p>
        </p:txBody>
      </p:sp>
    </p:spTree>
    <p:extLst>
      <p:ext uri="{BB962C8B-B14F-4D97-AF65-F5344CB8AC3E}">
        <p14:creationId xmlns:p14="http://schemas.microsoft.com/office/powerpoint/2010/main" val="10127450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8</a:t>
            </a:fld>
            <a:endParaRPr lang="zh-CN" altLang="en-US"/>
          </a:p>
        </p:txBody>
      </p:sp>
    </p:spTree>
    <p:extLst>
      <p:ext uri="{BB962C8B-B14F-4D97-AF65-F5344CB8AC3E}">
        <p14:creationId xmlns:p14="http://schemas.microsoft.com/office/powerpoint/2010/main" val="35500902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9</a:t>
            </a:fld>
            <a:endParaRPr lang="zh-CN" altLang="en-US"/>
          </a:p>
        </p:txBody>
      </p:sp>
    </p:spTree>
    <p:extLst>
      <p:ext uri="{BB962C8B-B14F-4D97-AF65-F5344CB8AC3E}">
        <p14:creationId xmlns:p14="http://schemas.microsoft.com/office/powerpoint/2010/main" val="28095040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10</a:t>
            </a:fld>
            <a:endParaRPr lang="zh-CN" altLang="en-US"/>
          </a:p>
        </p:txBody>
      </p:sp>
    </p:spTree>
    <p:extLst>
      <p:ext uri="{BB962C8B-B14F-4D97-AF65-F5344CB8AC3E}">
        <p14:creationId xmlns:p14="http://schemas.microsoft.com/office/powerpoint/2010/main" val="14892704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12</a:t>
            </a:fld>
            <a:endParaRPr lang="zh-CN" altLang="en-US"/>
          </a:p>
        </p:txBody>
      </p:sp>
    </p:spTree>
    <p:extLst>
      <p:ext uri="{BB962C8B-B14F-4D97-AF65-F5344CB8AC3E}">
        <p14:creationId xmlns:p14="http://schemas.microsoft.com/office/powerpoint/2010/main" val="9174240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20</a:t>
            </a:fld>
            <a:endParaRPr lang="zh-CN" altLang="en-US"/>
          </a:p>
        </p:txBody>
      </p:sp>
    </p:spTree>
    <p:extLst>
      <p:ext uri="{BB962C8B-B14F-4D97-AF65-F5344CB8AC3E}">
        <p14:creationId xmlns:p14="http://schemas.microsoft.com/office/powerpoint/2010/main" val="25262721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2">
            <a:duotone>
              <a:schemeClr val="bg2"/>
              <a:srgbClr val="FFF1C1"/>
            </a:duotone>
            <a:lum bright="-10000" contrast="-40000"/>
          </a:blip>
          <a:stretch>
            <a:fillRect/>
          </a:stretch>
        </p:blipFill>
        <p:spPr>
          <a:xfrm>
            <a:off x="1" y="5214950"/>
            <a:ext cx="1472173" cy="1643050"/>
          </a:xfrm>
          <a:prstGeom prst="rect">
            <a:avLst/>
          </a:prstGeom>
          <a:noFill/>
          <a:ln>
            <a:noFill/>
          </a:ln>
        </p:spPr>
      </p:pic>
      <p:sp>
        <p:nvSpPr>
          <p:cNvPr id="2" name="标题 1"/>
          <p:cNvSpPr>
            <a:spLocks noGrp="1"/>
          </p:cNvSpPr>
          <p:nvPr>
            <p:ph type="ctrTitle"/>
          </p:nvPr>
        </p:nvSpPr>
        <p:spPr>
          <a:xfrm>
            <a:off x="685800" y="1214422"/>
            <a:ext cx="7772400" cy="1470025"/>
          </a:xfrm>
        </p:spPr>
        <p:txBody>
          <a:bodyPr/>
          <a:lstStyle>
            <a:lvl1pPr algn="ctr">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521733" y="2759581"/>
            <a:ext cx="6100534" cy="1740989"/>
          </a:xfrm>
        </p:spPr>
        <p:txBody>
          <a:bodyPr anchor="t"/>
          <a:lstStyle>
            <a:lvl1pPr marL="0" indent="0" algn="ctr">
              <a:buNone/>
              <a:defRPr lang="zh-CN" altLang="en-US" dirty="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r">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500176"/>
            <a:ext cx="8229600" cy="4714907"/>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竖排标题 1"/>
          <p:cNvSpPr>
            <a:spLocks noGrp="1"/>
          </p:cNvSpPr>
          <p:nvPr>
            <p:ph type="title" orient="vert"/>
          </p:nvPr>
        </p:nvSpPr>
        <p:spPr>
          <a:xfrm>
            <a:off x="7286644" y="274638"/>
            <a:ext cx="1400156" cy="5940444"/>
          </a:xfrm>
        </p:spPr>
        <p:txBody>
          <a:bodyPr vert="eaVert"/>
          <a:lstStyle>
            <a:lvl1pPr algn="ctr">
              <a:defRPr>
                <a:effectLst>
                  <a:outerShdw dist="50800" dir="18900000" algn="tl" rotWithShape="0">
                    <a:srgbClr val="000000">
                      <a:alpha val="75000"/>
                    </a:srgbClr>
                  </a:outerShdw>
                </a:effectLst>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758006" cy="5940444"/>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l">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143369"/>
            <a:ext cx="7772400" cy="1362075"/>
          </a:xfrm>
        </p:spPr>
        <p:txBody>
          <a:bodyPr anchor="t"/>
          <a:lstStyle>
            <a:lvl1pPr algn="l">
              <a:defRPr sz="4000" b="1"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643182"/>
            <a:ext cx="7772400" cy="1500187"/>
          </a:xfrm>
        </p:spPr>
        <p:txBody>
          <a:bodyPr anchor="b"/>
          <a:lstStyle>
            <a:lvl1pPr marL="0" indent="0">
              <a:buNone/>
              <a:defRPr lang="zh-CN" altLang="en-US" sz="2800" smtClean="0">
                <a:effectLst/>
              </a:defRPr>
            </a:lvl1pPr>
            <a:lvl2pPr marL="457200" indent="0">
              <a:buNone/>
              <a:defRPr lang="zh-CN" altLang="en-US" sz="2400" smtClean="0">
                <a:effectLst/>
              </a:defRPr>
            </a:lvl2pPr>
            <a:lvl3pPr marL="914400" indent="0">
              <a:buNone/>
              <a:defRPr lang="zh-CN" altLang="en-US" sz="2000" smtClean="0">
                <a:effectLst/>
              </a:defRPr>
            </a:lvl3pPr>
            <a:lvl4pPr marL="1371600" indent="0">
              <a:buNone/>
              <a:defRPr lang="zh-CN" altLang="en-US" sz="1600" smtClean="0">
                <a:effectLst/>
              </a:defRPr>
            </a:lvl4pPr>
            <a:lvl5pPr marL="1828800" indent="0">
              <a:buNone/>
              <a:defRPr lang="zh-CN" altLang="en-US" sz="1400" dirty="0" smtClean="0">
                <a:effectLst/>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2014/5/29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7" name="图片 6"/>
          <p:cNvPicPr>
            <a:picLocks noChangeAspect="1"/>
          </p:cNvPicPr>
          <p:nvPr/>
        </p:nvPicPr>
        <p:blipFill>
          <a:blip r:embed="rId2">
            <a:duotone>
              <a:schemeClr val="bg2"/>
              <a:srgbClr val="FFF1C1"/>
            </a:duotone>
            <a:lum bright="-10000" contrast="-30000"/>
          </a:blip>
          <a:stretch>
            <a:fillRect/>
          </a:stretch>
        </p:blipFill>
        <p:spPr>
          <a:xfrm>
            <a:off x="7480636" y="0"/>
            <a:ext cx="1663364" cy="2357430"/>
          </a:xfrm>
          <a:prstGeom prst="rect">
            <a:avLst/>
          </a:prstGeom>
          <a:noFill/>
          <a:ln>
            <a:noFill/>
          </a:ln>
        </p:spPr>
      </p:pic>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0" y="0"/>
            <a:ext cx="655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2014/5/29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0" y="0"/>
            <a:ext cx="6408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2014/5/29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11" name="图片 10"/>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2014/5/29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7" name="图片 6"/>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日期占位符 1"/>
          <p:cNvSpPr>
            <a:spLocks noGrp="1"/>
          </p:cNvSpPr>
          <p:nvPr>
            <p:ph type="dt" sz="half" idx="10"/>
          </p:nvPr>
        </p:nvSpPr>
        <p:spPr/>
        <p:txBody>
          <a:bodyPr/>
          <a:lstStyle/>
          <a:p>
            <a:fld id="{530820CF-B880-4189-942D-D702A7CBA730}" type="datetimeFigureOut">
              <a:rPr lang="zh-CN" altLang="en-US" smtClean="0"/>
              <a:t>2014/5/29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6" name="图片 5"/>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673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461175" y="5357826"/>
            <a:ext cx="8226225" cy="768028"/>
          </a:xfrm>
        </p:spPr>
        <p:txBody>
          <a:bodyPr anchor="ctr"/>
          <a:lstStyle>
            <a:lvl1pPr algn="ctr">
              <a:defRPr lang="zh-CN" altLang="en-US" sz="36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460382" y="428604"/>
            <a:ext cx="5111750" cy="48577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6" y="1357298"/>
            <a:ext cx="3008313" cy="392909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2014/5/29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8" name="矩形 7"/>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695298" y="214290"/>
            <a:ext cx="7448602" cy="781052"/>
          </a:xfrm>
        </p:spPr>
        <p:txBody>
          <a:bodyPr anchor="ctr"/>
          <a:lstStyle>
            <a:lvl1pPr algn="ctr" rtl="0">
              <a:spcBef>
                <a:spcPct val="0"/>
              </a:spcBef>
              <a:buNone/>
              <a:defRPr sz="36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681015" y="1000108"/>
            <a:ext cx="7452360" cy="5214974"/>
          </a:xfrm>
          <a:prstGeom prst="snip2DiagRect">
            <a:avLst>
              <a:gd name="adj1" fmla="val 0"/>
              <a:gd name="adj2" fmla="val 17946"/>
            </a:avLst>
          </a:prstGeom>
        </p:spPr>
        <p:style>
          <a:lnRef idx="2">
            <a:schemeClr val="accent1"/>
          </a:lnRef>
          <a:fillRef idx="1">
            <a:schemeClr val="lt1"/>
          </a:fillRef>
          <a:effectRef idx="0">
            <a:schemeClr val="accent1"/>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4953000" y="6243633"/>
            <a:ext cx="3180375" cy="614367"/>
          </a:xfrm>
        </p:spPr>
        <p:txBody>
          <a:bodyPr anchor="t"/>
          <a:lstStyle>
            <a:lvl1pPr marL="0" indent="0" algn="r">
              <a:buNone/>
              <a:defRPr sz="1400"/>
            </a:lvl1pPr>
            <a:lvl2pPr marL="457200" indent="0" algn="r">
              <a:buNone/>
              <a:defRPr sz="1200"/>
            </a:lvl2pPr>
            <a:lvl3pPr marL="914400" indent="0" algn="r">
              <a:buNone/>
              <a:defRPr sz="1000"/>
            </a:lvl3pPr>
            <a:lvl4pPr marL="1371600" indent="0" algn="r">
              <a:buNone/>
              <a:defRPr sz="900"/>
            </a:lvl4pPr>
            <a:lvl5pPr marL="1828800" indent="0" algn="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a:xfrm>
            <a:off x="609600" y="6492878"/>
            <a:ext cx="1676384" cy="365125"/>
          </a:xfrm>
        </p:spPr>
        <p:txBody>
          <a:bodyPr/>
          <a:lstStyle/>
          <a:p>
            <a:fld id="{530820CF-B880-4189-942D-D702A7CBA730}" type="datetimeFigureOut">
              <a:rPr lang="zh-CN" altLang="en-US" smtClean="0"/>
              <a:t>2014/5/29</a:t>
            </a:fld>
            <a:endParaRPr lang="zh-CN" altLang="en-US"/>
          </a:p>
        </p:txBody>
      </p:sp>
      <p:sp>
        <p:nvSpPr>
          <p:cNvPr id="6" name="页脚占位符 5"/>
          <p:cNvSpPr>
            <a:spLocks noGrp="1"/>
          </p:cNvSpPr>
          <p:nvPr>
            <p:ph type="ftr" sz="quarter" idx="11"/>
          </p:nvPr>
        </p:nvSpPr>
        <p:spPr>
          <a:xfrm>
            <a:off x="2285984" y="6492876"/>
            <a:ext cx="2643206" cy="365125"/>
          </a:xfrm>
        </p:spPr>
        <p:txBody>
          <a:bodyPr/>
          <a:lstStyle/>
          <a:p>
            <a:endParaRPr lang="zh-CN" altLang="en-US"/>
          </a:p>
        </p:txBody>
      </p:sp>
      <p:sp>
        <p:nvSpPr>
          <p:cNvPr id="7" name="灯片编号占位符 6"/>
          <p:cNvSpPr>
            <a:spLocks noGrp="1"/>
          </p:cNvSpPr>
          <p:nvPr>
            <p:ph type="sldNum" sz="quarter" idx="12"/>
          </p:nvPr>
        </p:nvSpPr>
        <p:spPr>
          <a:xfrm>
            <a:off x="683073" y="5347005"/>
            <a:ext cx="871200" cy="871200"/>
          </a:xfrm>
          <a:prstGeom prst="rtTriangle">
            <a:avLst/>
          </a:prstGeom>
          <a:noFill/>
        </p:spPr>
        <p:style>
          <a:lnRef idx="2">
            <a:schemeClr val="accent1"/>
          </a:lnRef>
          <a:fillRef idx="1">
            <a:schemeClr val="lt1"/>
          </a:fillRef>
          <a:effectRef idx="0">
            <a:schemeClr val="accent1"/>
          </a:effectRef>
          <a:fontRef idx="minor">
            <a:schemeClr val="dk1"/>
          </a:fontRef>
        </p:style>
        <p:txBody>
          <a:bodyPr/>
          <a:lstStyle/>
          <a:p>
            <a:fld id="{0C913308-F349-4B6D-A68A-DD1791B4A57B}" type="slidenum">
              <a:rPr lang="zh-CN" altLang="en-US" smtClean="0"/>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7776000" cy="1143000"/>
          </a:xfrm>
          <a:prstGeom prst="rect">
            <a:avLst/>
          </a:prstGeom>
        </p:spPr>
        <p:txBody>
          <a:bodyPr vert="horz" rtlCol="0" anchor="ctr">
            <a:normAutofit/>
            <a:scene3d>
              <a:camera prst="orthographicFront"/>
              <a:lightRig rig="soft" dir="t"/>
            </a:scene3d>
            <a:sp3d prstMaterial="matte">
              <a:bevelT w="12700" h="12700"/>
            </a:sp3d>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274320" rtlCol="0" anchor="ctr"/>
          <a:lstStyle>
            <a:lvl1pPr algn="l" eaLnBrk="1" latinLnBrk="0" hangingPunct="1">
              <a:defRPr kumimoji="0" sz="1200">
                <a:solidFill>
                  <a:schemeClr val="tx1"/>
                </a:solidFill>
              </a:defRPr>
            </a:lvl1pPr>
          </a:lstStyle>
          <a:p>
            <a:fld id="{530820CF-B880-4189-942D-D702A7CBA730}" type="datetimeFigureOut">
              <a:rPr lang="zh-CN" altLang="en-US" smtClean="0"/>
              <a:t>2014/5/29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45720" tIns="45720" rIns="45720" rtlCol="0" anchor="ctr"/>
          <a:lstStyle>
            <a:lvl1pPr algn="r" eaLnBrk="1" latinLnBrk="0" hangingPunct="1">
              <a:defRPr kumimoji="0" sz="1200">
                <a:solidFill>
                  <a:schemeClr val="tx1"/>
                </a:solidFill>
              </a:defRPr>
            </a:lvl1pPr>
          </a:lstStyle>
          <a:p>
            <a:fld id="{0C913308-F349-4B6D-A68A-DD1791B4A57B}" type="slidenum">
              <a:rPr lang="zh-CN" altLang="en-US" smtClean="0"/>
              <a:t>‹#›</a:t>
            </a:fld>
            <a:endParaRPr lang="zh-CN" alt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lang="zh-CN" altLang="en-US" sz="44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6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60000"/>
        <a:buFont typeface="Wingdings 2"/>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4.tiff"/><Relationship Id="rId4" Type="http://schemas.openxmlformats.org/officeDocument/2006/relationships/image" Target="../media/image13.tiff"/></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79512" y="692696"/>
            <a:ext cx="8748464" cy="1584176"/>
          </a:xfrm>
        </p:spPr>
        <p:txBody>
          <a:bodyPr>
            <a:normAutofit fontScale="90000"/>
          </a:bodyPr>
          <a:lstStyle/>
          <a:p>
            <a:r>
              <a:rPr lang="zh-CN" altLang="en-US" sz="5400" dirty="0" smtClean="0">
                <a:solidFill>
                  <a:srgbClr val="FFFF00"/>
                </a:solidFill>
                <a:effectLst>
                  <a:outerShdw blurRad="38100" dist="38100" dir="2700000" algn="tl">
                    <a:srgbClr val="000000">
                      <a:alpha val="43137"/>
                    </a:srgbClr>
                  </a:outerShdw>
                </a:effectLst>
                <a:latin typeface="华文隶书" pitchFamily="2" charset="-122"/>
                <a:ea typeface="华文隶书" pitchFamily="2" charset="-122"/>
              </a:rPr>
              <a:t>单元</a:t>
            </a:r>
            <a:r>
              <a:rPr lang="en-US" altLang="zh-CN" sz="5400" dirty="0">
                <a:solidFill>
                  <a:srgbClr val="FFFF00"/>
                </a:solidFill>
                <a:effectLst>
                  <a:outerShdw blurRad="38100" dist="38100" dir="2700000" algn="tl">
                    <a:srgbClr val="000000">
                      <a:alpha val="43137"/>
                    </a:srgbClr>
                  </a:outerShdw>
                </a:effectLst>
                <a:latin typeface="华文隶书" pitchFamily="2" charset="-122"/>
                <a:ea typeface="华文隶书" pitchFamily="2" charset="-122"/>
              </a:rPr>
              <a:t>6 </a:t>
            </a:r>
            <a:r>
              <a:rPr lang="zh-CN" altLang="zh-CN" sz="5400" dirty="0" smtClean="0">
                <a:solidFill>
                  <a:srgbClr val="FFFF00"/>
                </a:solidFill>
                <a:effectLst>
                  <a:outerShdw blurRad="38100" dist="38100" dir="2700000" algn="tl">
                    <a:srgbClr val="000000">
                      <a:alpha val="43137"/>
                    </a:srgbClr>
                  </a:outerShdw>
                </a:effectLst>
                <a:latin typeface="华文隶书" pitchFamily="2" charset="-122"/>
                <a:ea typeface="华文隶书" pitchFamily="2" charset="-122"/>
              </a:rPr>
              <a:t>润滑</a:t>
            </a:r>
            <a:r>
              <a:rPr lang="zh-CN" altLang="zh-CN" sz="5400" dirty="0">
                <a:solidFill>
                  <a:srgbClr val="FFFF00"/>
                </a:solidFill>
                <a:effectLst>
                  <a:outerShdw blurRad="38100" dist="38100" dir="2700000" algn="tl">
                    <a:srgbClr val="000000">
                      <a:alpha val="43137"/>
                    </a:srgbClr>
                  </a:outerShdw>
                </a:effectLst>
                <a:latin typeface="华文隶书" pitchFamily="2" charset="-122"/>
                <a:ea typeface="华文隶书" pitchFamily="2" charset="-122"/>
              </a:rPr>
              <a:t>系的维护与故障诊断排除</a:t>
            </a:r>
            <a:endParaRPr lang="zh-CN" altLang="en-US" sz="5400" dirty="0">
              <a:solidFill>
                <a:srgbClr val="FFFF00"/>
              </a:solidFill>
              <a:effectLst>
                <a:outerShdw blurRad="38100" dist="38100" dir="2700000" algn="tl">
                  <a:srgbClr val="000000">
                    <a:alpha val="43137"/>
                  </a:srgbClr>
                </a:outerShdw>
              </a:effectLst>
              <a:latin typeface="华文隶书" pitchFamily="2" charset="-122"/>
              <a:ea typeface="华文隶书" pitchFamily="2" charset="-122"/>
            </a:endParaRPr>
          </a:p>
        </p:txBody>
      </p:sp>
      <p:sp>
        <p:nvSpPr>
          <p:cNvPr id="3" name="副标题 2"/>
          <p:cNvSpPr>
            <a:spLocks noGrp="1"/>
          </p:cNvSpPr>
          <p:nvPr>
            <p:ph type="subTitle" idx="1"/>
          </p:nvPr>
        </p:nvSpPr>
        <p:spPr>
          <a:xfrm>
            <a:off x="467544" y="3212976"/>
            <a:ext cx="8388424" cy="2808312"/>
          </a:xfrm>
        </p:spPr>
        <p:txBody>
          <a:bodyPr>
            <a:normAutofit/>
          </a:bodyPr>
          <a:lstStyle/>
          <a:p>
            <a:pPr algn="just"/>
            <a:r>
              <a:rPr lang="zh-CN"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2" action="ppaction://hlinksldjump"/>
              </a:rPr>
              <a:t>课题</a:t>
            </a:r>
            <a:r>
              <a:rPr lang="en-US"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2" action="ppaction://hlinksldjump"/>
              </a:rPr>
              <a:t>1 </a:t>
            </a:r>
            <a:r>
              <a:rPr lang="zh-CN"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2" action="ppaction://hlinksldjump"/>
              </a:rPr>
              <a:t>润滑</a:t>
            </a:r>
            <a:r>
              <a:rPr lang="zh-CN"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2" action="ppaction://hlinksldjump"/>
              </a:rPr>
              <a:t>系的维护</a:t>
            </a:r>
            <a:endParaRPr lang="en-US"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endParaRPr>
          </a:p>
          <a:p>
            <a:pPr algn="just"/>
            <a:r>
              <a:rPr lang="zh-CN" altLang="en-US"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3" action="ppaction://hlinksldjump"/>
              </a:rPr>
              <a:t>课题</a:t>
            </a:r>
            <a:r>
              <a:rPr lang="en-US"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3" action="ppaction://hlinksldjump"/>
              </a:rPr>
              <a:t>2 </a:t>
            </a:r>
            <a:r>
              <a:rPr lang="zh-CN"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3" action="ppaction://hlinksldjump"/>
              </a:rPr>
              <a:t>发动机</a:t>
            </a:r>
            <a:r>
              <a:rPr lang="zh-CN" altLang="en-US"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3" action="ppaction://hlinksldjump"/>
              </a:rPr>
              <a:t>润滑</a:t>
            </a:r>
            <a:r>
              <a:rPr lang="zh-CN"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3" action="ppaction://hlinksldjump"/>
              </a:rPr>
              <a:t>系的故障诊断排除</a:t>
            </a:r>
            <a:endParaRPr lang="en-US"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endParaRPr>
          </a:p>
        </p:txBody>
      </p:sp>
    </p:spTree>
    <p:extLst>
      <p:ext uri="{BB962C8B-B14F-4D97-AF65-F5344CB8AC3E}">
        <p14:creationId xmlns:p14="http://schemas.microsoft.com/office/powerpoint/2010/main" val="21387262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476672"/>
            <a:ext cx="7632848" cy="1109723"/>
          </a:xfrm>
        </p:spPr>
        <p:txBody>
          <a:bodyPr>
            <a:noAutofit/>
          </a:bodyPr>
          <a:lstStyle/>
          <a:p>
            <a:pPr indent="457200" algn="ctr"/>
            <a:r>
              <a:rPr lang="zh-CN" altLang="zh-CN" sz="3600" b="1" dirty="0" smtClean="0">
                <a:solidFill>
                  <a:srgbClr val="FFFF00"/>
                </a:solidFill>
                <a:effectLst/>
                <a:latin typeface="+mn-ea"/>
                <a:ea typeface="+mn-ea"/>
              </a:rPr>
              <a:t>项目</a:t>
            </a:r>
            <a:r>
              <a:rPr lang="en-US" altLang="zh-CN" sz="3600" b="1" dirty="0" smtClean="0">
                <a:solidFill>
                  <a:srgbClr val="FFFF00"/>
                </a:solidFill>
                <a:effectLst/>
                <a:latin typeface="+mn-ea"/>
                <a:ea typeface="+mn-ea"/>
              </a:rPr>
              <a:t>2 </a:t>
            </a:r>
            <a:r>
              <a:rPr lang="zh-CN" altLang="zh-CN" sz="3600" b="1" dirty="0" smtClean="0">
                <a:solidFill>
                  <a:srgbClr val="FFFF00"/>
                </a:solidFill>
                <a:effectLst/>
                <a:latin typeface="+mn-ea"/>
                <a:ea typeface="+mn-ea"/>
              </a:rPr>
              <a:t>机油泵</a:t>
            </a:r>
            <a:r>
              <a:rPr lang="zh-CN" altLang="zh-CN" sz="3600" b="1" dirty="0">
                <a:solidFill>
                  <a:srgbClr val="FFFF00"/>
                </a:solidFill>
                <a:effectLst/>
                <a:latin typeface="+mn-ea"/>
                <a:ea typeface="+mn-ea"/>
              </a:rPr>
              <a:t>的检测</a:t>
            </a:r>
          </a:p>
        </p:txBody>
      </p:sp>
      <p:sp>
        <p:nvSpPr>
          <p:cNvPr id="4" name="文本框 3"/>
          <p:cNvSpPr txBox="1"/>
          <p:nvPr/>
        </p:nvSpPr>
        <p:spPr>
          <a:xfrm>
            <a:off x="683568" y="2348880"/>
            <a:ext cx="7272808" cy="1815882"/>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zh-CN" altLang="zh-CN" sz="2800" dirty="0"/>
              <a:t>掌握机油泵的检测</a:t>
            </a:r>
            <a:r>
              <a:rPr lang="zh-CN" altLang="zh-CN" sz="2800" dirty="0" smtClean="0"/>
              <a:t>方法</a:t>
            </a:r>
            <a:r>
              <a:rPr lang="zh-CN" altLang="zh-CN" sz="2800" dirty="0" smtClean="0"/>
              <a:t>。</a:t>
            </a:r>
            <a:endParaRPr lang="en-US" altLang="zh-CN" sz="2800" dirty="0"/>
          </a:p>
        </p:txBody>
      </p:sp>
    </p:spTree>
    <p:extLst>
      <p:ext uri="{BB962C8B-B14F-4D97-AF65-F5344CB8AC3E}">
        <p14:creationId xmlns:p14="http://schemas.microsoft.com/office/powerpoint/2010/main" val="28406702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404664"/>
            <a:ext cx="7848872" cy="1008112"/>
          </a:xfrm>
        </p:spPr>
        <p:txBody>
          <a:bodyPr>
            <a:noAutofit/>
          </a:bodyPr>
          <a:lstStyle/>
          <a:p>
            <a:pPr indent="0" algn="just">
              <a:lnSpc>
                <a:spcPct val="200000"/>
              </a:lnSpc>
              <a:buNone/>
            </a:pPr>
            <a:r>
              <a:rPr lang="zh-CN" altLang="en-US" sz="2400" dirty="0" smtClean="0">
                <a:solidFill>
                  <a:srgbClr val="FFFF00"/>
                </a:solidFill>
              </a:rPr>
              <a:t>主要实训器材</a:t>
            </a:r>
            <a:endParaRPr lang="en-US" altLang="zh-CN" sz="2400" dirty="0" smtClean="0">
              <a:solidFill>
                <a:srgbClr val="FFFF00"/>
              </a:solidFill>
            </a:endParaRPr>
          </a:p>
        </p:txBody>
      </p:sp>
      <p:grpSp>
        <p:nvGrpSpPr>
          <p:cNvPr id="18" name="组合 17"/>
          <p:cNvGrpSpPr/>
          <p:nvPr/>
        </p:nvGrpSpPr>
        <p:grpSpPr>
          <a:xfrm>
            <a:off x="5220072" y="1412776"/>
            <a:ext cx="2736304" cy="3249652"/>
            <a:chOff x="3707904" y="2348880"/>
            <a:chExt cx="1800225" cy="2011663"/>
          </a:xfrm>
        </p:grpSpPr>
        <p:sp>
          <p:nvSpPr>
            <p:cNvPr id="12" name="文本框 11"/>
            <p:cNvSpPr txBox="1"/>
            <p:nvPr/>
          </p:nvSpPr>
          <p:spPr>
            <a:xfrm>
              <a:off x="3802653" y="4131912"/>
              <a:ext cx="1656184" cy="228631"/>
            </a:xfrm>
            <a:prstGeom prst="rect">
              <a:avLst/>
            </a:prstGeom>
            <a:noFill/>
          </p:spPr>
          <p:txBody>
            <a:bodyPr wrap="square" rtlCol="0">
              <a:spAutoFit/>
            </a:bodyPr>
            <a:lstStyle/>
            <a:p>
              <a:pPr algn="ctr"/>
              <a:r>
                <a:rPr lang="zh-CN" altLang="zh-CN" dirty="0"/>
                <a:t>常用修理工具</a:t>
              </a:r>
              <a:endParaRPr lang="zh-CN" altLang="en-US" dirty="0"/>
            </a:p>
          </p:txBody>
        </p:sp>
        <p:pic>
          <p:nvPicPr>
            <p:cNvPr id="14" name="图片 13"/>
            <p:cNvPicPr>
              <a:picLocks noChangeAspect="1"/>
            </p:cNvPicPr>
            <p:nvPr/>
          </p:nvPicPr>
          <p:blipFill>
            <a:blip r:embed="rId2"/>
            <a:stretch>
              <a:fillRect/>
            </a:stretch>
          </p:blipFill>
          <p:spPr>
            <a:xfrm>
              <a:off x="3707904" y="2348880"/>
              <a:ext cx="1800225" cy="1685925"/>
            </a:xfrm>
            <a:prstGeom prst="rect">
              <a:avLst/>
            </a:prstGeom>
          </p:spPr>
        </p:pic>
      </p:grpSp>
      <p:sp>
        <p:nvSpPr>
          <p:cNvPr id="16" name="文本框 15"/>
          <p:cNvSpPr txBox="1"/>
          <p:nvPr/>
        </p:nvSpPr>
        <p:spPr>
          <a:xfrm>
            <a:off x="3707904" y="6381328"/>
            <a:ext cx="1926243" cy="369332"/>
          </a:xfrm>
          <a:prstGeom prst="rect">
            <a:avLst/>
          </a:prstGeom>
          <a:noFill/>
        </p:spPr>
        <p:txBody>
          <a:bodyPr wrap="square" rtlCol="0">
            <a:spAutoFit/>
          </a:bodyPr>
          <a:lstStyle/>
          <a:p>
            <a:pPr algn="ctr"/>
            <a:r>
              <a:rPr lang="zh-CN" altLang="zh-CN"/>
              <a:t>卡规</a:t>
            </a:r>
            <a:endParaRPr lang="zh-CN" altLang="en-US" b="1" dirty="0"/>
          </a:p>
        </p:txBody>
      </p:sp>
      <p:grpSp>
        <p:nvGrpSpPr>
          <p:cNvPr id="19" name="组合 18"/>
          <p:cNvGrpSpPr/>
          <p:nvPr/>
        </p:nvGrpSpPr>
        <p:grpSpPr>
          <a:xfrm>
            <a:off x="1187624" y="1412776"/>
            <a:ext cx="3096344" cy="3208422"/>
            <a:chOff x="683568" y="2420888"/>
            <a:chExt cx="3096344" cy="3208422"/>
          </a:xfrm>
        </p:grpSpPr>
        <p:sp>
          <p:nvSpPr>
            <p:cNvPr id="8" name="文本框 7"/>
            <p:cNvSpPr txBox="1"/>
            <p:nvPr/>
          </p:nvSpPr>
          <p:spPr>
            <a:xfrm>
              <a:off x="683568" y="5229200"/>
              <a:ext cx="3096344" cy="400110"/>
            </a:xfrm>
            <a:prstGeom prst="rect">
              <a:avLst/>
            </a:prstGeom>
            <a:noFill/>
          </p:spPr>
          <p:txBody>
            <a:bodyPr wrap="square" rtlCol="0">
              <a:spAutoFit/>
            </a:bodyPr>
            <a:lstStyle/>
            <a:p>
              <a:pPr algn="ctr"/>
              <a:r>
                <a:rPr lang="zh-CN" altLang="zh-CN" sz="2000" dirty="0"/>
                <a:t>内啮合齿轮式机油泵</a:t>
              </a:r>
              <a:endParaRPr lang="zh-CN" altLang="en-US" sz="2000" b="1" dirty="0"/>
            </a:p>
          </p:txBody>
        </p:sp>
        <p:pic>
          <p:nvPicPr>
            <p:cNvPr id="2" name="图片 1"/>
            <p:cNvPicPr>
              <a:picLocks noChangeAspect="1"/>
            </p:cNvPicPr>
            <p:nvPr/>
          </p:nvPicPr>
          <p:blipFill>
            <a:blip r:embed="rId3"/>
            <a:stretch>
              <a:fillRect/>
            </a:stretch>
          </p:blipFill>
          <p:spPr>
            <a:xfrm>
              <a:off x="755576" y="2420888"/>
              <a:ext cx="3004419" cy="2664296"/>
            </a:xfrm>
            <a:prstGeom prst="rect">
              <a:avLst/>
            </a:prstGeom>
          </p:spPr>
        </p:pic>
      </p:grpSp>
      <p:pic>
        <p:nvPicPr>
          <p:cNvPr id="3" name="图片 2"/>
          <p:cNvPicPr>
            <a:picLocks noChangeAspect="1"/>
          </p:cNvPicPr>
          <p:nvPr/>
        </p:nvPicPr>
        <p:blipFill>
          <a:blip r:embed="rId4"/>
          <a:stretch>
            <a:fillRect/>
          </a:stretch>
        </p:blipFill>
        <p:spPr>
          <a:xfrm>
            <a:off x="3131840" y="4797152"/>
            <a:ext cx="3240360" cy="1529001"/>
          </a:xfrm>
          <a:prstGeom prst="rect">
            <a:avLst/>
          </a:prstGeom>
        </p:spPr>
      </p:pic>
    </p:spTree>
    <p:extLst>
      <p:ext uri="{BB962C8B-B14F-4D97-AF65-F5344CB8AC3E}">
        <p14:creationId xmlns:p14="http://schemas.microsoft.com/office/powerpoint/2010/main" val="17663846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16632"/>
            <a:ext cx="7632848" cy="1109723"/>
          </a:xfrm>
        </p:spPr>
        <p:txBody>
          <a:bodyPr>
            <a:noAutofit/>
          </a:bodyPr>
          <a:lstStyle/>
          <a:p>
            <a:pPr indent="457200" algn="just"/>
            <a:r>
              <a:rPr lang="zh-CN" altLang="zh-CN" sz="3600" b="1" dirty="0">
                <a:solidFill>
                  <a:srgbClr val="FFFF00"/>
                </a:solidFill>
                <a:latin typeface="Times New Roman" pitchFamily="18" charset="0"/>
                <a:ea typeface="+mn-ea"/>
                <a:cs typeface="Times New Roman" pitchFamily="18" charset="0"/>
              </a:rPr>
              <a:t>实训内容</a:t>
            </a:r>
            <a:endParaRPr lang="zh-CN" altLang="en-US" sz="3600" b="1" dirty="0">
              <a:solidFill>
                <a:srgbClr val="FFFF00"/>
              </a:solidFill>
              <a:latin typeface="Times New Roman" pitchFamily="18" charset="0"/>
              <a:ea typeface="+mn-ea"/>
              <a:cs typeface="Times New Roman" pitchFamily="18" charset="0"/>
            </a:endParaRPr>
          </a:p>
        </p:txBody>
      </p:sp>
      <p:grpSp>
        <p:nvGrpSpPr>
          <p:cNvPr id="8" name="组合 7"/>
          <p:cNvGrpSpPr/>
          <p:nvPr/>
        </p:nvGrpSpPr>
        <p:grpSpPr>
          <a:xfrm>
            <a:off x="683568" y="1268760"/>
            <a:ext cx="7920880" cy="5274814"/>
            <a:chOff x="683568" y="1268760"/>
            <a:chExt cx="7920880" cy="5274814"/>
          </a:xfrm>
        </p:grpSpPr>
        <p:sp>
          <p:nvSpPr>
            <p:cNvPr id="10" name="文本框 9"/>
            <p:cNvSpPr txBox="1"/>
            <p:nvPr/>
          </p:nvSpPr>
          <p:spPr>
            <a:xfrm>
              <a:off x="683568" y="1268760"/>
              <a:ext cx="7920880" cy="2308324"/>
            </a:xfrm>
            <a:prstGeom prst="rect">
              <a:avLst/>
            </a:prstGeom>
            <a:noFill/>
          </p:spPr>
          <p:txBody>
            <a:bodyPr wrap="square" rtlCol="0">
              <a:spAutoFit/>
            </a:bodyPr>
            <a:lstStyle/>
            <a:p>
              <a:pPr indent="457200">
                <a:lnSpc>
                  <a:spcPct val="200000"/>
                </a:lnSpc>
              </a:pPr>
              <a:r>
                <a:rPr lang="en-US" altLang="zh-CN" sz="2400" dirty="0"/>
                <a:t>1.</a:t>
              </a:r>
              <a:r>
                <a:rPr lang="zh-CN" altLang="zh-CN" sz="2400" dirty="0"/>
                <a:t>外观检查油泵主、从动齿轮齿面是否磨损，或损坏，必要时予以更换</a:t>
              </a:r>
              <a:r>
                <a:rPr lang="zh-CN" altLang="zh-CN" sz="2400" dirty="0" smtClean="0"/>
                <a:t>。</a:t>
              </a:r>
              <a:endParaRPr lang="en-US" altLang="zh-CN" sz="2400" dirty="0" smtClean="0"/>
            </a:p>
            <a:p>
              <a:pPr indent="457200">
                <a:lnSpc>
                  <a:spcPct val="200000"/>
                </a:lnSpc>
              </a:pPr>
              <a:endParaRPr lang="zh-CN" altLang="zh-CN" sz="2400" dirty="0"/>
            </a:p>
          </p:txBody>
        </p:sp>
        <p:pic>
          <p:nvPicPr>
            <p:cNvPr id="5" name="图片 4"/>
            <p:cNvPicPr>
              <a:picLocks noChangeAspect="1"/>
            </p:cNvPicPr>
            <p:nvPr/>
          </p:nvPicPr>
          <p:blipFill>
            <a:blip r:embed="rId3"/>
            <a:stretch>
              <a:fillRect/>
            </a:stretch>
          </p:blipFill>
          <p:spPr>
            <a:xfrm>
              <a:off x="3131840" y="3356992"/>
              <a:ext cx="3312368" cy="3186582"/>
            </a:xfrm>
            <a:prstGeom prst="rect">
              <a:avLst/>
            </a:prstGeom>
          </p:spPr>
        </p:pic>
      </p:grpSp>
      <p:grpSp>
        <p:nvGrpSpPr>
          <p:cNvPr id="14" name="组合 13"/>
          <p:cNvGrpSpPr/>
          <p:nvPr/>
        </p:nvGrpSpPr>
        <p:grpSpPr>
          <a:xfrm>
            <a:off x="683568" y="1268760"/>
            <a:ext cx="7920880" cy="5256584"/>
            <a:chOff x="683568" y="1268760"/>
            <a:chExt cx="7920880" cy="5256584"/>
          </a:xfrm>
        </p:grpSpPr>
        <p:sp>
          <p:nvSpPr>
            <p:cNvPr id="12" name="文本框 11"/>
            <p:cNvSpPr txBox="1"/>
            <p:nvPr/>
          </p:nvSpPr>
          <p:spPr>
            <a:xfrm>
              <a:off x="683568" y="1268760"/>
              <a:ext cx="7920880" cy="2197140"/>
            </a:xfrm>
            <a:prstGeom prst="rect">
              <a:avLst/>
            </a:prstGeom>
            <a:noFill/>
          </p:spPr>
          <p:txBody>
            <a:bodyPr wrap="square" rtlCol="0">
              <a:spAutoFit/>
            </a:bodyPr>
            <a:lstStyle/>
            <a:p>
              <a:pPr indent="457200">
                <a:lnSpc>
                  <a:spcPct val="200000"/>
                </a:lnSpc>
              </a:pPr>
              <a:r>
                <a:rPr lang="en-US" altLang="zh-CN" sz="2400" dirty="0"/>
                <a:t>2</a:t>
              </a:r>
              <a:r>
                <a:rPr lang="en-US" altLang="zh-CN" sz="2400" dirty="0" smtClean="0"/>
                <a:t>.</a:t>
              </a:r>
              <a:r>
                <a:rPr lang="zh-CN" altLang="zh-CN" sz="2400" dirty="0" smtClean="0"/>
                <a:t> 用</a:t>
              </a:r>
              <a:r>
                <a:rPr lang="zh-CN" altLang="zh-CN" sz="2400" dirty="0"/>
                <a:t>塞尺测量油泵内齿轮与油泵壳体之间的间隙</a:t>
              </a:r>
              <a:r>
                <a:rPr lang="zh-CN" altLang="zh-CN" sz="2400" dirty="0" smtClean="0"/>
                <a:t>。</a:t>
              </a:r>
              <a:r>
                <a:rPr lang="zh-CN" altLang="zh-CN" sz="2400" dirty="0"/>
                <a:t>查阅标准，如果间隙超过最大值，应更换从动齿轮、主动齿轮或泵体。</a:t>
              </a:r>
              <a:endParaRPr lang="zh-CN" altLang="zh-CN" sz="2400" dirty="0"/>
            </a:p>
          </p:txBody>
        </p:sp>
        <p:pic>
          <p:nvPicPr>
            <p:cNvPr id="9" name="图片 8"/>
            <p:cNvPicPr>
              <a:picLocks noChangeAspect="1"/>
            </p:cNvPicPr>
            <p:nvPr/>
          </p:nvPicPr>
          <p:blipFill>
            <a:blip r:embed="rId4"/>
            <a:stretch>
              <a:fillRect/>
            </a:stretch>
          </p:blipFill>
          <p:spPr>
            <a:xfrm>
              <a:off x="3059832" y="3356992"/>
              <a:ext cx="3427581" cy="3168352"/>
            </a:xfrm>
            <a:prstGeom prst="rect">
              <a:avLst/>
            </a:prstGeom>
          </p:spPr>
        </p:pic>
      </p:grpSp>
      <p:grpSp>
        <p:nvGrpSpPr>
          <p:cNvPr id="20" name="组合 19"/>
          <p:cNvGrpSpPr/>
          <p:nvPr/>
        </p:nvGrpSpPr>
        <p:grpSpPr>
          <a:xfrm>
            <a:off x="683568" y="1268760"/>
            <a:ext cx="7920880" cy="5112568"/>
            <a:chOff x="683568" y="1268760"/>
            <a:chExt cx="7920880" cy="5112568"/>
          </a:xfrm>
        </p:grpSpPr>
        <p:sp>
          <p:nvSpPr>
            <p:cNvPr id="19" name="文本框 18"/>
            <p:cNvSpPr txBox="1"/>
            <p:nvPr/>
          </p:nvSpPr>
          <p:spPr>
            <a:xfrm>
              <a:off x="683568" y="1268760"/>
              <a:ext cx="7920880" cy="1458476"/>
            </a:xfrm>
            <a:prstGeom prst="rect">
              <a:avLst/>
            </a:prstGeom>
            <a:noFill/>
          </p:spPr>
          <p:txBody>
            <a:bodyPr wrap="square" rtlCol="0">
              <a:spAutoFit/>
            </a:bodyPr>
            <a:lstStyle/>
            <a:p>
              <a:pPr indent="457200">
                <a:lnSpc>
                  <a:spcPct val="200000"/>
                </a:lnSpc>
              </a:pPr>
              <a:r>
                <a:rPr lang="en-US" altLang="zh-CN" sz="2400" dirty="0"/>
                <a:t>3.</a:t>
              </a:r>
              <a:r>
                <a:rPr lang="zh-CN" altLang="zh-CN" sz="2400" dirty="0"/>
                <a:t>用塞尺测量小齿轮及内齿轮的齿顶与月牙板之间的间隙。</a:t>
              </a:r>
              <a:endParaRPr lang="zh-CN" altLang="zh-CN" sz="2400" dirty="0"/>
            </a:p>
          </p:txBody>
        </p:sp>
        <p:pic>
          <p:nvPicPr>
            <p:cNvPr id="15" name="图片 14"/>
            <p:cNvPicPr>
              <a:picLocks noChangeAspect="1"/>
            </p:cNvPicPr>
            <p:nvPr/>
          </p:nvPicPr>
          <p:blipFill>
            <a:blip r:embed="rId5"/>
            <a:stretch>
              <a:fillRect/>
            </a:stretch>
          </p:blipFill>
          <p:spPr>
            <a:xfrm>
              <a:off x="2987824" y="3429000"/>
              <a:ext cx="3763071" cy="2952328"/>
            </a:xfrm>
            <a:prstGeom prst="rect">
              <a:avLst/>
            </a:prstGeom>
          </p:spPr>
        </p:pic>
      </p:grpSp>
      <p:grpSp>
        <p:nvGrpSpPr>
          <p:cNvPr id="23" name="组合 22"/>
          <p:cNvGrpSpPr/>
          <p:nvPr/>
        </p:nvGrpSpPr>
        <p:grpSpPr>
          <a:xfrm>
            <a:off x="683568" y="1268760"/>
            <a:ext cx="7920880" cy="5184576"/>
            <a:chOff x="683568" y="1268760"/>
            <a:chExt cx="7920880" cy="5184576"/>
          </a:xfrm>
        </p:grpSpPr>
        <p:sp>
          <p:nvSpPr>
            <p:cNvPr id="22" name="文本框 21"/>
            <p:cNvSpPr txBox="1"/>
            <p:nvPr/>
          </p:nvSpPr>
          <p:spPr>
            <a:xfrm>
              <a:off x="683568" y="1268760"/>
              <a:ext cx="7920880" cy="1458476"/>
            </a:xfrm>
            <a:prstGeom prst="rect">
              <a:avLst/>
            </a:prstGeom>
            <a:noFill/>
          </p:spPr>
          <p:txBody>
            <a:bodyPr wrap="square" rtlCol="0">
              <a:spAutoFit/>
            </a:bodyPr>
            <a:lstStyle/>
            <a:p>
              <a:pPr indent="457200">
                <a:lnSpc>
                  <a:spcPct val="200000"/>
                </a:lnSpc>
              </a:pPr>
              <a:r>
                <a:rPr lang="en-US" altLang="zh-CN" sz="2400" dirty="0"/>
                <a:t>4.</a:t>
              </a:r>
              <a:r>
                <a:rPr lang="zh-CN" altLang="zh-CN" sz="2400" dirty="0"/>
                <a:t>用直角尺和塞尺测量小齿轮和内齿轮的端面与泵壳平面的端隙。</a:t>
              </a:r>
              <a:endParaRPr lang="zh-CN" altLang="zh-CN" sz="2400" dirty="0"/>
            </a:p>
          </p:txBody>
        </p:sp>
        <p:pic>
          <p:nvPicPr>
            <p:cNvPr id="21" name="图片 20"/>
            <p:cNvPicPr>
              <a:picLocks noChangeAspect="1"/>
            </p:cNvPicPr>
            <p:nvPr/>
          </p:nvPicPr>
          <p:blipFill>
            <a:blip r:embed="rId6"/>
            <a:stretch>
              <a:fillRect/>
            </a:stretch>
          </p:blipFill>
          <p:spPr>
            <a:xfrm>
              <a:off x="2771800" y="3573016"/>
              <a:ext cx="4347999" cy="2880320"/>
            </a:xfrm>
            <a:prstGeom prst="rect">
              <a:avLst/>
            </a:prstGeom>
          </p:spPr>
        </p:pic>
      </p:grpSp>
      <p:grpSp>
        <p:nvGrpSpPr>
          <p:cNvPr id="26" name="组合 25"/>
          <p:cNvGrpSpPr/>
          <p:nvPr/>
        </p:nvGrpSpPr>
        <p:grpSpPr>
          <a:xfrm>
            <a:off x="683568" y="1268760"/>
            <a:ext cx="7920880" cy="5358078"/>
            <a:chOff x="683568" y="1268760"/>
            <a:chExt cx="7920880" cy="5358078"/>
          </a:xfrm>
        </p:grpSpPr>
        <p:sp>
          <p:nvSpPr>
            <p:cNvPr id="25" name="文本框 24"/>
            <p:cNvSpPr txBox="1"/>
            <p:nvPr/>
          </p:nvSpPr>
          <p:spPr>
            <a:xfrm>
              <a:off x="683568" y="1268760"/>
              <a:ext cx="7920880" cy="719812"/>
            </a:xfrm>
            <a:prstGeom prst="rect">
              <a:avLst/>
            </a:prstGeom>
            <a:noFill/>
          </p:spPr>
          <p:txBody>
            <a:bodyPr wrap="square" rtlCol="0">
              <a:spAutoFit/>
            </a:bodyPr>
            <a:lstStyle/>
            <a:p>
              <a:pPr indent="457200">
                <a:lnSpc>
                  <a:spcPct val="200000"/>
                </a:lnSpc>
              </a:pPr>
              <a:r>
                <a:rPr lang="en-US" altLang="zh-CN" sz="2400"/>
                <a:t>5.</a:t>
              </a:r>
              <a:r>
                <a:rPr lang="zh-CN" altLang="zh-CN" sz="2400"/>
                <a:t>检查油泵体衬套，用卡规卡在油泵壳体衬套内。</a:t>
              </a:r>
              <a:endParaRPr lang="zh-CN" altLang="zh-CN" sz="2400" dirty="0"/>
            </a:p>
          </p:txBody>
        </p:sp>
        <p:pic>
          <p:nvPicPr>
            <p:cNvPr id="24" name="图片 23"/>
            <p:cNvPicPr>
              <a:picLocks noChangeAspect="1"/>
            </p:cNvPicPr>
            <p:nvPr/>
          </p:nvPicPr>
          <p:blipFill>
            <a:blip r:embed="rId7"/>
            <a:stretch>
              <a:fillRect/>
            </a:stretch>
          </p:blipFill>
          <p:spPr>
            <a:xfrm>
              <a:off x="3059832" y="3356992"/>
              <a:ext cx="3528392" cy="3269846"/>
            </a:xfrm>
            <a:prstGeom prst="rect">
              <a:avLst/>
            </a:prstGeom>
          </p:spPr>
        </p:pic>
      </p:grpSp>
      <p:grpSp>
        <p:nvGrpSpPr>
          <p:cNvPr id="29" name="组合 28"/>
          <p:cNvGrpSpPr/>
          <p:nvPr/>
        </p:nvGrpSpPr>
        <p:grpSpPr>
          <a:xfrm>
            <a:off x="683568" y="1268760"/>
            <a:ext cx="7920880" cy="5187628"/>
            <a:chOff x="683568" y="1268760"/>
            <a:chExt cx="7920880" cy="5187628"/>
          </a:xfrm>
        </p:grpSpPr>
        <p:sp>
          <p:nvSpPr>
            <p:cNvPr id="28" name="文本框 27"/>
            <p:cNvSpPr txBox="1"/>
            <p:nvPr/>
          </p:nvSpPr>
          <p:spPr>
            <a:xfrm>
              <a:off x="683568" y="1268760"/>
              <a:ext cx="7920880" cy="1458476"/>
            </a:xfrm>
            <a:prstGeom prst="rect">
              <a:avLst/>
            </a:prstGeom>
            <a:noFill/>
          </p:spPr>
          <p:txBody>
            <a:bodyPr wrap="square" rtlCol="0">
              <a:spAutoFit/>
            </a:bodyPr>
            <a:lstStyle/>
            <a:p>
              <a:pPr indent="457200">
                <a:lnSpc>
                  <a:spcPct val="200000"/>
                </a:lnSpc>
              </a:pPr>
              <a:r>
                <a:rPr lang="en-US" altLang="zh-CN" sz="2400" dirty="0"/>
                <a:t>6.</a:t>
              </a:r>
              <a:r>
                <a:rPr lang="zh-CN" altLang="zh-CN" sz="2400" dirty="0"/>
                <a:t>用千分尺量出卡规的尺寸，如果超过最大值，应更换油泵体。</a:t>
              </a:r>
              <a:endParaRPr lang="zh-CN" altLang="zh-CN" sz="2400" dirty="0"/>
            </a:p>
          </p:txBody>
        </p:sp>
        <p:pic>
          <p:nvPicPr>
            <p:cNvPr id="27" name="图片 26"/>
            <p:cNvPicPr>
              <a:picLocks noChangeAspect="1"/>
            </p:cNvPicPr>
            <p:nvPr/>
          </p:nvPicPr>
          <p:blipFill>
            <a:blip r:embed="rId8"/>
            <a:stretch>
              <a:fillRect/>
            </a:stretch>
          </p:blipFill>
          <p:spPr>
            <a:xfrm>
              <a:off x="2843808" y="3501008"/>
              <a:ext cx="4176464" cy="2955380"/>
            </a:xfrm>
            <a:prstGeom prst="rect">
              <a:avLst/>
            </a:prstGeom>
          </p:spPr>
        </p:pic>
      </p:grpSp>
      <p:sp>
        <p:nvSpPr>
          <p:cNvPr id="31" name="文本框 30"/>
          <p:cNvSpPr txBox="1"/>
          <p:nvPr/>
        </p:nvSpPr>
        <p:spPr>
          <a:xfrm>
            <a:off x="683568" y="1268760"/>
            <a:ext cx="7920880" cy="719812"/>
          </a:xfrm>
          <a:prstGeom prst="rect">
            <a:avLst/>
          </a:prstGeom>
          <a:noFill/>
        </p:spPr>
        <p:txBody>
          <a:bodyPr wrap="square" rtlCol="0">
            <a:spAutoFit/>
          </a:bodyPr>
          <a:lstStyle/>
          <a:p>
            <a:pPr indent="457200">
              <a:lnSpc>
                <a:spcPct val="200000"/>
              </a:lnSpc>
            </a:pPr>
            <a:r>
              <a:rPr lang="en-US" altLang="zh-CN" sz="2400"/>
              <a:t>7.</a:t>
            </a:r>
            <a:r>
              <a:rPr lang="zh-CN" altLang="zh-CN" sz="2400"/>
              <a:t>其他机油泵的检查方法基本相同。</a:t>
            </a:r>
            <a:endParaRPr lang="zh-CN" altLang="zh-CN" sz="2400" dirty="0"/>
          </a:p>
        </p:txBody>
      </p:sp>
    </p:spTree>
    <p:extLst>
      <p:ext uri="{BB962C8B-B14F-4D97-AF65-F5344CB8AC3E}">
        <p14:creationId xmlns:p14="http://schemas.microsoft.com/office/powerpoint/2010/main" val="3046308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subTnLst>
                                    <p:set>
                                      <p:cBhvr override="childStyle">
                                        <p:cTn dur="1" fill="hold" display="0" masterRel="nextClick" afterEffect="1"/>
                                        <p:tgtEl>
                                          <p:spTgt spid="23"/>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subTnLst>
                                    <p:set>
                                      <p:cBhvr override="childStyle">
                                        <p:cTn dur="1" fill="hold" display="0" masterRel="nextClick" afterEffect="1"/>
                                        <p:tgtEl>
                                          <p:spTgt spid="26"/>
                                        </p:tgtEl>
                                        <p:attrNameLst>
                                          <p:attrName>style.visibility</p:attrName>
                                        </p:attrNameLst>
                                      </p:cBhvr>
                                      <p:to>
                                        <p:strVal val="hidden"/>
                                      </p:to>
                                    </p:set>
                                  </p:sub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subTnLst>
                                    <p:set>
                                      <p:cBhvr override="childStyle">
                                        <p:cTn dur="1" fill="hold" display="0" masterRel="nextClick" afterEffect="1"/>
                                        <p:tgtEl>
                                          <p:spTgt spid="29"/>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83568" y="332656"/>
            <a:ext cx="7992888" cy="1143000"/>
          </a:xfrm>
        </p:spPr>
        <p:txBody>
          <a:bodyPr>
            <a:normAutofit fontScale="90000"/>
          </a:bodyPr>
          <a:lstStyle/>
          <a:p>
            <a:pPr indent="457200" algn="ctr"/>
            <a:r>
              <a:rPr lang="zh-CN" altLang="zh-CN" b="1" dirty="0" smtClean="0">
                <a:ln w="6350">
                  <a:solidFill>
                    <a:schemeClr val="accent1">
                      <a:shade val="43000"/>
                    </a:schemeClr>
                  </a:solidFill>
                </a:ln>
                <a:solidFill>
                  <a:srgbClr val="FFFF00"/>
                </a:solidFill>
                <a:effectLst/>
                <a:latin typeface="+mn-ea"/>
                <a:ea typeface="+mn-ea"/>
              </a:rPr>
              <a:t>课题</a:t>
            </a:r>
            <a:r>
              <a:rPr lang="en-US" altLang="zh-CN" b="1" dirty="0" smtClean="0">
                <a:ln w="6350">
                  <a:solidFill>
                    <a:schemeClr val="accent1">
                      <a:shade val="43000"/>
                    </a:schemeClr>
                  </a:solidFill>
                </a:ln>
                <a:solidFill>
                  <a:srgbClr val="FFFF00"/>
                </a:solidFill>
                <a:effectLst/>
                <a:latin typeface="+mn-ea"/>
                <a:ea typeface="+mn-ea"/>
              </a:rPr>
              <a:t>2 </a:t>
            </a:r>
            <a:r>
              <a:rPr lang="zh-CN" altLang="zh-CN" b="1" dirty="0" smtClean="0">
                <a:ln w="6350">
                  <a:solidFill>
                    <a:schemeClr val="accent1">
                      <a:shade val="43000"/>
                    </a:schemeClr>
                  </a:solidFill>
                </a:ln>
                <a:solidFill>
                  <a:srgbClr val="FFFF00"/>
                </a:solidFill>
                <a:effectLst/>
                <a:latin typeface="+mn-ea"/>
                <a:ea typeface="+mn-ea"/>
              </a:rPr>
              <a:t>发动机</a:t>
            </a:r>
            <a:r>
              <a:rPr lang="zh-CN" altLang="zh-CN" b="1" dirty="0">
                <a:ln w="6350">
                  <a:solidFill>
                    <a:schemeClr val="accent1">
                      <a:shade val="43000"/>
                    </a:schemeClr>
                  </a:solidFill>
                </a:ln>
                <a:solidFill>
                  <a:srgbClr val="FFFF00"/>
                </a:solidFill>
                <a:effectLst/>
                <a:latin typeface="+mn-ea"/>
                <a:ea typeface="+mn-ea"/>
              </a:rPr>
              <a:t>润滑系的故障诊断与排除</a:t>
            </a:r>
            <a:endParaRPr lang="en-US" altLang="zh-CN" b="1" dirty="0">
              <a:ln w="6350">
                <a:solidFill>
                  <a:schemeClr val="accent1">
                    <a:shade val="43000"/>
                  </a:schemeClr>
                </a:solidFill>
              </a:ln>
              <a:solidFill>
                <a:srgbClr val="FFFF00"/>
              </a:solidFill>
              <a:effectLst/>
              <a:latin typeface="+mn-ea"/>
              <a:ea typeface="+mn-ea"/>
            </a:endParaRPr>
          </a:p>
        </p:txBody>
      </p:sp>
      <p:sp>
        <p:nvSpPr>
          <p:cNvPr id="9" name="标题 1"/>
          <p:cNvSpPr txBox="1">
            <a:spLocks/>
          </p:cNvSpPr>
          <p:nvPr/>
        </p:nvSpPr>
        <p:spPr>
          <a:xfrm>
            <a:off x="683568" y="1628800"/>
            <a:ext cx="7632848" cy="1109723"/>
          </a:xfrm>
          <a:prstGeom prst="rect">
            <a:avLst/>
          </a:prstGeom>
        </p:spPr>
        <p:txBody>
          <a:bodyPr vert="horz" rtlCol="0" anchor="ctr">
            <a:noAutofit/>
            <a:scene3d>
              <a:camera prst="orthographicFront"/>
              <a:lightRig rig="soft" dir="t"/>
            </a:scene3d>
            <a:sp3d prstMaterial="matte">
              <a:bevelT w="12700" h="12700"/>
            </a:sp3d>
          </a:bodyPr>
          <a:lstStyle>
            <a:lvl1pPr algn="l" rtl="0" eaLnBrk="1" latinLnBrk="0" hangingPunct="1">
              <a:spcBef>
                <a:spcPct val="0"/>
              </a:spcBef>
              <a:buNone/>
              <a:defRPr kumimoji="0" lang="zh-CN" altLang="en-US" sz="44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indent="457200" algn="ctr"/>
            <a:r>
              <a:rPr lang="zh-CN" altLang="en-US" sz="3600" b="1" dirty="0" smtClean="0">
                <a:solidFill>
                  <a:srgbClr val="FFFF00"/>
                </a:solidFill>
                <a:effectLst/>
                <a:latin typeface="+mn-ea"/>
                <a:ea typeface="+mn-ea"/>
              </a:rPr>
              <a:t>项目</a:t>
            </a:r>
            <a:r>
              <a:rPr lang="en-US" altLang="zh-CN" sz="3600" b="1" dirty="0" smtClean="0">
                <a:solidFill>
                  <a:srgbClr val="FFFF00"/>
                </a:solidFill>
                <a:effectLst/>
                <a:latin typeface="+mn-ea"/>
                <a:ea typeface="+mn-ea"/>
              </a:rPr>
              <a:t>1 </a:t>
            </a:r>
            <a:r>
              <a:rPr lang="zh-CN" altLang="zh-CN" sz="3600" b="1" dirty="0" smtClean="0">
                <a:solidFill>
                  <a:srgbClr val="FFFF00"/>
                </a:solidFill>
                <a:effectLst/>
                <a:latin typeface="+mn-ea"/>
                <a:ea typeface="+mn-ea"/>
              </a:rPr>
              <a:t>机油</a:t>
            </a:r>
            <a:r>
              <a:rPr lang="zh-CN" altLang="zh-CN" sz="3600" b="1" dirty="0">
                <a:solidFill>
                  <a:srgbClr val="FFFF00"/>
                </a:solidFill>
                <a:effectLst/>
                <a:latin typeface="+mn-ea"/>
                <a:ea typeface="+mn-ea"/>
              </a:rPr>
              <a:t>消耗异常故障的</a:t>
            </a:r>
            <a:r>
              <a:rPr lang="zh-CN" altLang="zh-CN" sz="3600" b="1" dirty="0" smtClean="0">
                <a:solidFill>
                  <a:srgbClr val="FFFF00"/>
                </a:solidFill>
                <a:effectLst/>
                <a:latin typeface="+mn-ea"/>
                <a:ea typeface="+mn-ea"/>
              </a:rPr>
              <a:t>诊断</a:t>
            </a:r>
            <a:r>
              <a:rPr lang="en-US" altLang="zh-CN" sz="3600" b="1" dirty="0" smtClean="0">
                <a:solidFill>
                  <a:srgbClr val="FFFF00"/>
                </a:solidFill>
                <a:effectLst/>
                <a:latin typeface="+mn-ea"/>
                <a:ea typeface="+mn-ea"/>
              </a:rPr>
              <a:t> </a:t>
            </a:r>
            <a:r>
              <a:rPr lang="zh-CN" altLang="zh-CN" sz="3600" b="1" dirty="0" smtClean="0">
                <a:solidFill>
                  <a:srgbClr val="FFFF00"/>
                </a:solidFill>
                <a:effectLst/>
                <a:latin typeface="+mn-ea"/>
                <a:ea typeface="+mn-ea"/>
              </a:rPr>
              <a:t>排除</a:t>
            </a:r>
            <a:endParaRPr lang="zh-CN" altLang="en-US" sz="3600" b="1" dirty="0">
              <a:solidFill>
                <a:srgbClr val="FFFF00"/>
              </a:solidFill>
              <a:effectLst/>
              <a:latin typeface="+mn-ea"/>
              <a:ea typeface="+mn-ea"/>
            </a:endParaRPr>
          </a:p>
        </p:txBody>
      </p:sp>
      <p:sp>
        <p:nvSpPr>
          <p:cNvPr id="10" name="文本框 9"/>
          <p:cNvSpPr txBox="1"/>
          <p:nvPr/>
        </p:nvSpPr>
        <p:spPr>
          <a:xfrm>
            <a:off x="683568" y="2924944"/>
            <a:ext cx="7632848" cy="2677656"/>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en-US" altLang="zh-CN" sz="2800" dirty="0"/>
              <a:t>1.</a:t>
            </a:r>
            <a:r>
              <a:rPr lang="zh-CN" altLang="zh-CN" sz="2800" dirty="0"/>
              <a:t>掌握机油消耗异常的现象及原因；</a:t>
            </a:r>
          </a:p>
          <a:p>
            <a:pPr indent="457200" algn="just">
              <a:lnSpc>
                <a:spcPct val="200000"/>
              </a:lnSpc>
            </a:pPr>
            <a:r>
              <a:rPr lang="en-US" altLang="zh-CN" sz="2800" dirty="0"/>
              <a:t>2.</a:t>
            </a:r>
            <a:r>
              <a:rPr lang="zh-CN" altLang="zh-CN" sz="2800" dirty="0"/>
              <a:t>掌握机油消耗异常的故障排除方法。</a:t>
            </a:r>
            <a:endParaRPr lang="en-US" altLang="zh-CN" sz="2800" dirty="0"/>
          </a:p>
        </p:txBody>
      </p:sp>
    </p:spTree>
    <p:extLst>
      <p:ext uri="{BB962C8B-B14F-4D97-AF65-F5344CB8AC3E}">
        <p14:creationId xmlns:p14="http://schemas.microsoft.com/office/powerpoint/2010/main" val="38402206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764704"/>
            <a:ext cx="7848872" cy="1008112"/>
          </a:xfrm>
        </p:spPr>
        <p:txBody>
          <a:bodyPr>
            <a:noAutofit/>
          </a:bodyPr>
          <a:lstStyle/>
          <a:p>
            <a:pPr indent="0" algn="just">
              <a:lnSpc>
                <a:spcPct val="200000"/>
              </a:lnSpc>
              <a:buNone/>
            </a:pPr>
            <a:r>
              <a:rPr lang="zh-CN" altLang="en-US" sz="2400" b="1" dirty="0" smtClean="0">
                <a:solidFill>
                  <a:srgbClr val="FFFF00"/>
                </a:solidFill>
              </a:rPr>
              <a:t>主要实训器材</a:t>
            </a:r>
            <a:endParaRPr lang="en-US" altLang="zh-CN" sz="2400" b="1" dirty="0" smtClean="0">
              <a:solidFill>
                <a:srgbClr val="FFFF00"/>
              </a:solidFill>
            </a:endParaRPr>
          </a:p>
        </p:txBody>
      </p:sp>
      <p:grpSp>
        <p:nvGrpSpPr>
          <p:cNvPr id="17" name="组合 16"/>
          <p:cNvGrpSpPr/>
          <p:nvPr/>
        </p:nvGrpSpPr>
        <p:grpSpPr>
          <a:xfrm>
            <a:off x="1331640" y="2132856"/>
            <a:ext cx="3096344" cy="2880320"/>
            <a:chOff x="611560" y="2420888"/>
            <a:chExt cx="2806654" cy="2200310"/>
          </a:xfrm>
        </p:grpSpPr>
        <p:sp>
          <p:nvSpPr>
            <p:cNvPr id="8" name="文本框 7"/>
            <p:cNvSpPr txBox="1"/>
            <p:nvPr/>
          </p:nvSpPr>
          <p:spPr>
            <a:xfrm>
              <a:off x="611560" y="4221088"/>
              <a:ext cx="2806654" cy="400110"/>
            </a:xfrm>
            <a:prstGeom prst="rect">
              <a:avLst/>
            </a:prstGeom>
            <a:noFill/>
          </p:spPr>
          <p:txBody>
            <a:bodyPr wrap="square" rtlCol="0">
              <a:spAutoFit/>
            </a:bodyPr>
            <a:lstStyle/>
            <a:p>
              <a:pPr algn="ctr"/>
              <a:r>
                <a:rPr lang="zh-CN" altLang="zh-CN" sz="2000" b="1" dirty="0"/>
                <a:t>实训汽车</a:t>
              </a:r>
              <a:endParaRPr lang="zh-CN" altLang="en-US" sz="2000" b="1" dirty="0"/>
            </a:p>
          </p:txBody>
        </p:sp>
        <p:pic>
          <p:nvPicPr>
            <p:cNvPr id="7" name="图片 6"/>
            <p:cNvPicPr>
              <a:picLocks noChangeAspect="1"/>
            </p:cNvPicPr>
            <p:nvPr/>
          </p:nvPicPr>
          <p:blipFill>
            <a:blip r:embed="rId2"/>
            <a:stretch>
              <a:fillRect/>
            </a:stretch>
          </p:blipFill>
          <p:spPr>
            <a:xfrm>
              <a:off x="683568" y="2420888"/>
              <a:ext cx="2447925" cy="1619250"/>
            </a:xfrm>
            <a:prstGeom prst="rect">
              <a:avLst/>
            </a:prstGeom>
          </p:spPr>
        </p:pic>
      </p:grpSp>
      <p:sp>
        <p:nvSpPr>
          <p:cNvPr id="12" name="文本框 11"/>
          <p:cNvSpPr txBox="1"/>
          <p:nvPr/>
        </p:nvSpPr>
        <p:spPr>
          <a:xfrm>
            <a:off x="5381370" y="4754619"/>
            <a:ext cx="2053640" cy="474582"/>
          </a:xfrm>
          <a:prstGeom prst="rect">
            <a:avLst/>
          </a:prstGeom>
          <a:noFill/>
        </p:spPr>
        <p:txBody>
          <a:bodyPr wrap="square" rtlCol="0">
            <a:spAutoFit/>
          </a:bodyPr>
          <a:lstStyle/>
          <a:p>
            <a:pPr algn="ctr"/>
            <a:r>
              <a:rPr lang="zh-CN" altLang="zh-CN" b="1"/>
              <a:t>常用修理工具</a:t>
            </a:r>
            <a:endParaRPr lang="zh-CN" altLang="en-US" b="1" dirty="0"/>
          </a:p>
        </p:txBody>
      </p:sp>
      <p:pic>
        <p:nvPicPr>
          <p:cNvPr id="2" name="图片 1"/>
          <p:cNvPicPr>
            <a:picLocks noChangeAspect="1"/>
          </p:cNvPicPr>
          <p:nvPr/>
        </p:nvPicPr>
        <p:blipFill>
          <a:blip r:embed="rId3"/>
          <a:stretch>
            <a:fillRect/>
          </a:stretch>
        </p:blipFill>
        <p:spPr>
          <a:xfrm>
            <a:off x="5148064" y="2060848"/>
            <a:ext cx="2448272" cy="2459875"/>
          </a:xfrm>
          <a:prstGeom prst="rect">
            <a:avLst/>
          </a:prstGeom>
        </p:spPr>
      </p:pic>
    </p:spTree>
    <p:extLst>
      <p:ext uri="{BB962C8B-B14F-4D97-AF65-F5344CB8AC3E}">
        <p14:creationId xmlns:p14="http://schemas.microsoft.com/office/powerpoint/2010/main" val="3647785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04664"/>
            <a:ext cx="8460432" cy="5721499"/>
          </a:xfrm>
        </p:spPr>
        <p:txBody>
          <a:bodyPr>
            <a:noAutofit/>
          </a:bodyPr>
          <a:lstStyle/>
          <a:p>
            <a:pPr marL="0" indent="457200">
              <a:lnSpc>
                <a:spcPct val="200000"/>
              </a:lnSpc>
              <a:buNone/>
            </a:pPr>
            <a:r>
              <a:rPr lang="zh-CN" altLang="zh-CN" sz="2400" b="1" dirty="0">
                <a:solidFill>
                  <a:srgbClr val="FFFF00"/>
                </a:solidFill>
              </a:rPr>
              <a:t>故障现象</a:t>
            </a:r>
          </a:p>
          <a:p>
            <a:pPr marL="0" indent="457200">
              <a:lnSpc>
                <a:spcPct val="200000"/>
              </a:lnSpc>
              <a:buNone/>
            </a:pPr>
            <a:r>
              <a:rPr lang="en-US" altLang="zh-CN" sz="2400" dirty="0"/>
              <a:t>1.</a:t>
            </a:r>
            <a:r>
              <a:rPr lang="zh-CN" altLang="zh-CN" sz="2400" dirty="0"/>
              <a:t>车辆正常行驶，但每天检查机油时均发现机油消耗量过多。</a:t>
            </a:r>
          </a:p>
          <a:p>
            <a:pPr marL="0" indent="457200">
              <a:lnSpc>
                <a:spcPct val="200000"/>
              </a:lnSpc>
              <a:buNone/>
            </a:pPr>
            <a:r>
              <a:rPr lang="en-US" altLang="zh-CN" sz="2400" dirty="0"/>
              <a:t>2.</a:t>
            </a:r>
            <a:r>
              <a:rPr lang="zh-CN" altLang="zh-CN" sz="2400" dirty="0"/>
              <a:t>排气管冒蓝烟，机油加注口脉动冒烟。</a:t>
            </a:r>
          </a:p>
          <a:p>
            <a:pPr marL="0" indent="457200">
              <a:lnSpc>
                <a:spcPct val="200000"/>
              </a:lnSpc>
              <a:buNone/>
            </a:pPr>
            <a:r>
              <a:rPr lang="en-US" altLang="zh-CN" sz="2400" dirty="0"/>
              <a:t>3.</a:t>
            </a:r>
            <a:r>
              <a:rPr lang="zh-CN" altLang="zh-CN" sz="2400" dirty="0"/>
              <a:t>储气筒放气时油沫增多。</a:t>
            </a:r>
          </a:p>
          <a:p>
            <a:pPr marL="0" indent="457200">
              <a:lnSpc>
                <a:spcPct val="200000"/>
              </a:lnSpc>
              <a:buNone/>
            </a:pPr>
            <a:r>
              <a:rPr lang="en-US" altLang="zh-CN" sz="2400" dirty="0"/>
              <a:t>4.</a:t>
            </a:r>
            <a:r>
              <a:rPr lang="zh-CN" altLang="zh-CN" sz="2400" dirty="0"/>
              <a:t>燃烧室积碳增多</a:t>
            </a:r>
            <a:r>
              <a:rPr lang="zh-CN" altLang="zh-CN" sz="2400" dirty="0" smtClean="0"/>
              <a:t>。</a:t>
            </a:r>
            <a:endParaRPr lang="zh-CN" altLang="zh-CN" sz="2400" dirty="0"/>
          </a:p>
        </p:txBody>
      </p:sp>
    </p:spTree>
    <p:extLst>
      <p:ext uri="{BB962C8B-B14F-4D97-AF65-F5344CB8AC3E}">
        <p14:creationId xmlns:p14="http://schemas.microsoft.com/office/powerpoint/2010/main" val="3837738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692696"/>
            <a:ext cx="8003232" cy="5289451"/>
          </a:xfrm>
        </p:spPr>
        <p:txBody>
          <a:bodyPr>
            <a:noAutofit/>
          </a:bodyPr>
          <a:lstStyle/>
          <a:p>
            <a:pPr marL="0" indent="457200">
              <a:lnSpc>
                <a:spcPct val="200000"/>
              </a:lnSpc>
              <a:buNone/>
            </a:pPr>
            <a:r>
              <a:rPr lang="zh-CN" altLang="zh-CN" sz="2400" b="1" dirty="0">
                <a:solidFill>
                  <a:srgbClr val="FFFF00"/>
                </a:solidFill>
              </a:rPr>
              <a:t>故障</a:t>
            </a:r>
            <a:r>
              <a:rPr lang="zh-CN" altLang="zh-CN" sz="2400" b="1" dirty="0" smtClean="0">
                <a:solidFill>
                  <a:srgbClr val="FFFF00"/>
                </a:solidFill>
              </a:rPr>
              <a:t>原因</a:t>
            </a:r>
            <a:endParaRPr lang="en-US" altLang="zh-CN" sz="2400" b="1" dirty="0" smtClean="0">
              <a:solidFill>
                <a:srgbClr val="FFFF00"/>
              </a:solidFill>
            </a:endParaRPr>
          </a:p>
          <a:p>
            <a:pPr marL="0" indent="457200">
              <a:lnSpc>
                <a:spcPct val="200000"/>
              </a:lnSpc>
              <a:buNone/>
            </a:pPr>
            <a:r>
              <a:rPr lang="en-US" altLang="zh-CN" sz="2400" dirty="0"/>
              <a:t>l.</a:t>
            </a:r>
            <a:r>
              <a:rPr lang="zh-CN" altLang="zh-CN" sz="2400" dirty="0"/>
              <a:t>活塞与缸壁间隙过大。</a:t>
            </a:r>
          </a:p>
          <a:p>
            <a:pPr marL="0" indent="457200">
              <a:lnSpc>
                <a:spcPct val="200000"/>
              </a:lnSpc>
              <a:buNone/>
            </a:pPr>
            <a:r>
              <a:rPr lang="en-US" altLang="zh-CN" sz="2400" dirty="0"/>
              <a:t>2.</a:t>
            </a:r>
            <a:r>
              <a:rPr lang="zh-CN" altLang="zh-CN" sz="2400" dirty="0"/>
              <a:t>活塞环弹力不足或磨损过量。</a:t>
            </a:r>
          </a:p>
          <a:p>
            <a:pPr marL="0" indent="457200">
              <a:lnSpc>
                <a:spcPct val="200000"/>
              </a:lnSpc>
              <a:buNone/>
            </a:pPr>
            <a:r>
              <a:rPr lang="en-US" altLang="zh-CN" sz="2400" dirty="0"/>
              <a:t>3.</a:t>
            </a:r>
            <a:r>
              <a:rPr lang="zh-CN" altLang="zh-CN" sz="2400" dirty="0"/>
              <a:t>扭曲活塞环装反。</a:t>
            </a:r>
          </a:p>
          <a:p>
            <a:pPr marL="0" indent="457200">
              <a:lnSpc>
                <a:spcPct val="200000"/>
              </a:lnSpc>
              <a:buNone/>
            </a:pPr>
            <a:r>
              <a:rPr lang="en-US" altLang="zh-CN" sz="2400" dirty="0"/>
              <a:t>4.</a:t>
            </a:r>
            <a:r>
              <a:rPr lang="zh-CN" altLang="zh-CN" sz="2400" dirty="0"/>
              <a:t>活塞环抱死或活塞环端隙对口。</a:t>
            </a:r>
          </a:p>
          <a:p>
            <a:pPr marL="0" indent="457200">
              <a:lnSpc>
                <a:spcPct val="200000"/>
              </a:lnSpc>
              <a:buNone/>
            </a:pPr>
            <a:r>
              <a:rPr lang="en-US" altLang="zh-CN" sz="2400" dirty="0"/>
              <a:t>5.</a:t>
            </a:r>
            <a:r>
              <a:rPr lang="zh-CN" altLang="zh-CN" sz="2400" dirty="0"/>
              <a:t>气门杆油封损坏。</a:t>
            </a:r>
          </a:p>
          <a:p>
            <a:pPr marL="0" indent="457200">
              <a:lnSpc>
                <a:spcPct val="200000"/>
              </a:lnSpc>
              <a:buNone/>
            </a:pPr>
            <a:r>
              <a:rPr lang="en-US" altLang="zh-CN" sz="2400" dirty="0"/>
              <a:t>6.</a:t>
            </a:r>
            <a:r>
              <a:rPr lang="zh-CN" altLang="zh-CN" sz="2400" dirty="0"/>
              <a:t>进气门导管与气门杆间隙过大。</a:t>
            </a:r>
          </a:p>
        </p:txBody>
      </p:sp>
    </p:spTree>
    <p:extLst>
      <p:ext uri="{BB962C8B-B14F-4D97-AF65-F5344CB8AC3E}">
        <p14:creationId xmlns:p14="http://schemas.microsoft.com/office/powerpoint/2010/main" val="8867153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692696"/>
            <a:ext cx="8003232" cy="5289451"/>
          </a:xfrm>
        </p:spPr>
        <p:txBody>
          <a:bodyPr>
            <a:noAutofit/>
          </a:bodyPr>
          <a:lstStyle/>
          <a:p>
            <a:pPr marL="0" indent="457200">
              <a:lnSpc>
                <a:spcPct val="200000"/>
              </a:lnSpc>
              <a:buNone/>
            </a:pPr>
            <a:r>
              <a:rPr lang="en-US" altLang="zh-CN" sz="2400" dirty="0"/>
              <a:t>7.</a:t>
            </a:r>
            <a:r>
              <a:rPr lang="zh-CN" altLang="zh-CN" sz="2400" dirty="0"/>
              <a:t>曲轴箱通风不良。</a:t>
            </a:r>
          </a:p>
          <a:p>
            <a:pPr marL="0" indent="457200">
              <a:lnSpc>
                <a:spcPct val="200000"/>
              </a:lnSpc>
              <a:buNone/>
            </a:pPr>
            <a:r>
              <a:rPr lang="en-US" altLang="zh-CN" sz="2400" dirty="0"/>
              <a:t>8.</a:t>
            </a:r>
            <a:r>
              <a:rPr lang="zh-CN" altLang="zh-CN" sz="2400" dirty="0"/>
              <a:t>正时齿轮室、曲轴前后油封、凸轮轴后端油堵等密封不严漏油。</a:t>
            </a:r>
          </a:p>
          <a:p>
            <a:pPr marL="0" indent="457200">
              <a:lnSpc>
                <a:spcPct val="200000"/>
              </a:lnSpc>
              <a:buNone/>
            </a:pPr>
            <a:r>
              <a:rPr lang="en-US" altLang="zh-CN" sz="2400" dirty="0"/>
              <a:t>9.</a:t>
            </a:r>
            <a:r>
              <a:rPr lang="zh-CN" altLang="zh-CN" sz="2400" dirty="0"/>
              <a:t>油底壳或气门室盖密封不严漏油。</a:t>
            </a:r>
          </a:p>
          <a:p>
            <a:pPr marL="0" indent="457200">
              <a:lnSpc>
                <a:spcPct val="200000"/>
              </a:lnSpc>
              <a:buNone/>
            </a:pPr>
            <a:r>
              <a:rPr lang="en-US" altLang="zh-CN" sz="2400" dirty="0"/>
              <a:t>10.</a:t>
            </a:r>
            <a:r>
              <a:rPr lang="zh-CN" altLang="zh-CN" sz="2400" dirty="0"/>
              <a:t>空气压缩机的活塞与缸壁间隙过大。</a:t>
            </a:r>
          </a:p>
          <a:p>
            <a:pPr marL="0" indent="457200">
              <a:lnSpc>
                <a:spcPct val="200000"/>
              </a:lnSpc>
              <a:buNone/>
            </a:pPr>
            <a:r>
              <a:rPr lang="en-US" altLang="zh-CN" sz="2400" dirty="0"/>
              <a:t>11.</a:t>
            </a:r>
            <a:r>
              <a:rPr lang="zh-CN" altLang="zh-CN" sz="2400" dirty="0"/>
              <a:t>空气压缩机曲轴的前、后端盖漏油。</a:t>
            </a:r>
          </a:p>
          <a:p>
            <a:pPr marL="0" indent="457200">
              <a:lnSpc>
                <a:spcPct val="200000"/>
              </a:lnSpc>
              <a:buNone/>
            </a:pPr>
            <a:r>
              <a:rPr lang="en-US" altLang="zh-CN" sz="2400" dirty="0"/>
              <a:t>12.</a:t>
            </a:r>
            <a:r>
              <a:rPr lang="zh-CN" altLang="zh-CN" sz="2400" dirty="0"/>
              <a:t>润滑系各零部件外漏。</a:t>
            </a:r>
          </a:p>
        </p:txBody>
      </p:sp>
    </p:spTree>
    <p:extLst>
      <p:ext uri="{BB962C8B-B14F-4D97-AF65-F5344CB8AC3E}">
        <p14:creationId xmlns:p14="http://schemas.microsoft.com/office/powerpoint/2010/main" val="38587015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386247"/>
            <a:ext cx="8003232" cy="6453336"/>
          </a:xfrm>
        </p:spPr>
        <p:txBody>
          <a:bodyPr>
            <a:normAutofit/>
          </a:bodyPr>
          <a:lstStyle/>
          <a:p>
            <a:pPr marL="0" indent="457200">
              <a:lnSpc>
                <a:spcPct val="200000"/>
              </a:lnSpc>
              <a:buNone/>
            </a:pPr>
            <a:r>
              <a:rPr lang="zh-CN" altLang="zh-CN" sz="2400" b="1" dirty="0">
                <a:solidFill>
                  <a:srgbClr val="FFFF00"/>
                </a:solidFill>
              </a:rPr>
              <a:t>故障诊断与排除</a:t>
            </a:r>
          </a:p>
          <a:p>
            <a:pPr marL="0" indent="457200">
              <a:lnSpc>
                <a:spcPct val="200000"/>
              </a:lnSpc>
              <a:buNone/>
            </a:pPr>
            <a:r>
              <a:rPr lang="en-US" altLang="zh-CN" sz="2400" dirty="0"/>
              <a:t>1.</a:t>
            </a:r>
            <a:r>
              <a:rPr lang="zh-CN" altLang="zh-CN" sz="2400" dirty="0"/>
              <a:t>首先检查发动机及空气压缩机的外表是否有漏油痕迹。</a:t>
            </a:r>
          </a:p>
          <a:p>
            <a:pPr marL="0" indent="457200">
              <a:lnSpc>
                <a:spcPct val="200000"/>
              </a:lnSpc>
              <a:buNone/>
            </a:pPr>
            <a:r>
              <a:rPr lang="en-US" altLang="zh-CN" sz="2400" dirty="0" smtClean="0"/>
              <a:t>2.</a:t>
            </a:r>
            <a:r>
              <a:rPr lang="zh-CN" altLang="zh-CN" sz="2400" dirty="0" smtClean="0"/>
              <a:t>若</a:t>
            </a:r>
            <a:r>
              <a:rPr lang="zh-CN" altLang="zh-CN" sz="2400" dirty="0"/>
              <a:t>发现发动机多处有机油渗出，但又找不出明显的漏油处，则应检查曲轴箱的通风装置，清理曲轴箱通风管道中流量控制阀处的积碳和结胶。</a:t>
            </a:r>
          </a:p>
          <a:p>
            <a:pPr marL="0" indent="457200">
              <a:lnSpc>
                <a:spcPct val="200000"/>
              </a:lnSpc>
              <a:buNone/>
            </a:pPr>
            <a:r>
              <a:rPr lang="en-US" altLang="zh-CN" sz="2400" dirty="0"/>
              <a:t>3.</a:t>
            </a:r>
            <a:r>
              <a:rPr lang="zh-CN" altLang="zh-CN" sz="2400" dirty="0"/>
              <a:t>若发动机外部无漏油痕迹，则应使发动机正常运转，检查排气管排出的废气颜色和机油加注口处是否有废气排出。</a:t>
            </a:r>
          </a:p>
        </p:txBody>
      </p:sp>
    </p:spTree>
    <p:extLst>
      <p:ext uri="{BB962C8B-B14F-4D97-AF65-F5344CB8AC3E}">
        <p14:creationId xmlns:p14="http://schemas.microsoft.com/office/powerpoint/2010/main" val="6936329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692696"/>
            <a:ext cx="8003232" cy="5289451"/>
          </a:xfrm>
        </p:spPr>
        <p:txBody>
          <a:bodyPr>
            <a:noAutofit/>
          </a:bodyPr>
          <a:lstStyle/>
          <a:p>
            <a:pPr marL="0" indent="457200" algn="just">
              <a:lnSpc>
                <a:spcPct val="200000"/>
              </a:lnSpc>
              <a:buNone/>
            </a:pPr>
            <a:r>
              <a:rPr lang="en-US" altLang="zh-CN" sz="2400"/>
              <a:t>4.</a:t>
            </a:r>
            <a:r>
              <a:rPr lang="zh-CN" altLang="zh-CN" sz="2400"/>
              <a:t>在安装有机油散热器的发动机上，若在冷却系中发现有机油，则应检查散热器的散热管是否脱焊、腐蚀或破裂。</a:t>
            </a:r>
            <a:endParaRPr lang="zh-CN" altLang="zh-CN" sz="2400" dirty="0"/>
          </a:p>
        </p:txBody>
      </p:sp>
    </p:spTree>
    <p:extLst>
      <p:ext uri="{BB962C8B-B14F-4D97-AF65-F5344CB8AC3E}">
        <p14:creationId xmlns:p14="http://schemas.microsoft.com/office/powerpoint/2010/main" val="40796767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83568" y="332656"/>
            <a:ext cx="7776000" cy="1143000"/>
          </a:xfrm>
        </p:spPr>
        <p:txBody>
          <a:bodyPr/>
          <a:lstStyle/>
          <a:p>
            <a:pPr algn="ctr"/>
            <a:r>
              <a:rPr lang="zh-CN" altLang="zh-CN" b="1" dirty="0">
                <a:ln w="6350">
                  <a:solidFill>
                    <a:schemeClr val="accent1">
                      <a:shade val="43000"/>
                    </a:schemeClr>
                  </a:solidFill>
                </a:ln>
                <a:solidFill>
                  <a:srgbClr val="FFFF00"/>
                </a:solidFill>
                <a:effectLst/>
                <a:latin typeface="+mn-ea"/>
                <a:ea typeface="+mn-ea"/>
              </a:rPr>
              <a:t>课题</a:t>
            </a:r>
            <a:r>
              <a:rPr lang="en-US" altLang="zh-CN" b="1" dirty="0" smtClean="0">
                <a:ln w="6350">
                  <a:solidFill>
                    <a:schemeClr val="accent1">
                      <a:shade val="43000"/>
                    </a:schemeClr>
                  </a:solidFill>
                </a:ln>
                <a:solidFill>
                  <a:srgbClr val="FFFF00"/>
                </a:solidFill>
                <a:effectLst/>
                <a:latin typeface="+mn-ea"/>
                <a:ea typeface="+mn-ea"/>
              </a:rPr>
              <a:t>1 </a:t>
            </a:r>
            <a:r>
              <a:rPr lang="zh-CN" altLang="en-US" b="1" dirty="0" smtClean="0">
                <a:ln w="6350">
                  <a:solidFill>
                    <a:schemeClr val="accent1">
                      <a:shade val="43000"/>
                    </a:schemeClr>
                  </a:solidFill>
                </a:ln>
                <a:solidFill>
                  <a:srgbClr val="FFFF00"/>
                </a:solidFill>
                <a:effectLst/>
                <a:latin typeface="+mn-ea"/>
                <a:ea typeface="+mn-ea"/>
              </a:rPr>
              <a:t>润滑</a:t>
            </a:r>
            <a:r>
              <a:rPr lang="zh-CN" altLang="zh-CN" b="1" dirty="0" smtClean="0">
                <a:ln w="6350">
                  <a:solidFill>
                    <a:schemeClr val="accent1">
                      <a:shade val="43000"/>
                    </a:schemeClr>
                  </a:solidFill>
                </a:ln>
                <a:solidFill>
                  <a:srgbClr val="FFFF00"/>
                </a:solidFill>
                <a:effectLst/>
                <a:latin typeface="+mn-ea"/>
                <a:ea typeface="+mn-ea"/>
              </a:rPr>
              <a:t>系</a:t>
            </a:r>
            <a:r>
              <a:rPr lang="zh-CN" altLang="zh-CN" b="1" dirty="0">
                <a:ln w="6350">
                  <a:solidFill>
                    <a:schemeClr val="accent1">
                      <a:shade val="43000"/>
                    </a:schemeClr>
                  </a:solidFill>
                </a:ln>
                <a:solidFill>
                  <a:srgbClr val="FFFF00"/>
                </a:solidFill>
                <a:effectLst/>
                <a:latin typeface="+mn-ea"/>
                <a:ea typeface="+mn-ea"/>
              </a:rPr>
              <a:t>的维护</a:t>
            </a:r>
            <a:endParaRPr lang="en-US" altLang="zh-CN" b="1" dirty="0">
              <a:ln w="6350">
                <a:solidFill>
                  <a:schemeClr val="accent1">
                    <a:shade val="43000"/>
                  </a:schemeClr>
                </a:solidFill>
              </a:ln>
              <a:solidFill>
                <a:srgbClr val="FFFF00"/>
              </a:solidFill>
              <a:effectLst/>
              <a:latin typeface="+mn-ea"/>
              <a:ea typeface="+mn-ea"/>
            </a:endParaRPr>
          </a:p>
        </p:txBody>
      </p:sp>
      <p:sp>
        <p:nvSpPr>
          <p:cNvPr id="6" name="文本框 5"/>
          <p:cNvSpPr txBox="1"/>
          <p:nvPr/>
        </p:nvSpPr>
        <p:spPr>
          <a:xfrm>
            <a:off x="683568" y="1196752"/>
            <a:ext cx="7848872" cy="1453411"/>
          </a:xfrm>
          <a:prstGeom prst="rect">
            <a:avLst/>
          </a:prstGeom>
          <a:noFill/>
        </p:spPr>
        <p:txBody>
          <a:bodyPr wrap="square" rtlCol="0">
            <a:spAutoFit/>
          </a:bodyPr>
          <a:lstStyle/>
          <a:p>
            <a:pPr indent="457200" algn="just">
              <a:lnSpc>
                <a:spcPct val="200000"/>
              </a:lnSpc>
            </a:pPr>
            <a:r>
              <a:rPr lang="zh-CN" altLang="zh-CN" sz="2400" dirty="0"/>
              <a:t>润滑系统一般由机油泵、油底壳、机油滤清器、机油散热器、各种阀、传感器和机油压力指示器等</a:t>
            </a:r>
            <a:r>
              <a:rPr lang="zh-CN" altLang="zh-CN" sz="2400" dirty="0" smtClean="0"/>
              <a:t>组成</a:t>
            </a:r>
            <a:r>
              <a:rPr lang="zh-CN" altLang="en-US" sz="2400" dirty="0" smtClean="0"/>
              <a:t>。</a:t>
            </a:r>
            <a:endParaRPr lang="zh-CN" altLang="zh-CN" sz="2400" dirty="0">
              <a:latin typeface="Times New Roman" panose="02020603050405020304" pitchFamily="18" charset="0"/>
              <a:cs typeface="Times New Roman" panose="02020603050405020304" pitchFamily="18" charset="0"/>
            </a:endParaRPr>
          </a:p>
        </p:txBody>
      </p:sp>
      <p:sp>
        <p:nvSpPr>
          <p:cNvPr id="4" name="文本框 3"/>
          <p:cNvSpPr txBox="1"/>
          <p:nvPr/>
        </p:nvSpPr>
        <p:spPr>
          <a:xfrm>
            <a:off x="2267744" y="6381328"/>
            <a:ext cx="5184576" cy="369332"/>
          </a:xfrm>
          <a:prstGeom prst="rect">
            <a:avLst/>
          </a:prstGeom>
          <a:noFill/>
        </p:spPr>
        <p:txBody>
          <a:bodyPr wrap="square" rtlCol="0">
            <a:spAutoFit/>
          </a:bodyPr>
          <a:lstStyle/>
          <a:p>
            <a:pPr algn="ctr"/>
            <a:r>
              <a:rPr lang="zh-CN" altLang="zh-CN" b="1"/>
              <a:t>润滑系组成</a:t>
            </a:r>
            <a:endParaRPr lang="zh-CN" altLang="en-US" b="1" dirty="0"/>
          </a:p>
        </p:txBody>
      </p:sp>
      <p:pic>
        <p:nvPicPr>
          <p:cNvPr id="7" name="图片 6"/>
          <p:cNvPicPr>
            <a:picLocks noChangeAspect="1"/>
          </p:cNvPicPr>
          <p:nvPr/>
        </p:nvPicPr>
        <p:blipFill>
          <a:blip r:embed="rId2"/>
          <a:stretch>
            <a:fillRect/>
          </a:stretch>
        </p:blipFill>
        <p:spPr>
          <a:xfrm>
            <a:off x="2843808" y="2636912"/>
            <a:ext cx="3672408" cy="3745693"/>
          </a:xfrm>
          <a:prstGeom prst="rect">
            <a:avLst/>
          </a:prstGeom>
        </p:spPr>
      </p:pic>
    </p:spTree>
    <p:extLst>
      <p:ext uri="{BB962C8B-B14F-4D97-AF65-F5344CB8AC3E}">
        <p14:creationId xmlns:p14="http://schemas.microsoft.com/office/powerpoint/2010/main" val="22032123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476672"/>
            <a:ext cx="7632848" cy="1109723"/>
          </a:xfrm>
        </p:spPr>
        <p:txBody>
          <a:bodyPr>
            <a:noAutofit/>
          </a:bodyPr>
          <a:lstStyle/>
          <a:p>
            <a:pPr indent="457200" algn="just"/>
            <a:r>
              <a:rPr lang="zh-CN" altLang="zh-CN" sz="3600" b="1" dirty="0" smtClean="0">
                <a:solidFill>
                  <a:srgbClr val="FFFF00"/>
                </a:solidFill>
                <a:effectLst/>
                <a:latin typeface="+mn-ea"/>
                <a:ea typeface="+mn-ea"/>
              </a:rPr>
              <a:t>项目</a:t>
            </a:r>
            <a:r>
              <a:rPr lang="en-US" altLang="zh-CN" sz="3600" b="1" dirty="0" smtClean="0">
                <a:solidFill>
                  <a:srgbClr val="FFFF00"/>
                </a:solidFill>
                <a:effectLst/>
                <a:latin typeface="+mn-ea"/>
                <a:ea typeface="+mn-ea"/>
              </a:rPr>
              <a:t>2</a:t>
            </a:r>
            <a:r>
              <a:rPr lang="zh-CN" altLang="zh-CN" sz="3600" b="1" dirty="0">
                <a:solidFill>
                  <a:srgbClr val="FFFF00"/>
                </a:solidFill>
                <a:effectLst/>
                <a:latin typeface="+mn-ea"/>
                <a:ea typeface="+mn-ea"/>
              </a:rPr>
              <a:t>机油变质过快故障的</a:t>
            </a:r>
            <a:r>
              <a:rPr lang="zh-CN" altLang="zh-CN" sz="3600" b="1" dirty="0" smtClean="0">
                <a:solidFill>
                  <a:srgbClr val="FFFF00"/>
                </a:solidFill>
                <a:effectLst/>
                <a:latin typeface="+mn-ea"/>
                <a:ea typeface="+mn-ea"/>
              </a:rPr>
              <a:t>诊断</a:t>
            </a:r>
            <a:r>
              <a:rPr lang="en-US" altLang="zh-CN" sz="3600" b="1" dirty="0" smtClean="0">
                <a:solidFill>
                  <a:srgbClr val="FFFF00"/>
                </a:solidFill>
                <a:effectLst/>
                <a:latin typeface="+mn-ea"/>
                <a:ea typeface="+mn-ea"/>
              </a:rPr>
              <a:t/>
            </a:r>
            <a:br>
              <a:rPr lang="en-US" altLang="zh-CN" sz="3600" b="1" dirty="0" smtClean="0">
                <a:solidFill>
                  <a:srgbClr val="FFFF00"/>
                </a:solidFill>
                <a:effectLst/>
                <a:latin typeface="+mn-ea"/>
                <a:ea typeface="+mn-ea"/>
              </a:rPr>
            </a:br>
            <a:r>
              <a:rPr lang="en-US" altLang="zh-CN" sz="3600" b="1" dirty="0">
                <a:solidFill>
                  <a:srgbClr val="FFFF00"/>
                </a:solidFill>
                <a:effectLst/>
                <a:latin typeface="+mn-ea"/>
                <a:ea typeface="+mn-ea"/>
              </a:rPr>
              <a:t> </a:t>
            </a:r>
            <a:r>
              <a:rPr lang="en-US" altLang="zh-CN" sz="3600" b="1" dirty="0" smtClean="0">
                <a:solidFill>
                  <a:srgbClr val="FFFF00"/>
                </a:solidFill>
                <a:effectLst/>
                <a:latin typeface="+mn-ea"/>
                <a:ea typeface="+mn-ea"/>
              </a:rPr>
              <a:t>            </a:t>
            </a:r>
            <a:r>
              <a:rPr lang="zh-CN" altLang="zh-CN" sz="3600" b="1" dirty="0" smtClean="0">
                <a:solidFill>
                  <a:srgbClr val="FFFF00"/>
                </a:solidFill>
                <a:effectLst/>
                <a:latin typeface="+mn-ea"/>
                <a:ea typeface="+mn-ea"/>
              </a:rPr>
              <a:t>与</a:t>
            </a:r>
            <a:r>
              <a:rPr lang="zh-CN" altLang="zh-CN" sz="3600" b="1" dirty="0">
                <a:solidFill>
                  <a:srgbClr val="FFFF00"/>
                </a:solidFill>
                <a:effectLst/>
                <a:latin typeface="+mn-ea"/>
                <a:ea typeface="+mn-ea"/>
              </a:rPr>
              <a:t>排除</a:t>
            </a:r>
          </a:p>
        </p:txBody>
      </p:sp>
      <p:sp>
        <p:nvSpPr>
          <p:cNvPr id="4" name="文本框 3"/>
          <p:cNvSpPr txBox="1"/>
          <p:nvPr/>
        </p:nvSpPr>
        <p:spPr>
          <a:xfrm>
            <a:off x="683568" y="2348880"/>
            <a:ext cx="7272808" cy="2677656"/>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en-US" altLang="zh-CN" sz="2800" dirty="0"/>
              <a:t>1.</a:t>
            </a:r>
            <a:r>
              <a:rPr lang="zh-CN" altLang="zh-CN" sz="2800" dirty="0"/>
              <a:t>掌握机油变质过快的现象及原因；</a:t>
            </a:r>
          </a:p>
          <a:p>
            <a:pPr indent="457200" algn="just">
              <a:lnSpc>
                <a:spcPct val="200000"/>
              </a:lnSpc>
            </a:pPr>
            <a:r>
              <a:rPr lang="en-US" altLang="zh-CN" sz="2800" dirty="0"/>
              <a:t>2.</a:t>
            </a:r>
            <a:r>
              <a:rPr lang="zh-CN" altLang="zh-CN" sz="2800" dirty="0"/>
              <a:t>掌握机油变质过快的故障排除方法。</a:t>
            </a:r>
            <a:endParaRPr lang="en-US" altLang="zh-CN" sz="2800" dirty="0"/>
          </a:p>
        </p:txBody>
      </p:sp>
    </p:spTree>
    <p:extLst>
      <p:ext uri="{BB962C8B-B14F-4D97-AF65-F5344CB8AC3E}">
        <p14:creationId xmlns:p14="http://schemas.microsoft.com/office/powerpoint/2010/main" val="298463134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764704"/>
            <a:ext cx="7848872" cy="1008112"/>
          </a:xfrm>
        </p:spPr>
        <p:txBody>
          <a:bodyPr>
            <a:noAutofit/>
          </a:bodyPr>
          <a:lstStyle/>
          <a:p>
            <a:pPr indent="0" algn="just">
              <a:lnSpc>
                <a:spcPct val="200000"/>
              </a:lnSpc>
              <a:buNone/>
            </a:pPr>
            <a:r>
              <a:rPr lang="zh-CN" altLang="en-US" sz="2400" b="1" dirty="0" smtClean="0">
                <a:solidFill>
                  <a:srgbClr val="FFFF00"/>
                </a:solidFill>
              </a:rPr>
              <a:t>主要实训器材</a:t>
            </a:r>
            <a:endParaRPr lang="en-US" altLang="zh-CN" sz="2400" b="1" dirty="0" smtClean="0">
              <a:solidFill>
                <a:srgbClr val="FFFF00"/>
              </a:solidFill>
            </a:endParaRPr>
          </a:p>
        </p:txBody>
      </p:sp>
      <p:grpSp>
        <p:nvGrpSpPr>
          <p:cNvPr id="17" name="组合 16"/>
          <p:cNvGrpSpPr/>
          <p:nvPr/>
        </p:nvGrpSpPr>
        <p:grpSpPr>
          <a:xfrm>
            <a:off x="1475656" y="2420888"/>
            <a:ext cx="3096344" cy="2880320"/>
            <a:chOff x="611560" y="2420888"/>
            <a:chExt cx="2806654" cy="2200310"/>
          </a:xfrm>
        </p:grpSpPr>
        <p:sp>
          <p:nvSpPr>
            <p:cNvPr id="8" name="文本框 7"/>
            <p:cNvSpPr txBox="1"/>
            <p:nvPr/>
          </p:nvSpPr>
          <p:spPr>
            <a:xfrm>
              <a:off x="611560" y="4221088"/>
              <a:ext cx="2806654" cy="400110"/>
            </a:xfrm>
            <a:prstGeom prst="rect">
              <a:avLst/>
            </a:prstGeom>
            <a:noFill/>
          </p:spPr>
          <p:txBody>
            <a:bodyPr wrap="square" rtlCol="0">
              <a:spAutoFit/>
            </a:bodyPr>
            <a:lstStyle/>
            <a:p>
              <a:pPr algn="ctr"/>
              <a:r>
                <a:rPr lang="zh-CN" altLang="zh-CN" sz="2000" b="1" dirty="0"/>
                <a:t>实训汽车</a:t>
              </a:r>
              <a:endParaRPr lang="zh-CN" altLang="en-US" sz="2000" b="1" dirty="0"/>
            </a:p>
          </p:txBody>
        </p:sp>
        <p:pic>
          <p:nvPicPr>
            <p:cNvPr id="7" name="图片 6"/>
            <p:cNvPicPr>
              <a:picLocks noChangeAspect="1"/>
            </p:cNvPicPr>
            <p:nvPr/>
          </p:nvPicPr>
          <p:blipFill>
            <a:blip r:embed="rId2"/>
            <a:stretch>
              <a:fillRect/>
            </a:stretch>
          </p:blipFill>
          <p:spPr>
            <a:xfrm>
              <a:off x="683568" y="2420888"/>
              <a:ext cx="2447925" cy="1619250"/>
            </a:xfrm>
            <a:prstGeom prst="rect">
              <a:avLst/>
            </a:prstGeom>
          </p:spPr>
        </p:pic>
      </p:grpSp>
      <p:sp>
        <p:nvSpPr>
          <p:cNvPr id="12" name="文本框 11"/>
          <p:cNvSpPr txBox="1"/>
          <p:nvPr/>
        </p:nvSpPr>
        <p:spPr>
          <a:xfrm>
            <a:off x="5381370" y="4826627"/>
            <a:ext cx="2053640" cy="474582"/>
          </a:xfrm>
          <a:prstGeom prst="rect">
            <a:avLst/>
          </a:prstGeom>
          <a:noFill/>
        </p:spPr>
        <p:txBody>
          <a:bodyPr wrap="square" rtlCol="0">
            <a:spAutoFit/>
          </a:bodyPr>
          <a:lstStyle/>
          <a:p>
            <a:pPr algn="ctr"/>
            <a:r>
              <a:rPr lang="zh-CN" altLang="zh-CN" b="1"/>
              <a:t>常用修理工具</a:t>
            </a:r>
            <a:endParaRPr lang="zh-CN" altLang="en-US" b="1" dirty="0"/>
          </a:p>
        </p:txBody>
      </p:sp>
      <p:pic>
        <p:nvPicPr>
          <p:cNvPr id="2" name="图片 1"/>
          <p:cNvPicPr>
            <a:picLocks noChangeAspect="1"/>
          </p:cNvPicPr>
          <p:nvPr/>
        </p:nvPicPr>
        <p:blipFill>
          <a:blip r:embed="rId3"/>
          <a:stretch>
            <a:fillRect/>
          </a:stretch>
        </p:blipFill>
        <p:spPr>
          <a:xfrm>
            <a:off x="5148064" y="2132856"/>
            <a:ext cx="2448272" cy="2459875"/>
          </a:xfrm>
          <a:prstGeom prst="rect">
            <a:avLst/>
          </a:prstGeom>
        </p:spPr>
      </p:pic>
    </p:spTree>
    <p:extLst>
      <p:ext uri="{BB962C8B-B14F-4D97-AF65-F5344CB8AC3E}">
        <p14:creationId xmlns:p14="http://schemas.microsoft.com/office/powerpoint/2010/main" val="53152892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368830"/>
            <a:ext cx="8064896" cy="5721499"/>
          </a:xfrm>
        </p:spPr>
        <p:txBody>
          <a:bodyPr>
            <a:noAutofit/>
          </a:bodyPr>
          <a:lstStyle/>
          <a:p>
            <a:pPr marL="0" indent="457200">
              <a:lnSpc>
                <a:spcPct val="200000"/>
              </a:lnSpc>
              <a:buNone/>
            </a:pPr>
            <a:r>
              <a:rPr lang="zh-CN" altLang="zh-CN" sz="2400" b="1" dirty="0">
                <a:solidFill>
                  <a:srgbClr val="FFFF00"/>
                </a:solidFill>
              </a:rPr>
              <a:t>故障现象</a:t>
            </a:r>
          </a:p>
          <a:p>
            <a:pPr marL="0" lvl="0" indent="457200" fontAlgn="base">
              <a:lnSpc>
                <a:spcPct val="200000"/>
              </a:lnSpc>
              <a:spcAft>
                <a:spcPct val="0"/>
              </a:spcAft>
              <a:buNone/>
            </a:pPr>
            <a:r>
              <a:rPr lang="en-US" altLang="zh-CN" sz="2400" dirty="0"/>
              <a:t>1.</a:t>
            </a:r>
            <a:r>
              <a:rPr lang="zh-CN" altLang="en-US" sz="2400" dirty="0"/>
              <a:t>车辆行驶不足</a:t>
            </a:r>
            <a:r>
              <a:rPr lang="en-US" altLang="zh-CN" sz="2400" dirty="0"/>
              <a:t>12 000 km</a:t>
            </a:r>
            <a:r>
              <a:rPr lang="zh-CN" altLang="en-US" sz="2400" dirty="0"/>
              <a:t>，机油出现了脏、变色、变稀，机械杂质增多等现象</a:t>
            </a:r>
            <a:r>
              <a:rPr lang="zh-CN" altLang="en-US" sz="2400" dirty="0" smtClean="0"/>
              <a:t>。</a:t>
            </a:r>
            <a:endParaRPr lang="en-US" altLang="zh-CN" sz="2400" dirty="0" smtClean="0"/>
          </a:p>
          <a:p>
            <a:pPr marL="0" indent="457200" fontAlgn="base">
              <a:lnSpc>
                <a:spcPct val="200000"/>
              </a:lnSpc>
              <a:spcAft>
                <a:spcPct val="0"/>
              </a:spcAft>
              <a:buNone/>
            </a:pPr>
            <a:r>
              <a:rPr lang="en-US" altLang="zh-CN" sz="2400" dirty="0"/>
              <a:t>2.</a:t>
            </a:r>
            <a:r>
              <a:rPr lang="zh-CN" altLang="zh-CN" sz="2400" dirty="0"/>
              <a:t>取样检查时，机油颜色变黑，有手指捻搓，失去黏性并有杂质。</a:t>
            </a:r>
          </a:p>
          <a:p>
            <a:pPr marL="0" indent="457200" fontAlgn="base">
              <a:lnSpc>
                <a:spcPct val="200000"/>
              </a:lnSpc>
              <a:spcAft>
                <a:spcPct val="0"/>
              </a:spcAft>
              <a:buNone/>
            </a:pPr>
            <a:r>
              <a:rPr lang="en-US" altLang="zh-CN" sz="2400" dirty="0"/>
              <a:t>3.</a:t>
            </a:r>
            <a:r>
              <a:rPr lang="zh-CN" altLang="zh-CN" sz="2400" dirty="0"/>
              <a:t>机油呈乳浊状且有泡沫</a:t>
            </a:r>
            <a:r>
              <a:rPr lang="zh-CN" altLang="zh-CN" sz="2400" dirty="0" smtClean="0"/>
              <a:t>。</a:t>
            </a:r>
            <a:endParaRPr lang="zh-CN" altLang="en-US" sz="2400" dirty="0"/>
          </a:p>
        </p:txBody>
      </p:sp>
    </p:spTree>
    <p:extLst>
      <p:ext uri="{BB962C8B-B14F-4D97-AF65-F5344CB8AC3E}">
        <p14:creationId xmlns:p14="http://schemas.microsoft.com/office/powerpoint/2010/main" val="254149198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692696"/>
            <a:ext cx="8003232" cy="5289451"/>
          </a:xfrm>
        </p:spPr>
        <p:txBody>
          <a:bodyPr>
            <a:noAutofit/>
          </a:bodyPr>
          <a:lstStyle/>
          <a:p>
            <a:pPr marL="0" indent="457200">
              <a:lnSpc>
                <a:spcPct val="200000"/>
              </a:lnSpc>
              <a:buNone/>
            </a:pPr>
            <a:r>
              <a:rPr lang="zh-CN" altLang="zh-CN" sz="2400" b="1" dirty="0">
                <a:solidFill>
                  <a:srgbClr val="FFFF00"/>
                </a:solidFill>
              </a:rPr>
              <a:t>故障原因</a:t>
            </a:r>
          </a:p>
          <a:p>
            <a:pPr marL="0" indent="457200">
              <a:lnSpc>
                <a:spcPct val="200000"/>
              </a:lnSpc>
              <a:buNone/>
            </a:pPr>
            <a:r>
              <a:rPr lang="en-US" altLang="zh-CN" sz="2400" dirty="0"/>
              <a:t>l.</a:t>
            </a:r>
            <a:r>
              <a:rPr lang="zh-CN" altLang="zh-CN" sz="2400" dirty="0"/>
              <a:t>活塞与缸壁间间隙过大、活塞环密封不严造成漏气，废气漏人曲轴箱内与机油长时间接触，使机油变质加快。</a:t>
            </a:r>
          </a:p>
          <a:p>
            <a:pPr marL="0" indent="457200">
              <a:lnSpc>
                <a:spcPct val="200000"/>
              </a:lnSpc>
              <a:buNone/>
            </a:pPr>
            <a:r>
              <a:rPr lang="en-US" altLang="zh-CN" sz="2400" dirty="0"/>
              <a:t>2.</a:t>
            </a:r>
            <a:r>
              <a:rPr lang="zh-CN" altLang="zh-CN" sz="2400" dirty="0"/>
              <a:t>曲轴箱通风不良。</a:t>
            </a:r>
          </a:p>
          <a:p>
            <a:pPr marL="0" indent="457200">
              <a:lnSpc>
                <a:spcPct val="200000"/>
              </a:lnSpc>
              <a:buNone/>
            </a:pPr>
            <a:r>
              <a:rPr lang="en-US" altLang="zh-CN" sz="2400" dirty="0"/>
              <a:t>3.</a:t>
            </a:r>
            <a:r>
              <a:rPr lang="zh-CN" altLang="zh-CN" sz="2400" dirty="0"/>
              <a:t>发动机冷却不良或机油压力过低，造成摩擦表面温度过高，由此传给机油，使得机油的温度过高，加速了机油的氧化变质</a:t>
            </a:r>
            <a:r>
              <a:rPr lang="zh-CN" altLang="zh-CN" sz="2400" dirty="0" smtClean="0"/>
              <a:t>。</a:t>
            </a:r>
            <a:endParaRPr lang="en-US" altLang="zh-CN" sz="2400" dirty="0"/>
          </a:p>
        </p:txBody>
      </p:sp>
    </p:spTree>
    <p:extLst>
      <p:ext uri="{BB962C8B-B14F-4D97-AF65-F5344CB8AC3E}">
        <p14:creationId xmlns:p14="http://schemas.microsoft.com/office/powerpoint/2010/main" val="185397969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692696"/>
            <a:ext cx="8003232" cy="5289451"/>
          </a:xfrm>
        </p:spPr>
        <p:txBody>
          <a:bodyPr>
            <a:noAutofit/>
          </a:bodyPr>
          <a:lstStyle/>
          <a:p>
            <a:pPr marL="0" indent="457200">
              <a:lnSpc>
                <a:spcPct val="200000"/>
              </a:lnSpc>
              <a:buNone/>
            </a:pPr>
            <a:r>
              <a:rPr lang="en-US" altLang="zh-CN" sz="2400" dirty="0"/>
              <a:t>4.</a:t>
            </a:r>
            <a:r>
              <a:rPr lang="zh-CN" altLang="zh-CN" sz="2400" dirty="0"/>
              <a:t>机油滤清器过脏堵塞，造成润滑油短路。</a:t>
            </a:r>
          </a:p>
          <a:p>
            <a:pPr marL="0" indent="457200">
              <a:lnSpc>
                <a:spcPct val="200000"/>
              </a:lnSpc>
              <a:buNone/>
            </a:pPr>
            <a:r>
              <a:rPr lang="en-US" altLang="zh-CN" sz="2400" dirty="0"/>
              <a:t>5.</a:t>
            </a:r>
            <a:r>
              <a:rPr lang="zh-CN" altLang="zh-CN" sz="2400" dirty="0"/>
              <a:t>气缸垫或气缸体损坏，造成冷却液进入曲轴箱，使机油变质。</a:t>
            </a:r>
          </a:p>
          <a:p>
            <a:pPr marL="0" indent="457200">
              <a:lnSpc>
                <a:spcPct val="200000"/>
              </a:lnSpc>
              <a:buNone/>
            </a:pPr>
            <a:r>
              <a:rPr lang="en-US" altLang="zh-CN" sz="2400" dirty="0"/>
              <a:t>6.</a:t>
            </a:r>
            <a:r>
              <a:rPr lang="zh-CN" altLang="zh-CN" sz="2400" dirty="0"/>
              <a:t>发动机工作不良，未燃烧的燃料流入曲轴箱，造成机油黏度下降。</a:t>
            </a:r>
          </a:p>
        </p:txBody>
      </p:sp>
    </p:spTree>
    <p:extLst>
      <p:ext uri="{BB962C8B-B14F-4D97-AF65-F5344CB8AC3E}">
        <p14:creationId xmlns:p14="http://schemas.microsoft.com/office/powerpoint/2010/main" val="10102960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04664"/>
            <a:ext cx="8003232" cy="6264696"/>
          </a:xfrm>
        </p:spPr>
        <p:txBody>
          <a:bodyPr>
            <a:noAutofit/>
          </a:bodyPr>
          <a:lstStyle/>
          <a:p>
            <a:pPr marL="0" indent="457200">
              <a:lnSpc>
                <a:spcPct val="200000"/>
              </a:lnSpc>
              <a:buNone/>
            </a:pPr>
            <a:r>
              <a:rPr lang="zh-CN" altLang="zh-CN" sz="2400" b="1" dirty="0">
                <a:solidFill>
                  <a:srgbClr val="FFFF00"/>
                </a:solidFill>
              </a:rPr>
              <a:t>故障诊断与排除</a:t>
            </a:r>
          </a:p>
          <a:p>
            <a:pPr marL="0" indent="457200">
              <a:lnSpc>
                <a:spcPct val="200000"/>
              </a:lnSpc>
              <a:buNone/>
            </a:pPr>
            <a:r>
              <a:rPr lang="en-US" altLang="zh-CN" sz="2400" dirty="0"/>
              <a:t>l.</a:t>
            </a:r>
            <a:r>
              <a:rPr lang="zh-CN" altLang="zh-CN" sz="2400" dirty="0"/>
              <a:t>拔出机油标尺，将数滴机油滴在中性滤纸上，观察其扩散后的油迹。</a:t>
            </a:r>
          </a:p>
          <a:p>
            <a:pPr marL="0" indent="457200">
              <a:lnSpc>
                <a:spcPct val="200000"/>
              </a:lnSpc>
              <a:buNone/>
            </a:pPr>
            <a:r>
              <a:rPr lang="en-US" altLang="zh-CN" sz="2400" dirty="0"/>
              <a:t>2.</a:t>
            </a:r>
            <a:r>
              <a:rPr lang="zh-CN" altLang="zh-CN" sz="2400" dirty="0"/>
              <a:t>检查机油压力是否偏低；发动机是否经常处于高温；活塞与缸壁的间隙是否过大；曲轴箱通风装置工作是否良好等。</a:t>
            </a:r>
          </a:p>
          <a:p>
            <a:pPr marL="0" indent="457200">
              <a:lnSpc>
                <a:spcPct val="200000"/>
              </a:lnSpc>
              <a:buNone/>
            </a:pPr>
            <a:r>
              <a:rPr lang="en-US" altLang="zh-CN" sz="2400" dirty="0"/>
              <a:t>3.</a:t>
            </a:r>
            <a:r>
              <a:rPr lang="zh-CN" altLang="zh-CN" sz="2400" dirty="0"/>
              <a:t>若机油已经乳化，说明机油中掺进了水分</a:t>
            </a:r>
            <a:r>
              <a:rPr lang="zh-CN" altLang="zh-CN" sz="2400" dirty="0" smtClean="0"/>
              <a:t>。</a:t>
            </a:r>
            <a:endParaRPr lang="zh-CN" altLang="zh-CN" sz="2400" dirty="0"/>
          </a:p>
          <a:p>
            <a:pPr marL="0" indent="457200">
              <a:lnSpc>
                <a:spcPct val="200000"/>
              </a:lnSpc>
              <a:buNone/>
            </a:pPr>
            <a:r>
              <a:rPr lang="en-US" altLang="zh-CN" sz="2400" dirty="0"/>
              <a:t>4.</a:t>
            </a:r>
            <a:r>
              <a:rPr lang="zh-CN" altLang="zh-CN" sz="2400" dirty="0"/>
              <a:t>若机油变质的同时，伴随着机油压力过低，则应检查机油滤清器是否堵塞；机油滤清器旁通的弹簧是否过</a:t>
            </a:r>
            <a:r>
              <a:rPr lang="zh-CN" altLang="zh-CN" sz="2400" dirty="0" smtClean="0"/>
              <a:t>软等</a:t>
            </a:r>
            <a:r>
              <a:rPr lang="zh-CN" altLang="zh-CN" sz="2400" dirty="0"/>
              <a:t>。</a:t>
            </a:r>
          </a:p>
        </p:txBody>
      </p:sp>
    </p:spTree>
    <p:extLst>
      <p:ext uri="{BB962C8B-B14F-4D97-AF65-F5344CB8AC3E}">
        <p14:creationId xmlns:p14="http://schemas.microsoft.com/office/powerpoint/2010/main" val="359011886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683568" y="476672"/>
            <a:ext cx="7920880" cy="1109723"/>
          </a:xfrm>
          <a:prstGeom prst="rect">
            <a:avLst/>
          </a:prstGeom>
        </p:spPr>
        <p:txBody>
          <a:bodyPr vert="horz" rtlCol="0" anchor="ctr">
            <a:noAutofit/>
            <a:scene3d>
              <a:camera prst="orthographicFront"/>
              <a:lightRig rig="soft" dir="t"/>
            </a:scene3d>
            <a:sp3d prstMaterial="matte">
              <a:bevelT w="12700" h="12700"/>
            </a:sp3d>
          </a:bodyPr>
          <a:lstStyle>
            <a:lvl1pPr algn="l" rtl="0" eaLnBrk="1" latinLnBrk="0" hangingPunct="1">
              <a:spcBef>
                <a:spcPct val="0"/>
              </a:spcBef>
              <a:buNone/>
              <a:defRPr kumimoji="0" lang="zh-CN" altLang="en-US" sz="44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indent="457200" algn="just"/>
            <a:r>
              <a:rPr lang="zh-CN" altLang="en-US" sz="3600" b="1" dirty="0" smtClean="0">
                <a:solidFill>
                  <a:srgbClr val="FFFF00"/>
                </a:solidFill>
                <a:latin typeface="Times New Roman" pitchFamily="18" charset="0"/>
                <a:ea typeface="+mn-ea"/>
                <a:cs typeface="Times New Roman" pitchFamily="18" charset="0"/>
              </a:rPr>
              <a:t>项目</a:t>
            </a:r>
            <a:r>
              <a:rPr lang="en-US" altLang="zh-CN" sz="3600" b="1" dirty="0" smtClean="0">
                <a:solidFill>
                  <a:srgbClr val="FFFF00"/>
                </a:solidFill>
                <a:latin typeface="Times New Roman" pitchFamily="18" charset="0"/>
                <a:ea typeface="+mn-ea"/>
                <a:cs typeface="Times New Roman" pitchFamily="18" charset="0"/>
              </a:rPr>
              <a:t>3 </a:t>
            </a:r>
            <a:r>
              <a:rPr lang="zh-CN" altLang="zh-CN" sz="3600" b="1" dirty="0" smtClean="0">
                <a:solidFill>
                  <a:srgbClr val="FFFF00"/>
                </a:solidFill>
                <a:latin typeface="Times New Roman" pitchFamily="18" charset="0"/>
                <a:ea typeface="+mn-ea"/>
                <a:cs typeface="Times New Roman" pitchFamily="18" charset="0"/>
              </a:rPr>
              <a:t>机油</a:t>
            </a:r>
            <a:r>
              <a:rPr lang="zh-CN" altLang="zh-CN" sz="3600" b="1" dirty="0">
                <a:solidFill>
                  <a:srgbClr val="FFFF00"/>
                </a:solidFill>
                <a:latin typeface="Times New Roman" pitchFamily="18" charset="0"/>
                <a:ea typeface="+mn-ea"/>
                <a:cs typeface="Times New Roman" pitchFamily="18" charset="0"/>
              </a:rPr>
              <a:t>压力过低故障的</a:t>
            </a:r>
            <a:r>
              <a:rPr lang="zh-CN" altLang="zh-CN" sz="3600" b="1" dirty="0" smtClean="0">
                <a:solidFill>
                  <a:srgbClr val="FFFF00"/>
                </a:solidFill>
                <a:latin typeface="Times New Roman" pitchFamily="18" charset="0"/>
                <a:ea typeface="+mn-ea"/>
                <a:cs typeface="Times New Roman" pitchFamily="18" charset="0"/>
              </a:rPr>
              <a:t>诊断</a:t>
            </a:r>
            <a:endParaRPr lang="en-US" altLang="zh-CN" sz="3600" b="1" dirty="0" smtClean="0">
              <a:solidFill>
                <a:srgbClr val="FFFF00"/>
              </a:solidFill>
              <a:latin typeface="Times New Roman" pitchFamily="18" charset="0"/>
              <a:ea typeface="+mn-ea"/>
              <a:cs typeface="Times New Roman" pitchFamily="18" charset="0"/>
            </a:endParaRPr>
          </a:p>
          <a:p>
            <a:pPr indent="457200" algn="just"/>
            <a:r>
              <a:rPr lang="en-US" altLang="zh-CN" sz="3600" b="1" dirty="0">
                <a:solidFill>
                  <a:srgbClr val="FFFF00"/>
                </a:solidFill>
                <a:latin typeface="Times New Roman" pitchFamily="18" charset="0"/>
                <a:ea typeface="+mn-ea"/>
                <a:cs typeface="Times New Roman" pitchFamily="18" charset="0"/>
              </a:rPr>
              <a:t> </a:t>
            </a:r>
            <a:r>
              <a:rPr lang="en-US" altLang="zh-CN" sz="3600" b="1" dirty="0" smtClean="0">
                <a:solidFill>
                  <a:srgbClr val="FFFF00"/>
                </a:solidFill>
                <a:latin typeface="Times New Roman" pitchFamily="18" charset="0"/>
                <a:ea typeface="+mn-ea"/>
                <a:cs typeface="Times New Roman" pitchFamily="18" charset="0"/>
              </a:rPr>
              <a:t>                     </a:t>
            </a:r>
            <a:r>
              <a:rPr lang="zh-CN" altLang="zh-CN" sz="3600" b="1" dirty="0" smtClean="0">
                <a:solidFill>
                  <a:srgbClr val="FFFF00"/>
                </a:solidFill>
                <a:latin typeface="Times New Roman" pitchFamily="18" charset="0"/>
                <a:ea typeface="+mn-ea"/>
                <a:cs typeface="Times New Roman" pitchFamily="18" charset="0"/>
              </a:rPr>
              <a:t>与</a:t>
            </a:r>
            <a:r>
              <a:rPr lang="zh-CN" altLang="zh-CN" sz="3600" b="1" dirty="0">
                <a:solidFill>
                  <a:srgbClr val="FFFF00"/>
                </a:solidFill>
                <a:latin typeface="Times New Roman" pitchFamily="18" charset="0"/>
                <a:ea typeface="+mn-ea"/>
                <a:cs typeface="Times New Roman" pitchFamily="18" charset="0"/>
              </a:rPr>
              <a:t>排除</a:t>
            </a:r>
            <a:endParaRPr lang="zh-CN" altLang="en-US" sz="3600" b="1" dirty="0">
              <a:solidFill>
                <a:srgbClr val="FFFF00"/>
              </a:solidFill>
              <a:latin typeface="Times New Roman" pitchFamily="18" charset="0"/>
              <a:ea typeface="+mn-ea"/>
              <a:cs typeface="Times New Roman" pitchFamily="18" charset="0"/>
            </a:endParaRPr>
          </a:p>
        </p:txBody>
      </p:sp>
      <p:sp>
        <p:nvSpPr>
          <p:cNvPr id="5" name="文本框 4"/>
          <p:cNvSpPr txBox="1"/>
          <p:nvPr/>
        </p:nvSpPr>
        <p:spPr>
          <a:xfrm>
            <a:off x="683568" y="2060848"/>
            <a:ext cx="7632848" cy="2677656"/>
          </a:xfrm>
          <a:prstGeom prst="rect">
            <a:avLst/>
          </a:prstGeom>
          <a:noFill/>
        </p:spPr>
        <p:txBody>
          <a:bodyPr wrap="square" rtlCol="0">
            <a:spAutoFit/>
          </a:bodyPr>
          <a:lstStyle/>
          <a:p>
            <a:pPr indent="457200" algn="just">
              <a:lnSpc>
                <a:spcPct val="200000"/>
              </a:lnSpc>
            </a:pPr>
            <a:r>
              <a:rPr lang="zh-CN" altLang="en-US" sz="2800" dirty="0" smtClean="0">
                <a:solidFill>
                  <a:srgbClr val="FFFF00"/>
                </a:solidFill>
              </a:rPr>
              <a:t>实训要求</a:t>
            </a:r>
            <a:endParaRPr lang="en-US" altLang="zh-CN" sz="2800" dirty="0" smtClean="0">
              <a:solidFill>
                <a:srgbClr val="FFFF00"/>
              </a:solidFill>
            </a:endParaRPr>
          </a:p>
          <a:p>
            <a:pPr indent="457200" algn="just">
              <a:lnSpc>
                <a:spcPct val="200000"/>
              </a:lnSpc>
            </a:pPr>
            <a:r>
              <a:rPr lang="en-US" altLang="zh-CN" sz="2800" dirty="0"/>
              <a:t>1.</a:t>
            </a:r>
            <a:r>
              <a:rPr lang="zh-CN" altLang="zh-CN" sz="2800" dirty="0"/>
              <a:t>掌握机油压力过低的现象及原因；</a:t>
            </a:r>
          </a:p>
          <a:p>
            <a:pPr indent="457200" algn="just">
              <a:lnSpc>
                <a:spcPct val="200000"/>
              </a:lnSpc>
            </a:pPr>
            <a:r>
              <a:rPr lang="en-US" altLang="zh-CN" sz="2800" dirty="0"/>
              <a:t>2.</a:t>
            </a:r>
            <a:r>
              <a:rPr lang="zh-CN" altLang="zh-CN" sz="2800" dirty="0"/>
              <a:t>掌握机油压力过低的故障排除方法。</a:t>
            </a:r>
            <a:endParaRPr lang="en-US" altLang="zh-CN" sz="2800" dirty="0"/>
          </a:p>
        </p:txBody>
      </p:sp>
    </p:spTree>
    <p:extLst>
      <p:ext uri="{BB962C8B-B14F-4D97-AF65-F5344CB8AC3E}">
        <p14:creationId xmlns:p14="http://schemas.microsoft.com/office/powerpoint/2010/main" val="33503638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764704"/>
            <a:ext cx="7848872" cy="1008112"/>
          </a:xfrm>
        </p:spPr>
        <p:txBody>
          <a:bodyPr>
            <a:noAutofit/>
          </a:bodyPr>
          <a:lstStyle/>
          <a:p>
            <a:pPr indent="0" algn="just">
              <a:lnSpc>
                <a:spcPct val="200000"/>
              </a:lnSpc>
              <a:buNone/>
            </a:pPr>
            <a:r>
              <a:rPr lang="zh-CN" altLang="en-US" sz="2400" b="1" dirty="0" smtClean="0">
                <a:solidFill>
                  <a:srgbClr val="FFFF00"/>
                </a:solidFill>
              </a:rPr>
              <a:t>主要实训器材</a:t>
            </a:r>
            <a:endParaRPr lang="en-US" altLang="zh-CN" sz="2400" b="1" dirty="0" smtClean="0">
              <a:solidFill>
                <a:srgbClr val="FFFF00"/>
              </a:solidFill>
            </a:endParaRPr>
          </a:p>
        </p:txBody>
      </p:sp>
      <p:grpSp>
        <p:nvGrpSpPr>
          <p:cNvPr id="17" name="组合 16"/>
          <p:cNvGrpSpPr/>
          <p:nvPr/>
        </p:nvGrpSpPr>
        <p:grpSpPr>
          <a:xfrm>
            <a:off x="1475656" y="2492896"/>
            <a:ext cx="3096344" cy="2880320"/>
            <a:chOff x="611560" y="2420888"/>
            <a:chExt cx="2806654" cy="2200310"/>
          </a:xfrm>
        </p:grpSpPr>
        <p:sp>
          <p:nvSpPr>
            <p:cNvPr id="8" name="文本框 7"/>
            <p:cNvSpPr txBox="1"/>
            <p:nvPr/>
          </p:nvSpPr>
          <p:spPr>
            <a:xfrm>
              <a:off x="611560" y="4221088"/>
              <a:ext cx="2806654" cy="400110"/>
            </a:xfrm>
            <a:prstGeom prst="rect">
              <a:avLst/>
            </a:prstGeom>
            <a:noFill/>
          </p:spPr>
          <p:txBody>
            <a:bodyPr wrap="square" rtlCol="0">
              <a:spAutoFit/>
            </a:bodyPr>
            <a:lstStyle/>
            <a:p>
              <a:pPr algn="ctr"/>
              <a:r>
                <a:rPr lang="zh-CN" altLang="zh-CN" sz="2000" b="1" dirty="0"/>
                <a:t>实训汽车</a:t>
              </a:r>
              <a:endParaRPr lang="zh-CN" altLang="en-US" sz="2000" b="1" dirty="0"/>
            </a:p>
          </p:txBody>
        </p:sp>
        <p:pic>
          <p:nvPicPr>
            <p:cNvPr id="7" name="图片 6"/>
            <p:cNvPicPr>
              <a:picLocks noChangeAspect="1"/>
            </p:cNvPicPr>
            <p:nvPr/>
          </p:nvPicPr>
          <p:blipFill>
            <a:blip r:embed="rId2"/>
            <a:stretch>
              <a:fillRect/>
            </a:stretch>
          </p:blipFill>
          <p:spPr>
            <a:xfrm>
              <a:off x="683568" y="2420888"/>
              <a:ext cx="2447925" cy="1619250"/>
            </a:xfrm>
            <a:prstGeom prst="rect">
              <a:avLst/>
            </a:prstGeom>
          </p:spPr>
        </p:pic>
      </p:grpSp>
      <p:sp>
        <p:nvSpPr>
          <p:cNvPr id="12" name="文本框 11"/>
          <p:cNvSpPr txBox="1"/>
          <p:nvPr/>
        </p:nvSpPr>
        <p:spPr>
          <a:xfrm>
            <a:off x="5597394" y="5114659"/>
            <a:ext cx="2053640" cy="474582"/>
          </a:xfrm>
          <a:prstGeom prst="rect">
            <a:avLst/>
          </a:prstGeom>
          <a:noFill/>
        </p:spPr>
        <p:txBody>
          <a:bodyPr wrap="square" rtlCol="0">
            <a:spAutoFit/>
          </a:bodyPr>
          <a:lstStyle/>
          <a:p>
            <a:pPr algn="ctr"/>
            <a:r>
              <a:rPr lang="zh-CN" altLang="zh-CN" b="1"/>
              <a:t>常用修理工具</a:t>
            </a:r>
            <a:endParaRPr lang="zh-CN" altLang="en-US" b="1" dirty="0"/>
          </a:p>
        </p:txBody>
      </p:sp>
      <p:pic>
        <p:nvPicPr>
          <p:cNvPr id="2" name="图片 1"/>
          <p:cNvPicPr>
            <a:picLocks noChangeAspect="1"/>
          </p:cNvPicPr>
          <p:nvPr/>
        </p:nvPicPr>
        <p:blipFill>
          <a:blip r:embed="rId3"/>
          <a:stretch>
            <a:fillRect/>
          </a:stretch>
        </p:blipFill>
        <p:spPr>
          <a:xfrm>
            <a:off x="5364088" y="2420888"/>
            <a:ext cx="2448272" cy="2459875"/>
          </a:xfrm>
          <a:prstGeom prst="rect">
            <a:avLst/>
          </a:prstGeom>
        </p:spPr>
      </p:pic>
    </p:spTree>
    <p:extLst>
      <p:ext uri="{BB962C8B-B14F-4D97-AF65-F5344CB8AC3E}">
        <p14:creationId xmlns:p14="http://schemas.microsoft.com/office/powerpoint/2010/main" val="210851169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04664"/>
            <a:ext cx="8460432" cy="5721499"/>
          </a:xfrm>
        </p:spPr>
        <p:txBody>
          <a:bodyPr>
            <a:noAutofit/>
          </a:bodyPr>
          <a:lstStyle/>
          <a:p>
            <a:pPr marL="0" indent="457200">
              <a:lnSpc>
                <a:spcPct val="200000"/>
              </a:lnSpc>
              <a:buNone/>
            </a:pPr>
            <a:r>
              <a:rPr lang="zh-CN" altLang="zh-CN" sz="2400" b="1" dirty="0">
                <a:solidFill>
                  <a:srgbClr val="FFFF00"/>
                </a:solidFill>
              </a:rPr>
              <a:t>故障现象</a:t>
            </a:r>
          </a:p>
          <a:p>
            <a:pPr marL="0" indent="457200">
              <a:lnSpc>
                <a:spcPct val="200000"/>
              </a:lnSpc>
              <a:buNone/>
            </a:pPr>
            <a:r>
              <a:rPr lang="zh-CN" altLang="zh-CN" sz="2400" dirty="0"/>
              <a:t>发动机在正常温度和转速下运转时，机油压力表读数始终低于规定值</a:t>
            </a:r>
            <a:r>
              <a:rPr lang="zh-CN" altLang="zh-CN" sz="2400" dirty="0" smtClean="0"/>
              <a:t>。</a:t>
            </a:r>
            <a:endParaRPr lang="en-US" altLang="zh-CN" sz="2400" dirty="0" smtClean="0"/>
          </a:p>
          <a:p>
            <a:pPr marL="0" indent="457200">
              <a:lnSpc>
                <a:spcPct val="200000"/>
              </a:lnSpc>
              <a:buNone/>
            </a:pPr>
            <a:r>
              <a:rPr lang="zh-CN" altLang="zh-CN" sz="2400" b="1" dirty="0" smtClean="0">
                <a:solidFill>
                  <a:srgbClr val="FFFF00"/>
                </a:solidFill>
              </a:rPr>
              <a:t>故障</a:t>
            </a:r>
            <a:r>
              <a:rPr lang="zh-CN" altLang="zh-CN" sz="2400" b="1" dirty="0">
                <a:solidFill>
                  <a:srgbClr val="FFFF00"/>
                </a:solidFill>
              </a:rPr>
              <a:t>原因</a:t>
            </a:r>
          </a:p>
          <a:p>
            <a:pPr marL="0" indent="457200">
              <a:lnSpc>
                <a:spcPct val="200000"/>
              </a:lnSpc>
              <a:buNone/>
            </a:pPr>
            <a:r>
              <a:rPr lang="en-US" altLang="zh-CN" sz="2400" dirty="0"/>
              <a:t>1.</a:t>
            </a:r>
            <a:r>
              <a:rPr lang="zh-CN" altLang="zh-CN" sz="2400" dirty="0"/>
              <a:t>机油量不足或机油黏度太低。</a:t>
            </a:r>
          </a:p>
          <a:p>
            <a:pPr marL="0" indent="457200">
              <a:lnSpc>
                <a:spcPct val="200000"/>
              </a:lnSpc>
              <a:buNone/>
            </a:pPr>
            <a:r>
              <a:rPr lang="en-US" altLang="zh-CN" sz="2400" dirty="0"/>
              <a:t>2.</a:t>
            </a:r>
            <a:r>
              <a:rPr lang="zh-CN" altLang="zh-CN" sz="2400" dirty="0"/>
              <a:t>机油粗滤器堵塞且旁通阀打不开；机油泵齿轮磨损、泵盖磨损或泵盖衬垫太厚，使供油压力过低，或机油泵外壳裂缝漏油，机油泵轴与连接键销断裂。</a:t>
            </a:r>
          </a:p>
        </p:txBody>
      </p:sp>
    </p:spTree>
    <p:extLst>
      <p:ext uri="{BB962C8B-B14F-4D97-AF65-F5344CB8AC3E}">
        <p14:creationId xmlns:p14="http://schemas.microsoft.com/office/powerpoint/2010/main" val="320159335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692696"/>
            <a:ext cx="8003232" cy="5289451"/>
          </a:xfrm>
        </p:spPr>
        <p:txBody>
          <a:bodyPr>
            <a:noAutofit/>
          </a:bodyPr>
          <a:lstStyle/>
          <a:p>
            <a:pPr marL="0" indent="457200">
              <a:lnSpc>
                <a:spcPct val="200000"/>
              </a:lnSpc>
              <a:buNone/>
            </a:pPr>
            <a:r>
              <a:rPr lang="en-US" altLang="zh-CN" sz="2400" dirty="0"/>
              <a:t>3.</a:t>
            </a:r>
            <a:r>
              <a:rPr lang="zh-CN" altLang="zh-CN" sz="2400" dirty="0"/>
              <a:t>机油集滤器滤网堵塞或集滤器漏气。</a:t>
            </a:r>
          </a:p>
          <a:p>
            <a:pPr marL="0" indent="457200">
              <a:lnSpc>
                <a:spcPct val="200000"/>
              </a:lnSpc>
              <a:buNone/>
            </a:pPr>
            <a:r>
              <a:rPr lang="en-US" altLang="zh-CN" sz="2400" dirty="0"/>
              <a:t>4.</a:t>
            </a:r>
            <a:r>
              <a:rPr lang="zh-CN" altLang="zh-CN" sz="2400" dirty="0"/>
              <a:t>内、外管路或放油螺塞处漏油，曲轴主轴承、连杆轴承或凸轮轴轴承间隙过大。</a:t>
            </a:r>
          </a:p>
          <a:p>
            <a:pPr marL="0" indent="457200">
              <a:lnSpc>
                <a:spcPct val="200000"/>
              </a:lnSpc>
              <a:buNone/>
            </a:pPr>
            <a:r>
              <a:rPr lang="en-US" altLang="zh-CN" sz="2400" dirty="0"/>
              <a:t>5.</a:t>
            </a:r>
            <a:r>
              <a:rPr lang="zh-CN" altLang="zh-CN" sz="2400" dirty="0"/>
              <a:t>机油限压阀调整不当、关闭不严或弹簧折断，汽油泵膜片破裂使汽油漏入油底壳或燃烧室内未燃的气体漏入油底壳内，使机油的黏度下降。</a:t>
            </a:r>
          </a:p>
          <a:p>
            <a:pPr marL="0" indent="457200">
              <a:lnSpc>
                <a:spcPct val="200000"/>
              </a:lnSpc>
              <a:buNone/>
            </a:pPr>
            <a:r>
              <a:rPr lang="en-US" altLang="zh-CN" sz="2400" dirty="0"/>
              <a:t>6.</a:t>
            </a:r>
            <a:r>
              <a:rPr lang="zh-CN" altLang="zh-CN" sz="2400" dirty="0"/>
              <a:t>气缸垫或气缸体损坏，使冷却液漏入油底壳，将机油稀释，机油压力表或其传感器连接导线断路或接触不良。</a:t>
            </a:r>
          </a:p>
        </p:txBody>
      </p:sp>
    </p:spTree>
    <p:extLst>
      <p:ext uri="{BB962C8B-B14F-4D97-AF65-F5344CB8AC3E}">
        <p14:creationId xmlns:p14="http://schemas.microsoft.com/office/powerpoint/2010/main" val="19659091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476672"/>
            <a:ext cx="7632848" cy="1109723"/>
          </a:xfrm>
        </p:spPr>
        <p:txBody>
          <a:bodyPr>
            <a:noAutofit/>
          </a:bodyPr>
          <a:lstStyle/>
          <a:p>
            <a:pPr indent="457200" algn="ctr"/>
            <a:r>
              <a:rPr lang="zh-CN" altLang="zh-CN" sz="3600" b="1" dirty="0">
                <a:solidFill>
                  <a:srgbClr val="FFFF00"/>
                </a:solidFill>
                <a:effectLst/>
                <a:latin typeface="+mn-ea"/>
                <a:ea typeface="+mn-ea"/>
              </a:rPr>
              <a:t>项目</a:t>
            </a:r>
            <a:r>
              <a:rPr lang="en-US" altLang="zh-CN" sz="3600" b="1" dirty="0" smtClean="0">
                <a:solidFill>
                  <a:srgbClr val="FFFF00"/>
                </a:solidFill>
                <a:effectLst/>
                <a:latin typeface="+mn-ea"/>
                <a:ea typeface="+mn-ea"/>
              </a:rPr>
              <a:t>1 </a:t>
            </a:r>
            <a:r>
              <a:rPr lang="zh-CN" altLang="zh-CN" sz="3600" b="1" dirty="0" smtClean="0">
                <a:solidFill>
                  <a:srgbClr val="FFFF00"/>
                </a:solidFill>
                <a:effectLst/>
                <a:latin typeface="+mn-ea"/>
                <a:ea typeface="+mn-ea"/>
              </a:rPr>
              <a:t>机油</a:t>
            </a:r>
            <a:r>
              <a:rPr lang="zh-CN" altLang="zh-CN" sz="3600" b="1" dirty="0">
                <a:solidFill>
                  <a:srgbClr val="FFFF00"/>
                </a:solidFill>
                <a:effectLst/>
                <a:latin typeface="+mn-ea"/>
                <a:ea typeface="+mn-ea"/>
              </a:rPr>
              <a:t>（机油滤清器）的检查与更换</a:t>
            </a:r>
          </a:p>
        </p:txBody>
      </p:sp>
      <p:sp>
        <p:nvSpPr>
          <p:cNvPr id="4" name="文本框 3"/>
          <p:cNvSpPr txBox="1"/>
          <p:nvPr/>
        </p:nvSpPr>
        <p:spPr>
          <a:xfrm>
            <a:off x="683568" y="2132856"/>
            <a:ext cx="7272808" cy="2677656"/>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en-US" altLang="zh-CN" sz="2800" dirty="0"/>
              <a:t>1.</a:t>
            </a:r>
            <a:r>
              <a:rPr lang="zh-CN" altLang="zh-CN" sz="2800" dirty="0"/>
              <a:t>掌握机油油量、油质、油压的检查方法；</a:t>
            </a:r>
          </a:p>
          <a:p>
            <a:pPr indent="457200" algn="just">
              <a:lnSpc>
                <a:spcPct val="200000"/>
              </a:lnSpc>
            </a:pPr>
            <a:r>
              <a:rPr lang="en-US" altLang="zh-CN" sz="2800" dirty="0"/>
              <a:t>2.</a:t>
            </a:r>
            <a:r>
              <a:rPr lang="zh-CN" altLang="zh-CN" sz="2800" dirty="0"/>
              <a:t>掌握机油的更换方法。</a:t>
            </a:r>
            <a:endParaRPr lang="en-US" altLang="zh-CN" sz="2800" dirty="0"/>
          </a:p>
        </p:txBody>
      </p:sp>
    </p:spTree>
    <p:extLst>
      <p:ext uri="{BB962C8B-B14F-4D97-AF65-F5344CB8AC3E}">
        <p14:creationId xmlns:p14="http://schemas.microsoft.com/office/powerpoint/2010/main" val="13965003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04664"/>
            <a:ext cx="8003232" cy="6048672"/>
          </a:xfrm>
        </p:spPr>
        <p:txBody>
          <a:bodyPr>
            <a:normAutofit lnSpcReduction="10000"/>
          </a:bodyPr>
          <a:lstStyle/>
          <a:p>
            <a:pPr marL="0" indent="457200">
              <a:lnSpc>
                <a:spcPct val="200000"/>
              </a:lnSpc>
              <a:buNone/>
            </a:pPr>
            <a:r>
              <a:rPr lang="zh-CN" altLang="zh-CN" sz="2400" b="1" dirty="0" smtClean="0">
                <a:solidFill>
                  <a:srgbClr val="FFFF00"/>
                </a:solidFill>
              </a:rPr>
              <a:t>故障排除</a:t>
            </a:r>
            <a:r>
              <a:rPr lang="zh-CN" altLang="en-US" sz="2400" b="1" dirty="0" smtClean="0">
                <a:solidFill>
                  <a:srgbClr val="FFFF00"/>
                </a:solidFill>
              </a:rPr>
              <a:t>方法</a:t>
            </a:r>
            <a:endParaRPr lang="zh-CN" altLang="zh-CN" sz="2400" b="1" dirty="0">
              <a:solidFill>
                <a:srgbClr val="FFFF00"/>
              </a:solidFill>
            </a:endParaRPr>
          </a:p>
          <a:p>
            <a:pPr marL="0" indent="457200">
              <a:lnSpc>
                <a:spcPct val="200000"/>
              </a:lnSpc>
              <a:buNone/>
            </a:pPr>
            <a:r>
              <a:rPr lang="en-US" altLang="zh-CN" sz="2400" dirty="0"/>
              <a:t>1.</a:t>
            </a:r>
            <a:r>
              <a:rPr lang="zh-CN" altLang="zh-CN" sz="2400" dirty="0"/>
              <a:t>拔出机油标尺，检查机油量及品质。</a:t>
            </a:r>
          </a:p>
          <a:p>
            <a:pPr marL="0" indent="457200">
              <a:lnSpc>
                <a:spcPct val="200000"/>
              </a:lnSpc>
              <a:buNone/>
            </a:pPr>
            <a:r>
              <a:rPr lang="en-US" altLang="zh-CN" sz="2400" dirty="0"/>
              <a:t>2.</a:t>
            </a:r>
            <a:r>
              <a:rPr lang="zh-CN" altLang="zh-CN" sz="2400" dirty="0"/>
              <a:t>检查机油压力表和传感器的工作状况</a:t>
            </a:r>
          </a:p>
          <a:p>
            <a:pPr marL="0" indent="457200">
              <a:lnSpc>
                <a:spcPct val="200000"/>
              </a:lnSpc>
              <a:buNone/>
            </a:pPr>
            <a:r>
              <a:rPr lang="en-US" altLang="zh-CN" sz="2400" dirty="0"/>
              <a:t>3.</a:t>
            </a:r>
            <a:r>
              <a:rPr lang="zh-CN" altLang="zh-CN" sz="2400" dirty="0"/>
              <a:t>若上述检查正常，则应拧松压力传感器，起动发动机，观察连接螺纹孔处机油流的情况。</a:t>
            </a:r>
          </a:p>
          <a:p>
            <a:pPr marL="0" indent="457200">
              <a:lnSpc>
                <a:spcPct val="200000"/>
              </a:lnSpc>
              <a:buNone/>
            </a:pPr>
            <a:r>
              <a:rPr lang="en-US" altLang="zh-CN" sz="2400" dirty="0"/>
              <a:t>4.</a:t>
            </a:r>
            <a:r>
              <a:rPr lang="zh-CN" altLang="zh-CN" sz="2400" dirty="0"/>
              <a:t>若发动机已接近或超过大修间隔里程，则应检查曲轴主轴承、连杆轴承、凸轮轴轴承间隙是否过大；检查其他压力润滑的部位的零件配合间隙是否过大等。</a:t>
            </a:r>
          </a:p>
        </p:txBody>
      </p:sp>
    </p:spTree>
    <p:extLst>
      <p:ext uri="{BB962C8B-B14F-4D97-AF65-F5344CB8AC3E}">
        <p14:creationId xmlns:p14="http://schemas.microsoft.com/office/powerpoint/2010/main" val="179349078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683568" y="476672"/>
            <a:ext cx="7920880" cy="1109723"/>
          </a:xfrm>
          <a:prstGeom prst="rect">
            <a:avLst/>
          </a:prstGeom>
        </p:spPr>
        <p:txBody>
          <a:bodyPr vert="horz" rtlCol="0" anchor="ctr">
            <a:noAutofit/>
            <a:scene3d>
              <a:camera prst="orthographicFront"/>
              <a:lightRig rig="soft" dir="t"/>
            </a:scene3d>
            <a:sp3d prstMaterial="matte">
              <a:bevelT w="12700" h="12700"/>
            </a:sp3d>
          </a:bodyPr>
          <a:lstStyle>
            <a:lvl1pPr algn="l" rtl="0" eaLnBrk="1" latinLnBrk="0" hangingPunct="1">
              <a:spcBef>
                <a:spcPct val="0"/>
              </a:spcBef>
              <a:buNone/>
              <a:defRPr kumimoji="0" lang="zh-CN" altLang="en-US" sz="44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indent="457200" algn="just"/>
            <a:r>
              <a:rPr lang="zh-CN" altLang="en-US" sz="3600" b="1" dirty="0" smtClean="0">
                <a:solidFill>
                  <a:srgbClr val="FFFF00"/>
                </a:solidFill>
                <a:latin typeface="Times New Roman" pitchFamily="18" charset="0"/>
                <a:ea typeface="+mn-ea"/>
                <a:cs typeface="Times New Roman" pitchFamily="18" charset="0"/>
              </a:rPr>
              <a:t>项目</a:t>
            </a:r>
            <a:r>
              <a:rPr lang="en-US" altLang="zh-CN" sz="3600" b="1" dirty="0">
                <a:solidFill>
                  <a:srgbClr val="FFFF00"/>
                </a:solidFill>
                <a:latin typeface="Times New Roman" pitchFamily="18" charset="0"/>
                <a:ea typeface="+mn-ea"/>
                <a:cs typeface="Times New Roman" pitchFamily="18" charset="0"/>
              </a:rPr>
              <a:t>4 </a:t>
            </a:r>
            <a:r>
              <a:rPr lang="zh-CN" altLang="zh-CN" sz="3600" b="1" dirty="0" smtClean="0">
                <a:solidFill>
                  <a:srgbClr val="FFFF00"/>
                </a:solidFill>
                <a:latin typeface="Times New Roman" pitchFamily="18" charset="0"/>
                <a:ea typeface="+mn-ea"/>
                <a:cs typeface="Times New Roman" pitchFamily="18" charset="0"/>
              </a:rPr>
              <a:t>机油</a:t>
            </a:r>
            <a:r>
              <a:rPr lang="zh-CN" altLang="zh-CN" sz="3600" b="1" dirty="0">
                <a:solidFill>
                  <a:srgbClr val="FFFF00"/>
                </a:solidFill>
                <a:latin typeface="Times New Roman" pitchFamily="18" charset="0"/>
                <a:ea typeface="+mn-ea"/>
                <a:cs typeface="Times New Roman" pitchFamily="18" charset="0"/>
              </a:rPr>
              <a:t>压力过高故障的</a:t>
            </a:r>
            <a:r>
              <a:rPr lang="zh-CN" altLang="zh-CN" sz="3600" b="1" dirty="0" smtClean="0">
                <a:solidFill>
                  <a:srgbClr val="FFFF00"/>
                </a:solidFill>
                <a:latin typeface="Times New Roman" pitchFamily="18" charset="0"/>
                <a:ea typeface="+mn-ea"/>
                <a:cs typeface="Times New Roman" pitchFamily="18" charset="0"/>
              </a:rPr>
              <a:t>诊断</a:t>
            </a:r>
            <a:endParaRPr lang="en-US" altLang="zh-CN" sz="3600" b="1" dirty="0" smtClean="0">
              <a:solidFill>
                <a:srgbClr val="FFFF00"/>
              </a:solidFill>
              <a:latin typeface="Times New Roman" pitchFamily="18" charset="0"/>
              <a:ea typeface="+mn-ea"/>
              <a:cs typeface="Times New Roman" pitchFamily="18" charset="0"/>
            </a:endParaRPr>
          </a:p>
          <a:p>
            <a:pPr indent="457200" algn="just"/>
            <a:r>
              <a:rPr lang="en-US" altLang="zh-CN" sz="3600" b="1" dirty="0">
                <a:solidFill>
                  <a:srgbClr val="FFFF00"/>
                </a:solidFill>
                <a:latin typeface="Times New Roman" pitchFamily="18" charset="0"/>
                <a:ea typeface="+mn-ea"/>
                <a:cs typeface="Times New Roman" pitchFamily="18" charset="0"/>
              </a:rPr>
              <a:t> </a:t>
            </a:r>
            <a:r>
              <a:rPr lang="en-US" altLang="zh-CN" sz="3600" b="1" dirty="0" smtClean="0">
                <a:solidFill>
                  <a:srgbClr val="FFFF00"/>
                </a:solidFill>
                <a:latin typeface="Times New Roman" pitchFamily="18" charset="0"/>
                <a:ea typeface="+mn-ea"/>
                <a:cs typeface="Times New Roman" pitchFamily="18" charset="0"/>
              </a:rPr>
              <a:t>                     </a:t>
            </a:r>
            <a:r>
              <a:rPr lang="zh-CN" altLang="zh-CN" sz="3600" b="1" dirty="0" smtClean="0">
                <a:solidFill>
                  <a:srgbClr val="FFFF00"/>
                </a:solidFill>
                <a:latin typeface="Times New Roman" pitchFamily="18" charset="0"/>
                <a:ea typeface="+mn-ea"/>
                <a:cs typeface="Times New Roman" pitchFamily="18" charset="0"/>
              </a:rPr>
              <a:t>与</a:t>
            </a:r>
            <a:r>
              <a:rPr lang="zh-CN" altLang="zh-CN" sz="3600" b="1" dirty="0">
                <a:solidFill>
                  <a:srgbClr val="FFFF00"/>
                </a:solidFill>
                <a:latin typeface="Times New Roman" pitchFamily="18" charset="0"/>
                <a:ea typeface="+mn-ea"/>
                <a:cs typeface="Times New Roman" pitchFamily="18" charset="0"/>
              </a:rPr>
              <a:t>排除</a:t>
            </a:r>
            <a:endParaRPr lang="zh-CN" altLang="en-US" sz="3600" b="1" dirty="0">
              <a:solidFill>
                <a:srgbClr val="FFFF00"/>
              </a:solidFill>
              <a:latin typeface="Times New Roman" pitchFamily="18" charset="0"/>
              <a:ea typeface="+mn-ea"/>
              <a:cs typeface="Times New Roman" pitchFamily="18" charset="0"/>
            </a:endParaRPr>
          </a:p>
        </p:txBody>
      </p:sp>
      <p:sp>
        <p:nvSpPr>
          <p:cNvPr id="5" name="文本框 4"/>
          <p:cNvSpPr txBox="1"/>
          <p:nvPr/>
        </p:nvSpPr>
        <p:spPr>
          <a:xfrm>
            <a:off x="683568" y="2060848"/>
            <a:ext cx="7632848" cy="2677656"/>
          </a:xfrm>
          <a:prstGeom prst="rect">
            <a:avLst/>
          </a:prstGeom>
          <a:noFill/>
        </p:spPr>
        <p:txBody>
          <a:bodyPr wrap="square" rtlCol="0">
            <a:spAutoFit/>
          </a:bodyPr>
          <a:lstStyle/>
          <a:p>
            <a:pPr indent="457200" algn="just">
              <a:lnSpc>
                <a:spcPct val="200000"/>
              </a:lnSpc>
            </a:pPr>
            <a:r>
              <a:rPr lang="zh-CN" altLang="en-US" sz="2800" dirty="0" smtClean="0">
                <a:solidFill>
                  <a:srgbClr val="FFFF00"/>
                </a:solidFill>
              </a:rPr>
              <a:t>实训要求</a:t>
            </a:r>
            <a:endParaRPr lang="en-US" altLang="zh-CN" sz="2800" dirty="0" smtClean="0">
              <a:solidFill>
                <a:srgbClr val="FFFF00"/>
              </a:solidFill>
            </a:endParaRPr>
          </a:p>
          <a:p>
            <a:pPr indent="457200" algn="just">
              <a:lnSpc>
                <a:spcPct val="200000"/>
              </a:lnSpc>
            </a:pPr>
            <a:r>
              <a:rPr lang="en-US" altLang="zh-CN" sz="2800" dirty="0"/>
              <a:t>1.</a:t>
            </a:r>
            <a:r>
              <a:rPr lang="zh-CN" altLang="zh-CN" sz="2800" dirty="0"/>
              <a:t>掌握机油压力过高的现象及原因；</a:t>
            </a:r>
          </a:p>
          <a:p>
            <a:pPr indent="457200" algn="just">
              <a:lnSpc>
                <a:spcPct val="200000"/>
              </a:lnSpc>
            </a:pPr>
            <a:r>
              <a:rPr lang="en-US" altLang="zh-CN" sz="2800" dirty="0"/>
              <a:t>2.</a:t>
            </a:r>
            <a:r>
              <a:rPr lang="zh-CN" altLang="zh-CN" sz="2800" dirty="0"/>
              <a:t>掌握机油压力过高的故障排除方法。</a:t>
            </a:r>
            <a:endParaRPr lang="en-US" altLang="zh-CN" sz="2800" dirty="0"/>
          </a:p>
        </p:txBody>
      </p:sp>
    </p:spTree>
    <p:extLst>
      <p:ext uri="{BB962C8B-B14F-4D97-AF65-F5344CB8AC3E}">
        <p14:creationId xmlns:p14="http://schemas.microsoft.com/office/powerpoint/2010/main" val="159405405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764704"/>
            <a:ext cx="7848872" cy="1008112"/>
          </a:xfrm>
        </p:spPr>
        <p:txBody>
          <a:bodyPr>
            <a:noAutofit/>
          </a:bodyPr>
          <a:lstStyle/>
          <a:p>
            <a:pPr indent="0" algn="just">
              <a:lnSpc>
                <a:spcPct val="200000"/>
              </a:lnSpc>
              <a:buNone/>
            </a:pPr>
            <a:r>
              <a:rPr lang="zh-CN" altLang="en-US" sz="2400" b="1" dirty="0" smtClean="0">
                <a:solidFill>
                  <a:srgbClr val="FFFF00"/>
                </a:solidFill>
              </a:rPr>
              <a:t>主要实训器材</a:t>
            </a:r>
            <a:endParaRPr lang="en-US" altLang="zh-CN" sz="2400" b="1" dirty="0" smtClean="0">
              <a:solidFill>
                <a:srgbClr val="FFFF00"/>
              </a:solidFill>
            </a:endParaRPr>
          </a:p>
        </p:txBody>
      </p:sp>
      <p:grpSp>
        <p:nvGrpSpPr>
          <p:cNvPr id="17" name="组合 16"/>
          <p:cNvGrpSpPr/>
          <p:nvPr/>
        </p:nvGrpSpPr>
        <p:grpSpPr>
          <a:xfrm>
            <a:off x="1475656" y="2492896"/>
            <a:ext cx="3096344" cy="2880320"/>
            <a:chOff x="611560" y="2420888"/>
            <a:chExt cx="2806654" cy="2200310"/>
          </a:xfrm>
        </p:grpSpPr>
        <p:sp>
          <p:nvSpPr>
            <p:cNvPr id="8" name="文本框 7"/>
            <p:cNvSpPr txBox="1"/>
            <p:nvPr/>
          </p:nvSpPr>
          <p:spPr>
            <a:xfrm>
              <a:off x="611560" y="4221088"/>
              <a:ext cx="2806654" cy="400110"/>
            </a:xfrm>
            <a:prstGeom prst="rect">
              <a:avLst/>
            </a:prstGeom>
            <a:noFill/>
          </p:spPr>
          <p:txBody>
            <a:bodyPr wrap="square" rtlCol="0">
              <a:spAutoFit/>
            </a:bodyPr>
            <a:lstStyle/>
            <a:p>
              <a:pPr algn="ctr"/>
              <a:r>
                <a:rPr lang="zh-CN" altLang="zh-CN" sz="2000" b="1" dirty="0"/>
                <a:t>实训汽车</a:t>
              </a:r>
              <a:endParaRPr lang="zh-CN" altLang="en-US" sz="2000" b="1" dirty="0"/>
            </a:p>
          </p:txBody>
        </p:sp>
        <p:pic>
          <p:nvPicPr>
            <p:cNvPr id="7" name="图片 6"/>
            <p:cNvPicPr>
              <a:picLocks noChangeAspect="1"/>
            </p:cNvPicPr>
            <p:nvPr/>
          </p:nvPicPr>
          <p:blipFill>
            <a:blip r:embed="rId2"/>
            <a:stretch>
              <a:fillRect/>
            </a:stretch>
          </p:blipFill>
          <p:spPr>
            <a:xfrm>
              <a:off x="683568" y="2420888"/>
              <a:ext cx="2447925" cy="1619250"/>
            </a:xfrm>
            <a:prstGeom prst="rect">
              <a:avLst/>
            </a:prstGeom>
          </p:spPr>
        </p:pic>
      </p:grpSp>
      <p:sp>
        <p:nvSpPr>
          <p:cNvPr id="12" name="文本框 11"/>
          <p:cNvSpPr txBox="1"/>
          <p:nvPr/>
        </p:nvSpPr>
        <p:spPr>
          <a:xfrm>
            <a:off x="5597394" y="5114659"/>
            <a:ext cx="2053640" cy="474582"/>
          </a:xfrm>
          <a:prstGeom prst="rect">
            <a:avLst/>
          </a:prstGeom>
          <a:noFill/>
        </p:spPr>
        <p:txBody>
          <a:bodyPr wrap="square" rtlCol="0">
            <a:spAutoFit/>
          </a:bodyPr>
          <a:lstStyle/>
          <a:p>
            <a:pPr algn="ctr"/>
            <a:r>
              <a:rPr lang="zh-CN" altLang="zh-CN" b="1"/>
              <a:t>常用修理工具</a:t>
            </a:r>
            <a:endParaRPr lang="zh-CN" altLang="en-US" b="1" dirty="0"/>
          </a:p>
        </p:txBody>
      </p:sp>
      <p:pic>
        <p:nvPicPr>
          <p:cNvPr id="2" name="图片 1"/>
          <p:cNvPicPr>
            <a:picLocks noChangeAspect="1"/>
          </p:cNvPicPr>
          <p:nvPr/>
        </p:nvPicPr>
        <p:blipFill>
          <a:blip r:embed="rId3"/>
          <a:stretch>
            <a:fillRect/>
          </a:stretch>
        </p:blipFill>
        <p:spPr>
          <a:xfrm>
            <a:off x="5364088" y="2420888"/>
            <a:ext cx="2448272" cy="2459875"/>
          </a:xfrm>
          <a:prstGeom prst="rect">
            <a:avLst/>
          </a:prstGeom>
        </p:spPr>
      </p:pic>
    </p:spTree>
    <p:extLst>
      <p:ext uri="{BB962C8B-B14F-4D97-AF65-F5344CB8AC3E}">
        <p14:creationId xmlns:p14="http://schemas.microsoft.com/office/powerpoint/2010/main" val="229650576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04664"/>
            <a:ext cx="8460432" cy="5721499"/>
          </a:xfrm>
        </p:spPr>
        <p:txBody>
          <a:bodyPr>
            <a:noAutofit/>
          </a:bodyPr>
          <a:lstStyle/>
          <a:p>
            <a:pPr marL="0" indent="457200">
              <a:lnSpc>
                <a:spcPct val="200000"/>
              </a:lnSpc>
              <a:buNone/>
            </a:pPr>
            <a:r>
              <a:rPr lang="zh-CN" altLang="zh-CN" sz="2400" b="1" dirty="0">
                <a:solidFill>
                  <a:srgbClr val="FFFF00"/>
                </a:solidFill>
              </a:rPr>
              <a:t>故障现象</a:t>
            </a:r>
          </a:p>
          <a:p>
            <a:pPr marL="0" indent="457200">
              <a:lnSpc>
                <a:spcPct val="200000"/>
              </a:lnSpc>
              <a:buNone/>
            </a:pPr>
            <a:r>
              <a:rPr lang="en-US" altLang="zh-CN" sz="2400" dirty="0"/>
              <a:t>1.</a:t>
            </a:r>
            <a:r>
              <a:rPr lang="zh-CN" altLang="zh-CN" sz="2400" dirty="0"/>
              <a:t>接通点火开关，机油压力表即产生压力指示。</a:t>
            </a:r>
          </a:p>
          <a:p>
            <a:pPr marL="0" indent="457200">
              <a:lnSpc>
                <a:spcPct val="200000"/>
              </a:lnSpc>
              <a:buNone/>
            </a:pPr>
            <a:r>
              <a:rPr lang="en-US" altLang="zh-CN" sz="2400" dirty="0"/>
              <a:t>2.</a:t>
            </a:r>
            <a:r>
              <a:rPr lang="zh-CN" altLang="zh-CN" sz="2400" dirty="0"/>
              <a:t>发动机在正常温度和转速运转，机油压力表读数始终高于规定值。</a:t>
            </a:r>
          </a:p>
          <a:p>
            <a:pPr marL="0" indent="457200">
              <a:lnSpc>
                <a:spcPct val="200000"/>
              </a:lnSpc>
              <a:buNone/>
            </a:pPr>
            <a:r>
              <a:rPr lang="en-US" altLang="zh-CN" sz="2400" dirty="0"/>
              <a:t>3.</a:t>
            </a:r>
            <a:r>
              <a:rPr lang="zh-CN" altLang="zh-CN" sz="2400" dirty="0"/>
              <a:t>发动机在运转过程中，机油压力突然升高</a:t>
            </a:r>
            <a:r>
              <a:rPr lang="zh-CN" altLang="zh-CN" sz="2400" dirty="0"/>
              <a:t>。</a:t>
            </a:r>
            <a:endParaRPr lang="en-US" altLang="zh-CN" sz="2400" dirty="0"/>
          </a:p>
          <a:p>
            <a:pPr marL="0" indent="457200">
              <a:lnSpc>
                <a:spcPct val="200000"/>
              </a:lnSpc>
              <a:buNone/>
            </a:pPr>
            <a:r>
              <a:rPr lang="zh-CN" altLang="zh-CN" sz="2400" b="1" dirty="0">
                <a:solidFill>
                  <a:srgbClr val="FFFF00"/>
                </a:solidFill>
              </a:rPr>
              <a:t>故障</a:t>
            </a:r>
            <a:r>
              <a:rPr lang="zh-CN" altLang="zh-CN" sz="2400" b="1" dirty="0">
                <a:solidFill>
                  <a:srgbClr val="FFFF00"/>
                </a:solidFill>
              </a:rPr>
              <a:t>原因</a:t>
            </a:r>
          </a:p>
          <a:p>
            <a:pPr marL="0" indent="457200">
              <a:lnSpc>
                <a:spcPct val="200000"/>
              </a:lnSpc>
              <a:buNone/>
            </a:pPr>
            <a:r>
              <a:rPr lang="en-US" altLang="zh-CN" sz="2400" dirty="0"/>
              <a:t>l.</a:t>
            </a:r>
            <a:r>
              <a:rPr lang="zh-CN" altLang="zh-CN" sz="2400" dirty="0"/>
              <a:t>机油黏度过大。</a:t>
            </a:r>
          </a:p>
        </p:txBody>
      </p:sp>
    </p:spTree>
    <p:extLst>
      <p:ext uri="{BB962C8B-B14F-4D97-AF65-F5344CB8AC3E}">
        <p14:creationId xmlns:p14="http://schemas.microsoft.com/office/powerpoint/2010/main" val="282597985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692696"/>
            <a:ext cx="8003232" cy="5289451"/>
          </a:xfrm>
        </p:spPr>
        <p:txBody>
          <a:bodyPr>
            <a:noAutofit/>
          </a:bodyPr>
          <a:lstStyle/>
          <a:p>
            <a:pPr marL="0" indent="457200">
              <a:lnSpc>
                <a:spcPct val="200000"/>
              </a:lnSpc>
              <a:buNone/>
            </a:pPr>
            <a:r>
              <a:rPr lang="en-US" altLang="zh-CN" sz="2400" dirty="0"/>
              <a:t>2.</a:t>
            </a:r>
            <a:r>
              <a:rPr lang="zh-CN" altLang="zh-CN" sz="2400" dirty="0"/>
              <a:t>限压阀调整不当或移动犯卡。</a:t>
            </a:r>
          </a:p>
          <a:p>
            <a:pPr marL="0" indent="457200">
              <a:lnSpc>
                <a:spcPct val="200000"/>
              </a:lnSpc>
              <a:buNone/>
            </a:pPr>
            <a:r>
              <a:rPr lang="en-US" altLang="zh-CN" sz="2400" dirty="0"/>
              <a:t>3.</a:t>
            </a:r>
            <a:r>
              <a:rPr lang="zh-CN" altLang="zh-CN" sz="2400" dirty="0"/>
              <a:t>通往各摩擦表面的分油道内积垢堵塞。</a:t>
            </a:r>
          </a:p>
          <a:p>
            <a:pPr marL="0" indent="457200">
              <a:lnSpc>
                <a:spcPct val="200000"/>
              </a:lnSpc>
              <a:buNone/>
            </a:pPr>
            <a:r>
              <a:rPr lang="en-US" altLang="zh-CN" sz="2400" dirty="0"/>
              <a:t>4.</a:t>
            </a:r>
            <a:r>
              <a:rPr lang="zh-CN" altLang="zh-CN" sz="2400" dirty="0"/>
              <a:t>曲轴主轴承、连杆轴承或凸轮轴轴承间隙过小。</a:t>
            </a:r>
          </a:p>
          <a:p>
            <a:pPr marL="0" indent="457200">
              <a:lnSpc>
                <a:spcPct val="200000"/>
              </a:lnSpc>
              <a:buNone/>
            </a:pPr>
            <a:r>
              <a:rPr lang="en-US" altLang="zh-CN" sz="2400" dirty="0"/>
              <a:t>5.</a:t>
            </a:r>
            <a:r>
              <a:rPr lang="zh-CN" altLang="zh-CN" sz="2400" dirty="0"/>
              <a:t>机油压力表或传感器工作不良。</a:t>
            </a:r>
          </a:p>
          <a:p>
            <a:pPr marL="0" indent="457200">
              <a:lnSpc>
                <a:spcPct val="200000"/>
              </a:lnSpc>
              <a:buNone/>
            </a:pPr>
            <a:r>
              <a:rPr lang="en-US" altLang="zh-CN" sz="2400" dirty="0"/>
              <a:t>6.</a:t>
            </a:r>
            <a:r>
              <a:rPr lang="zh-CN" altLang="zh-CN" sz="2400" dirty="0"/>
              <a:t>机油粗滤器滤心堵塞且旁通阀开启困难。</a:t>
            </a:r>
          </a:p>
        </p:txBody>
      </p:sp>
    </p:spTree>
    <p:extLst>
      <p:ext uri="{BB962C8B-B14F-4D97-AF65-F5344CB8AC3E}">
        <p14:creationId xmlns:p14="http://schemas.microsoft.com/office/powerpoint/2010/main" val="338908923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04664"/>
            <a:ext cx="8003232" cy="6048672"/>
          </a:xfrm>
        </p:spPr>
        <p:txBody>
          <a:bodyPr>
            <a:normAutofit lnSpcReduction="10000"/>
          </a:bodyPr>
          <a:lstStyle/>
          <a:p>
            <a:pPr marL="0" indent="457200">
              <a:lnSpc>
                <a:spcPct val="200000"/>
              </a:lnSpc>
              <a:buNone/>
            </a:pPr>
            <a:r>
              <a:rPr lang="zh-CN" altLang="zh-CN" sz="2400" b="1" dirty="0" smtClean="0">
                <a:solidFill>
                  <a:srgbClr val="FFFF00"/>
                </a:solidFill>
              </a:rPr>
              <a:t>故障排除</a:t>
            </a:r>
            <a:r>
              <a:rPr lang="zh-CN" altLang="en-US" sz="2400" b="1" dirty="0" smtClean="0">
                <a:solidFill>
                  <a:srgbClr val="FFFF00"/>
                </a:solidFill>
              </a:rPr>
              <a:t>方法</a:t>
            </a:r>
            <a:endParaRPr lang="zh-CN" altLang="zh-CN" sz="2400" b="1" dirty="0">
              <a:solidFill>
                <a:srgbClr val="FFFF00"/>
              </a:solidFill>
            </a:endParaRPr>
          </a:p>
          <a:p>
            <a:pPr marL="0" indent="457200">
              <a:lnSpc>
                <a:spcPct val="200000"/>
              </a:lnSpc>
              <a:buNone/>
            </a:pPr>
            <a:r>
              <a:rPr lang="en-US" altLang="zh-CN" sz="2400" dirty="0"/>
              <a:t>1.</a:t>
            </a:r>
            <a:r>
              <a:rPr lang="zh-CN" altLang="zh-CN" sz="2400" dirty="0"/>
              <a:t>发动机运转过程中，机油压力突然升高，但没有其他异常现象，应首先检查机油压力传感器上的导线是否接地。</a:t>
            </a:r>
          </a:p>
          <a:p>
            <a:pPr marL="0" indent="457200">
              <a:lnSpc>
                <a:spcPct val="200000"/>
              </a:lnSpc>
              <a:buNone/>
            </a:pPr>
            <a:r>
              <a:rPr lang="en-US" altLang="zh-CN" sz="2400" dirty="0"/>
              <a:t>2.</a:t>
            </a:r>
            <a:r>
              <a:rPr lang="zh-CN" altLang="zh-CN" sz="2400" dirty="0"/>
              <a:t>发动机运转过程中，机油压力表指示始终偏高，则应接通点火开关，检查机油压力表的指针是否指零。</a:t>
            </a:r>
          </a:p>
          <a:p>
            <a:pPr marL="0" indent="457200">
              <a:lnSpc>
                <a:spcPct val="200000"/>
              </a:lnSpc>
              <a:buNone/>
            </a:pPr>
            <a:r>
              <a:rPr lang="en-US" altLang="zh-CN" sz="2400" dirty="0"/>
              <a:t>3.</a:t>
            </a:r>
            <a:r>
              <a:rPr lang="zh-CN" altLang="zh-CN" sz="2400" dirty="0"/>
              <a:t>检查机油的黏度是否过大，若机油黏度过大，则应更换规定牌号和规格的机油。</a:t>
            </a:r>
          </a:p>
          <a:p>
            <a:pPr marL="0" indent="457200">
              <a:lnSpc>
                <a:spcPct val="200000"/>
              </a:lnSpc>
              <a:buNone/>
            </a:pPr>
            <a:r>
              <a:rPr lang="en-US" altLang="zh-CN" sz="2400" dirty="0"/>
              <a:t>4.</a:t>
            </a:r>
            <a:r>
              <a:rPr lang="zh-CN" altLang="zh-CN" sz="2400" dirty="0"/>
              <a:t>检查机油压力限压阀是否调整不当或不能开启。</a:t>
            </a:r>
          </a:p>
        </p:txBody>
      </p:sp>
    </p:spTree>
    <p:extLst>
      <p:ext uri="{BB962C8B-B14F-4D97-AF65-F5344CB8AC3E}">
        <p14:creationId xmlns:p14="http://schemas.microsoft.com/office/powerpoint/2010/main" val="47762473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692696"/>
            <a:ext cx="8003232" cy="5289451"/>
          </a:xfrm>
        </p:spPr>
        <p:txBody>
          <a:bodyPr>
            <a:noAutofit/>
          </a:bodyPr>
          <a:lstStyle/>
          <a:p>
            <a:pPr marL="0" indent="457200">
              <a:lnSpc>
                <a:spcPct val="200000"/>
              </a:lnSpc>
              <a:buNone/>
            </a:pPr>
            <a:r>
              <a:rPr lang="en-US" altLang="zh-CN" sz="2400" dirty="0"/>
              <a:t>5.</a:t>
            </a:r>
            <a:r>
              <a:rPr lang="zh-CN" altLang="zh-CN" sz="2400" dirty="0"/>
              <a:t>若过高的机油压力冲坏机油滤清器的密封垫，而机油压力表的读数却较低，则为机油粗滤器的滤心堵塞且旁通阀开启困难或缸体上的油道堵塞。</a:t>
            </a:r>
          </a:p>
          <a:p>
            <a:pPr marL="0" indent="457200">
              <a:lnSpc>
                <a:spcPct val="200000"/>
              </a:lnSpc>
              <a:buNone/>
            </a:pPr>
            <a:r>
              <a:rPr lang="en-US" altLang="zh-CN" sz="2400" dirty="0"/>
              <a:t>6.</a:t>
            </a:r>
            <a:r>
              <a:rPr lang="zh-CN" altLang="zh-CN" sz="2400" dirty="0"/>
              <a:t>对于新装发动机，若曲轴主轴承、连杆轴承或凸轮轴轴承间隙过小，会引起机油压力偏高。</a:t>
            </a:r>
          </a:p>
        </p:txBody>
      </p:sp>
    </p:spTree>
    <p:extLst>
      <p:ext uri="{BB962C8B-B14F-4D97-AF65-F5344CB8AC3E}">
        <p14:creationId xmlns:p14="http://schemas.microsoft.com/office/powerpoint/2010/main" val="6047572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764704"/>
            <a:ext cx="7848872" cy="1008112"/>
          </a:xfrm>
        </p:spPr>
        <p:txBody>
          <a:bodyPr>
            <a:noAutofit/>
          </a:bodyPr>
          <a:lstStyle/>
          <a:p>
            <a:pPr indent="0" algn="just">
              <a:lnSpc>
                <a:spcPct val="200000"/>
              </a:lnSpc>
              <a:buNone/>
            </a:pPr>
            <a:r>
              <a:rPr lang="zh-CN" altLang="en-US" sz="2400" dirty="0" smtClean="0"/>
              <a:t>主要实训器材</a:t>
            </a:r>
            <a:endParaRPr lang="en-US" altLang="zh-CN" sz="2400" dirty="0" smtClean="0"/>
          </a:p>
        </p:txBody>
      </p:sp>
      <p:sp>
        <p:nvSpPr>
          <p:cNvPr id="8" name="文本框 7"/>
          <p:cNvSpPr txBox="1"/>
          <p:nvPr/>
        </p:nvSpPr>
        <p:spPr>
          <a:xfrm>
            <a:off x="611560" y="4777446"/>
            <a:ext cx="3096344" cy="523765"/>
          </a:xfrm>
          <a:prstGeom prst="rect">
            <a:avLst/>
          </a:prstGeom>
          <a:noFill/>
        </p:spPr>
        <p:txBody>
          <a:bodyPr wrap="square" rtlCol="0">
            <a:spAutoFit/>
          </a:bodyPr>
          <a:lstStyle/>
          <a:p>
            <a:pPr algn="ctr"/>
            <a:r>
              <a:rPr lang="zh-CN" altLang="zh-CN" sz="2000" b="1" dirty="0"/>
              <a:t>实训汽车</a:t>
            </a:r>
            <a:endParaRPr lang="zh-CN" altLang="en-US" sz="2000" b="1" dirty="0"/>
          </a:p>
        </p:txBody>
      </p:sp>
      <p:grpSp>
        <p:nvGrpSpPr>
          <p:cNvPr id="18" name="组合 17"/>
          <p:cNvGrpSpPr/>
          <p:nvPr/>
        </p:nvGrpSpPr>
        <p:grpSpPr>
          <a:xfrm>
            <a:off x="3707904" y="2348880"/>
            <a:ext cx="2232248" cy="2880320"/>
            <a:chOff x="3707904" y="2348880"/>
            <a:chExt cx="1800225" cy="2241540"/>
          </a:xfrm>
        </p:grpSpPr>
        <p:sp>
          <p:nvSpPr>
            <p:cNvPr id="12" name="文本框 11"/>
            <p:cNvSpPr txBox="1"/>
            <p:nvPr/>
          </p:nvSpPr>
          <p:spPr>
            <a:xfrm>
              <a:off x="3779912" y="4221088"/>
              <a:ext cx="1656184" cy="369332"/>
            </a:xfrm>
            <a:prstGeom prst="rect">
              <a:avLst/>
            </a:prstGeom>
            <a:noFill/>
          </p:spPr>
          <p:txBody>
            <a:bodyPr wrap="square" rtlCol="0">
              <a:spAutoFit/>
            </a:bodyPr>
            <a:lstStyle/>
            <a:p>
              <a:pPr algn="ctr"/>
              <a:r>
                <a:rPr lang="zh-CN" altLang="zh-CN" b="1" dirty="0"/>
                <a:t>常用修理工具</a:t>
              </a:r>
              <a:endParaRPr lang="zh-CN" altLang="en-US" b="1" dirty="0"/>
            </a:p>
          </p:txBody>
        </p:sp>
        <p:pic>
          <p:nvPicPr>
            <p:cNvPr id="14" name="图片 13"/>
            <p:cNvPicPr>
              <a:picLocks noChangeAspect="1"/>
            </p:cNvPicPr>
            <p:nvPr/>
          </p:nvPicPr>
          <p:blipFill>
            <a:blip r:embed="rId2"/>
            <a:stretch>
              <a:fillRect/>
            </a:stretch>
          </p:blipFill>
          <p:spPr>
            <a:xfrm>
              <a:off x="3707904" y="2348880"/>
              <a:ext cx="1800225" cy="1685925"/>
            </a:xfrm>
            <a:prstGeom prst="rect">
              <a:avLst/>
            </a:prstGeom>
          </p:spPr>
        </p:pic>
      </p:grpSp>
      <p:sp>
        <p:nvSpPr>
          <p:cNvPr id="11" name="文本框 10"/>
          <p:cNvSpPr txBox="1"/>
          <p:nvPr/>
        </p:nvSpPr>
        <p:spPr>
          <a:xfrm>
            <a:off x="6660232" y="4797152"/>
            <a:ext cx="1926243" cy="369332"/>
          </a:xfrm>
          <a:prstGeom prst="rect">
            <a:avLst/>
          </a:prstGeom>
          <a:noFill/>
        </p:spPr>
        <p:txBody>
          <a:bodyPr wrap="square" rtlCol="0">
            <a:spAutoFit/>
          </a:bodyPr>
          <a:lstStyle/>
          <a:p>
            <a:pPr algn="ctr"/>
            <a:r>
              <a:rPr lang="zh-CN" altLang="zh-CN" b="1" dirty="0"/>
              <a:t>不锈钢铁盆</a:t>
            </a:r>
            <a:endParaRPr lang="zh-CN" altLang="en-US" b="1" dirty="0"/>
          </a:p>
        </p:txBody>
      </p:sp>
      <p:pic>
        <p:nvPicPr>
          <p:cNvPr id="15" name="图片 14"/>
          <p:cNvPicPr>
            <a:picLocks noChangeAspect="1"/>
          </p:cNvPicPr>
          <p:nvPr/>
        </p:nvPicPr>
        <p:blipFill>
          <a:blip r:embed="rId3"/>
          <a:stretch>
            <a:fillRect/>
          </a:stretch>
        </p:blipFill>
        <p:spPr>
          <a:xfrm>
            <a:off x="6444208" y="2780928"/>
            <a:ext cx="2361292" cy="1656184"/>
          </a:xfrm>
          <a:prstGeom prst="rect">
            <a:avLst/>
          </a:prstGeom>
        </p:spPr>
      </p:pic>
      <p:pic>
        <p:nvPicPr>
          <p:cNvPr id="3" name="图片 2"/>
          <p:cNvPicPr>
            <a:picLocks noChangeAspect="1"/>
          </p:cNvPicPr>
          <p:nvPr/>
        </p:nvPicPr>
        <p:blipFill>
          <a:blip r:embed="rId4"/>
          <a:stretch>
            <a:fillRect/>
          </a:stretch>
        </p:blipFill>
        <p:spPr>
          <a:xfrm>
            <a:off x="683568" y="2348880"/>
            <a:ext cx="2753713" cy="2160240"/>
          </a:xfrm>
          <a:prstGeom prst="rect">
            <a:avLst/>
          </a:prstGeom>
        </p:spPr>
      </p:pic>
    </p:spTree>
    <p:extLst>
      <p:ext uri="{BB962C8B-B14F-4D97-AF65-F5344CB8AC3E}">
        <p14:creationId xmlns:p14="http://schemas.microsoft.com/office/powerpoint/2010/main" val="22600493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16632"/>
            <a:ext cx="7632848" cy="1109723"/>
          </a:xfrm>
        </p:spPr>
        <p:txBody>
          <a:bodyPr>
            <a:noAutofit/>
          </a:bodyPr>
          <a:lstStyle/>
          <a:p>
            <a:pPr indent="457200" algn="just"/>
            <a:r>
              <a:rPr lang="zh-CN" altLang="zh-CN" sz="3600" b="1" dirty="0">
                <a:solidFill>
                  <a:srgbClr val="FFFF00"/>
                </a:solidFill>
                <a:latin typeface="Times New Roman" pitchFamily="18" charset="0"/>
                <a:ea typeface="+mn-ea"/>
                <a:cs typeface="Times New Roman" pitchFamily="18" charset="0"/>
              </a:rPr>
              <a:t>实训内容</a:t>
            </a:r>
            <a:endParaRPr lang="zh-CN" altLang="en-US" sz="3600" b="1" dirty="0">
              <a:solidFill>
                <a:srgbClr val="FFFF00"/>
              </a:solidFill>
              <a:latin typeface="Times New Roman" pitchFamily="18" charset="0"/>
              <a:ea typeface="+mn-ea"/>
              <a:cs typeface="Times New Roman" pitchFamily="18" charset="0"/>
            </a:endParaRPr>
          </a:p>
        </p:txBody>
      </p:sp>
      <p:sp>
        <p:nvSpPr>
          <p:cNvPr id="35" name="文本框 34"/>
          <p:cNvSpPr txBox="1"/>
          <p:nvPr/>
        </p:nvSpPr>
        <p:spPr>
          <a:xfrm>
            <a:off x="611560" y="980728"/>
            <a:ext cx="8064896" cy="719812"/>
          </a:xfrm>
          <a:prstGeom prst="rect">
            <a:avLst/>
          </a:prstGeom>
          <a:noFill/>
        </p:spPr>
        <p:txBody>
          <a:bodyPr wrap="square" rtlCol="0">
            <a:spAutoFit/>
          </a:bodyPr>
          <a:lstStyle/>
          <a:p>
            <a:pPr indent="457200">
              <a:lnSpc>
                <a:spcPct val="200000"/>
              </a:lnSpc>
            </a:pPr>
            <a:r>
              <a:rPr lang="zh-CN" altLang="zh-CN" sz="2400" b="1" dirty="0"/>
              <a:t>（一）</a:t>
            </a:r>
            <a:r>
              <a:rPr lang="zh-CN" altLang="zh-CN" sz="2400" b="1" dirty="0">
                <a:solidFill>
                  <a:srgbClr val="FFFF00"/>
                </a:solidFill>
              </a:rPr>
              <a:t>机油油量的检查</a:t>
            </a:r>
            <a:endParaRPr lang="zh-CN" altLang="en-US" sz="2400" dirty="0">
              <a:solidFill>
                <a:srgbClr val="FFFF00"/>
              </a:solidFill>
            </a:endParaRPr>
          </a:p>
        </p:txBody>
      </p:sp>
      <p:sp>
        <p:nvSpPr>
          <p:cNvPr id="10" name="文本框 9"/>
          <p:cNvSpPr txBox="1"/>
          <p:nvPr/>
        </p:nvSpPr>
        <p:spPr>
          <a:xfrm>
            <a:off x="683568" y="1700808"/>
            <a:ext cx="4536504" cy="4524315"/>
          </a:xfrm>
          <a:prstGeom prst="rect">
            <a:avLst/>
          </a:prstGeom>
          <a:noFill/>
        </p:spPr>
        <p:txBody>
          <a:bodyPr wrap="square" rtlCol="0">
            <a:spAutoFit/>
          </a:bodyPr>
          <a:lstStyle/>
          <a:p>
            <a:pPr indent="457200">
              <a:lnSpc>
                <a:spcPct val="200000"/>
              </a:lnSpc>
            </a:pPr>
            <a:r>
              <a:rPr lang="en-US" altLang="zh-CN" sz="2400" dirty="0"/>
              <a:t>1.</a:t>
            </a:r>
            <a:r>
              <a:rPr lang="zh-CN" altLang="zh-CN" sz="2400" dirty="0"/>
              <a:t>选择发动机起动前或停机</a:t>
            </a:r>
            <a:r>
              <a:rPr lang="en-US" altLang="zh-CN" sz="2400" dirty="0"/>
              <a:t>1O</a:t>
            </a:r>
            <a:r>
              <a:rPr lang="zh-CN" altLang="zh-CN" sz="2400" dirty="0"/>
              <a:t>～</a:t>
            </a:r>
            <a:r>
              <a:rPr lang="en-US" altLang="zh-CN" sz="2400" dirty="0"/>
              <a:t>15  min</a:t>
            </a:r>
            <a:r>
              <a:rPr lang="zh-CN" altLang="zh-CN" sz="2400" dirty="0"/>
              <a:t>后，将车辆停放在平坦的地面上。</a:t>
            </a:r>
          </a:p>
          <a:p>
            <a:pPr indent="457200">
              <a:lnSpc>
                <a:spcPct val="200000"/>
              </a:lnSpc>
            </a:pPr>
            <a:r>
              <a:rPr lang="en-US" altLang="zh-CN" sz="2400" dirty="0"/>
              <a:t>2.</a:t>
            </a:r>
            <a:r>
              <a:rPr lang="zh-CN" altLang="zh-CN" sz="2400" dirty="0"/>
              <a:t>拔出油标尺，用洁净软布擦去机油标尺上面沾附的机油，将机油标尺再次插入</a:t>
            </a:r>
            <a:r>
              <a:rPr lang="zh-CN" altLang="zh-CN" sz="2400" dirty="0" smtClean="0"/>
              <a:t>油底壳</a:t>
            </a:r>
            <a:r>
              <a:rPr lang="zh-CN" altLang="en-US" sz="2400" dirty="0" smtClean="0"/>
              <a:t>。</a:t>
            </a:r>
            <a:endParaRPr lang="zh-CN" altLang="en-US" sz="2400" dirty="0"/>
          </a:p>
        </p:txBody>
      </p:sp>
      <p:sp>
        <p:nvSpPr>
          <p:cNvPr id="6" name="文本框 5"/>
          <p:cNvSpPr txBox="1"/>
          <p:nvPr/>
        </p:nvSpPr>
        <p:spPr>
          <a:xfrm>
            <a:off x="5364088" y="5301208"/>
            <a:ext cx="3600400" cy="369332"/>
          </a:xfrm>
          <a:prstGeom prst="rect">
            <a:avLst/>
          </a:prstGeom>
          <a:noFill/>
        </p:spPr>
        <p:txBody>
          <a:bodyPr wrap="square" rtlCol="0">
            <a:spAutoFit/>
          </a:bodyPr>
          <a:lstStyle/>
          <a:p>
            <a:pPr algn="ctr"/>
            <a:r>
              <a:rPr lang="zh-CN" altLang="zh-CN" b="1"/>
              <a:t>插入机油尺</a:t>
            </a:r>
            <a:endParaRPr lang="zh-CN" altLang="en-US" b="1" dirty="0"/>
          </a:p>
        </p:txBody>
      </p:sp>
      <p:pic>
        <p:nvPicPr>
          <p:cNvPr id="3" name="图片 2"/>
          <p:cNvPicPr>
            <a:picLocks noChangeAspect="1"/>
          </p:cNvPicPr>
          <p:nvPr/>
        </p:nvPicPr>
        <p:blipFill>
          <a:blip r:embed="rId3"/>
          <a:stretch>
            <a:fillRect/>
          </a:stretch>
        </p:blipFill>
        <p:spPr>
          <a:xfrm>
            <a:off x="5220072" y="2276872"/>
            <a:ext cx="3783218" cy="2808312"/>
          </a:xfrm>
          <a:prstGeom prst="rect">
            <a:avLst/>
          </a:prstGeom>
        </p:spPr>
      </p:pic>
    </p:spTree>
    <p:extLst>
      <p:ext uri="{BB962C8B-B14F-4D97-AF65-F5344CB8AC3E}">
        <p14:creationId xmlns:p14="http://schemas.microsoft.com/office/powerpoint/2010/main" val="34781778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908720"/>
            <a:ext cx="4104456" cy="5760640"/>
          </a:xfrm>
        </p:spPr>
        <p:txBody>
          <a:bodyPr>
            <a:normAutofit/>
          </a:bodyPr>
          <a:lstStyle/>
          <a:p>
            <a:pPr marL="0" indent="457200">
              <a:lnSpc>
                <a:spcPct val="200000"/>
              </a:lnSpc>
              <a:buNone/>
            </a:pPr>
            <a:r>
              <a:rPr lang="en-US" altLang="zh-CN" sz="2400" dirty="0"/>
              <a:t>3.</a:t>
            </a:r>
            <a:r>
              <a:rPr lang="zh-CN" altLang="zh-CN" sz="2400" dirty="0"/>
              <a:t>拔出机油标尺，观察机油标尺的机油沾附高度。</a:t>
            </a:r>
          </a:p>
          <a:p>
            <a:pPr marL="0" indent="457200">
              <a:lnSpc>
                <a:spcPct val="200000"/>
              </a:lnSpc>
              <a:buNone/>
            </a:pPr>
            <a:r>
              <a:rPr lang="en-US" altLang="zh-CN" sz="2400" dirty="0"/>
              <a:t>4.</a:t>
            </a:r>
            <a:r>
              <a:rPr lang="zh-CN" altLang="zh-CN" sz="2400" dirty="0"/>
              <a:t>机油标尺上的两条刻线，上刻线“</a:t>
            </a:r>
            <a:r>
              <a:rPr lang="en-US" altLang="zh-CN" sz="2400" dirty="0"/>
              <a:t>F</a:t>
            </a:r>
            <a:r>
              <a:rPr lang="zh-CN" altLang="zh-CN" sz="2400" dirty="0"/>
              <a:t>”表示机油的最多量；下线“</a:t>
            </a:r>
            <a:r>
              <a:rPr lang="en-US" altLang="zh-CN" sz="2400" dirty="0"/>
              <a:t>L</a:t>
            </a:r>
            <a:r>
              <a:rPr lang="zh-CN" altLang="zh-CN" sz="2400" dirty="0"/>
              <a:t>”表示机油的最少量。</a:t>
            </a:r>
          </a:p>
        </p:txBody>
      </p:sp>
      <p:sp>
        <p:nvSpPr>
          <p:cNvPr id="6" name="文本框 5"/>
          <p:cNvSpPr txBox="1"/>
          <p:nvPr/>
        </p:nvSpPr>
        <p:spPr>
          <a:xfrm>
            <a:off x="5076056" y="4725144"/>
            <a:ext cx="3456384" cy="369332"/>
          </a:xfrm>
          <a:prstGeom prst="rect">
            <a:avLst/>
          </a:prstGeom>
          <a:noFill/>
        </p:spPr>
        <p:txBody>
          <a:bodyPr wrap="square" rtlCol="0">
            <a:spAutoFit/>
          </a:bodyPr>
          <a:lstStyle/>
          <a:p>
            <a:pPr algn="ctr"/>
            <a:r>
              <a:rPr lang="zh-CN" altLang="zh-CN" b="1"/>
              <a:t>检查机油尺</a:t>
            </a:r>
            <a:endParaRPr lang="zh-CN" altLang="en-US" b="1" dirty="0"/>
          </a:p>
        </p:txBody>
      </p:sp>
      <p:pic>
        <p:nvPicPr>
          <p:cNvPr id="2" name="图片 1"/>
          <p:cNvPicPr>
            <a:picLocks noChangeAspect="1"/>
          </p:cNvPicPr>
          <p:nvPr/>
        </p:nvPicPr>
        <p:blipFill>
          <a:blip r:embed="rId2"/>
          <a:stretch>
            <a:fillRect/>
          </a:stretch>
        </p:blipFill>
        <p:spPr>
          <a:xfrm>
            <a:off x="4932040" y="1916832"/>
            <a:ext cx="3851399" cy="2592288"/>
          </a:xfrm>
          <a:prstGeom prst="rect">
            <a:avLst/>
          </a:prstGeom>
        </p:spPr>
      </p:pic>
    </p:spTree>
    <p:extLst>
      <p:ext uri="{BB962C8B-B14F-4D97-AF65-F5344CB8AC3E}">
        <p14:creationId xmlns:p14="http://schemas.microsoft.com/office/powerpoint/2010/main" val="41817417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611560" y="476672"/>
            <a:ext cx="8064896" cy="719812"/>
          </a:xfrm>
          <a:prstGeom prst="rect">
            <a:avLst/>
          </a:prstGeom>
          <a:noFill/>
        </p:spPr>
        <p:txBody>
          <a:bodyPr wrap="square" rtlCol="0">
            <a:spAutoFit/>
          </a:bodyPr>
          <a:lstStyle/>
          <a:p>
            <a:pPr indent="457200">
              <a:lnSpc>
                <a:spcPct val="200000"/>
              </a:lnSpc>
            </a:pPr>
            <a:r>
              <a:rPr lang="zh-CN" altLang="zh-CN" sz="2400" b="1" dirty="0"/>
              <a:t>（二）</a:t>
            </a:r>
            <a:r>
              <a:rPr lang="zh-CN" altLang="zh-CN" sz="2400" b="1" dirty="0">
                <a:solidFill>
                  <a:srgbClr val="FFFF00"/>
                </a:solidFill>
              </a:rPr>
              <a:t>机油油质的检查</a:t>
            </a:r>
            <a:endParaRPr lang="zh-CN" altLang="en-US" sz="2400" dirty="0">
              <a:solidFill>
                <a:srgbClr val="FFFF00"/>
              </a:solidFill>
            </a:endParaRPr>
          </a:p>
        </p:txBody>
      </p:sp>
      <p:sp>
        <p:nvSpPr>
          <p:cNvPr id="10" name="文本框 9"/>
          <p:cNvSpPr txBox="1"/>
          <p:nvPr/>
        </p:nvSpPr>
        <p:spPr>
          <a:xfrm>
            <a:off x="683568" y="1340768"/>
            <a:ext cx="8136904" cy="3046988"/>
          </a:xfrm>
          <a:prstGeom prst="rect">
            <a:avLst/>
          </a:prstGeom>
          <a:noFill/>
        </p:spPr>
        <p:txBody>
          <a:bodyPr wrap="square" rtlCol="0">
            <a:spAutoFit/>
          </a:bodyPr>
          <a:lstStyle/>
          <a:p>
            <a:pPr indent="457200">
              <a:lnSpc>
                <a:spcPct val="200000"/>
              </a:lnSpc>
            </a:pPr>
            <a:r>
              <a:rPr lang="en-US" altLang="zh-CN" sz="2400" dirty="0"/>
              <a:t>1</a:t>
            </a:r>
            <a:r>
              <a:rPr lang="zh-CN" altLang="zh-CN" sz="2400" dirty="0"/>
              <a:t>．起动发动机，待达到正常工作温度后停机。</a:t>
            </a:r>
          </a:p>
          <a:p>
            <a:pPr indent="457200">
              <a:lnSpc>
                <a:spcPct val="200000"/>
              </a:lnSpc>
            </a:pPr>
            <a:r>
              <a:rPr lang="en-US" altLang="zh-CN" sz="2400" dirty="0"/>
              <a:t>2</a:t>
            </a:r>
            <a:r>
              <a:rPr lang="zh-CN" altLang="zh-CN" sz="2400" dirty="0"/>
              <a:t>．拔出机油标尺，将机油标尺上沾附的机油滴在色纸上（最好是滤纸），放置一定的时间后观察油滴的扩散情况及油斑中心的颜色。</a:t>
            </a:r>
          </a:p>
        </p:txBody>
      </p:sp>
      <p:sp>
        <p:nvSpPr>
          <p:cNvPr id="15" name="文本框 14"/>
          <p:cNvSpPr txBox="1"/>
          <p:nvPr/>
        </p:nvSpPr>
        <p:spPr>
          <a:xfrm>
            <a:off x="3131840" y="6488668"/>
            <a:ext cx="3312368" cy="369332"/>
          </a:xfrm>
          <a:prstGeom prst="rect">
            <a:avLst/>
          </a:prstGeom>
          <a:noFill/>
        </p:spPr>
        <p:txBody>
          <a:bodyPr wrap="square" rtlCol="0">
            <a:spAutoFit/>
          </a:bodyPr>
          <a:lstStyle/>
          <a:p>
            <a:pPr algn="ctr"/>
            <a:r>
              <a:rPr lang="zh-CN" altLang="zh-CN" b="1"/>
              <a:t>机油油质的检查</a:t>
            </a:r>
            <a:endParaRPr lang="zh-CN" altLang="en-US" b="1" dirty="0"/>
          </a:p>
        </p:txBody>
      </p:sp>
      <p:pic>
        <p:nvPicPr>
          <p:cNvPr id="3" name="图片 2"/>
          <p:cNvPicPr>
            <a:picLocks noChangeAspect="1"/>
          </p:cNvPicPr>
          <p:nvPr/>
        </p:nvPicPr>
        <p:blipFill>
          <a:blip r:embed="rId3"/>
          <a:stretch>
            <a:fillRect/>
          </a:stretch>
        </p:blipFill>
        <p:spPr>
          <a:xfrm>
            <a:off x="1907704" y="4293096"/>
            <a:ext cx="5819775" cy="2114550"/>
          </a:xfrm>
          <a:prstGeom prst="rect">
            <a:avLst/>
          </a:prstGeom>
        </p:spPr>
      </p:pic>
    </p:spTree>
    <p:extLst>
      <p:ext uri="{BB962C8B-B14F-4D97-AF65-F5344CB8AC3E}">
        <p14:creationId xmlns:p14="http://schemas.microsoft.com/office/powerpoint/2010/main" val="37499215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755576" y="404664"/>
            <a:ext cx="8064896" cy="719812"/>
          </a:xfrm>
          <a:prstGeom prst="rect">
            <a:avLst/>
          </a:prstGeom>
          <a:noFill/>
        </p:spPr>
        <p:txBody>
          <a:bodyPr wrap="square" rtlCol="0">
            <a:spAutoFit/>
          </a:bodyPr>
          <a:lstStyle/>
          <a:p>
            <a:pPr indent="457200">
              <a:lnSpc>
                <a:spcPct val="200000"/>
              </a:lnSpc>
            </a:pPr>
            <a:r>
              <a:rPr lang="zh-CN" altLang="zh-CN" sz="2400" b="1" dirty="0"/>
              <a:t>（三）</a:t>
            </a:r>
            <a:r>
              <a:rPr lang="zh-CN" altLang="zh-CN" sz="2400" b="1" dirty="0">
                <a:solidFill>
                  <a:srgbClr val="FFFF00"/>
                </a:solidFill>
              </a:rPr>
              <a:t>机油压力的检查</a:t>
            </a:r>
            <a:endParaRPr lang="zh-CN" altLang="en-US" sz="2400" dirty="0">
              <a:solidFill>
                <a:srgbClr val="FFFF00"/>
              </a:solidFill>
            </a:endParaRPr>
          </a:p>
        </p:txBody>
      </p:sp>
      <p:sp>
        <p:nvSpPr>
          <p:cNvPr id="10" name="文本框 9"/>
          <p:cNvSpPr txBox="1"/>
          <p:nvPr/>
        </p:nvSpPr>
        <p:spPr>
          <a:xfrm>
            <a:off x="683568" y="1340768"/>
            <a:ext cx="8136904" cy="2935804"/>
          </a:xfrm>
          <a:prstGeom prst="rect">
            <a:avLst/>
          </a:prstGeom>
          <a:noFill/>
        </p:spPr>
        <p:txBody>
          <a:bodyPr wrap="square" rtlCol="0">
            <a:spAutoFit/>
          </a:bodyPr>
          <a:lstStyle/>
          <a:p>
            <a:pPr indent="457200">
              <a:lnSpc>
                <a:spcPct val="200000"/>
              </a:lnSpc>
            </a:pPr>
            <a:r>
              <a:rPr lang="zh-CN" altLang="zh-CN" sz="2400" dirty="0"/>
              <a:t>起动发动机，使其运转至正常工作温度，在不同的运转工况下检查机油压力是否正常</a:t>
            </a:r>
            <a:r>
              <a:rPr lang="zh-CN" altLang="zh-CN" sz="2400" dirty="0" smtClean="0"/>
              <a:t>。</a:t>
            </a:r>
            <a:endParaRPr lang="en-US" altLang="zh-CN" sz="2400" dirty="0" smtClean="0"/>
          </a:p>
          <a:p>
            <a:pPr indent="457200">
              <a:lnSpc>
                <a:spcPct val="200000"/>
              </a:lnSpc>
            </a:pPr>
            <a:r>
              <a:rPr lang="en-US" altLang="zh-CN" sz="2400" dirty="0"/>
              <a:t>1.</a:t>
            </a:r>
            <a:r>
              <a:rPr lang="zh-CN" altLang="zh-CN" sz="2400" dirty="0"/>
              <a:t>若车辆仪表盘上装有机油压力表，可通过机油压力表检查发动机不同工况下的机油压力</a:t>
            </a:r>
            <a:r>
              <a:rPr lang="zh-CN" altLang="zh-CN" sz="2400" dirty="0" smtClean="0"/>
              <a:t>。</a:t>
            </a:r>
            <a:endParaRPr lang="zh-CN" altLang="zh-CN" sz="2400" dirty="0"/>
          </a:p>
        </p:txBody>
      </p:sp>
      <p:grpSp>
        <p:nvGrpSpPr>
          <p:cNvPr id="7" name="组合 6"/>
          <p:cNvGrpSpPr/>
          <p:nvPr/>
        </p:nvGrpSpPr>
        <p:grpSpPr>
          <a:xfrm>
            <a:off x="755576" y="1268760"/>
            <a:ext cx="8064896" cy="5121860"/>
            <a:chOff x="755576" y="1268760"/>
            <a:chExt cx="8064896" cy="5121860"/>
          </a:xfrm>
        </p:grpSpPr>
        <p:sp>
          <p:nvSpPr>
            <p:cNvPr id="15" name="文本框 14"/>
            <p:cNvSpPr txBox="1"/>
            <p:nvPr/>
          </p:nvSpPr>
          <p:spPr>
            <a:xfrm>
              <a:off x="3203848" y="6021288"/>
              <a:ext cx="3312368" cy="369332"/>
            </a:xfrm>
            <a:prstGeom prst="rect">
              <a:avLst/>
            </a:prstGeom>
            <a:noFill/>
          </p:spPr>
          <p:txBody>
            <a:bodyPr wrap="square" rtlCol="0">
              <a:spAutoFit/>
            </a:bodyPr>
            <a:lstStyle/>
            <a:p>
              <a:pPr algn="ctr"/>
              <a:r>
                <a:rPr lang="zh-CN" altLang="zh-CN" b="1" dirty="0"/>
                <a:t>机油压力指示灯</a:t>
              </a:r>
              <a:endParaRPr lang="zh-CN" altLang="en-US" b="1" dirty="0"/>
            </a:p>
          </p:txBody>
        </p:sp>
        <p:sp>
          <p:nvSpPr>
            <p:cNvPr id="2" name="Rectangle 1"/>
            <p:cNvSpPr>
              <a:spLocks noChangeArrowheads="1"/>
            </p:cNvSpPr>
            <p:nvPr/>
          </p:nvSpPr>
          <p:spPr bwMode="auto">
            <a:xfrm>
              <a:off x="755576" y="1268760"/>
              <a:ext cx="8064896"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indent="457200" fontAlgn="base">
                <a:lnSpc>
                  <a:spcPct val="200000"/>
                </a:lnSpc>
                <a:spcBef>
                  <a:spcPct val="0"/>
                </a:spcBef>
                <a:spcAft>
                  <a:spcPct val="0"/>
                </a:spcAft>
                <a:buClrTx/>
                <a:buSzTx/>
                <a:buFontTx/>
                <a:buNone/>
                <a:tabLst/>
              </a:pPr>
              <a:r>
                <a:rPr lang="en-US" altLang="zh-CN" sz="2400" dirty="0"/>
                <a:t>2.</a:t>
              </a:r>
              <a:r>
                <a:rPr lang="zh-CN" altLang="en-US" sz="2400" dirty="0"/>
                <a:t>若车辆仪表盘装有油压过低</a:t>
              </a:r>
              <a:r>
                <a:rPr lang="zh-CN" altLang="en-US" sz="2400" dirty="0" smtClean="0"/>
                <a:t>指示灯，</a:t>
              </a:r>
              <a:r>
                <a:rPr lang="zh-CN" altLang="en-US" sz="2400" dirty="0"/>
                <a:t>怠速工况时指示灯应熄灭。</a:t>
              </a:r>
            </a:p>
          </p:txBody>
        </p:sp>
        <p:pic>
          <p:nvPicPr>
            <p:cNvPr id="5" name="图片 4"/>
            <p:cNvPicPr>
              <a:picLocks noChangeAspect="1"/>
            </p:cNvPicPr>
            <p:nvPr/>
          </p:nvPicPr>
          <p:blipFill>
            <a:blip r:embed="rId3"/>
            <a:stretch>
              <a:fillRect/>
            </a:stretch>
          </p:blipFill>
          <p:spPr>
            <a:xfrm>
              <a:off x="2771800" y="2924944"/>
              <a:ext cx="4104456" cy="2849375"/>
            </a:xfrm>
            <a:prstGeom prst="rect">
              <a:avLst/>
            </a:prstGeom>
          </p:spPr>
        </p:pic>
      </p:grpSp>
      <p:grpSp>
        <p:nvGrpSpPr>
          <p:cNvPr id="14" name="组合 13"/>
          <p:cNvGrpSpPr/>
          <p:nvPr/>
        </p:nvGrpSpPr>
        <p:grpSpPr>
          <a:xfrm>
            <a:off x="755576" y="1340768"/>
            <a:ext cx="8064896" cy="5049852"/>
            <a:chOff x="755576" y="1340768"/>
            <a:chExt cx="8064896" cy="5049852"/>
          </a:xfrm>
        </p:grpSpPr>
        <p:grpSp>
          <p:nvGrpSpPr>
            <p:cNvPr id="11" name="组合 10"/>
            <p:cNvGrpSpPr/>
            <p:nvPr/>
          </p:nvGrpSpPr>
          <p:grpSpPr>
            <a:xfrm>
              <a:off x="755576" y="1340768"/>
              <a:ext cx="8064896" cy="4680520"/>
              <a:chOff x="755576" y="1340768"/>
              <a:chExt cx="8064896" cy="4498090"/>
            </a:xfrm>
          </p:grpSpPr>
          <p:sp>
            <p:nvSpPr>
              <p:cNvPr id="12" name="Rectangle 1"/>
              <p:cNvSpPr>
                <a:spLocks noChangeArrowheads="1"/>
              </p:cNvSpPr>
              <p:nvPr/>
            </p:nvSpPr>
            <p:spPr bwMode="auto">
              <a:xfrm>
                <a:off x="755576" y="1340768"/>
                <a:ext cx="8064896" cy="1458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indent="457200" fontAlgn="base">
                  <a:lnSpc>
                    <a:spcPct val="200000"/>
                  </a:lnSpc>
                  <a:spcBef>
                    <a:spcPct val="0"/>
                  </a:spcBef>
                  <a:spcAft>
                    <a:spcPct val="0"/>
                  </a:spcAft>
                  <a:buClrTx/>
                  <a:buSzTx/>
                  <a:buFontTx/>
                  <a:buNone/>
                  <a:tabLst/>
                </a:pPr>
                <a:r>
                  <a:rPr lang="en-US" altLang="zh-CN" sz="2400" dirty="0"/>
                  <a:t>3.</a:t>
                </a:r>
                <a:r>
                  <a:rPr lang="zh-CN" altLang="zh-CN" sz="2400" dirty="0"/>
                  <a:t>用专用的机油压力表检查时，可用专用工具拆下油压</a:t>
                </a:r>
                <a:r>
                  <a:rPr lang="zh-CN" altLang="zh-CN" sz="2400" dirty="0" smtClean="0"/>
                  <a:t>传感器</a:t>
                </a:r>
                <a:r>
                  <a:rPr lang="zh-CN" altLang="en-US" sz="2400" dirty="0" smtClean="0"/>
                  <a:t>。</a:t>
                </a:r>
                <a:endParaRPr lang="zh-CN" altLang="en-US" sz="2400" dirty="0"/>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71800" y="2924944"/>
                <a:ext cx="4104456" cy="2913914"/>
              </a:xfrm>
              <a:prstGeom prst="rect">
                <a:avLst/>
              </a:prstGeom>
            </p:spPr>
          </p:pic>
        </p:grpSp>
        <p:sp>
          <p:nvSpPr>
            <p:cNvPr id="13" name="文本框 12"/>
            <p:cNvSpPr txBox="1"/>
            <p:nvPr/>
          </p:nvSpPr>
          <p:spPr>
            <a:xfrm>
              <a:off x="2771800" y="6021288"/>
              <a:ext cx="4032448" cy="369332"/>
            </a:xfrm>
            <a:prstGeom prst="rect">
              <a:avLst/>
            </a:prstGeom>
            <a:noFill/>
          </p:spPr>
          <p:txBody>
            <a:bodyPr wrap="square" rtlCol="0">
              <a:spAutoFit/>
            </a:bodyPr>
            <a:lstStyle/>
            <a:p>
              <a:pPr algn="ctr"/>
              <a:r>
                <a:rPr lang="zh-CN" altLang="zh-CN" b="1" dirty="0"/>
                <a:t>拆下油压传感器</a:t>
              </a:r>
              <a:endParaRPr lang="zh-CN" altLang="en-US" b="1" dirty="0"/>
            </a:p>
          </p:txBody>
        </p:sp>
      </p:grpSp>
      <p:grpSp>
        <p:nvGrpSpPr>
          <p:cNvPr id="23" name="组合 22"/>
          <p:cNvGrpSpPr/>
          <p:nvPr/>
        </p:nvGrpSpPr>
        <p:grpSpPr>
          <a:xfrm>
            <a:off x="755576" y="1340768"/>
            <a:ext cx="8064896" cy="5020273"/>
            <a:chOff x="2483768" y="722275"/>
            <a:chExt cx="8064896" cy="5020273"/>
          </a:xfrm>
        </p:grpSpPr>
        <p:grpSp>
          <p:nvGrpSpPr>
            <p:cNvPr id="17" name="组合 16"/>
            <p:cNvGrpSpPr/>
            <p:nvPr/>
          </p:nvGrpSpPr>
          <p:grpSpPr>
            <a:xfrm>
              <a:off x="2483768" y="722275"/>
              <a:ext cx="8064896" cy="5020273"/>
              <a:chOff x="755576" y="1370347"/>
              <a:chExt cx="8064896" cy="5020273"/>
            </a:xfrm>
          </p:grpSpPr>
          <p:sp>
            <p:nvSpPr>
              <p:cNvPr id="20" name="Rectangle 1"/>
              <p:cNvSpPr>
                <a:spLocks noChangeArrowheads="1"/>
              </p:cNvSpPr>
              <p:nvPr/>
            </p:nvSpPr>
            <p:spPr bwMode="auto">
              <a:xfrm>
                <a:off x="755576" y="1370347"/>
                <a:ext cx="8064896" cy="1458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indent="457200" fontAlgn="base">
                  <a:lnSpc>
                    <a:spcPct val="200000"/>
                  </a:lnSpc>
                  <a:spcBef>
                    <a:spcPct val="0"/>
                  </a:spcBef>
                  <a:spcAft>
                    <a:spcPct val="0"/>
                  </a:spcAft>
                  <a:buClrTx/>
                  <a:buSzTx/>
                  <a:buFontTx/>
                  <a:buNone/>
                  <a:tabLst/>
                </a:pPr>
                <a:r>
                  <a:rPr lang="en-US" altLang="zh-CN" sz="2400" dirty="0"/>
                  <a:t>4.</a:t>
                </a:r>
                <a:r>
                  <a:rPr lang="zh-CN" altLang="zh-CN" sz="2400" dirty="0"/>
                  <a:t>装上机油压力表，使发动机处于不同的运转工况，观察机油压力表的</a:t>
                </a:r>
                <a:r>
                  <a:rPr lang="zh-CN" altLang="zh-CN" sz="2400" dirty="0" smtClean="0"/>
                  <a:t>读数</a:t>
                </a:r>
                <a:r>
                  <a:rPr lang="zh-CN" altLang="en-US" sz="2400" dirty="0" smtClean="0"/>
                  <a:t>。</a:t>
                </a:r>
                <a:endParaRPr lang="zh-CN" altLang="en-US" sz="2400" dirty="0"/>
              </a:p>
            </p:txBody>
          </p:sp>
          <p:sp>
            <p:nvSpPr>
              <p:cNvPr id="19" name="文本框 18"/>
              <p:cNvSpPr txBox="1"/>
              <p:nvPr/>
            </p:nvSpPr>
            <p:spPr>
              <a:xfrm>
                <a:off x="2771800" y="6021288"/>
                <a:ext cx="4032448" cy="369332"/>
              </a:xfrm>
              <a:prstGeom prst="rect">
                <a:avLst/>
              </a:prstGeom>
              <a:noFill/>
            </p:spPr>
            <p:txBody>
              <a:bodyPr wrap="square" rtlCol="0">
                <a:spAutoFit/>
              </a:bodyPr>
              <a:lstStyle/>
              <a:p>
                <a:pPr algn="ctr"/>
                <a:r>
                  <a:rPr lang="zh-CN" altLang="zh-CN" b="1" dirty="0"/>
                  <a:t>机油压力的测量</a:t>
                </a:r>
                <a:endParaRPr lang="zh-CN" altLang="en-US" b="1" dirty="0"/>
              </a:p>
            </p:txBody>
          </p:sp>
        </p:grpSp>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99992" y="2234443"/>
              <a:ext cx="4176464" cy="3035123"/>
            </a:xfrm>
            <a:prstGeom prst="rect">
              <a:avLst/>
            </a:prstGeom>
          </p:spPr>
        </p:pic>
      </p:grpSp>
    </p:spTree>
    <p:extLst>
      <p:ext uri="{BB962C8B-B14F-4D97-AF65-F5344CB8AC3E}">
        <p14:creationId xmlns:p14="http://schemas.microsoft.com/office/powerpoint/2010/main" val="1308215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683568" y="260648"/>
            <a:ext cx="8064896" cy="719812"/>
          </a:xfrm>
          <a:prstGeom prst="rect">
            <a:avLst/>
          </a:prstGeom>
          <a:noFill/>
        </p:spPr>
        <p:txBody>
          <a:bodyPr wrap="square" rtlCol="0">
            <a:spAutoFit/>
          </a:bodyPr>
          <a:lstStyle/>
          <a:p>
            <a:pPr indent="457200">
              <a:lnSpc>
                <a:spcPct val="200000"/>
              </a:lnSpc>
            </a:pPr>
            <a:r>
              <a:rPr lang="zh-CN" altLang="zh-CN" sz="2400" b="1" dirty="0"/>
              <a:t>（四）</a:t>
            </a:r>
            <a:r>
              <a:rPr lang="zh-CN" altLang="zh-CN" sz="2400" b="1" dirty="0">
                <a:solidFill>
                  <a:srgbClr val="FFFF00"/>
                </a:solidFill>
              </a:rPr>
              <a:t>机油的更换</a:t>
            </a:r>
            <a:endParaRPr lang="zh-CN" altLang="en-US" sz="2400" dirty="0">
              <a:solidFill>
                <a:srgbClr val="FFFF00"/>
              </a:solidFill>
            </a:endParaRPr>
          </a:p>
        </p:txBody>
      </p:sp>
      <p:grpSp>
        <p:nvGrpSpPr>
          <p:cNvPr id="6" name="组合 5"/>
          <p:cNvGrpSpPr/>
          <p:nvPr/>
        </p:nvGrpSpPr>
        <p:grpSpPr>
          <a:xfrm>
            <a:off x="755576" y="1340769"/>
            <a:ext cx="8064896" cy="5193867"/>
            <a:chOff x="755576" y="1340769"/>
            <a:chExt cx="8064896" cy="5193867"/>
          </a:xfrm>
        </p:grpSpPr>
        <p:sp>
          <p:nvSpPr>
            <p:cNvPr id="18" name="Rectangle 1"/>
            <p:cNvSpPr>
              <a:spLocks noChangeArrowheads="1"/>
            </p:cNvSpPr>
            <p:nvPr/>
          </p:nvSpPr>
          <p:spPr bwMode="auto">
            <a:xfrm>
              <a:off x="755576" y="1340769"/>
              <a:ext cx="8064896" cy="1458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indent="457200" fontAlgn="base">
                <a:lnSpc>
                  <a:spcPct val="200000"/>
                </a:lnSpc>
                <a:spcBef>
                  <a:spcPct val="0"/>
                </a:spcBef>
                <a:spcAft>
                  <a:spcPct val="0"/>
                </a:spcAft>
                <a:buClrTx/>
                <a:buSzTx/>
                <a:buFontTx/>
                <a:buNone/>
                <a:tabLst/>
              </a:pPr>
              <a:r>
                <a:rPr lang="en-US" altLang="zh-CN" sz="2400" dirty="0"/>
                <a:t>1.</a:t>
              </a:r>
              <a:r>
                <a:rPr lang="zh-CN" altLang="zh-CN" sz="2400" dirty="0"/>
                <a:t>将车辆停放在平坦的地面上，起动发动机并使其处于热状态，然后熄火，将车辆</a:t>
              </a:r>
              <a:r>
                <a:rPr lang="zh-CN" altLang="zh-CN" sz="2400" dirty="0" smtClean="0"/>
                <a:t>升起</a:t>
              </a:r>
              <a:r>
                <a:rPr lang="zh-CN" altLang="en-US" sz="2400" dirty="0" smtClean="0"/>
                <a:t>。</a:t>
              </a:r>
              <a:endParaRPr lang="zh-CN" altLang="en-US" sz="2400" dirty="0"/>
            </a:p>
          </p:txBody>
        </p:sp>
        <p:pic>
          <p:nvPicPr>
            <p:cNvPr id="3" name="图片 2"/>
            <p:cNvPicPr>
              <a:picLocks noChangeAspect="1"/>
            </p:cNvPicPr>
            <p:nvPr/>
          </p:nvPicPr>
          <p:blipFill>
            <a:blip r:embed="rId3"/>
            <a:stretch>
              <a:fillRect/>
            </a:stretch>
          </p:blipFill>
          <p:spPr>
            <a:xfrm>
              <a:off x="2555776" y="2924943"/>
              <a:ext cx="4104456" cy="3074499"/>
            </a:xfrm>
            <a:prstGeom prst="rect">
              <a:avLst/>
            </a:prstGeom>
          </p:spPr>
        </p:pic>
        <p:sp>
          <p:nvSpPr>
            <p:cNvPr id="4" name="文本框 3"/>
            <p:cNvSpPr txBox="1"/>
            <p:nvPr/>
          </p:nvSpPr>
          <p:spPr>
            <a:xfrm>
              <a:off x="2555776" y="6165304"/>
              <a:ext cx="4032448" cy="369332"/>
            </a:xfrm>
            <a:prstGeom prst="rect">
              <a:avLst/>
            </a:prstGeom>
            <a:noFill/>
          </p:spPr>
          <p:txBody>
            <a:bodyPr wrap="square" rtlCol="0">
              <a:spAutoFit/>
            </a:bodyPr>
            <a:lstStyle/>
            <a:p>
              <a:pPr algn="ctr"/>
              <a:r>
                <a:rPr lang="zh-CN" altLang="zh-CN" b="1" dirty="0"/>
                <a:t>车辆准备</a:t>
              </a:r>
              <a:endParaRPr lang="zh-CN" altLang="en-US" b="1" dirty="0"/>
            </a:p>
          </p:txBody>
        </p:sp>
      </p:grpSp>
      <p:grpSp>
        <p:nvGrpSpPr>
          <p:cNvPr id="21" name="组合 20"/>
          <p:cNvGrpSpPr/>
          <p:nvPr/>
        </p:nvGrpSpPr>
        <p:grpSpPr>
          <a:xfrm>
            <a:off x="755576" y="1340768"/>
            <a:ext cx="8064896" cy="5265876"/>
            <a:chOff x="907976" y="1862502"/>
            <a:chExt cx="8064896" cy="5265876"/>
          </a:xfrm>
        </p:grpSpPr>
        <p:grpSp>
          <p:nvGrpSpPr>
            <p:cNvPr id="24" name="组合 23"/>
            <p:cNvGrpSpPr/>
            <p:nvPr/>
          </p:nvGrpSpPr>
          <p:grpSpPr>
            <a:xfrm>
              <a:off x="907976" y="1862502"/>
              <a:ext cx="8064896" cy="5265876"/>
              <a:chOff x="755576" y="1710102"/>
              <a:chExt cx="8064896" cy="5265876"/>
            </a:xfrm>
          </p:grpSpPr>
          <p:sp>
            <p:nvSpPr>
              <p:cNvPr id="25" name="Rectangle 1"/>
              <p:cNvSpPr>
                <a:spLocks noChangeArrowheads="1"/>
              </p:cNvSpPr>
              <p:nvPr/>
            </p:nvSpPr>
            <p:spPr bwMode="auto">
              <a:xfrm>
                <a:off x="755576" y="1710102"/>
                <a:ext cx="8064896" cy="719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indent="457200" fontAlgn="base">
                  <a:lnSpc>
                    <a:spcPct val="200000"/>
                  </a:lnSpc>
                  <a:spcBef>
                    <a:spcPct val="0"/>
                  </a:spcBef>
                  <a:spcAft>
                    <a:spcPct val="0"/>
                  </a:spcAft>
                  <a:buClrTx/>
                  <a:buSzTx/>
                  <a:buFontTx/>
                  <a:buNone/>
                  <a:tabLst/>
                </a:pPr>
                <a:r>
                  <a:rPr lang="en-US" altLang="zh-CN" sz="2400" dirty="0"/>
                  <a:t>2.</a:t>
                </a:r>
                <a:r>
                  <a:rPr lang="zh-CN" altLang="zh-CN" sz="2400" dirty="0"/>
                  <a:t>拧下油底壳上的放油螺塞，趁热放出</a:t>
                </a:r>
                <a:r>
                  <a:rPr lang="zh-CN" altLang="zh-CN" sz="2400" dirty="0" smtClean="0"/>
                  <a:t>机油</a:t>
                </a:r>
                <a:r>
                  <a:rPr lang="zh-CN" altLang="en-US" sz="2400" dirty="0" smtClean="0"/>
                  <a:t>。</a:t>
                </a:r>
                <a:endParaRPr lang="zh-CN" altLang="en-US" sz="2400" dirty="0"/>
              </a:p>
            </p:txBody>
          </p:sp>
          <p:sp>
            <p:nvSpPr>
              <p:cNvPr id="27" name="文本框 26"/>
              <p:cNvSpPr txBox="1"/>
              <p:nvPr/>
            </p:nvSpPr>
            <p:spPr>
              <a:xfrm>
                <a:off x="2555776" y="6606646"/>
                <a:ext cx="4032448" cy="369332"/>
              </a:xfrm>
              <a:prstGeom prst="rect">
                <a:avLst/>
              </a:prstGeom>
              <a:noFill/>
            </p:spPr>
            <p:txBody>
              <a:bodyPr wrap="square" rtlCol="0">
                <a:spAutoFit/>
              </a:bodyPr>
              <a:lstStyle/>
              <a:p>
                <a:pPr algn="ctr"/>
                <a:r>
                  <a:rPr lang="zh-CN" altLang="zh-CN" b="1" dirty="0"/>
                  <a:t>放出机油</a:t>
                </a:r>
                <a:endParaRPr lang="zh-CN" altLang="en-US" b="1" dirty="0"/>
              </a:p>
            </p:txBody>
          </p:sp>
        </p:grpSp>
        <p:pic>
          <p:nvPicPr>
            <p:cNvPr id="16" name="图片 15"/>
            <p:cNvPicPr>
              <a:picLocks noChangeAspect="1"/>
            </p:cNvPicPr>
            <p:nvPr/>
          </p:nvPicPr>
          <p:blipFill>
            <a:blip r:embed="rId4"/>
            <a:stretch>
              <a:fillRect/>
            </a:stretch>
          </p:blipFill>
          <p:spPr>
            <a:xfrm>
              <a:off x="3212232" y="3446678"/>
              <a:ext cx="3240360" cy="3229070"/>
            </a:xfrm>
            <a:prstGeom prst="rect">
              <a:avLst/>
            </a:prstGeom>
          </p:spPr>
        </p:pic>
      </p:grpSp>
      <p:grpSp>
        <p:nvGrpSpPr>
          <p:cNvPr id="39" name="组合 38"/>
          <p:cNvGrpSpPr/>
          <p:nvPr/>
        </p:nvGrpSpPr>
        <p:grpSpPr>
          <a:xfrm>
            <a:off x="755576" y="1340768"/>
            <a:ext cx="8064896" cy="5337884"/>
            <a:chOff x="1835696" y="332657"/>
            <a:chExt cx="8064896" cy="5337884"/>
          </a:xfrm>
        </p:grpSpPr>
        <p:grpSp>
          <p:nvGrpSpPr>
            <p:cNvPr id="30" name="组合 29"/>
            <p:cNvGrpSpPr/>
            <p:nvPr/>
          </p:nvGrpSpPr>
          <p:grpSpPr>
            <a:xfrm>
              <a:off x="1835696" y="332657"/>
              <a:ext cx="8064896" cy="5337884"/>
              <a:chOff x="755576" y="1340770"/>
              <a:chExt cx="8064896" cy="5337884"/>
            </a:xfrm>
          </p:grpSpPr>
          <p:sp>
            <p:nvSpPr>
              <p:cNvPr id="31" name="Rectangle 1"/>
              <p:cNvSpPr>
                <a:spLocks noChangeArrowheads="1"/>
              </p:cNvSpPr>
              <p:nvPr/>
            </p:nvSpPr>
            <p:spPr bwMode="auto">
              <a:xfrm>
                <a:off x="755576" y="1340770"/>
                <a:ext cx="8064896" cy="1458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indent="457200" fontAlgn="base">
                  <a:lnSpc>
                    <a:spcPct val="200000"/>
                  </a:lnSpc>
                  <a:spcBef>
                    <a:spcPct val="0"/>
                  </a:spcBef>
                  <a:spcAft>
                    <a:spcPct val="0"/>
                  </a:spcAft>
                  <a:buClrTx/>
                  <a:buSzTx/>
                  <a:buFontTx/>
                  <a:buNone/>
                  <a:tabLst/>
                </a:pPr>
                <a:r>
                  <a:rPr lang="en-US" altLang="zh-CN" sz="2400" dirty="0"/>
                  <a:t>3.</a:t>
                </a:r>
                <a:r>
                  <a:rPr lang="zh-CN" altLang="zh-CN" sz="2400" dirty="0"/>
                  <a:t>加注规定容量约</a:t>
                </a:r>
                <a:r>
                  <a:rPr lang="en-US" altLang="zh-CN" sz="2400" dirty="0"/>
                  <a:t>650/</a:t>
                </a:r>
                <a:r>
                  <a:rPr lang="zh-CN" altLang="zh-CN" sz="2400" dirty="0"/>
                  <a:t>～</a:t>
                </a:r>
                <a:r>
                  <a:rPr lang="en-US" altLang="zh-CN" sz="2400" dirty="0"/>
                  <a:t>700/</a:t>
                </a:r>
                <a:r>
                  <a:rPr lang="zh-CN" altLang="zh-CN" sz="2400" dirty="0"/>
                  <a:t>的稀薄机油，起动发动机怠速运转</a:t>
                </a:r>
                <a:r>
                  <a:rPr lang="en-US" altLang="zh-CN" sz="2400" dirty="0"/>
                  <a:t>3</a:t>
                </a:r>
                <a:r>
                  <a:rPr lang="zh-CN" altLang="zh-CN" sz="2400" dirty="0"/>
                  <a:t>～</a:t>
                </a:r>
                <a:r>
                  <a:rPr lang="en-US" altLang="zh-CN" sz="2400" dirty="0"/>
                  <a:t>5 min</a:t>
                </a:r>
                <a:r>
                  <a:rPr lang="zh-CN" altLang="zh-CN" sz="2400" dirty="0"/>
                  <a:t>，熄火后放出油底壳和滤清器内的</a:t>
                </a:r>
                <a:r>
                  <a:rPr lang="zh-CN" altLang="zh-CN" sz="2400" dirty="0" smtClean="0"/>
                  <a:t>机油</a:t>
                </a:r>
                <a:r>
                  <a:rPr lang="zh-CN" altLang="en-US" sz="2400" dirty="0"/>
                  <a:t>。</a:t>
                </a:r>
                <a:endParaRPr lang="zh-CN" altLang="en-US" sz="2400" dirty="0"/>
              </a:p>
            </p:txBody>
          </p:sp>
          <p:sp>
            <p:nvSpPr>
              <p:cNvPr id="33" name="文本框 32"/>
              <p:cNvSpPr txBox="1"/>
              <p:nvPr/>
            </p:nvSpPr>
            <p:spPr>
              <a:xfrm>
                <a:off x="2555776" y="6309322"/>
                <a:ext cx="4032448" cy="369332"/>
              </a:xfrm>
              <a:prstGeom prst="rect">
                <a:avLst/>
              </a:prstGeom>
              <a:noFill/>
            </p:spPr>
            <p:txBody>
              <a:bodyPr wrap="square" rtlCol="0">
                <a:spAutoFit/>
              </a:bodyPr>
              <a:lstStyle/>
              <a:p>
                <a:pPr algn="ctr"/>
                <a:r>
                  <a:rPr lang="zh-CN" altLang="zh-CN" b="1" dirty="0"/>
                  <a:t>放出清洗油</a:t>
                </a:r>
                <a:endParaRPr lang="zh-CN" altLang="en-US" b="1" dirty="0"/>
              </a:p>
            </p:txBody>
          </p:sp>
        </p:grpSp>
        <p:pic>
          <p:nvPicPr>
            <p:cNvPr id="29" name="图片 28"/>
            <p:cNvPicPr>
              <a:picLocks noChangeAspect="1"/>
            </p:cNvPicPr>
            <p:nvPr/>
          </p:nvPicPr>
          <p:blipFill>
            <a:blip r:embed="rId5"/>
            <a:stretch>
              <a:fillRect/>
            </a:stretch>
          </p:blipFill>
          <p:spPr>
            <a:xfrm>
              <a:off x="3779912" y="2132857"/>
              <a:ext cx="3672408" cy="2998921"/>
            </a:xfrm>
            <a:prstGeom prst="rect">
              <a:avLst/>
            </a:prstGeom>
          </p:spPr>
        </p:pic>
      </p:grpSp>
      <p:grpSp>
        <p:nvGrpSpPr>
          <p:cNvPr id="46" name="组合 45"/>
          <p:cNvGrpSpPr/>
          <p:nvPr/>
        </p:nvGrpSpPr>
        <p:grpSpPr>
          <a:xfrm>
            <a:off x="755576" y="1268760"/>
            <a:ext cx="8064896" cy="5337884"/>
            <a:chOff x="683568" y="502381"/>
            <a:chExt cx="8064896" cy="5337884"/>
          </a:xfrm>
        </p:grpSpPr>
        <p:grpSp>
          <p:nvGrpSpPr>
            <p:cNvPr id="41" name="组合 40"/>
            <p:cNvGrpSpPr/>
            <p:nvPr/>
          </p:nvGrpSpPr>
          <p:grpSpPr>
            <a:xfrm>
              <a:off x="683568" y="502381"/>
              <a:ext cx="8064896" cy="5337884"/>
              <a:chOff x="755576" y="1654511"/>
              <a:chExt cx="8064896" cy="5337884"/>
            </a:xfrm>
          </p:grpSpPr>
          <p:sp>
            <p:nvSpPr>
              <p:cNvPr id="43" name="Rectangle 1"/>
              <p:cNvSpPr>
                <a:spLocks noChangeArrowheads="1"/>
              </p:cNvSpPr>
              <p:nvPr/>
            </p:nvSpPr>
            <p:spPr bwMode="auto">
              <a:xfrm>
                <a:off x="755576" y="1654511"/>
                <a:ext cx="806489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indent="457200" fontAlgn="base">
                  <a:lnSpc>
                    <a:spcPct val="200000"/>
                  </a:lnSpc>
                  <a:spcBef>
                    <a:spcPct val="0"/>
                  </a:spcBef>
                  <a:spcAft>
                    <a:spcPct val="0"/>
                  </a:spcAft>
                  <a:buClrTx/>
                  <a:buSzTx/>
                  <a:buFontTx/>
                  <a:buNone/>
                  <a:tabLst/>
                </a:pPr>
                <a:r>
                  <a:rPr lang="en-US" altLang="zh-CN" sz="2400" dirty="0"/>
                  <a:t>4. </a:t>
                </a:r>
                <a:r>
                  <a:rPr lang="zh-CN" altLang="zh-CN" sz="2400" dirty="0"/>
                  <a:t>用专用工具拆卸机油滤清器</a:t>
                </a:r>
                <a:r>
                  <a:rPr lang="en-US" altLang="zh-CN" sz="2400" dirty="0"/>
                  <a:t>,</a:t>
                </a:r>
                <a:r>
                  <a:rPr lang="zh-CN" altLang="zh-CN" sz="2400" dirty="0"/>
                  <a:t>放净</a:t>
                </a:r>
                <a:r>
                  <a:rPr lang="zh-CN" altLang="zh-CN" sz="2400" dirty="0" smtClean="0"/>
                  <a:t>机油</a:t>
                </a:r>
                <a:r>
                  <a:rPr lang="zh-CN" altLang="en-US" sz="2400" dirty="0" smtClean="0"/>
                  <a:t>。</a:t>
                </a:r>
                <a:endParaRPr lang="zh-CN" altLang="en-US" sz="2400" dirty="0"/>
              </a:p>
            </p:txBody>
          </p:sp>
          <p:sp>
            <p:nvSpPr>
              <p:cNvPr id="44" name="文本框 43"/>
              <p:cNvSpPr txBox="1"/>
              <p:nvPr/>
            </p:nvSpPr>
            <p:spPr>
              <a:xfrm>
                <a:off x="2555776" y="6623063"/>
                <a:ext cx="4032448" cy="369332"/>
              </a:xfrm>
              <a:prstGeom prst="rect">
                <a:avLst/>
              </a:prstGeom>
              <a:noFill/>
            </p:spPr>
            <p:txBody>
              <a:bodyPr wrap="square" rtlCol="0">
                <a:spAutoFit/>
              </a:bodyPr>
              <a:lstStyle/>
              <a:p>
                <a:pPr algn="ctr"/>
                <a:r>
                  <a:rPr lang="zh-CN" altLang="zh-CN" b="1" dirty="0"/>
                  <a:t>拆卸机油滤清器</a:t>
                </a:r>
                <a:endParaRPr lang="zh-CN" altLang="en-US" b="1" dirty="0"/>
              </a:p>
            </p:txBody>
          </p:sp>
        </p:grpSp>
        <p:pic>
          <p:nvPicPr>
            <p:cNvPr id="45" name="图片 44"/>
            <p:cNvPicPr>
              <a:picLocks noChangeAspect="1"/>
            </p:cNvPicPr>
            <p:nvPr/>
          </p:nvPicPr>
          <p:blipFill>
            <a:blip r:embed="rId6"/>
            <a:stretch>
              <a:fillRect/>
            </a:stretch>
          </p:blipFill>
          <p:spPr>
            <a:xfrm>
              <a:off x="2555776" y="2230573"/>
              <a:ext cx="3960440" cy="3154455"/>
            </a:xfrm>
            <a:prstGeom prst="rect">
              <a:avLst/>
            </a:prstGeom>
          </p:spPr>
        </p:pic>
      </p:grpSp>
      <p:grpSp>
        <p:nvGrpSpPr>
          <p:cNvPr id="53" name="组合 52"/>
          <p:cNvGrpSpPr/>
          <p:nvPr/>
        </p:nvGrpSpPr>
        <p:grpSpPr>
          <a:xfrm>
            <a:off x="755576" y="1268760"/>
            <a:ext cx="8064896" cy="5337884"/>
            <a:chOff x="755576" y="332657"/>
            <a:chExt cx="8064896" cy="5337884"/>
          </a:xfrm>
        </p:grpSpPr>
        <p:grpSp>
          <p:nvGrpSpPr>
            <p:cNvPr id="48" name="组合 47"/>
            <p:cNvGrpSpPr/>
            <p:nvPr/>
          </p:nvGrpSpPr>
          <p:grpSpPr>
            <a:xfrm>
              <a:off x="755576" y="332657"/>
              <a:ext cx="8064896" cy="5337884"/>
              <a:chOff x="755576" y="1654512"/>
              <a:chExt cx="8064896" cy="5337884"/>
            </a:xfrm>
          </p:grpSpPr>
          <p:sp>
            <p:nvSpPr>
              <p:cNvPr id="50" name="Rectangle 1"/>
              <p:cNvSpPr>
                <a:spLocks noChangeArrowheads="1"/>
              </p:cNvSpPr>
              <p:nvPr/>
            </p:nvSpPr>
            <p:spPr bwMode="auto">
              <a:xfrm>
                <a:off x="755576" y="1654512"/>
                <a:ext cx="806489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indent="457200" fontAlgn="base">
                  <a:lnSpc>
                    <a:spcPct val="200000"/>
                  </a:lnSpc>
                  <a:spcBef>
                    <a:spcPct val="0"/>
                  </a:spcBef>
                  <a:spcAft>
                    <a:spcPct val="0"/>
                  </a:spcAft>
                  <a:buClrTx/>
                  <a:buSzTx/>
                  <a:buFontTx/>
                  <a:buNone/>
                  <a:tabLst/>
                </a:pPr>
                <a:r>
                  <a:rPr lang="en-US" altLang="zh-CN" sz="2400" dirty="0"/>
                  <a:t>5.</a:t>
                </a:r>
                <a:r>
                  <a:rPr lang="zh-CN" altLang="zh-CN" sz="2400" dirty="0"/>
                  <a:t>擦干净机油滤清器</a:t>
                </a:r>
                <a:r>
                  <a:rPr lang="zh-CN" altLang="zh-CN" sz="2400" dirty="0" smtClean="0"/>
                  <a:t>座</a:t>
                </a:r>
                <a:r>
                  <a:rPr lang="zh-CN" altLang="en-US" sz="2400" dirty="0" smtClean="0"/>
                  <a:t>。</a:t>
                </a:r>
                <a:endParaRPr lang="zh-CN" altLang="en-US" sz="2400" dirty="0"/>
              </a:p>
            </p:txBody>
          </p:sp>
          <p:sp>
            <p:nvSpPr>
              <p:cNvPr id="51" name="文本框 50"/>
              <p:cNvSpPr txBox="1"/>
              <p:nvPr/>
            </p:nvSpPr>
            <p:spPr>
              <a:xfrm>
                <a:off x="2555776" y="6623064"/>
                <a:ext cx="4032448" cy="369332"/>
              </a:xfrm>
              <a:prstGeom prst="rect">
                <a:avLst/>
              </a:prstGeom>
              <a:noFill/>
            </p:spPr>
            <p:txBody>
              <a:bodyPr wrap="square" rtlCol="0">
                <a:spAutoFit/>
              </a:bodyPr>
              <a:lstStyle/>
              <a:p>
                <a:pPr algn="ctr"/>
                <a:r>
                  <a:rPr lang="zh-CN" altLang="zh-CN" b="1" dirty="0"/>
                  <a:t>擦干净机油滤清器座</a:t>
                </a:r>
                <a:endParaRPr lang="zh-CN" altLang="en-US" b="1" dirty="0"/>
              </a:p>
            </p:txBody>
          </p:sp>
        </p:grpSp>
        <p:pic>
          <p:nvPicPr>
            <p:cNvPr id="52" name="图片 51"/>
            <p:cNvPicPr>
              <a:picLocks noChangeAspect="1"/>
            </p:cNvPicPr>
            <p:nvPr/>
          </p:nvPicPr>
          <p:blipFill>
            <a:blip r:embed="rId7"/>
            <a:stretch>
              <a:fillRect/>
            </a:stretch>
          </p:blipFill>
          <p:spPr>
            <a:xfrm>
              <a:off x="2627784" y="1988841"/>
              <a:ext cx="3960440" cy="3187021"/>
            </a:xfrm>
            <a:prstGeom prst="rect">
              <a:avLst/>
            </a:prstGeom>
          </p:spPr>
        </p:pic>
      </p:grpSp>
      <p:grpSp>
        <p:nvGrpSpPr>
          <p:cNvPr id="60" name="组合 59"/>
          <p:cNvGrpSpPr/>
          <p:nvPr/>
        </p:nvGrpSpPr>
        <p:grpSpPr>
          <a:xfrm>
            <a:off x="755576" y="1268760"/>
            <a:ext cx="8064896" cy="5337884"/>
            <a:chOff x="395536" y="332656"/>
            <a:chExt cx="8064896" cy="5337884"/>
          </a:xfrm>
        </p:grpSpPr>
        <p:grpSp>
          <p:nvGrpSpPr>
            <p:cNvPr id="55" name="组合 54"/>
            <p:cNvGrpSpPr/>
            <p:nvPr/>
          </p:nvGrpSpPr>
          <p:grpSpPr>
            <a:xfrm>
              <a:off x="395536" y="332656"/>
              <a:ext cx="8064896" cy="5337884"/>
              <a:chOff x="1170351" y="1510496"/>
              <a:chExt cx="8064896" cy="5337884"/>
            </a:xfrm>
          </p:grpSpPr>
          <p:sp>
            <p:nvSpPr>
              <p:cNvPr id="57" name="Rectangle 1"/>
              <p:cNvSpPr>
                <a:spLocks noChangeArrowheads="1"/>
              </p:cNvSpPr>
              <p:nvPr/>
            </p:nvSpPr>
            <p:spPr bwMode="auto">
              <a:xfrm>
                <a:off x="1170351" y="1510496"/>
                <a:ext cx="8064896"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indent="457200" fontAlgn="base">
                  <a:lnSpc>
                    <a:spcPct val="200000"/>
                  </a:lnSpc>
                  <a:spcBef>
                    <a:spcPct val="0"/>
                  </a:spcBef>
                  <a:spcAft>
                    <a:spcPct val="0"/>
                  </a:spcAft>
                  <a:buClrTx/>
                  <a:buSzTx/>
                  <a:buFontTx/>
                  <a:buNone/>
                  <a:tabLst/>
                </a:pPr>
                <a:r>
                  <a:rPr lang="en-US" altLang="zh-CN" sz="2400" dirty="0"/>
                  <a:t>6.</a:t>
                </a:r>
                <a:r>
                  <a:rPr lang="zh-CN" altLang="zh-CN" sz="2400" dirty="0"/>
                  <a:t>在将新滤清器装上之前，要先在滤清器上倒上一点机油，并且涂匀在滤清器的表面上，使滤清器首先</a:t>
                </a:r>
                <a:r>
                  <a:rPr lang="zh-CN" altLang="zh-CN" sz="2400" dirty="0" smtClean="0"/>
                  <a:t>润滑</a:t>
                </a:r>
                <a:r>
                  <a:rPr lang="zh-CN" altLang="en-US" sz="2400" dirty="0" smtClean="0"/>
                  <a:t>。</a:t>
                </a:r>
                <a:endParaRPr lang="zh-CN" altLang="en-US" sz="2400" dirty="0"/>
              </a:p>
            </p:txBody>
          </p:sp>
          <p:sp>
            <p:nvSpPr>
              <p:cNvPr id="58" name="文本框 57"/>
              <p:cNvSpPr txBox="1"/>
              <p:nvPr/>
            </p:nvSpPr>
            <p:spPr>
              <a:xfrm>
                <a:off x="2970551" y="6479048"/>
                <a:ext cx="4032448" cy="369332"/>
              </a:xfrm>
              <a:prstGeom prst="rect">
                <a:avLst/>
              </a:prstGeom>
              <a:noFill/>
            </p:spPr>
            <p:txBody>
              <a:bodyPr wrap="square" rtlCol="0">
                <a:spAutoFit/>
              </a:bodyPr>
              <a:lstStyle/>
              <a:p>
                <a:pPr algn="ctr"/>
                <a:r>
                  <a:rPr lang="zh-CN" altLang="zh-CN" dirty="0"/>
                  <a:t>润滑滤清器接触面</a:t>
                </a:r>
                <a:endParaRPr lang="zh-CN" altLang="en-US" b="1" dirty="0"/>
              </a:p>
            </p:txBody>
          </p:sp>
        </p:grpSp>
        <p:pic>
          <p:nvPicPr>
            <p:cNvPr id="59" name="图片 58"/>
            <p:cNvPicPr>
              <a:picLocks noChangeAspect="1"/>
            </p:cNvPicPr>
            <p:nvPr/>
          </p:nvPicPr>
          <p:blipFill>
            <a:blip r:embed="rId8"/>
            <a:stretch>
              <a:fillRect/>
            </a:stretch>
          </p:blipFill>
          <p:spPr>
            <a:xfrm>
              <a:off x="2483768" y="1988840"/>
              <a:ext cx="3456384" cy="3213831"/>
            </a:xfrm>
            <a:prstGeom prst="rect">
              <a:avLst/>
            </a:prstGeom>
          </p:spPr>
        </p:pic>
      </p:grpSp>
      <p:grpSp>
        <p:nvGrpSpPr>
          <p:cNvPr id="68" name="组合 67"/>
          <p:cNvGrpSpPr/>
          <p:nvPr/>
        </p:nvGrpSpPr>
        <p:grpSpPr>
          <a:xfrm>
            <a:off x="755576" y="1268760"/>
            <a:ext cx="8064896" cy="5409892"/>
            <a:chOff x="899592" y="629981"/>
            <a:chExt cx="8064896" cy="5409892"/>
          </a:xfrm>
        </p:grpSpPr>
        <p:grpSp>
          <p:nvGrpSpPr>
            <p:cNvPr id="63" name="组合 62"/>
            <p:cNvGrpSpPr/>
            <p:nvPr/>
          </p:nvGrpSpPr>
          <p:grpSpPr>
            <a:xfrm>
              <a:off x="899592" y="629981"/>
              <a:ext cx="8064896" cy="5409892"/>
              <a:chOff x="1170351" y="1879829"/>
              <a:chExt cx="8064896" cy="5409892"/>
            </a:xfrm>
          </p:grpSpPr>
          <p:sp>
            <p:nvSpPr>
              <p:cNvPr id="65" name="Rectangle 1"/>
              <p:cNvSpPr>
                <a:spLocks noChangeArrowheads="1"/>
              </p:cNvSpPr>
              <p:nvPr/>
            </p:nvSpPr>
            <p:spPr bwMode="auto">
              <a:xfrm>
                <a:off x="1170351" y="1879829"/>
                <a:ext cx="806489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indent="457200" fontAlgn="base">
                  <a:lnSpc>
                    <a:spcPct val="200000"/>
                  </a:lnSpc>
                  <a:spcBef>
                    <a:spcPct val="0"/>
                  </a:spcBef>
                  <a:spcAft>
                    <a:spcPct val="0"/>
                  </a:spcAft>
                  <a:buClrTx/>
                  <a:buSzTx/>
                  <a:buFontTx/>
                  <a:buNone/>
                  <a:tabLst/>
                </a:pPr>
                <a:r>
                  <a:rPr lang="en-US" altLang="zh-CN" sz="2400" dirty="0"/>
                  <a:t>7.</a:t>
                </a:r>
                <a:r>
                  <a:rPr lang="zh-CN" altLang="zh-CN" sz="2400" dirty="0"/>
                  <a:t>安装新的</a:t>
                </a:r>
                <a:r>
                  <a:rPr lang="zh-CN" altLang="zh-CN" sz="2400" dirty="0" smtClean="0"/>
                  <a:t>机油滤清器</a:t>
                </a:r>
                <a:r>
                  <a:rPr lang="zh-CN" altLang="en-US" sz="2400" dirty="0" smtClean="0"/>
                  <a:t>。</a:t>
                </a:r>
                <a:endParaRPr lang="zh-CN" altLang="en-US" sz="2400" dirty="0"/>
              </a:p>
            </p:txBody>
          </p:sp>
          <p:sp>
            <p:nvSpPr>
              <p:cNvPr id="66" name="文本框 65"/>
              <p:cNvSpPr txBox="1"/>
              <p:nvPr/>
            </p:nvSpPr>
            <p:spPr>
              <a:xfrm>
                <a:off x="2970551" y="6920389"/>
                <a:ext cx="4032448" cy="369332"/>
              </a:xfrm>
              <a:prstGeom prst="rect">
                <a:avLst/>
              </a:prstGeom>
              <a:noFill/>
            </p:spPr>
            <p:txBody>
              <a:bodyPr wrap="square" rtlCol="0">
                <a:spAutoFit/>
              </a:bodyPr>
              <a:lstStyle/>
              <a:p>
                <a:pPr algn="ctr"/>
                <a:r>
                  <a:rPr lang="zh-CN" altLang="zh-CN" dirty="0"/>
                  <a:t>安装新的机油滤清器</a:t>
                </a:r>
                <a:endParaRPr lang="zh-CN" altLang="en-US" b="1" dirty="0"/>
              </a:p>
            </p:txBody>
          </p:sp>
        </p:grpSp>
        <p:pic>
          <p:nvPicPr>
            <p:cNvPr id="67" name="图片 66"/>
            <p:cNvPicPr>
              <a:picLocks noChangeAspect="1"/>
            </p:cNvPicPr>
            <p:nvPr/>
          </p:nvPicPr>
          <p:blipFill>
            <a:blip r:embed="rId9"/>
            <a:stretch>
              <a:fillRect/>
            </a:stretch>
          </p:blipFill>
          <p:spPr>
            <a:xfrm>
              <a:off x="2771800" y="2358173"/>
              <a:ext cx="3986885" cy="3096344"/>
            </a:xfrm>
            <a:prstGeom prst="rect">
              <a:avLst/>
            </a:prstGeom>
          </p:spPr>
        </p:pic>
      </p:grpSp>
      <p:grpSp>
        <p:nvGrpSpPr>
          <p:cNvPr id="75" name="组合 74"/>
          <p:cNvGrpSpPr/>
          <p:nvPr/>
        </p:nvGrpSpPr>
        <p:grpSpPr>
          <a:xfrm>
            <a:off x="755576" y="1268760"/>
            <a:ext cx="8064896" cy="5409891"/>
            <a:chOff x="539552" y="116633"/>
            <a:chExt cx="8064896" cy="5409891"/>
          </a:xfrm>
        </p:grpSpPr>
        <p:grpSp>
          <p:nvGrpSpPr>
            <p:cNvPr id="70" name="组合 69"/>
            <p:cNvGrpSpPr/>
            <p:nvPr/>
          </p:nvGrpSpPr>
          <p:grpSpPr>
            <a:xfrm>
              <a:off x="539552" y="116633"/>
              <a:ext cx="8064896" cy="5409891"/>
              <a:chOff x="1170351" y="1879830"/>
              <a:chExt cx="8064896" cy="5409891"/>
            </a:xfrm>
          </p:grpSpPr>
          <p:sp>
            <p:nvSpPr>
              <p:cNvPr id="72" name="Rectangle 1"/>
              <p:cNvSpPr>
                <a:spLocks noChangeArrowheads="1"/>
              </p:cNvSpPr>
              <p:nvPr/>
            </p:nvSpPr>
            <p:spPr bwMode="auto">
              <a:xfrm>
                <a:off x="1170351" y="1879830"/>
                <a:ext cx="806489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indent="457200" fontAlgn="base">
                  <a:lnSpc>
                    <a:spcPct val="200000"/>
                  </a:lnSpc>
                  <a:spcBef>
                    <a:spcPct val="0"/>
                  </a:spcBef>
                  <a:spcAft>
                    <a:spcPct val="0"/>
                  </a:spcAft>
                  <a:buClrTx/>
                  <a:buSzTx/>
                  <a:buFontTx/>
                  <a:buNone/>
                  <a:tabLst/>
                </a:pPr>
                <a:r>
                  <a:rPr lang="en-US" altLang="zh-CN" sz="2400" dirty="0"/>
                  <a:t>8.</a:t>
                </a:r>
                <a:r>
                  <a:rPr lang="zh-CN" altLang="zh-CN" sz="2400" dirty="0"/>
                  <a:t>拧紧油底壳的放油螺</a:t>
                </a:r>
                <a:r>
                  <a:rPr lang="zh-CN" altLang="zh-CN" sz="2400" dirty="0" smtClean="0"/>
                  <a:t>塞</a:t>
                </a:r>
                <a:r>
                  <a:rPr lang="zh-CN" altLang="en-US" sz="2400" dirty="0" smtClean="0"/>
                  <a:t>。</a:t>
                </a:r>
                <a:endParaRPr lang="zh-CN" altLang="en-US" sz="2400" dirty="0"/>
              </a:p>
            </p:txBody>
          </p:sp>
          <p:sp>
            <p:nvSpPr>
              <p:cNvPr id="73" name="文本框 72"/>
              <p:cNvSpPr txBox="1"/>
              <p:nvPr/>
            </p:nvSpPr>
            <p:spPr>
              <a:xfrm>
                <a:off x="2970551" y="6920389"/>
                <a:ext cx="4032448" cy="369332"/>
              </a:xfrm>
              <a:prstGeom prst="rect">
                <a:avLst/>
              </a:prstGeom>
              <a:noFill/>
            </p:spPr>
            <p:txBody>
              <a:bodyPr wrap="square" rtlCol="0">
                <a:spAutoFit/>
              </a:bodyPr>
              <a:lstStyle/>
              <a:p>
                <a:pPr algn="ctr"/>
                <a:r>
                  <a:rPr lang="zh-CN" altLang="zh-CN" dirty="0"/>
                  <a:t>拧紧放油螺塞</a:t>
                </a:r>
                <a:endParaRPr lang="zh-CN" altLang="en-US" b="1" dirty="0"/>
              </a:p>
            </p:txBody>
          </p:sp>
        </p:grpSp>
        <p:pic>
          <p:nvPicPr>
            <p:cNvPr id="74" name="图片 73"/>
            <p:cNvPicPr>
              <a:picLocks noChangeAspect="1"/>
            </p:cNvPicPr>
            <p:nvPr/>
          </p:nvPicPr>
          <p:blipFill>
            <a:blip r:embed="rId10"/>
            <a:stretch>
              <a:fillRect/>
            </a:stretch>
          </p:blipFill>
          <p:spPr>
            <a:xfrm>
              <a:off x="2483768" y="1772817"/>
              <a:ext cx="3600400" cy="3167843"/>
            </a:xfrm>
            <a:prstGeom prst="rect">
              <a:avLst/>
            </a:prstGeom>
          </p:spPr>
        </p:pic>
      </p:grpSp>
      <p:grpSp>
        <p:nvGrpSpPr>
          <p:cNvPr id="82" name="组合 81"/>
          <p:cNvGrpSpPr/>
          <p:nvPr/>
        </p:nvGrpSpPr>
        <p:grpSpPr>
          <a:xfrm>
            <a:off x="755576" y="1268760"/>
            <a:ext cx="8064896" cy="5337884"/>
            <a:chOff x="755576" y="-108683"/>
            <a:chExt cx="8064896" cy="5337884"/>
          </a:xfrm>
        </p:grpSpPr>
        <p:grpSp>
          <p:nvGrpSpPr>
            <p:cNvPr id="77" name="组合 76"/>
            <p:cNvGrpSpPr/>
            <p:nvPr/>
          </p:nvGrpSpPr>
          <p:grpSpPr>
            <a:xfrm>
              <a:off x="755576" y="-108683"/>
              <a:ext cx="8064896" cy="5337884"/>
              <a:chOff x="1170351" y="1510499"/>
              <a:chExt cx="8064896" cy="5337884"/>
            </a:xfrm>
          </p:grpSpPr>
          <p:sp>
            <p:nvSpPr>
              <p:cNvPr id="79" name="Rectangle 1"/>
              <p:cNvSpPr>
                <a:spLocks noChangeArrowheads="1"/>
              </p:cNvSpPr>
              <p:nvPr/>
            </p:nvSpPr>
            <p:spPr bwMode="auto">
              <a:xfrm>
                <a:off x="1170351" y="1510499"/>
                <a:ext cx="8064896"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indent="457200" fontAlgn="base">
                  <a:lnSpc>
                    <a:spcPct val="200000"/>
                  </a:lnSpc>
                  <a:spcBef>
                    <a:spcPct val="0"/>
                  </a:spcBef>
                  <a:spcAft>
                    <a:spcPct val="0"/>
                  </a:spcAft>
                  <a:buClrTx/>
                  <a:buSzTx/>
                  <a:buFontTx/>
                  <a:buNone/>
                  <a:tabLst/>
                </a:pPr>
                <a:r>
                  <a:rPr lang="en-US" altLang="zh-CN" sz="2400" dirty="0"/>
                  <a:t>9.</a:t>
                </a:r>
                <a:r>
                  <a:rPr lang="zh-CN" altLang="zh-CN" sz="2400" dirty="0"/>
                  <a:t>换好机油滤清器、拧上放油螺塞，按规定容量加注新鲜的</a:t>
                </a:r>
                <a:r>
                  <a:rPr lang="zh-CN" altLang="zh-CN" sz="2400" dirty="0" smtClean="0"/>
                  <a:t>机油</a:t>
                </a:r>
                <a:r>
                  <a:rPr lang="zh-CN" altLang="en-US" sz="2400" dirty="0" smtClean="0"/>
                  <a:t>。</a:t>
                </a:r>
                <a:endParaRPr lang="zh-CN" altLang="en-US" sz="2400" dirty="0"/>
              </a:p>
            </p:txBody>
          </p:sp>
          <p:sp>
            <p:nvSpPr>
              <p:cNvPr id="80" name="文本框 79"/>
              <p:cNvSpPr txBox="1"/>
              <p:nvPr/>
            </p:nvSpPr>
            <p:spPr>
              <a:xfrm>
                <a:off x="2898543" y="6479051"/>
                <a:ext cx="4032448" cy="369332"/>
              </a:xfrm>
              <a:prstGeom prst="rect">
                <a:avLst/>
              </a:prstGeom>
              <a:noFill/>
            </p:spPr>
            <p:txBody>
              <a:bodyPr wrap="square" rtlCol="0">
                <a:spAutoFit/>
              </a:bodyPr>
              <a:lstStyle/>
              <a:p>
                <a:pPr algn="ctr"/>
                <a:r>
                  <a:rPr lang="zh-CN" altLang="zh-CN" dirty="0"/>
                  <a:t>加注新机油</a:t>
                </a:r>
                <a:endParaRPr lang="zh-CN" altLang="en-US" b="1" dirty="0"/>
              </a:p>
            </p:txBody>
          </p:sp>
        </p:grpSp>
        <p:pic>
          <p:nvPicPr>
            <p:cNvPr id="81" name="图片 80"/>
            <p:cNvPicPr>
              <a:picLocks noChangeAspect="1"/>
            </p:cNvPicPr>
            <p:nvPr/>
          </p:nvPicPr>
          <p:blipFill>
            <a:blip r:embed="rId11"/>
            <a:stretch>
              <a:fillRect/>
            </a:stretch>
          </p:blipFill>
          <p:spPr>
            <a:xfrm>
              <a:off x="2555776" y="1547500"/>
              <a:ext cx="4032448" cy="3169363"/>
            </a:xfrm>
            <a:prstGeom prst="rect">
              <a:avLst/>
            </a:prstGeom>
          </p:spPr>
        </p:pic>
      </p:grpSp>
      <p:grpSp>
        <p:nvGrpSpPr>
          <p:cNvPr id="89" name="组合 88"/>
          <p:cNvGrpSpPr/>
          <p:nvPr/>
        </p:nvGrpSpPr>
        <p:grpSpPr>
          <a:xfrm>
            <a:off x="611560" y="1268760"/>
            <a:ext cx="8064896" cy="5337884"/>
            <a:chOff x="683568" y="701989"/>
            <a:chExt cx="8064896" cy="5337884"/>
          </a:xfrm>
        </p:grpSpPr>
        <p:grpSp>
          <p:nvGrpSpPr>
            <p:cNvPr id="84" name="组合 83"/>
            <p:cNvGrpSpPr/>
            <p:nvPr/>
          </p:nvGrpSpPr>
          <p:grpSpPr>
            <a:xfrm>
              <a:off x="683568" y="701989"/>
              <a:ext cx="8064896" cy="5337884"/>
              <a:chOff x="1170351" y="1879832"/>
              <a:chExt cx="8064896" cy="5337884"/>
            </a:xfrm>
          </p:grpSpPr>
          <p:sp>
            <p:nvSpPr>
              <p:cNvPr id="86" name="Rectangle 1"/>
              <p:cNvSpPr>
                <a:spLocks noChangeArrowheads="1"/>
              </p:cNvSpPr>
              <p:nvPr/>
            </p:nvSpPr>
            <p:spPr bwMode="auto">
              <a:xfrm>
                <a:off x="1170351" y="1879832"/>
                <a:ext cx="806489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indent="457200" fontAlgn="base">
                  <a:lnSpc>
                    <a:spcPct val="200000"/>
                  </a:lnSpc>
                  <a:spcBef>
                    <a:spcPct val="0"/>
                  </a:spcBef>
                  <a:spcAft>
                    <a:spcPct val="0"/>
                  </a:spcAft>
                  <a:buClrTx/>
                  <a:buSzTx/>
                  <a:buFontTx/>
                  <a:buNone/>
                  <a:tabLst/>
                </a:pPr>
                <a:r>
                  <a:rPr lang="en-US" altLang="zh-CN" sz="2400" dirty="0"/>
                  <a:t>10.</a:t>
                </a:r>
                <a:r>
                  <a:rPr lang="zh-CN" altLang="zh-CN" sz="2400" dirty="0"/>
                  <a:t>检查油底壳内的机油液面高度，应符合规定的</a:t>
                </a:r>
                <a:r>
                  <a:rPr lang="zh-CN" altLang="zh-CN" sz="2400" dirty="0" smtClean="0"/>
                  <a:t>高度</a:t>
                </a:r>
                <a:r>
                  <a:rPr lang="zh-CN" altLang="en-US" sz="2400" dirty="0" smtClean="0"/>
                  <a:t>。</a:t>
                </a:r>
                <a:endParaRPr lang="zh-CN" altLang="en-US" sz="2400" dirty="0"/>
              </a:p>
            </p:txBody>
          </p:sp>
          <p:sp>
            <p:nvSpPr>
              <p:cNvPr id="87" name="文本框 86"/>
              <p:cNvSpPr txBox="1"/>
              <p:nvPr/>
            </p:nvSpPr>
            <p:spPr>
              <a:xfrm>
                <a:off x="3114567" y="6848384"/>
                <a:ext cx="4032448" cy="369332"/>
              </a:xfrm>
              <a:prstGeom prst="rect">
                <a:avLst/>
              </a:prstGeom>
              <a:noFill/>
            </p:spPr>
            <p:txBody>
              <a:bodyPr wrap="square" rtlCol="0">
                <a:spAutoFit/>
              </a:bodyPr>
              <a:lstStyle/>
              <a:p>
                <a:pPr algn="ctr"/>
                <a:r>
                  <a:rPr lang="zh-CN" altLang="zh-CN" dirty="0"/>
                  <a:t>检查机油液面高度</a:t>
                </a:r>
                <a:endParaRPr lang="zh-CN" altLang="en-US" b="1" dirty="0"/>
              </a:p>
            </p:txBody>
          </p:sp>
        </p:grpSp>
        <p:pic>
          <p:nvPicPr>
            <p:cNvPr id="88" name="图片 87"/>
            <p:cNvPicPr>
              <a:picLocks noChangeAspect="1"/>
            </p:cNvPicPr>
            <p:nvPr/>
          </p:nvPicPr>
          <p:blipFill>
            <a:blip r:embed="rId12"/>
            <a:stretch>
              <a:fillRect/>
            </a:stretch>
          </p:blipFill>
          <p:spPr>
            <a:xfrm>
              <a:off x="2843808" y="2358173"/>
              <a:ext cx="3600400" cy="3218539"/>
            </a:xfrm>
            <a:prstGeom prst="rect">
              <a:avLst/>
            </a:prstGeom>
          </p:spPr>
        </p:pic>
      </p:grpSp>
    </p:spTree>
    <p:extLst>
      <p:ext uri="{BB962C8B-B14F-4D97-AF65-F5344CB8AC3E}">
        <p14:creationId xmlns:p14="http://schemas.microsoft.com/office/powerpoint/2010/main" val="1388019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subTnLst>
                                    <p:set>
                                      <p:cBhvr override="childStyle">
                                        <p:cTn dur="1" fill="hold" display="0" masterRel="nextClick" afterEffect="1"/>
                                        <p:tgtEl>
                                          <p:spTgt spid="21"/>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fade">
                                      <p:cBhvr>
                                        <p:cTn id="22" dur="500"/>
                                        <p:tgtEl>
                                          <p:spTgt spid="46"/>
                                        </p:tgtEl>
                                      </p:cBhvr>
                                    </p:animEffect>
                                  </p:childTnLst>
                                  <p:subTnLst>
                                    <p:set>
                                      <p:cBhvr override="childStyle">
                                        <p:cTn dur="1" fill="hold" display="0" masterRel="nextClick" afterEffect="1"/>
                                        <p:tgtEl>
                                          <p:spTgt spid="46"/>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childTnLst>
                                  <p:subTnLst>
                                    <p:set>
                                      <p:cBhvr override="childStyle">
                                        <p:cTn dur="1" fill="hold" display="0" masterRel="nextClick" afterEffect="1"/>
                                        <p:tgtEl>
                                          <p:spTgt spid="53"/>
                                        </p:tgtEl>
                                        <p:attrNameLst>
                                          <p:attrName>style.visibility</p:attrName>
                                        </p:attrNameLst>
                                      </p:cBhvr>
                                      <p:to>
                                        <p:strVal val="hidden"/>
                                      </p:to>
                                    </p:set>
                                  </p:sub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0"/>
                                        </p:tgtEl>
                                        <p:attrNameLst>
                                          <p:attrName>style.visibility</p:attrName>
                                        </p:attrNameLst>
                                      </p:cBhvr>
                                      <p:to>
                                        <p:strVal val="visible"/>
                                      </p:to>
                                    </p:set>
                                    <p:animEffect transition="in" filter="fade">
                                      <p:cBhvr>
                                        <p:cTn id="32" dur="500"/>
                                        <p:tgtEl>
                                          <p:spTgt spid="60"/>
                                        </p:tgtEl>
                                      </p:cBhvr>
                                    </p:animEffect>
                                  </p:childTnLst>
                                  <p:subTnLst>
                                    <p:set>
                                      <p:cBhvr override="childStyle">
                                        <p:cTn dur="1" fill="hold" display="0" masterRel="nextClick" afterEffect="1"/>
                                        <p:tgtEl>
                                          <p:spTgt spid="60"/>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8"/>
                                        </p:tgtEl>
                                        <p:attrNameLst>
                                          <p:attrName>style.visibility</p:attrName>
                                        </p:attrNameLst>
                                      </p:cBhvr>
                                      <p:to>
                                        <p:strVal val="visible"/>
                                      </p:to>
                                    </p:set>
                                    <p:animEffect transition="in" filter="fade">
                                      <p:cBhvr>
                                        <p:cTn id="37" dur="500"/>
                                        <p:tgtEl>
                                          <p:spTgt spid="68"/>
                                        </p:tgtEl>
                                      </p:cBhvr>
                                    </p:animEffect>
                                  </p:childTnLst>
                                  <p:subTnLst>
                                    <p:set>
                                      <p:cBhvr override="childStyle">
                                        <p:cTn dur="1" fill="hold" display="0" masterRel="nextClick" afterEffect="1"/>
                                        <p:tgtEl>
                                          <p:spTgt spid="68"/>
                                        </p:tgtEl>
                                        <p:attrNameLst>
                                          <p:attrName>style.visibility</p:attrName>
                                        </p:attrNameLst>
                                      </p:cBhvr>
                                      <p:to>
                                        <p:strVal val="hidden"/>
                                      </p:to>
                                    </p:set>
                                  </p:sub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subTnLst>
                                    <p:set>
                                      <p:cBhvr override="childStyle">
                                        <p:cTn dur="1" fill="hold" display="0" masterRel="nextClick" afterEffect="1"/>
                                        <p:tgtEl>
                                          <p:spTgt spid="75"/>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82"/>
                                        </p:tgtEl>
                                        <p:attrNameLst>
                                          <p:attrName>style.visibility</p:attrName>
                                        </p:attrNameLst>
                                      </p:cBhvr>
                                      <p:to>
                                        <p:strVal val="visible"/>
                                      </p:to>
                                    </p:set>
                                    <p:animEffect transition="in" filter="fade">
                                      <p:cBhvr>
                                        <p:cTn id="47" dur="500"/>
                                        <p:tgtEl>
                                          <p:spTgt spid="82"/>
                                        </p:tgtEl>
                                      </p:cBhvr>
                                    </p:animEffect>
                                  </p:childTnLst>
                                  <p:subTnLst>
                                    <p:set>
                                      <p:cBhvr override="childStyle">
                                        <p:cTn dur="1" fill="hold" display="0" masterRel="nextClick" afterEffect="1"/>
                                        <p:tgtEl>
                                          <p:spTgt spid="82"/>
                                        </p:tgtEl>
                                        <p:attrNameLst>
                                          <p:attrName>style.visibility</p:attrName>
                                        </p:attrNameLst>
                                      </p:cBhvr>
                                      <p:to>
                                        <p:strVal val="hidden"/>
                                      </p:to>
                                    </p:set>
                                  </p:sub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89"/>
                                        </p:tgtEl>
                                        <p:attrNameLst>
                                          <p:attrName>style.visibility</p:attrName>
                                        </p:attrNameLst>
                                      </p:cBhvr>
                                      <p:to>
                                        <p:strVal val="visible"/>
                                      </p:to>
                                    </p:set>
                                    <p:animEffect transition="in" filter="fade">
                                      <p:cBhvr>
                                        <p:cTn id="52"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凤舞九天">
  <a:themeElements>
    <a:clrScheme name="凤舞九天">
      <a:dk1>
        <a:sysClr val="windowText" lastClr="000000"/>
      </a:dk1>
      <a:lt1>
        <a:sysClr val="window" lastClr="FFFFFF"/>
      </a:lt1>
      <a:dk2>
        <a:srgbClr val="004646"/>
      </a:dk2>
      <a:lt2>
        <a:srgbClr val="E1F0FF"/>
      </a:lt2>
      <a:accent1>
        <a:srgbClr val="50742F"/>
      </a:accent1>
      <a:accent2>
        <a:srgbClr val="268868"/>
      </a:accent2>
      <a:accent3>
        <a:srgbClr val="33BD56"/>
      </a:accent3>
      <a:accent4>
        <a:srgbClr val="4BC5B9"/>
      </a:accent4>
      <a:accent5>
        <a:srgbClr val="3163CA"/>
      </a:accent5>
      <a:accent6>
        <a:srgbClr val="4B14AA"/>
      </a:accent6>
      <a:hlink>
        <a:srgbClr val="D9BE02"/>
      </a:hlink>
      <a:folHlink>
        <a:srgbClr val="F900F9"/>
      </a:folHlink>
    </a:clrScheme>
    <a:fontScheme name="凤舞九天">
      <a:majorFont>
        <a:latin typeface="Footlight MT Light"/>
        <a:ea typeface=""/>
        <a:cs typeface=""/>
        <a:font script="Jpan" typeface="ＭＳ Ｐゴシック"/>
        <a:font script="Hang" typeface="맑은 고딕"/>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oudy Old Style"/>
        <a:ea typeface=""/>
        <a:cs typeface=""/>
        <a:font script="Jpan" typeface="ＭＳ Ｐ明朝"/>
        <a:font script="Hang" typeface="HY견명조"/>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凤舞九天">
      <a:fillStyleLst>
        <a:solidFill>
          <a:schemeClr val="phClr">
            <a:tint val="100000"/>
            <a:shade val="100000"/>
            <a:hueMod val="100000"/>
            <a:satMod val="100000"/>
          </a:schemeClr>
        </a:solidFill>
        <a:gradFill rotWithShape="1">
          <a:gsLst>
            <a:gs pos="0">
              <a:schemeClr val="phClr">
                <a:tint val="65000"/>
                <a:satMod val="180000"/>
              </a:schemeClr>
            </a:gs>
            <a:gs pos="50000">
              <a:schemeClr val="phClr">
                <a:tint val="40000"/>
                <a:satMod val="175000"/>
              </a:schemeClr>
            </a:gs>
            <a:gs pos="100000">
              <a:schemeClr val="phClr">
                <a:tint val="65000"/>
                <a:satMod val="180000"/>
              </a:schemeClr>
            </a:gs>
          </a:gsLst>
          <a:lin ang="0" scaled="1"/>
        </a:gradFill>
        <a:gradFill rotWithShape="1">
          <a:gsLst>
            <a:gs pos="0">
              <a:schemeClr val="phClr">
                <a:shade val="38000"/>
                <a:satMod val="150000"/>
              </a:schemeClr>
            </a:gs>
            <a:gs pos="50000">
              <a:schemeClr val="phClr">
                <a:shade val="100000"/>
                <a:satMod val="100000"/>
              </a:schemeClr>
            </a:gs>
            <a:gs pos="100000">
              <a:schemeClr val="phClr">
                <a:shade val="38000"/>
                <a:satMod val="150000"/>
              </a:schemeClr>
            </a:gs>
          </a:gsLst>
          <a:lin ang="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tint val="100000"/>
            <a:shade val="100000"/>
            <a:hueMod val="100000"/>
            <a:satMod val="100000"/>
          </a:schemeClr>
        </a:solidFill>
        <a:gradFill rotWithShape="1">
          <a:gsLst>
            <a:gs pos="0">
              <a:schemeClr val="phClr">
                <a:tint val="80000"/>
                <a:satMod val="400000"/>
              </a:schemeClr>
            </a:gs>
            <a:gs pos="25000">
              <a:schemeClr val="phClr">
                <a:tint val="83000"/>
                <a:satMod val="300000"/>
              </a:schemeClr>
            </a:gs>
            <a:gs pos="100000">
              <a:schemeClr val="phClr">
                <a:shade val="15000"/>
                <a:satMod val="300000"/>
              </a:schemeClr>
            </a:gs>
          </a:gsLst>
          <a:path path="circle">
            <a:fillToRect l="10000" t="180000" r="10000" b="50000"/>
          </a:path>
        </a:gradFill>
        <a:blipFill>
          <a:blip xmlns:r="http://schemas.openxmlformats.org/officeDocument/2006/relationships" r:embed="rId1">
            <a:duotone>
              <a:schemeClr val="phClr">
                <a:tint val="100000"/>
                <a:shade val="70000"/>
                <a:hueMod val="100000"/>
                <a:satMod val="100000"/>
              </a:schemeClr>
              <a:schemeClr val="phClr">
                <a:tint val="90000"/>
                <a:shade val="100000"/>
                <a:hueMod val="100000"/>
                <a:satMod val="100000"/>
              </a:schemeClr>
            </a:duotone>
          </a:blip>
          <a:tile tx="0" ty="0" sx="50000" sy="50000" flip="x"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Phoenix</Template>
  <TotalTime>3210</TotalTime>
  <Words>2128</Words>
  <Application>Microsoft Office PowerPoint</Application>
  <PresentationFormat>全屏显示(4:3)</PresentationFormat>
  <Paragraphs>181</Paragraphs>
  <Slides>36</Slides>
  <Notes>8</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36</vt:i4>
      </vt:variant>
    </vt:vector>
  </HeadingPairs>
  <TitlesOfParts>
    <vt:vector size="46" baseType="lpstr">
      <vt:lpstr>华文隶书</vt:lpstr>
      <vt:lpstr>华文新魏</vt:lpstr>
      <vt:lpstr>宋体</vt:lpstr>
      <vt:lpstr>Arial</vt:lpstr>
      <vt:lpstr>Calibri</vt:lpstr>
      <vt:lpstr>Footlight MT Light</vt:lpstr>
      <vt:lpstr>Goudy Old Style</vt:lpstr>
      <vt:lpstr>Times New Roman</vt:lpstr>
      <vt:lpstr>Wingdings 2</vt:lpstr>
      <vt:lpstr>凤舞九天</vt:lpstr>
      <vt:lpstr>单元6 润滑系的维护与故障诊断排除</vt:lpstr>
      <vt:lpstr>课题1 润滑系的维护</vt:lpstr>
      <vt:lpstr>项目1 机油（机油滤清器）的检查与更换</vt:lpstr>
      <vt:lpstr>PowerPoint 演示文稿</vt:lpstr>
      <vt:lpstr>实训内容</vt:lpstr>
      <vt:lpstr>PowerPoint 演示文稿</vt:lpstr>
      <vt:lpstr>PowerPoint 演示文稿</vt:lpstr>
      <vt:lpstr>PowerPoint 演示文稿</vt:lpstr>
      <vt:lpstr>PowerPoint 演示文稿</vt:lpstr>
      <vt:lpstr>项目2 机油泵的检测</vt:lpstr>
      <vt:lpstr>PowerPoint 演示文稿</vt:lpstr>
      <vt:lpstr>实训内容</vt:lpstr>
      <vt:lpstr>课题2 发动机润滑系的故障诊断与排除</vt:lpstr>
      <vt:lpstr>PowerPoint 演示文稿</vt:lpstr>
      <vt:lpstr>PowerPoint 演示文稿</vt:lpstr>
      <vt:lpstr>PowerPoint 演示文稿</vt:lpstr>
      <vt:lpstr>PowerPoint 演示文稿</vt:lpstr>
      <vt:lpstr>PowerPoint 演示文稿</vt:lpstr>
      <vt:lpstr>PowerPoint 演示文稿</vt:lpstr>
      <vt:lpstr>项目2机油变质过快故障的诊断              与排除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李明智</cp:lastModifiedBy>
  <cp:revision>480</cp:revision>
  <dcterms:modified xsi:type="dcterms:W3CDTF">2014-05-29T12:56:02Z</dcterms:modified>
</cp:coreProperties>
</file>