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81"/>
  </p:notesMasterIdLst>
  <p:sldIdLst>
    <p:sldId id="436" r:id="rId2"/>
    <p:sldId id="437" r:id="rId3"/>
    <p:sldId id="439" r:id="rId4"/>
    <p:sldId id="362" r:id="rId5"/>
    <p:sldId id="395" r:id="rId6"/>
    <p:sldId id="444" r:id="rId7"/>
    <p:sldId id="445" r:id="rId8"/>
    <p:sldId id="446" r:id="rId9"/>
    <p:sldId id="447" r:id="rId10"/>
    <p:sldId id="448" r:id="rId11"/>
    <p:sldId id="449" r:id="rId12"/>
    <p:sldId id="450" r:id="rId13"/>
    <p:sldId id="451" r:id="rId14"/>
    <p:sldId id="452" r:id="rId15"/>
    <p:sldId id="453" r:id="rId16"/>
    <p:sldId id="454" r:id="rId17"/>
    <p:sldId id="455" r:id="rId18"/>
    <p:sldId id="456" r:id="rId19"/>
    <p:sldId id="457" r:id="rId20"/>
    <p:sldId id="458" r:id="rId21"/>
    <p:sldId id="459" r:id="rId22"/>
    <p:sldId id="460" r:id="rId23"/>
    <p:sldId id="416" r:id="rId24"/>
    <p:sldId id="461" r:id="rId25"/>
    <p:sldId id="462" r:id="rId26"/>
    <p:sldId id="463" r:id="rId27"/>
    <p:sldId id="464" r:id="rId28"/>
    <p:sldId id="465" r:id="rId29"/>
    <p:sldId id="466" r:id="rId30"/>
    <p:sldId id="467" r:id="rId31"/>
    <p:sldId id="468" r:id="rId32"/>
    <p:sldId id="469" r:id="rId33"/>
    <p:sldId id="421" r:id="rId34"/>
    <p:sldId id="470" r:id="rId35"/>
    <p:sldId id="471" r:id="rId36"/>
    <p:sldId id="472" r:id="rId37"/>
    <p:sldId id="473" r:id="rId38"/>
    <p:sldId id="474" r:id="rId39"/>
    <p:sldId id="475" r:id="rId40"/>
    <p:sldId id="476" r:id="rId41"/>
    <p:sldId id="477" r:id="rId42"/>
    <p:sldId id="478" r:id="rId43"/>
    <p:sldId id="479" r:id="rId44"/>
    <p:sldId id="480" r:id="rId45"/>
    <p:sldId id="481" r:id="rId46"/>
    <p:sldId id="482" r:id="rId47"/>
    <p:sldId id="483" r:id="rId48"/>
    <p:sldId id="484" r:id="rId49"/>
    <p:sldId id="485" r:id="rId50"/>
    <p:sldId id="486" r:id="rId51"/>
    <p:sldId id="487" r:id="rId52"/>
    <p:sldId id="488" r:id="rId53"/>
    <p:sldId id="489" r:id="rId54"/>
    <p:sldId id="490" r:id="rId55"/>
    <p:sldId id="491" r:id="rId56"/>
    <p:sldId id="492" r:id="rId57"/>
    <p:sldId id="493" r:id="rId58"/>
    <p:sldId id="494" r:id="rId59"/>
    <p:sldId id="495" r:id="rId60"/>
    <p:sldId id="496" r:id="rId61"/>
    <p:sldId id="497" r:id="rId62"/>
    <p:sldId id="498" r:id="rId63"/>
    <p:sldId id="499" r:id="rId64"/>
    <p:sldId id="500" r:id="rId65"/>
    <p:sldId id="501" r:id="rId66"/>
    <p:sldId id="502" r:id="rId67"/>
    <p:sldId id="503" r:id="rId68"/>
    <p:sldId id="504" r:id="rId69"/>
    <p:sldId id="505" r:id="rId70"/>
    <p:sldId id="506" r:id="rId71"/>
    <p:sldId id="507" r:id="rId72"/>
    <p:sldId id="508" r:id="rId73"/>
    <p:sldId id="509" r:id="rId74"/>
    <p:sldId id="510" r:id="rId75"/>
    <p:sldId id="511" r:id="rId76"/>
    <p:sldId id="512" r:id="rId77"/>
    <p:sldId id="513" r:id="rId78"/>
    <p:sldId id="514" r:id="rId79"/>
    <p:sldId id="515"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21" autoAdjust="0"/>
    <p:restoredTop sz="94424" autoAdjust="0"/>
  </p:normalViewPr>
  <p:slideViewPr>
    <p:cSldViewPr>
      <p:cViewPr varScale="1">
        <p:scale>
          <a:sx n="70" d="100"/>
          <a:sy n="70" d="100"/>
        </p:scale>
        <p:origin x="1092"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15</a:t>
            </a:fld>
            <a:endParaRPr lang="zh-CN" altLang="en-US"/>
          </a:p>
        </p:txBody>
      </p:sp>
    </p:spTree>
    <p:extLst>
      <p:ext uri="{BB962C8B-B14F-4D97-AF65-F5344CB8AC3E}">
        <p14:creationId xmlns:p14="http://schemas.microsoft.com/office/powerpoint/2010/main" val="705139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16</a:t>
            </a:fld>
            <a:endParaRPr lang="zh-CN" altLang="en-US"/>
          </a:p>
        </p:txBody>
      </p:sp>
    </p:spTree>
    <p:extLst>
      <p:ext uri="{BB962C8B-B14F-4D97-AF65-F5344CB8AC3E}">
        <p14:creationId xmlns:p14="http://schemas.microsoft.com/office/powerpoint/2010/main" val="2616104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17</a:t>
            </a:fld>
            <a:endParaRPr lang="zh-CN" altLang="en-US"/>
          </a:p>
        </p:txBody>
      </p:sp>
    </p:spTree>
    <p:extLst>
      <p:ext uri="{BB962C8B-B14F-4D97-AF65-F5344CB8AC3E}">
        <p14:creationId xmlns:p14="http://schemas.microsoft.com/office/powerpoint/2010/main" val="1958734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18</a:t>
            </a:fld>
            <a:endParaRPr lang="zh-CN" altLang="en-US"/>
          </a:p>
        </p:txBody>
      </p:sp>
    </p:spTree>
    <p:extLst>
      <p:ext uri="{BB962C8B-B14F-4D97-AF65-F5344CB8AC3E}">
        <p14:creationId xmlns:p14="http://schemas.microsoft.com/office/powerpoint/2010/main" val="2814432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19</a:t>
            </a:fld>
            <a:endParaRPr lang="zh-CN" altLang="en-US"/>
          </a:p>
        </p:txBody>
      </p:sp>
    </p:spTree>
    <p:extLst>
      <p:ext uri="{BB962C8B-B14F-4D97-AF65-F5344CB8AC3E}">
        <p14:creationId xmlns:p14="http://schemas.microsoft.com/office/powerpoint/2010/main" val="1515261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20</a:t>
            </a:fld>
            <a:endParaRPr lang="zh-CN" altLang="en-US"/>
          </a:p>
        </p:txBody>
      </p:sp>
    </p:spTree>
    <p:extLst>
      <p:ext uri="{BB962C8B-B14F-4D97-AF65-F5344CB8AC3E}">
        <p14:creationId xmlns:p14="http://schemas.microsoft.com/office/powerpoint/2010/main" val="2867348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21</a:t>
            </a:fld>
            <a:endParaRPr lang="zh-CN" altLang="en-US"/>
          </a:p>
        </p:txBody>
      </p:sp>
    </p:spTree>
    <p:extLst>
      <p:ext uri="{BB962C8B-B14F-4D97-AF65-F5344CB8AC3E}">
        <p14:creationId xmlns:p14="http://schemas.microsoft.com/office/powerpoint/2010/main" val="3116398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22</a:t>
            </a:fld>
            <a:endParaRPr lang="zh-CN" altLang="en-US"/>
          </a:p>
        </p:txBody>
      </p:sp>
    </p:spTree>
    <p:extLst>
      <p:ext uri="{BB962C8B-B14F-4D97-AF65-F5344CB8AC3E}">
        <p14:creationId xmlns:p14="http://schemas.microsoft.com/office/powerpoint/2010/main" val="1852231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24</a:t>
            </a:fld>
            <a:endParaRPr lang="zh-CN" altLang="en-US"/>
          </a:p>
        </p:txBody>
      </p:sp>
    </p:spTree>
    <p:extLst>
      <p:ext uri="{BB962C8B-B14F-4D97-AF65-F5344CB8AC3E}">
        <p14:creationId xmlns:p14="http://schemas.microsoft.com/office/powerpoint/2010/main" val="1385648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26</a:t>
            </a:fld>
            <a:endParaRPr lang="zh-CN" altLang="en-US"/>
          </a:p>
        </p:txBody>
      </p:sp>
    </p:spTree>
    <p:extLst>
      <p:ext uri="{BB962C8B-B14F-4D97-AF65-F5344CB8AC3E}">
        <p14:creationId xmlns:p14="http://schemas.microsoft.com/office/powerpoint/2010/main" val="2919764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5</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27</a:t>
            </a:fld>
            <a:endParaRPr lang="zh-CN" altLang="en-US"/>
          </a:p>
        </p:txBody>
      </p:sp>
    </p:spTree>
    <p:extLst>
      <p:ext uri="{BB962C8B-B14F-4D97-AF65-F5344CB8AC3E}">
        <p14:creationId xmlns:p14="http://schemas.microsoft.com/office/powerpoint/2010/main" val="3573639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28</a:t>
            </a:fld>
            <a:endParaRPr lang="zh-CN" altLang="en-US"/>
          </a:p>
        </p:txBody>
      </p:sp>
    </p:spTree>
    <p:extLst>
      <p:ext uri="{BB962C8B-B14F-4D97-AF65-F5344CB8AC3E}">
        <p14:creationId xmlns:p14="http://schemas.microsoft.com/office/powerpoint/2010/main" val="4234753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29</a:t>
            </a:fld>
            <a:endParaRPr lang="zh-CN" altLang="en-US"/>
          </a:p>
        </p:txBody>
      </p:sp>
    </p:spTree>
    <p:extLst>
      <p:ext uri="{BB962C8B-B14F-4D97-AF65-F5344CB8AC3E}">
        <p14:creationId xmlns:p14="http://schemas.microsoft.com/office/powerpoint/2010/main" val="2782131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30</a:t>
            </a:fld>
            <a:endParaRPr lang="zh-CN" altLang="en-US"/>
          </a:p>
        </p:txBody>
      </p:sp>
    </p:spTree>
    <p:extLst>
      <p:ext uri="{BB962C8B-B14F-4D97-AF65-F5344CB8AC3E}">
        <p14:creationId xmlns:p14="http://schemas.microsoft.com/office/powerpoint/2010/main" val="2526272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32</a:t>
            </a:fld>
            <a:endParaRPr lang="zh-CN" altLang="en-US"/>
          </a:p>
        </p:txBody>
      </p:sp>
    </p:spTree>
    <p:extLst>
      <p:ext uri="{BB962C8B-B14F-4D97-AF65-F5344CB8AC3E}">
        <p14:creationId xmlns:p14="http://schemas.microsoft.com/office/powerpoint/2010/main" val="39747859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35</a:t>
            </a:fld>
            <a:endParaRPr lang="zh-CN" altLang="en-US"/>
          </a:p>
        </p:txBody>
      </p:sp>
    </p:spTree>
    <p:extLst>
      <p:ext uri="{BB962C8B-B14F-4D97-AF65-F5344CB8AC3E}">
        <p14:creationId xmlns:p14="http://schemas.microsoft.com/office/powerpoint/2010/main" val="4095337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39</a:t>
            </a:fld>
            <a:endParaRPr lang="zh-CN" altLang="en-US"/>
          </a:p>
        </p:txBody>
      </p:sp>
    </p:spTree>
    <p:extLst>
      <p:ext uri="{BB962C8B-B14F-4D97-AF65-F5344CB8AC3E}">
        <p14:creationId xmlns:p14="http://schemas.microsoft.com/office/powerpoint/2010/main" val="11277463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42</a:t>
            </a:fld>
            <a:endParaRPr lang="zh-CN" altLang="en-US"/>
          </a:p>
        </p:txBody>
      </p:sp>
    </p:spTree>
    <p:extLst>
      <p:ext uri="{BB962C8B-B14F-4D97-AF65-F5344CB8AC3E}">
        <p14:creationId xmlns:p14="http://schemas.microsoft.com/office/powerpoint/2010/main" val="2955742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43</a:t>
            </a:fld>
            <a:endParaRPr lang="zh-CN" altLang="en-US"/>
          </a:p>
        </p:txBody>
      </p:sp>
    </p:spTree>
    <p:extLst>
      <p:ext uri="{BB962C8B-B14F-4D97-AF65-F5344CB8AC3E}">
        <p14:creationId xmlns:p14="http://schemas.microsoft.com/office/powerpoint/2010/main" val="6662992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46</a:t>
            </a:fld>
            <a:endParaRPr lang="zh-CN" altLang="en-US"/>
          </a:p>
        </p:txBody>
      </p:sp>
    </p:spTree>
    <p:extLst>
      <p:ext uri="{BB962C8B-B14F-4D97-AF65-F5344CB8AC3E}">
        <p14:creationId xmlns:p14="http://schemas.microsoft.com/office/powerpoint/2010/main" val="3001193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a:t>
            </a:fld>
            <a:endParaRPr lang="zh-CN" altLang="en-US"/>
          </a:p>
        </p:txBody>
      </p:sp>
    </p:spTree>
    <p:extLst>
      <p:ext uri="{BB962C8B-B14F-4D97-AF65-F5344CB8AC3E}">
        <p14:creationId xmlns:p14="http://schemas.microsoft.com/office/powerpoint/2010/main" val="10127450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47</a:t>
            </a:fld>
            <a:endParaRPr lang="zh-CN" altLang="en-US"/>
          </a:p>
        </p:txBody>
      </p:sp>
    </p:spTree>
    <p:extLst>
      <p:ext uri="{BB962C8B-B14F-4D97-AF65-F5344CB8AC3E}">
        <p14:creationId xmlns:p14="http://schemas.microsoft.com/office/powerpoint/2010/main" val="4266012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54</a:t>
            </a:fld>
            <a:endParaRPr lang="zh-CN" altLang="en-US"/>
          </a:p>
        </p:txBody>
      </p:sp>
    </p:spTree>
    <p:extLst>
      <p:ext uri="{BB962C8B-B14F-4D97-AF65-F5344CB8AC3E}">
        <p14:creationId xmlns:p14="http://schemas.microsoft.com/office/powerpoint/2010/main" val="2718706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60</a:t>
            </a:fld>
            <a:endParaRPr lang="zh-CN" altLang="en-US"/>
          </a:p>
        </p:txBody>
      </p:sp>
    </p:spTree>
    <p:extLst>
      <p:ext uri="{BB962C8B-B14F-4D97-AF65-F5344CB8AC3E}">
        <p14:creationId xmlns:p14="http://schemas.microsoft.com/office/powerpoint/2010/main" val="23365069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65</a:t>
            </a:fld>
            <a:endParaRPr lang="zh-CN" altLang="en-US"/>
          </a:p>
        </p:txBody>
      </p:sp>
    </p:spTree>
    <p:extLst>
      <p:ext uri="{BB962C8B-B14F-4D97-AF65-F5344CB8AC3E}">
        <p14:creationId xmlns:p14="http://schemas.microsoft.com/office/powerpoint/2010/main" val="4459328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70</a:t>
            </a:fld>
            <a:endParaRPr lang="zh-CN" altLang="en-US"/>
          </a:p>
        </p:txBody>
      </p:sp>
    </p:spTree>
    <p:extLst>
      <p:ext uri="{BB962C8B-B14F-4D97-AF65-F5344CB8AC3E}">
        <p14:creationId xmlns:p14="http://schemas.microsoft.com/office/powerpoint/2010/main" val="6178448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75</a:t>
            </a:fld>
            <a:endParaRPr lang="zh-CN" altLang="en-US"/>
          </a:p>
        </p:txBody>
      </p:sp>
    </p:spTree>
    <p:extLst>
      <p:ext uri="{BB962C8B-B14F-4D97-AF65-F5344CB8AC3E}">
        <p14:creationId xmlns:p14="http://schemas.microsoft.com/office/powerpoint/2010/main" val="2761628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a:t>
            </a:fld>
            <a:endParaRPr lang="zh-CN" altLang="en-US"/>
          </a:p>
        </p:txBody>
      </p:sp>
    </p:spTree>
    <p:extLst>
      <p:ext uri="{BB962C8B-B14F-4D97-AF65-F5344CB8AC3E}">
        <p14:creationId xmlns:p14="http://schemas.microsoft.com/office/powerpoint/2010/main" val="1489270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9</a:t>
            </a:fld>
            <a:endParaRPr lang="zh-CN" altLang="en-US"/>
          </a:p>
        </p:txBody>
      </p:sp>
    </p:spTree>
    <p:extLst>
      <p:ext uri="{BB962C8B-B14F-4D97-AF65-F5344CB8AC3E}">
        <p14:creationId xmlns:p14="http://schemas.microsoft.com/office/powerpoint/2010/main" val="917424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10</a:t>
            </a:fld>
            <a:endParaRPr lang="zh-CN" altLang="en-US"/>
          </a:p>
        </p:txBody>
      </p:sp>
    </p:spTree>
    <p:extLst>
      <p:ext uri="{BB962C8B-B14F-4D97-AF65-F5344CB8AC3E}">
        <p14:creationId xmlns:p14="http://schemas.microsoft.com/office/powerpoint/2010/main" val="2077950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11</a:t>
            </a:fld>
            <a:endParaRPr lang="zh-CN" altLang="en-US"/>
          </a:p>
        </p:txBody>
      </p:sp>
    </p:spTree>
    <p:extLst>
      <p:ext uri="{BB962C8B-B14F-4D97-AF65-F5344CB8AC3E}">
        <p14:creationId xmlns:p14="http://schemas.microsoft.com/office/powerpoint/2010/main" val="2173256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12</a:t>
            </a:fld>
            <a:endParaRPr lang="zh-CN" altLang="en-US"/>
          </a:p>
        </p:txBody>
      </p:sp>
    </p:spTree>
    <p:extLst>
      <p:ext uri="{BB962C8B-B14F-4D97-AF65-F5344CB8AC3E}">
        <p14:creationId xmlns:p14="http://schemas.microsoft.com/office/powerpoint/2010/main" val="1237790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13</a:t>
            </a:fld>
            <a:endParaRPr lang="zh-CN" altLang="en-US"/>
          </a:p>
        </p:txBody>
      </p:sp>
    </p:spTree>
    <p:extLst>
      <p:ext uri="{BB962C8B-B14F-4D97-AF65-F5344CB8AC3E}">
        <p14:creationId xmlns:p14="http://schemas.microsoft.com/office/powerpoint/2010/main" val="15031835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2014/5/29</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xml"/><Relationship Id="rId1" Type="http://schemas.openxmlformats.org/officeDocument/2006/relationships/slideLayout" Target="../slideLayouts/slideLayout1.xml"/><Relationship Id="rId4" Type="http://schemas.openxmlformats.org/officeDocument/2006/relationships/slide" Target="slide40.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tif"/></Relationships>
</file>

<file path=ppt/slides/_rels/slide18.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t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23.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ti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tif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image" Target="../media/image71.tiff"/><Relationship Id="rId3" Type="http://schemas.openxmlformats.org/officeDocument/2006/relationships/image" Target="../media/image66.png"/><Relationship Id="rId7" Type="http://schemas.openxmlformats.org/officeDocument/2006/relationships/image" Target="../media/image70.tif"/><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tif"/><Relationship Id="rId4" Type="http://schemas.openxmlformats.org/officeDocument/2006/relationships/image" Target="../media/image67.png"/><Relationship Id="rId9" Type="http://schemas.openxmlformats.org/officeDocument/2006/relationships/image" Target="../media/image72.ti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4  </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电控汽油发动机燃料供给系的维护与故障诊断</a:t>
            </a:r>
            <a:r>
              <a:rPr lang="zh-CN"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539552" y="2996952"/>
            <a:ext cx="8062912" cy="2952328"/>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空气</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供给系统的维护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燃油</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供给系统的</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维护</a:t>
            </a:r>
            <a:endPar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4" action="ppaction://hlinksldjump"/>
              </a:rPr>
              <a:t>课题</a:t>
            </a:r>
            <a:r>
              <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4" action="ppaction://hlinksldjump"/>
              </a:rPr>
              <a:t>3  </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4" action="ppaction://hlinksldjump"/>
              </a:rPr>
              <a:t>燃料供给系故障诊断排除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764704"/>
            <a:ext cx="8136904" cy="3785652"/>
          </a:xfrm>
          <a:prstGeom prst="rect">
            <a:avLst/>
          </a:prstGeom>
          <a:noFill/>
        </p:spPr>
        <p:txBody>
          <a:bodyPr wrap="square" rtlCol="0">
            <a:spAutoFit/>
          </a:bodyPr>
          <a:lstStyle/>
          <a:p>
            <a:pPr indent="457200">
              <a:lnSpc>
                <a:spcPct val="200000"/>
              </a:lnSpc>
            </a:pPr>
            <a:r>
              <a:rPr lang="en-US" altLang="zh-CN" sz="2400" dirty="0"/>
              <a:t>4.</a:t>
            </a:r>
            <a:r>
              <a:rPr lang="zh-CN" altLang="zh-CN" sz="2400" dirty="0"/>
              <a:t>测量流量计内的电动汽油泵开关，可用万用表测量</a:t>
            </a:r>
            <a:r>
              <a:rPr lang="en-US" altLang="zh-CN" sz="2400" dirty="0"/>
              <a:t>E1</a:t>
            </a:r>
            <a:r>
              <a:rPr lang="zh-CN" altLang="zh-CN" sz="2400" dirty="0"/>
              <a:t>—</a:t>
            </a:r>
            <a:r>
              <a:rPr lang="en-US" altLang="zh-CN" sz="2400" dirty="0"/>
              <a:t>Fc</a:t>
            </a:r>
            <a:r>
              <a:rPr lang="zh-CN" altLang="zh-CN" sz="2400" dirty="0"/>
              <a:t>两端</a:t>
            </a:r>
            <a:r>
              <a:rPr lang="zh-CN" altLang="zh-CN" sz="2400" dirty="0" smtClean="0"/>
              <a:t>。</a:t>
            </a:r>
            <a:endParaRPr lang="en-US" altLang="zh-CN" sz="2400" dirty="0" smtClean="0"/>
          </a:p>
          <a:p>
            <a:pPr indent="457200">
              <a:lnSpc>
                <a:spcPct val="200000"/>
              </a:lnSpc>
            </a:pPr>
            <a:r>
              <a:rPr lang="en-US" altLang="zh-CN" sz="2400" dirty="0"/>
              <a:t>5.</a:t>
            </a:r>
            <a:r>
              <a:rPr lang="zh-CN" altLang="zh-CN" sz="2400" dirty="0"/>
              <a:t>慢慢推动翼板，同时测量</a:t>
            </a:r>
            <a:r>
              <a:rPr lang="en-US" altLang="zh-CN" sz="2400" dirty="0"/>
              <a:t>E2</a:t>
            </a:r>
            <a:r>
              <a:rPr lang="zh-CN" altLang="zh-CN" sz="2400" dirty="0"/>
              <a:t>—</a:t>
            </a:r>
            <a:r>
              <a:rPr lang="en-US" altLang="zh-CN" sz="2400" dirty="0"/>
              <a:t>Vs</a:t>
            </a:r>
            <a:r>
              <a:rPr lang="zh-CN" altLang="zh-CN" sz="2400" dirty="0"/>
              <a:t>两端的电阻</a:t>
            </a:r>
            <a:r>
              <a:rPr lang="zh-CN" altLang="zh-CN" sz="2400" dirty="0" smtClean="0"/>
              <a:t>，</a:t>
            </a:r>
            <a:r>
              <a:rPr lang="zh-CN" altLang="zh-CN" sz="2400" dirty="0"/>
              <a:t>在翼板由全闭至全开的过程中，电阻应连续变化，全开时的阻值应符合标准值。</a:t>
            </a:r>
            <a:endParaRPr lang="en-US" altLang="zh-CN" sz="2400" dirty="0" smtClean="0"/>
          </a:p>
        </p:txBody>
      </p:sp>
      <p:sp>
        <p:nvSpPr>
          <p:cNvPr id="6" name="文本框 5"/>
          <p:cNvSpPr txBox="1"/>
          <p:nvPr/>
        </p:nvSpPr>
        <p:spPr>
          <a:xfrm>
            <a:off x="3563888" y="6309320"/>
            <a:ext cx="2880320" cy="369332"/>
          </a:xfrm>
          <a:prstGeom prst="rect">
            <a:avLst/>
          </a:prstGeom>
          <a:noFill/>
        </p:spPr>
        <p:txBody>
          <a:bodyPr wrap="square" rtlCol="0">
            <a:spAutoFit/>
          </a:bodyPr>
          <a:lstStyle/>
          <a:p>
            <a:pPr algn="ctr"/>
            <a:r>
              <a:rPr lang="zh-CN" altLang="zh-CN" b="1" dirty="0"/>
              <a:t>空气流量计电路</a:t>
            </a:r>
            <a:endParaRPr lang="zh-CN" altLang="en-US" b="1"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848" y="3933056"/>
            <a:ext cx="3788484" cy="2232248"/>
          </a:xfrm>
          <a:prstGeom prst="rect">
            <a:avLst/>
          </a:prstGeom>
        </p:spPr>
      </p:pic>
    </p:spTree>
    <p:extLst>
      <p:ext uri="{BB962C8B-B14F-4D97-AF65-F5344CB8AC3E}">
        <p14:creationId xmlns:p14="http://schemas.microsoft.com/office/powerpoint/2010/main" val="5630713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11560" y="33265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热线式空气流量计的检测</a:t>
            </a:r>
            <a:endParaRPr lang="zh-CN" altLang="en-US" sz="2400" dirty="0">
              <a:solidFill>
                <a:srgbClr val="FFFF00"/>
              </a:solidFill>
            </a:endParaRPr>
          </a:p>
        </p:txBody>
      </p:sp>
      <p:sp>
        <p:nvSpPr>
          <p:cNvPr id="10" name="文本框 9"/>
          <p:cNvSpPr txBox="1"/>
          <p:nvPr/>
        </p:nvSpPr>
        <p:spPr>
          <a:xfrm>
            <a:off x="683568" y="1268760"/>
            <a:ext cx="4320480" cy="3785652"/>
          </a:xfrm>
          <a:prstGeom prst="rect">
            <a:avLst/>
          </a:prstGeom>
          <a:noFill/>
        </p:spPr>
        <p:txBody>
          <a:bodyPr wrap="square" rtlCol="0">
            <a:spAutoFit/>
          </a:bodyPr>
          <a:lstStyle/>
          <a:p>
            <a:pPr indent="457200">
              <a:lnSpc>
                <a:spcPct val="200000"/>
              </a:lnSpc>
            </a:pPr>
            <a:r>
              <a:rPr lang="en-US" altLang="zh-CN" sz="2400" dirty="0">
                <a:latin typeface="Times New Roman" panose="02020603050405020304" pitchFamily="18" charset="0"/>
                <a:cs typeface="Times New Roman" panose="02020603050405020304" pitchFamily="18" charset="0"/>
              </a:rPr>
              <a:t>1.</a:t>
            </a:r>
            <a:r>
              <a:rPr lang="zh-CN" altLang="zh-CN" sz="2400" dirty="0">
                <a:latin typeface="Times New Roman" panose="02020603050405020304" pitchFamily="18" charset="0"/>
                <a:cs typeface="Times New Roman" panose="02020603050405020304" pitchFamily="18" charset="0"/>
              </a:rPr>
              <a:t>流量计目测</a:t>
            </a:r>
            <a:r>
              <a:rPr lang="zh-CN" altLang="zh-CN" sz="2400" dirty="0" smtClean="0">
                <a:latin typeface="Times New Roman" panose="02020603050405020304" pitchFamily="18" charset="0"/>
                <a:cs typeface="Times New Roman" panose="02020603050405020304" pitchFamily="18" charset="0"/>
              </a:rPr>
              <a:t>检查</a:t>
            </a:r>
            <a:endParaRPr lang="en-US" altLang="zh-CN" sz="2400" dirty="0" smtClean="0">
              <a:latin typeface="Times New Roman" panose="02020603050405020304" pitchFamily="18" charset="0"/>
              <a:cs typeface="Times New Roman" panose="02020603050405020304" pitchFamily="18" charset="0"/>
            </a:endParaRPr>
          </a:p>
          <a:p>
            <a:pPr indent="457200">
              <a:lnSpc>
                <a:spcPct val="200000"/>
              </a:lnSpc>
            </a:pPr>
            <a:r>
              <a:rPr lang="en-US" altLang="zh-CN" sz="2400" dirty="0">
                <a:latin typeface="Times New Roman" panose="02020603050405020304" pitchFamily="18" charset="0"/>
                <a:cs typeface="Times New Roman" panose="02020603050405020304" pitchFamily="18" charset="0"/>
              </a:rPr>
              <a:t>2.</a:t>
            </a:r>
            <a:r>
              <a:rPr lang="zh-CN" altLang="zh-CN" sz="2400" dirty="0"/>
              <a:t>流量计自洁电路的</a:t>
            </a:r>
            <a:r>
              <a:rPr lang="zh-CN" altLang="zh-CN" sz="2400" dirty="0" smtClean="0"/>
              <a:t>检查</a:t>
            </a:r>
            <a:endParaRPr lang="en-US" altLang="zh-CN" sz="2400" dirty="0" smtClean="0"/>
          </a:p>
          <a:p>
            <a:pPr indent="457200">
              <a:lnSpc>
                <a:spcPct val="200000"/>
              </a:lnSpc>
            </a:pPr>
            <a:r>
              <a:rPr lang="en-US" altLang="zh-CN" sz="2400" dirty="0">
                <a:latin typeface="Times New Roman" panose="02020603050405020304" pitchFamily="18" charset="0"/>
                <a:cs typeface="Times New Roman" panose="02020603050405020304" pitchFamily="18" charset="0"/>
              </a:rPr>
              <a:t>3.</a:t>
            </a:r>
            <a:r>
              <a:rPr lang="zh-CN" altLang="zh-CN" sz="2400" dirty="0"/>
              <a:t>流量计工作状况的</a:t>
            </a:r>
            <a:r>
              <a:rPr lang="zh-CN" altLang="zh-CN" sz="2400" dirty="0" smtClean="0"/>
              <a:t>检查</a:t>
            </a:r>
            <a:r>
              <a:rPr lang="zh-CN" altLang="en-US" sz="2400" dirty="0" smtClean="0"/>
              <a:t>，</a:t>
            </a:r>
            <a:r>
              <a:rPr lang="zh-CN" altLang="zh-CN" sz="2400" dirty="0"/>
              <a:t>若测量结果不符合要求，应更换流量计。</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1412776"/>
            <a:ext cx="3359157" cy="3816424"/>
          </a:xfrm>
          <a:prstGeom prst="rect">
            <a:avLst/>
          </a:prstGeom>
          <a:solidFill>
            <a:schemeClr val="tx1"/>
          </a:solidFill>
        </p:spPr>
      </p:pic>
      <p:sp>
        <p:nvSpPr>
          <p:cNvPr id="7" name="文本框 6"/>
          <p:cNvSpPr txBox="1"/>
          <p:nvPr/>
        </p:nvSpPr>
        <p:spPr>
          <a:xfrm>
            <a:off x="5148064" y="5445224"/>
            <a:ext cx="3384376" cy="923330"/>
          </a:xfrm>
          <a:prstGeom prst="rect">
            <a:avLst/>
          </a:prstGeom>
          <a:noFill/>
        </p:spPr>
        <p:txBody>
          <a:bodyPr wrap="square" rtlCol="0">
            <a:spAutoFit/>
          </a:bodyPr>
          <a:lstStyle/>
          <a:p>
            <a:pPr algn="ctr"/>
            <a:r>
              <a:rPr lang="zh-CN" altLang="zh-CN" b="1" dirty="0"/>
              <a:t>热线式空气流量计的</a:t>
            </a:r>
            <a:r>
              <a:rPr lang="zh-CN" altLang="zh-CN" b="1" dirty="0" smtClean="0"/>
              <a:t>测量</a:t>
            </a:r>
            <a:endParaRPr lang="en-US" altLang="zh-CN" b="1" dirty="0" smtClean="0"/>
          </a:p>
          <a:p>
            <a:pPr algn="ctr"/>
            <a:r>
              <a:rPr lang="en-US" altLang="zh-CN" dirty="0"/>
              <a:t>a</a:t>
            </a:r>
            <a:r>
              <a:rPr lang="zh-CN" altLang="zh-CN" dirty="0"/>
              <a:t>）静态测量</a:t>
            </a:r>
            <a:r>
              <a:rPr lang="en-US" altLang="zh-CN" dirty="0"/>
              <a:t>b</a:t>
            </a:r>
            <a:r>
              <a:rPr lang="zh-CN" altLang="zh-CN" dirty="0"/>
              <a:t>）动态测量</a:t>
            </a:r>
          </a:p>
          <a:p>
            <a:pPr algn="ctr"/>
            <a:r>
              <a:rPr lang="zh-CN" altLang="zh-CN" dirty="0"/>
              <a:t>器</a:t>
            </a:r>
            <a:r>
              <a:rPr lang="zh-CN" altLang="zh-CN" dirty="0" smtClean="0"/>
              <a:t>位置</a:t>
            </a:r>
            <a:r>
              <a:rPr lang="en-US" altLang="zh-CN" dirty="0" smtClean="0"/>
              <a:t>c</a:t>
            </a:r>
            <a:r>
              <a:rPr lang="zh-CN" altLang="zh-CN" dirty="0" smtClean="0"/>
              <a:t>）</a:t>
            </a:r>
            <a:r>
              <a:rPr lang="zh-CN" altLang="zh-CN" dirty="0"/>
              <a:t>输出电压测量</a:t>
            </a:r>
            <a:endParaRPr lang="zh-CN" altLang="en-US" b="1" dirty="0"/>
          </a:p>
        </p:txBody>
      </p:sp>
    </p:spTree>
    <p:extLst>
      <p:ext uri="{BB962C8B-B14F-4D97-AF65-F5344CB8AC3E}">
        <p14:creationId xmlns:p14="http://schemas.microsoft.com/office/powerpoint/2010/main" val="4469902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11560"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进气压力传感器的检查</a:t>
            </a:r>
            <a:endParaRPr lang="zh-CN" altLang="en-US" sz="2400" dirty="0">
              <a:solidFill>
                <a:srgbClr val="FFFF00"/>
              </a:solidFill>
            </a:endParaRPr>
          </a:p>
        </p:txBody>
      </p:sp>
      <p:sp>
        <p:nvSpPr>
          <p:cNvPr id="10" name="文本框 9"/>
          <p:cNvSpPr txBox="1"/>
          <p:nvPr/>
        </p:nvSpPr>
        <p:spPr>
          <a:xfrm>
            <a:off x="611560" y="1556792"/>
            <a:ext cx="4464496" cy="3785652"/>
          </a:xfrm>
          <a:prstGeom prst="rect">
            <a:avLst/>
          </a:prstGeom>
          <a:noFill/>
        </p:spPr>
        <p:txBody>
          <a:bodyPr wrap="square" rtlCol="0">
            <a:spAutoFit/>
          </a:bodyPr>
          <a:lstStyle/>
          <a:p>
            <a:pPr indent="457200">
              <a:lnSpc>
                <a:spcPct val="200000"/>
              </a:lnSpc>
            </a:pPr>
            <a:r>
              <a:rPr lang="zh-CN"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1</a:t>
            </a:r>
            <a:r>
              <a:rPr lang="zh-CN" altLang="zh-CN" sz="2400" dirty="0">
                <a:latin typeface="Times New Roman" panose="02020603050405020304" pitchFamily="18" charset="0"/>
                <a:cs typeface="Times New Roman" panose="02020603050405020304" pitchFamily="18" charset="0"/>
              </a:rPr>
              <a:t>）传感器的目测</a:t>
            </a:r>
            <a:r>
              <a:rPr lang="zh-CN" altLang="zh-CN" sz="2400" dirty="0" smtClean="0">
                <a:latin typeface="Times New Roman" panose="02020603050405020304" pitchFamily="18" charset="0"/>
                <a:cs typeface="Times New Roman" panose="02020603050405020304" pitchFamily="18" charset="0"/>
              </a:rPr>
              <a:t>检查</a:t>
            </a:r>
            <a:endParaRPr lang="en-US" altLang="zh-CN" sz="2400" dirty="0" smtClean="0">
              <a:latin typeface="Times New Roman" panose="02020603050405020304" pitchFamily="18" charset="0"/>
              <a:cs typeface="Times New Roman" panose="02020603050405020304" pitchFamily="18" charset="0"/>
            </a:endParaRPr>
          </a:p>
          <a:p>
            <a:pPr indent="457200">
              <a:lnSpc>
                <a:spcPct val="200000"/>
              </a:lnSpc>
            </a:pPr>
            <a:r>
              <a:rPr lang="zh-CN" altLang="zh-CN" sz="2400" dirty="0"/>
              <a:t>注意检查它的控制线路和真空软管的连接状态是否良好、真空软管是否老化、破裂、堵塞</a:t>
            </a:r>
            <a:r>
              <a:rPr lang="zh-CN" altLang="zh-CN" sz="2400" dirty="0" smtClean="0"/>
              <a:t>。</a:t>
            </a:r>
            <a:endParaRPr lang="zh-CN" altLang="zh-CN" sz="2400" dirty="0">
              <a:latin typeface="Times New Roman" panose="02020603050405020304" pitchFamily="18" charset="0"/>
              <a:cs typeface="Times New Roman" panose="02020603050405020304" pitchFamily="18" charset="0"/>
            </a:endParaRPr>
          </a:p>
          <a:p>
            <a:pPr indent="457200">
              <a:lnSpc>
                <a:spcPct val="200000"/>
              </a:lnSpc>
            </a:pPr>
            <a:r>
              <a:rPr lang="zh-CN" altLang="zh-CN"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a:t>
            </a:r>
            <a:r>
              <a:rPr lang="zh-CN" altLang="zh-CN" sz="2400" dirty="0">
                <a:latin typeface="Times New Roman" panose="02020603050405020304" pitchFamily="18" charset="0"/>
                <a:cs typeface="Times New Roman" panose="02020603050405020304" pitchFamily="18" charset="0"/>
              </a:rPr>
              <a:t>）传感器输出电压的检测</a:t>
            </a:r>
          </a:p>
        </p:txBody>
      </p:sp>
      <p:sp>
        <p:nvSpPr>
          <p:cNvPr id="7" name="文本框 6"/>
          <p:cNvSpPr txBox="1"/>
          <p:nvPr/>
        </p:nvSpPr>
        <p:spPr>
          <a:xfrm>
            <a:off x="5148064" y="5661248"/>
            <a:ext cx="3456384" cy="646331"/>
          </a:xfrm>
          <a:prstGeom prst="rect">
            <a:avLst/>
          </a:prstGeom>
          <a:noFill/>
        </p:spPr>
        <p:txBody>
          <a:bodyPr wrap="square" rtlCol="0">
            <a:spAutoFit/>
          </a:bodyPr>
          <a:lstStyle/>
          <a:p>
            <a:pPr algn="ctr"/>
            <a:r>
              <a:rPr lang="zh-CN" altLang="zh-CN" b="1" dirty="0"/>
              <a:t>进气压力传感器的检测</a:t>
            </a:r>
          </a:p>
          <a:p>
            <a:pPr algn="ctr"/>
            <a:r>
              <a:rPr lang="en-US" altLang="zh-CN" b="1" dirty="0"/>
              <a:t>a</a:t>
            </a:r>
            <a:r>
              <a:rPr lang="zh-CN" altLang="zh-CN" b="1" dirty="0"/>
              <a:t>）传感器位置</a:t>
            </a:r>
            <a:r>
              <a:rPr lang="en-US" altLang="zh-CN" b="1" dirty="0"/>
              <a:t>b</a:t>
            </a:r>
            <a:r>
              <a:rPr lang="zh-CN" altLang="zh-CN" b="1" dirty="0"/>
              <a:t>）输出电压测量</a:t>
            </a:r>
            <a:endParaRPr lang="zh-CN" altLang="en-US" b="1"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096" y="1268760"/>
            <a:ext cx="2880320" cy="4257076"/>
          </a:xfrm>
          <a:prstGeom prst="rect">
            <a:avLst/>
          </a:prstGeom>
          <a:solidFill>
            <a:schemeClr val="tx1"/>
          </a:solidFill>
        </p:spPr>
      </p:pic>
    </p:spTree>
    <p:extLst>
      <p:ext uri="{BB962C8B-B14F-4D97-AF65-F5344CB8AC3E}">
        <p14:creationId xmlns:p14="http://schemas.microsoft.com/office/powerpoint/2010/main" val="3626011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3 </a:t>
            </a:r>
            <a:r>
              <a:rPr lang="zh-CN" altLang="zh-CN" sz="3600" b="1" dirty="0" smtClean="0">
                <a:solidFill>
                  <a:srgbClr val="FFFF00"/>
                </a:solidFill>
                <a:effectLst/>
                <a:latin typeface="+mn-ea"/>
                <a:ea typeface="+mn-ea"/>
              </a:rPr>
              <a:t>节气</a:t>
            </a:r>
            <a:r>
              <a:rPr lang="zh-CN" altLang="zh-CN" sz="3600" b="1" dirty="0">
                <a:solidFill>
                  <a:srgbClr val="FFFF00"/>
                </a:solidFill>
                <a:effectLst/>
                <a:latin typeface="+mn-ea"/>
                <a:ea typeface="+mn-ea"/>
              </a:rPr>
              <a:t>门体的维护</a:t>
            </a:r>
          </a:p>
        </p:txBody>
      </p:sp>
      <p:sp>
        <p:nvSpPr>
          <p:cNvPr id="4" name="文本框 3"/>
          <p:cNvSpPr txBox="1"/>
          <p:nvPr/>
        </p:nvSpPr>
        <p:spPr>
          <a:xfrm>
            <a:off x="683568" y="2348880"/>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掌握节气门体的维护方法。</a:t>
            </a:r>
            <a:endParaRPr lang="en-US" altLang="zh-CN" sz="2800" dirty="0"/>
          </a:p>
        </p:txBody>
      </p:sp>
    </p:spTree>
    <p:extLst>
      <p:ext uri="{BB962C8B-B14F-4D97-AF65-F5344CB8AC3E}">
        <p14:creationId xmlns:p14="http://schemas.microsoft.com/office/powerpoint/2010/main" val="21198229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17" name="组合 16"/>
          <p:cNvGrpSpPr/>
          <p:nvPr/>
        </p:nvGrpSpPr>
        <p:grpSpPr>
          <a:xfrm>
            <a:off x="1403648" y="1412776"/>
            <a:ext cx="3096344" cy="2756012"/>
            <a:chOff x="611560" y="2420888"/>
            <a:chExt cx="2806654" cy="2105350"/>
          </a:xfrm>
        </p:grpSpPr>
        <p:sp>
          <p:nvSpPr>
            <p:cNvPr id="8" name="文本框 7"/>
            <p:cNvSpPr txBox="1"/>
            <p:nvPr/>
          </p:nvSpPr>
          <p:spPr>
            <a:xfrm>
              <a:off x="611560" y="412612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5076056" y="1412776"/>
            <a:ext cx="2232248" cy="2706831"/>
            <a:chOff x="3707904" y="2348880"/>
            <a:chExt cx="1800225" cy="2106526"/>
          </a:xfrm>
        </p:grpSpPr>
        <p:sp>
          <p:nvSpPr>
            <p:cNvPr id="12" name="文本框 11"/>
            <p:cNvSpPr txBox="1"/>
            <p:nvPr/>
          </p:nvSpPr>
          <p:spPr>
            <a:xfrm>
              <a:off x="3765976" y="4086074"/>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grpSp>
        <p:nvGrpSpPr>
          <p:cNvPr id="4" name="组合 3"/>
          <p:cNvGrpSpPr/>
          <p:nvPr/>
        </p:nvGrpSpPr>
        <p:grpSpPr>
          <a:xfrm>
            <a:off x="1835696" y="4077072"/>
            <a:ext cx="1926243" cy="2564904"/>
            <a:chOff x="1259632" y="4581128"/>
            <a:chExt cx="1926243" cy="2564904"/>
          </a:xfrm>
        </p:grpSpPr>
        <p:sp>
          <p:nvSpPr>
            <p:cNvPr id="16" name="文本框 15"/>
            <p:cNvSpPr txBox="1"/>
            <p:nvPr/>
          </p:nvSpPr>
          <p:spPr>
            <a:xfrm>
              <a:off x="1259632" y="6776700"/>
              <a:ext cx="1926243" cy="369332"/>
            </a:xfrm>
            <a:prstGeom prst="rect">
              <a:avLst/>
            </a:prstGeom>
            <a:noFill/>
          </p:spPr>
          <p:txBody>
            <a:bodyPr wrap="square" rtlCol="0">
              <a:spAutoFit/>
            </a:bodyPr>
            <a:lstStyle/>
            <a:p>
              <a:pPr algn="ctr"/>
              <a:r>
                <a:rPr lang="zh-CN" altLang="zh-CN" b="1" dirty="0"/>
                <a:t>数字式万用表</a:t>
              </a:r>
              <a:endParaRPr lang="zh-CN" altLang="en-US" b="1" dirty="0"/>
            </a:p>
          </p:txBody>
        </p:sp>
        <p:pic>
          <p:nvPicPr>
            <p:cNvPr id="2" name="图片 1"/>
            <p:cNvPicPr>
              <a:picLocks noChangeAspect="1"/>
            </p:cNvPicPr>
            <p:nvPr/>
          </p:nvPicPr>
          <p:blipFill>
            <a:blip r:embed="rId4"/>
            <a:stretch>
              <a:fillRect/>
            </a:stretch>
          </p:blipFill>
          <p:spPr>
            <a:xfrm>
              <a:off x="1619672" y="4581128"/>
              <a:ext cx="1181100" cy="1990725"/>
            </a:xfrm>
            <a:prstGeom prst="rect">
              <a:avLst/>
            </a:prstGeom>
          </p:spPr>
        </p:pic>
      </p:grpSp>
      <p:grpSp>
        <p:nvGrpSpPr>
          <p:cNvPr id="3" name="组合 2"/>
          <p:cNvGrpSpPr/>
          <p:nvPr/>
        </p:nvGrpSpPr>
        <p:grpSpPr>
          <a:xfrm>
            <a:off x="5076056" y="4221088"/>
            <a:ext cx="2419350" cy="2457564"/>
            <a:chOff x="5004048" y="4221088"/>
            <a:chExt cx="2419350" cy="2457564"/>
          </a:xfrm>
        </p:grpSpPr>
        <p:sp>
          <p:nvSpPr>
            <p:cNvPr id="11" name="文本框 10"/>
            <p:cNvSpPr txBox="1"/>
            <p:nvPr/>
          </p:nvSpPr>
          <p:spPr>
            <a:xfrm>
              <a:off x="5148064" y="6309320"/>
              <a:ext cx="2160240" cy="369332"/>
            </a:xfrm>
            <a:prstGeom prst="rect">
              <a:avLst/>
            </a:prstGeom>
            <a:noFill/>
          </p:spPr>
          <p:txBody>
            <a:bodyPr wrap="square" rtlCol="0">
              <a:spAutoFit/>
            </a:bodyPr>
            <a:lstStyle/>
            <a:p>
              <a:pPr algn="ctr"/>
              <a:r>
                <a:rPr lang="zh-CN" altLang="zh-CN" b="1"/>
                <a:t>塞尺</a:t>
              </a:r>
              <a:endParaRPr lang="zh-CN" altLang="en-US" b="1" dirty="0"/>
            </a:p>
          </p:txBody>
        </p:sp>
        <p:pic>
          <p:nvPicPr>
            <p:cNvPr id="13" name="图片 12"/>
            <p:cNvPicPr>
              <a:picLocks noChangeAspect="1"/>
            </p:cNvPicPr>
            <p:nvPr/>
          </p:nvPicPr>
          <p:blipFill>
            <a:blip r:embed="rId5"/>
            <a:stretch>
              <a:fillRect/>
            </a:stretch>
          </p:blipFill>
          <p:spPr>
            <a:xfrm>
              <a:off x="5004048" y="4221088"/>
              <a:ext cx="2419350" cy="1914525"/>
            </a:xfrm>
            <a:prstGeom prst="rect">
              <a:avLst/>
            </a:prstGeom>
          </p:spPr>
        </p:pic>
      </p:grpSp>
    </p:spTree>
    <p:extLst>
      <p:ext uri="{BB962C8B-B14F-4D97-AF65-F5344CB8AC3E}">
        <p14:creationId xmlns:p14="http://schemas.microsoft.com/office/powerpoint/2010/main" val="389437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就车检查节气门体</a:t>
            </a:r>
            <a:endParaRPr lang="zh-CN" altLang="en-US" sz="2400" dirty="0">
              <a:solidFill>
                <a:srgbClr val="FFFF00"/>
              </a:solidFill>
            </a:endParaRPr>
          </a:p>
        </p:txBody>
      </p:sp>
      <p:sp>
        <p:nvSpPr>
          <p:cNvPr id="10" name="文本框 9"/>
          <p:cNvSpPr txBox="1"/>
          <p:nvPr/>
        </p:nvSpPr>
        <p:spPr>
          <a:xfrm>
            <a:off x="683568" y="1772816"/>
            <a:ext cx="8136904" cy="1569660"/>
          </a:xfrm>
          <a:prstGeom prst="rect">
            <a:avLst/>
          </a:prstGeom>
          <a:noFill/>
        </p:spPr>
        <p:txBody>
          <a:bodyPr wrap="square" rtlCol="0">
            <a:spAutoFit/>
          </a:bodyPr>
          <a:lstStyle/>
          <a:p>
            <a:pPr indent="457200">
              <a:lnSpc>
                <a:spcPct val="200000"/>
              </a:lnSpc>
            </a:pPr>
            <a:r>
              <a:rPr lang="en-US" altLang="zh-CN" sz="2400" dirty="0"/>
              <a:t>1.</a:t>
            </a:r>
            <a:r>
              <a:rPr lang="zh-CN" altLang="zh-CN" sz="2400" dirty="0"/>
              <a:t>扳动节气门操纵臂，节气门开至最大后放松，检查节气门连动部件动作是否</a:t>
            </a:r>
            <a:r>
              <a:rPr lang="zh-CN" altLang="zh-CN" sz="2400" dirty="0" smtClean="0"/>
              <a:t>灵活</a:t>
            </a:r>
            <a:r>
              <a:rPr lang="zh-CN" altLang="en-US" sz="2400" dirty="0" smtClean="0"/>
              <a:t>。</a:t>
            </a:r>
            <a:endParaRPr lang="zh-CN" altLang="zh-CN" sz="2400" dirty="0"/>
          </a:p>
        </p:txBody>
      </p:sp>
      <p:sp>
        <p:nvSpPr>
          <p:cNvPr id="6" name="文本框 5"/>
          <p:cNvSpPr txBox="1"/>
          <p:nvPr/>
        </p:nvSpPr>
        <p:spPr>
          <a:xfrm>
            <a:off x="3347864" y="6309320"/>
            <a:ext cx="2880320" cy="369332"/>
          </a:xfrm>
          <a:prstGeom prst="rect">
            <a:avLst/>
          </a:prstGeom>
          <a:noFill/>
        </p:spPr>
        <p:txBody>
          <a:bodyPr wrap="square" rtlCol="0">
            <a:spAutoFit/>
          </a:bodyPr>
          <a:lstStyle/>
          <a:p>
            <a:pPr algn="ctr"/>
            <a:r>
              <a:rPr lang="zh-CN" altLang="zh-CN" b="1"/>
              <a:t>检查节气门联动部件</a:t>
            </a:r>
            <a:endParaRPr lang="zh-CN" altLang="en-US" b="1"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3284984"/>
            <a:ext cx="4832170" cy="2885527"/>
          </a:xfrm>
          <a:prstGeom prst="rect">
            <a:avLst/>
          </a:prstGeom>
        </p:spPr>
      </p:pic>
    </p:spTree>
    <p:extLst>
      <p:ext uri="{BB962C8B-B14F-4D97-AF65-F5344CB8AC3E}">
        <p14:creationId xmlns:p14="http://schemas.microsoft.com/office/powerpoint/2010/main" val="18454617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764704"/>
            <a:ext cx="8136904" cy="1569660"/>
          </a:xfrm>
          <a:prstGeom prst="rect">
            <a:avLst/>
          </a:prstGeom>
          <a:noFill/>
        </p:spPr>
        <p:txBody>
          <a:bodyPr wrap="square" rtlCol="0">
            <a:spAutoFit/>
          </a:bodyPr>
          <a:lstStyle/>
          <a:p>
            <a:pPr indent="457200">
              <a:lnSpc>
                <a:spcPct val="200000"/>
              </a:lnSpc>
            </a:pPr>
            <a:r>
              <a:rPr lang="en-US" altLang="zh-CN" sz="2400" dirty="0"/>
              <a:t>2.</a:t>
            </a:r>
            <a:r>
              <a:rPr lang="zh-CN" altLang="zh-CN" sz="2400" dirty="0">
                <a:solidFill>
                  <a:srgbClr val="FFFF00"/>
                </a:solidFill>
              </a:rPr>
              <a:t>检查各真空软管的真空度</a:t>
            </a:r>
          </a:p>
          <a:p>
            <a:pPr indent="457200">
              <a:lnSpc>
                <a:spcPct val="200000"/>
              </a:lnSpc>
            </a:pPr>
            <a:r>
              <a:rPr lang="zh-CN" altLang="zh-CN" sz="2400" dirty="0"/>
              <a:t>起动并预热发动机，用手指检查各真空软管的</a:t>
            </a:r>
            <a:r>
              <a:rPr lang="zh-CN" altLang="zh-CN" sz="2400" dirty="0" smtClean="0"/>
              <a:t>真空度</a:t>
            </a:r>
            <a:r>
              <a:rPr lang="zh-CN" altLang="en-US" sz="2400" dirty="0" smtClean="0"/>
              <a:t>。</a:t>
            </a:r>
            <a:endParaRPr lang="en-US" altLang="zh-CN" sz="2400" dirty="0"/>
          </a:p>
        </p:txBody>
      </p:sp>
      <p:sp>
        <p:nvSpPr>
          <p:cNvPr id="6" name="文本框 5"/>
          <p:cNvSpPr txBox="1"/>
          <p:nvPr/>
        </p:nvSpPr>
        <p:spPr>
          <a:xfrm>
            <a:off x="3059832" y="6165304"/>
            <a:ext cx="2880320" cy="369332"/>
          </a:xfrm>
          <a:prstGeom prst="rect">
            <a:avLst/>
          </a:prstGeom>
          <a:noFill/>
        </p:spPr>
        <p:txBody>
          <a:bodyPr wrap="square" rtlCol="0">
            <a:spAutoFit/>
          </a:bodyPr>
          <a:lstStyle/>
          <a:p>
            <a:pPr algn="ctr"/>
            <a:r>
              <a:rPr lang="zh-CN" altLang="zh-CN" b="1"/>
              <a:t>真空软管的检查</a:t>
            </a:r>
            <a:endParaRPr lang="zh-CN" altLang="en-US" b="1"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1720" y="2852936"/>
            <a:ext cx="4784589" cy="3096344"/>
          </a:xfrm>
          <a:prstGeom prst="rect">
            <a:avLst/>
          </a:prstGeom>
        </p:spPr>
      </p:pic>
    </p:spTree>
    <p:extLst>
      <p:ext uri="{BB962C8B-B14F-4D97-AF65-F5344CB8AC3E}">
        <p14:creationId xmlns:p14="http://schemas.microsoft.com/office/powerpoint/2010/main" val="3522175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764704"/>
            <a:ext cx="8136904" cy="719812"/>
          </a:xfrm>
          <a:prstGeom prst="rect">
            <a:avLst/>
          </a:prstGeom>
          <a:noFill/>
        </p:spPr>
        <p:txBody>
          <a:bodyPr wrap="square" rtlCol="0">
            <a:spAutoFit/>
          </a:bodyPr>
          <a:lstStyle/>
          <a:p>
            <a:pPr indent="457200">
              <a:lnSpc>
                <a:spcPct val="200000"/>
              </a:lnSpc>
            </a:pPr>
            <a:r>
              <a:rPr lang="en-US" altLang="zh-CN" sz="2400" dirty="0"/>
              <a:t>3</a:t>
            </a:r>
            <a:r>
              <a:rPr lang="zh-CN" altLang="zh-CN" sz="2400" dirty="0"/>
              <a:t>．</a:t>
            </a:r>
            <a:r>
              <a:rPr lang="zh-CN" altLang="zh-CN" sz="2400" dirty="0">
                <a:solidFill>
                  <a:srgbClr val="FFFF00"/>
                </a:solidFill>
              </a:rPr>
              <a:t>检查节气门位置传感器</a:t>
            </a:r>
          </a:p>
        </p:txBody>
      </p:sp>
      <p:sp>
        <p:nvSpPr>
          <p:cNvPr id="6" name="文本框 5"/>
          <p:cNvSpPr txBox="1"/>
          <p:nvPr/>
        </p:nvSpPr>
        <p:spPr>
          <a:xfrm>
            <a:off x="827584" y="5805264"/>
            <a:ext cx="3744416" cy="369332"/>
          </a:xfrm>
          <a:prstGeom prst="rect">
            <a:avLst/>
          </a:prstGeom>
          <a:noFill/>
        </p:spPr>
        <p:txBody>
          <a:bodyPr wrap="square" rtlCol="0">
            <a:spAutoFit/>
          </a:bodyPr>
          <a:lstStyle/>
          <a:p>
            <a:pPr algn="ctr"/>
            <a:r>
              <a:rPr lang="zh-CN" altLang="zh-CN" b="1"/>
              <a:t>开关型节气门位置传感器的检查</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2564904"/>
            <a:ext cx="3659113" cy="2736304"/>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8024" y="3212976"/>
            <a:ext cx="3744416" cy="2128341"/>
          </a:xfrm>
          <a:prstGeom prst="rect">
            <a:avLst/>
          </a:prstGeom>
        </p:spPr>
      </p:pic>
      <p:sp>
        <p:nvSpPr>
          <p:cNvPr id="7" name="文本框 6"/>
          <p:cNvSpPr txBox="1"/>
          <p:nvPr/>
        </p:nvSpPr>
        <p:spPr>
          <a:xfrm>
            <a:off x="4716016" y="5805264"/>
            <a:ext cx="3888432" cy="369332"/>
          </a:xfrm>
          <a:prstGeom prst="rect">
            <a:avLst/>
          </a:prstGeom>
          <a:noFill/>
        </p:spPr>
        <p:txBody>
          <a:bodyPr wrap="square" rtlCol="0">
            <a:spAutoFit/>
          </a:bodyPr>
          <a:lstStyle/>
          <a:p>
            <a:pPr algn="ctr"/>
            <a:r>
              <a:rPr lang="zh-CN" altLang="zh-CN" b="1"/>
              <a:t>线性输出型节气门位置传感器的检查</a:t>
            </a:r>
          </a:p>
        </p:txBody>
      </p:sp>
    </p:spTree>
    <p:extLst>
      <p:ext uri="{BB962C8B-B14F-4D97-AF65-F5344CB8AC3E}">
        <p14:creationId xmlns:p14="http://schemas.microsoft.com/office/powerpoint/2010/main" val="2506876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404664"/>
            <a:ext cx="8064896" cy="830997"/>
          </a:xfrm>
          <a:prstGeom prst="rect">
            <a:avLst/>
          </a:prstGeom>
          <a:noFill/>
        </p:spPr>
        <p:txBody>
          <a:bodyPr wrap="square" rtlCol="0">
            <a:spAutoFit/>
          </a:bodyPr>
          <a:lstStyle/>
          <a:p>
            <a:pPr indent="457200">
              <a:lnSpc>
                <a:spcPct val="200000"/>
              </a:lnSpc>
            </a:pPr>
            <a:r>
              <a:rPr lang="zh-CN" altLang="zh-CN" sz="2400" b="1" dirty="0" smtClean="0"/>
              <a:t>（</a:t>
            </a:r>
            <a:r>
              <a:rPr lang="zh-CN" altLang="en-US" sz="2400" b="1" dirty="0" smtClean="0"/>
              <a:t>二</a:t>
            </a:r>
            <a:r>
              <a:rPr lang="zh-CN" altLang="zh-CN" sz="2400" b="1" dirty="0" smtClean="0"/>
              <a:t>）</a:t>
            </a:r>
            <a:r>
              <a:rPr lang="zh-CN" altLang="zh-CN" sz="2400" b="1" dirty="0">
                <a:solidFill>
                  <a:srgbClr val="FFFF00"/>
                </a:solidFill>
              </a:rPr>
              <a:t>车下检查节气门体</a:t>
            </a:r>
            <a:endParaRPr lang="zh-CN" altLang="en-US" sz="2400" dirty="0">
              <a:solidFill>
                <a:srgbClr val="FFFF00"/>
              </a:solidFill>
            </a:endParaRPr>
          </a:p>
        </p:txBody>
      </p:sp>
      <p:sp>
        <p:nvSpPr>
          <p:cNvPr id="10" name="文本框 9"/>
          <p:cNvSpPr txBox="1"/>
          <p:nvPr/>
        </p:nvSpPr>
        <p:spPr>
          <a:xfrm>
            <a:off x="683568" y="1268760"/>
            <a:ext cx="8208912" cy="1569660"/>
          </a:xfrm>
          <a:prstGeom prst="rect">
            <a:avLst/>
          </a:prstGeom>
          <a:noFill/>
        </p:spPr>
        <p:txBody>
          <a:bodyPr wrap="square" rtlCol="0">
            <a:spAutoFit/>
          </a:bodyPr>
          <a:lstStyle/>
          <a:p>
            <a:pPr indent="457200">
              <a:lnSpc>
                <a:spcPct val="200000"/>
              </a:lnSpc>
            </a:pPr>
            <a:r>
              <a:rPr lang="en-US" altLang="zh-CN" sz="2400" dirty="0"/>
              <a:t>1.</a:t>
            </a:r>
            <a:r>
              <a:rPr lang="zh-CN" altLang="zh-CN" sz="2400" dirty="0"/>
              <a:t>用软刷和清洗液将节气门的各铸件及通道清洗干净，并用压缩空气吹通各通道和通孔</a:t>
            </a:r>
            <a:r>
              <a:rPr lang="zh-CN" altLang="zh-CN" sz="2400" dirty="0" smtClean="0"/>
              <a:t>。</a:t>
            </a:r>
            <a:endParaRPr lang="en-US" altLang="zh-CN" sz="2400" dirty="0" smtClean="0"/>
          </a:p>
        </p:txBody>
      </p:sp>
      <p:grpSp>
        <p:nvGrpSpPr>
          <p:cNvPr id="5" name="组合 4"/>
          <p:cNvGrpSpPr/>
          <p:nvPr/>
        </p:nvGrpSpPr>
        <p:grpSpPr>
          <a:xfrm>
            <a:off x="4355976" y="3068960"/>
            <a:ext cx="4464496" cy="2808312"/>
            <a:chOff x="4936023" y="2852936"/>
            <a:chExt cx="4028736" cy="2385556"/>
          </a:xfrm>
        </p:grpSpPr>
        <p:sp>
          <p:nvSpPr>
            <p:cNvPr id="6" name="文本框 5"/>
            <p:cNvSpPr txBox="1"/>
            <p:nvPr/>
          </p:nvSpPr>
          <p:spPr>
            <a:xfrm>
              <a:off x="5076056" y="4869160"/>
              <a:ext cx="3707904" cy="369332"/>
            </a:xfrm>
            <a:prstGeom prst="rect">
              <a:avLst/>
            </a:prstGeom>
            <a:noFill/>
          </p:spPr>
          <p:txBody>
            <a:bodyPr wrap="square" rtlCol="0">
              <a:spAutoFit/>
            </a:bodyPr>
            <a:lstStyle/>
            <a:p>
              <a:pPr algn="ctr"/>
              <a:r>
                <a:rPr lang="zh-CN" altLang="zh-CN" b="1"/>
                <a:t>节气门最小开度的检查</a:t>
              </a:r>
              <a:endParaRPr lang="zh-CN" altLang="en-US" b="1"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6023" y="2852936"/>
              <a:ext cx="4028736" cy="1944216"/>
            </a:xfrm>
            <a:prstGeom prst="rect">
              <a:avLst/>
            </a:prstGeom>
          </p:spPr>
        </p:pic>
      </p:grpSp>
      <p:sp>
        <p:nvSpPr>
          <p:cNvPr id="7" name="文本框 6"/>
          <p:cNvSpPr txBox="1"/>
          <p:nvPr/>
        </p:nvSpPr>
        <p:spPr>
          <a:xfrm>
            <a:off x="683568" y="2852936"/>
            <a:ext cx="3816424" cy="2308324"/>
          </a:xfrm>
          <a:prstGeom prst="rect">
            <a:avLst/>
          </a:prstGeom>
          <a:noFill/>
        </p:spPr>
        <p:txBody>
          <a:bodyPr wrap="square" rtlCol="0">
            <a:spAutoFit/>
          </a:bodyPr>
          <a:lstStyle/>
          <a:p>
            <a:pPr indent="457200">
              <a:lnSpc>
                <a:spcPct val="200000"/>
              </a:lnSpc>
            </a:pPr>
            <a:r>
              <a:rPr lang="en-US" altLang="zh-CN" sz="2400" dirty="0"/>
              <a:t>2.</a:t>
            </a:r>
            <a:r>
              <a:rPr lang="zh-CN" altLang="zh-CN" sz="2400" dirty="0"/>
              <a:t>将节气门完全关闭，此时节气门限位螺钉和节气门杆间应无间隙</a:t>
            </a:r>
            <a:r>
              <a:rPr lang="zh-CN" altLang="en-US" sz="2400" dirty="0"/>
              <a:t>。</a:t>
            </a:r>
            <a:endParaRPr lang="zh-CN" altLang="zh-CN" sz="2400" dirty="0"/>
          </a:p>
        </p:txBody>
      </p:sp>
    </p:spTree>
    <p:extLst>
      <p:ext uri="{BB962C8B-B14F-4D97-AF65-F5344CB8AC3E}">
        <p14:creationId xmlns:p14="http://schemas.microsoft.com/office/powerpoint/2010/main" val="24237540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764704"/>
            <a:ext cx="4104456" cy="3785652"/>
          </a:xfrm>
          <a:prstGeom prst="rect">
            <a:avLst/>
          </a:prstGeom>
          <a:noFill/>
        </p:spPr>
        <p:txBody>
          <a:bodyPr wrap="square" rtlCol="0">
            <a:spAutoFit/>
          </a:bodyPr>
          <a:lstStyle/>
          <a:p>
            <a:pPr indent="457200">
              <a:lnSpc>
                <a:spcPct val="200000"/>
              </a:lnSpc>
            </a:pPr>
            <a:r>
              <a:rPr lang="en-US" altLang="zh-CN" sz="2400" dirty="0"/>
              <a:t>3.</a:t>
            </a:r>
            <a:r>
              <a:rPr lang="zh-CN" altLang="zh-CN" sz="2400" dirty="0"/>
              <a:t>检查节气门位置传感器</a:t>
            </a:r>
          </a:p>
          <a:p>
            <a:pPr indent="457200">
              <a:lnSpc>
                <a:spcPct val="200000"/>
              </a:lnSpc>
            </a:pPr>
            <a:r>
              <a:rPr lang="zh-CN" altLang="zh-CN" sz="2400" dirty="0"/>
              <a:t>用专用角规使节气门分别处于相对应的</a:t>
            </a:r>
            <a:r>
              <a:rPr lang="zh-CN" altLang="zh-CN" sz="2400" dirty="0" smtClean="0"/>
              <a:t>角度，</a:t>
            </a:r>
            <a:r>
              <a:rPr lang="zh-CN" altLang="zh-CN" sz="2400" dirty="0"/>
              <a:t>用万用表检查传感器各接线柱间的导通</a:t>
            </a:r>
            <a:r>
              <a:rPr lang="zh-CN" altLang="zh-CN" sz="2400" dirty="0" smtClean="0"/>
              <a:t>状况</a:t>
            </a:r>
            <a:r>
              <a:rPr lang="zh-CN" altLang="en-US" sz="2400" dirty="0" smtClean="0"/>
              <a:t>。</a:t>
            </a:r>
            <a:endParaRPr lang="en-US" altLang="zh-CN" sz="2400" dirty="0"/>
          </a:p>
        </p:txBody>
      </p:sp>
      <p:sp>
        <p:nvSpPr>
          <p:cNvPr id="6" name="文本框 5"/>
          <p:cNvSpPr txBox="1"/>
          <p:nvPr/>
        </p:nvSpPr>
        <p:spPr>
          <a:xfrm>
            <a:off x="5364088" y="4077072"/>
            <a:ext cx="3312368" cy="369332"/>
          </a:xfrm>
          <a:prstGeom prst="rect">
            <a:avLst/>
          </a:prstGeom>
          <a:noFill/>
        </p:spPr>
        <p:txBody>
          <a:bodyPr wrap="square" rtlCol="0">
            <a:spAutoFit/>
          </a:bodyPr>
          <a:lstStyle/>
          <a:p>
            <a:pPr algn="ctr"/>
            <a:r>
              <a:rPr lang="zh-CN" altLang="zh-CN" b="1"/>
              <a:t>节气门各接线柱间的导通检查</a:t>
            </a:r>
            <a:endParaRPr lang="zh-CN" altLang="en-US" b="1"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79" y="908720"/>
            <a:ext cx="3376849" cy="3096344"/>
          </a:xfrm>
          <a:prstGeom prst="rect">
            <a:avLst/>
          </a:prstGeom>
        </p:spPr>
      </p:pic>
      <p:sp>
        <p:nvSpPr>
          <p:cNvPr id="4" name="文本框 3"/>
          <p:cNvSpPr txBox="1"/>
          <p:nvPr/>
        </p:nvSpPr>
        <p:spPr>
          <a:xfrm>
            <a:off x="683568" y="4581128"/>
            <a:ext cx="8064896" cy="1458476"/>
          </a:xfrm>
          <a:prstGeom prst="rect">
            <a:avLst/>
          </a:prstGeom>
          <a:noFill/>
        </p:spPr>
        <p:txBody>
          <a:bodyPr wrap="square" rtlCol="0">
            <a:spAutoFit/>
          </a:bodyPr>
          <a:lstStyle/>
          <a:p>
            <a:pPr indent="457200">
              <a:lnSpc>
                <a:spcPct val="200000"/>
              </a:lnSpc>
            </a:pPr>
            <a:r>
              <a:rPr lang="en-US" altLang="zh-CN" sz="2400" dirty="0"/>
              <a:t>4.</a:t>
            </a:r>
            <a:r>
              <a:rPr lang="zh-CN" altLang="zh-CN" sz="2400" dirty="0"/>
              <a:t>扳动节气门操纵臂，节气门开至最大后放松，检查节气门连动部件动作是否灵活</a:t>
            </a:r>
            <a:r>
              <a:rPr lang="zh-CN" altLang="en-US" sz="2400" dirty="0"/>
              <a:t>。</a:t>
            </a:r>
          </a:p>
        </p:txBody>
      </p:sp>
    </p:spTree>
    <p:extLst>
      <p:ext uri="{BB962C8B-B14F-4D97-AF65-F5344CB8AC3E}">
        <p14:creationId xmlns:p14="http://schemas.microsoft.com/office/powerpoint/2010/main" val="1087449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zh-CN" b="1" dirty="0" smtClean="0">
                <a:ln w="6350">
                  <a:solidFill>
                    <a:schemeClr val="accent1">
                      <a:shade val="43000"/>
                    </a:schemeClr>
                  </a:solidFill>
                </a:ln>
                <a:solidFill>
                  <a:srgbClr val="FFFF00"/>
                </a:solidFill>
                <a:effectLst/>
                <a:latin typeface="+mn-ea"/>
                <a:ea typeface="+mn-ea"/>
              </a:rPr>
              <a:t>空气</a:t>
            </a:r>
            <a:r>
              <a:rPr lang="zh-CN" altLang="zh-CN" b="1" dirty="0">
                <a:ln w="6350">
                  <a:solidFill>
                    <a:schemeClr val="accent1">
                      <a:shade val="43000"/>
                    </a:schemeClr>
                  </a:solidFill>
                </a:ln>
                <a:solidFill>
                  <a:srgbClr val="FFFF00"/>
                </a:solidFill>
                <a:effectLst/>
                <a:latin typeface="+mn-ea"/>
                <a:ea typeface="+mn-ea"/>
              </a:rPr>
              <a:t>供给系统的维护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340768"/>
            <a:ext cx="7848872" cy="2192075"/>
          </a:xfrm>
          <a:prstGeom prst="rect">
            <a:avLst/>
          </a:prstGeom>
          <a:noFill/>
        </p:spPr>
        <p:txBody>
          <a:bodyPr wrap="square" rtlCol="0">
            <a:spAutoFit/>
          </a:bodyPr>
          <a:lstStyle/>
          <a:p>
            <a:pPr indent="457200" algn="just">
              <a:lnSpc>
                <a:spcPct val="200000"/>
              </a:lnSpc>
            </a:pPr>
            <a:r>
              <a:rPr lang="zh-CN" altLang="zh-CN" sz="2400" dirty="0"/>
              <a:t>电控汽油发动机燃料供给系的作用是根据发动机不同工况的要求，供给气缸不同浓度和数量的汽油和空气的可燃混合</a:t>
            </a:r>
            <a:r>
              <a:rPr lang="zh-CN" altLang="zh-CN" sz="2400" dirty="0" smtClean="0"/>
              <a:t>气</a:t>
            </a:r>
            <a:r>
              <a:rPr lang="zh-CN" altLang="en-US" sz="2400" dirty="0" smtClean="0"/>
              <a:t>。</a:t>
            </a:r>
            <a:endParaRPr lang="zh-CN" altLang="zh-CN"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7744" y="2924944"/>
            <a:ext cx="5201912" cy="3384376"/>
          </a:xfrm>
          <a:prstGeom prst="rect">
            <a:avLst/>
          </a:prstGeom>
        </p:spPr>
      </p:pic>
      <p:sp>
        <p:nvSpPr>
          <p:cNvPr id="4" name="文本框 3"/>
          <p:cNvSpPr txBox="1"/>
          <p:nvPr/>
        </p:nvSpPr>
        <p:spPr>
          <a:xfrm>
            <a:off x="2267744" y="6381328"/>
            <a:ext cx="5184576" cy="369332"/>
          </a:xfrm>
          <a:prstGeom prst="rect">
            <a:avLst/>
          </a:prstGeom>
          <a:noFill/>
        </p:spPr>
        <p:txBody>
          <a:bodyPr wrap="square" rtlCol="0">
            <a:spAutoFit/>
          </a:bodyPr>
          <a:lstStyle/>
          <a:p>
            <a:pPr algn="ctr"/>
            <a:r>
              <a:rPr lang="zh-CN" altLang="zh-CN" b="1" dirty="0"/>
              <a:t>电控汽油发动机燃料供给</a:t>
            </a:r>
            <a:r>
              <a:rPr lang="zh-CN" altLang="zh-CN" b="1" dirty="0" smtClean="0"/>
              <a:t>系</a:t>
            </a:r>
            <a:r>
              <a:rPr lang="zh-CN" altLang="en-US" b="1" dirty="0" smtClean="0"/>
              <a:t>统</a:t>
            </a:r>
            <a:endParaRPr lang="zh-CN" altLang="en-US" b="1" dirty="0"/>
          </a:p>
        </p:txBody>
      </p:sp>
    </p:spTree>
    <p:extLst>
      <p:ext uri="{BB962C8B-B14F-4D97-AF65-F5344CB8AC3E}">
        <p14:creationId xmlns:p14="http://schemas.microsoft.com/office/powerpoint/2010/main" val="2203212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188640"/>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节气门位置传感器的调整</a:t>
            </a:r>
            <a:endParaRPr lang="zh-CN" altLang="en-US" sz="2400" dirty="0">
              <a:solidFill>
                <a:srgbClr val="FFFF00"/>
              </a:solidFill>
            </a:endParaRPr>
          </a:p>
        </p:txBody>
      </p:sp>
      <p:sp>
        <p:nvSpPr>
          <p:cNvPr id="10" name="文本框 9"/>
          <p:cNvSpPr txBox="1"/>
          <p:nvPr/>
        </p:nvSpPr>
        <p:spPr>
          <a:xfrm>
            <a:off x="683568" y="980728"/>
            <a:ext cx="8208912" cy="3785652"/>
          </a:xfrm>
          <a:prstGeom prst="rect">
            <a:avLst/>
          </a:prstGeom>
          <a:noFill/>
        </p:spPr>
        <p:txBody>
          <a:bodyPr wrap="square" rtlCol="0">
            <a:spAutoFit/>
          </a:bodyPr>
          <a:lstStyle/>
          <a:p>
            <a:pPr indent="457200">
              <a:lnSpc>
                <a:spcPct val="200000"/>
              </a:lnSpc>
            </a:pPr>
            <a:r>
              <a:rPr lang="zh-CN" altLang="zh-CN" sz="2400" dirty="0"/>
              <a:t>上述检查过程中，若传感器的怠速触点不符合要求应进行必要的调整，调整方法如下</a:t>
            </a:r>
            <a:r>
              <a:rPr lang="zh-CN" altLang="zh-CN" sz="2400" dirty="0" smtClean="0"/>
              <a:t>：</a:t>
            </a:r>
            <a:endParaRPr lang="en-US" altLang="zh-CN" sz="2400" dirty="0" smtClean="0"/>
          </a:p>
          <a:p>
            <a:pPr indent="457200">
              <a:lnSpc>
                <a:spcPct val="200000"/>
              </a:lnSpc>
            </a:pPr>
            <a:r>
              <a:rPr lang="en-US" altLang="zh-CN" sz="2400" dirty="0"/>
              <a:t>1.</a:t>
            </a:r>
            <a:r>
              <a:rPr lang="zh-CN" altLang="zh-CN" sz="2400" dirty="0"/>
              <a:t>拧松节气门位置传感器的两个固定</a:t>
            </a:r>
            <a:r>
              <a:rPr lang="zh-CN" altLang="zh-CN" sz="2400" dirty="0" smtClean="0"/>
              <a:t>螺钉</a:t>
            </a:r>
            <a:r>
              <a:rPr lang="zh-CN" altLang="en-US" sz="2400" dirty="0" smtClean="0"/>
              <a:t>。</a:t>
            </a:r>
            <a:endParaRPr lang="en-US" altLang="zh-CN" sz="2400" dirty="0" smtClean="0"/>
          </a:p>
          <a:p>
            <a:pPr indent="457200">
              <a:lnSpc>
                <a:spcPct val="200000"/>
              </a:lnSpc>
            </a:pPr>
            <a:r>
              <a:rPr lang="en-US" altLang="zh-CN" sz="2400" dirty="0" smtClean="0"/>
              <a:t>2.</a:t>
            </a:r>
            <a:r>
              <a:rPr lang="zh-CN" altLang="zh-CN" sz="2400" dirty="0" smtClean="0"/>
              <a:t>塞尺</a:t>
            </a:r>
            <a:r>
              <a:rPr lang="zh-CN" altLang="zh-CN" sz="2400" dirty="0"/>
              <a:t>插入节气门限位杆和限位</a:t>
            </a:r>
            <a:r>
              <a:rPr lang="zh-CN" altLang="zh-CN" sz="2400" dirty="0" smtClean="0"/>
              <a:t>螺钉间，用万用表测量</a:t>
            </a:r>
            <a:r>
              <a:rPr lang="zh-CN" altLang="zh-CN" sz="2400" dirty="0"/>
              <a:t>怠速触点的导通</a:t>
            </a:r>
            <a:r>
              <a:rPr lang="zh-CN" altLang="zh-CN" sz="2400" dirty="0" smtClean="0"/>
              <a:t>状况</a:t>
            </a:r>
            <a:r>
              <a:rPr lang="zh-CN" altLang="en-US" sz="2400" dirty="0" smtClean="0"/>
              <a:t>。</a:t>
            </a:r>
            <a:endParaRPr lang="en-US" altLang="zh-CN" sz="2400" dirty="0" smtClean="0"/>
          </a:p>
        </p:txBody>
      </p:sp>
      <p:sp>
        <p:nvSpPr>
          <p:cNvPr id="6" name="文本框 5"/>
          <p:cNvSpPr txBox="1"/>
          <p:nvPr/>
        </p:nvSpPr>
        <p:spPr>
          <a:xfrm>
            <a:off x="2555776" y="6423217"/>
            <a:ext cx="4108962" cy="369332"/>
          </a:xfrm>
          <a:prstGeom prst="rect">
            <a:avLst/>
          </a:prstGeom>
          <a:noFill/>
        </p:spPr>
        <p:txBody>
          <a:bodyPr wrap="square" rtlCol="0">
            <a:spAutoFit/>
          </a:bodyPr>
          <a:lstStyle/>
          <a:p>
            <a:pPr algn="ctr"/>
            <a:r>
              <a:rPr lang="zh-CN" altLang="zh-CN" b="1"/>
              <a:t>节气门位置传感器的调整</a:t>
            </a:r>
            <a:endParaRPr lang="zh-CN" altLang="en-US" b="1"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4581128"/>
            <a:ext cx="5544616" cy="1854667"/>
          </a:xfrm>
          <a:prstGeom prst="rect">
            <a:avLst/>
          </a:prstGeom>
        </p:spPr>
      </p:pic>
    </p:spTree>
    <p:extLst>
      <p:ext uri="{BB962C8B-B14F-4D97-AF65-F5344CB8AC3E}">
        <p14:creationId xmlns:p14="http://schemas.microsoft.com/office/powerpoint/2010/main" val="26058222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836712"/>
            <a:ext cx="7992888" cy="5157117"/>
          </a:xfrm>
          <a:prstGeom prst="rect">
            <a:avLst/>
          </a:prstGeom>
          <a:noFill/>
        </p:spPr>
        <p:txBody>
          <a:bodyPr wrap="square" rtlCol="0">
            <a:spAutoFit/>
          </a:bodyPr>
          <a:lstStyle/>
          <a:p>
            <a:pPr lvl="0" indent="457200" fontAlgn="base">
              <a:lnSpc>
                <a:spcPct val="200000"/>
              </a:lnSpc>
              <a:spcBef>
                <a:spcPct val="0"/>
              </a:spcBef>
              <a:spcAft>
                <a:spcPct val="0"/>
              </a:spcAft>
            </a:pPr>
            <a:r>
              <a:rPr lang="en-US" altLang="zh-CN" sz="2400" dirty="0"/>
              <a:t>3.</a:t>
            </a:r>
            <a:r>
              <a:rPr lang="zh-CN" altLang="zh-CN" sz="2400" dirty="0"/>
              <a:t>逆时针转动节气门位置传感器，使怠速触点断开，然后按顺时针方向慢慢地转动节气门位置传感器，直至怠速开关闭合为止。</a:t>
            </a:r>
            <a:r>
              <a:rPr lang="en-US" altLang="zh-CN" sz="2400" dirty="0"/>
              <a:t> </a:t>
            </a:r>
          </a:p>
          <a:p>
            <a:pPr lvl="0" indent="457200" fontAlgn="base">
              <a:lnSpc>
                <a:spcPct val="200000"/>
              </a:lnSpc>
              <a:spcBef>
                <a:spcPct val="0"/>
              </a:spcBef>
              <a:spcAft>
                <a:spcPct val="0"/>
              </a:spcAft>
            </a:pPr>
            <a:r>
              <a:rPr lang="en-US" altLang="zh-CN" sz="2400" dirty="0"/>
              <a:t>4.</a:t>
            </a:r>
            <a:r>
              <a:rPr lang="zh-CN" altLang="en-US" sz="2400" dirty="0"/>
              <a:t>拧紧节气门位置传感器上的两个固定螺钉。</a:t>
            </a:r>
          </a:p>
          <a:p>
            <a:pPr lvl="0" indent="457200" fontAlgn="base">
              <a:lnSpc>
                <a:spcPct val="200000"/>
              </a:lnSpc>
              <a:spcBef>
                <a:spcPct val="0"/>
              </a:spcBef>
              <a:spcAft>
                <a:spcPct val="0"/>
              </a:spcAft>
            </a:pPr>
            <a:r>
              <a:rPr lang="en-US" altLang="zh-CN" sz="2400" dirty="0"/>
              <a:t>5.</a:t>
            </a:r>
            <a:r>
              <a:rPr lang="zh-CN" altLang="en-US" sz="2400" dirty="0"/>
              <a:t>分别用</a:t>
            </a:r>
            <a:r>
              <a:rPr lang="en-US" altLang="zh-CN" sz="2400" dirty="0"/>
              <a:t>0.6mm</a:t>
            </a:r>
            <a:r>
              <a:rPr lang="zh-CN" altLang="en-US" sz="2400" dirty="0"/>
              <a:t>和</a:t>
            </a:r>
            <a:r>
              <a:rPr lang="en-US" altLang="zh-CN" sz="2400" dirty="0"/>
              <a:t>0.8mm</a:t>
            </a:r>
            <a:r>
              <a:rPr lang="zh-CN" altLang="en-US" sz="2400" dirty="0"/>
              <a:t>的塞尺插入节气门限位螺钉和限位杆之间，同时测量怠速开关的导通</a:t>
            </a:r>
            <a:r>
              <a:rPr lang="zh-CN" altLang="en-US" sz="2400" dirty="0" smtClean="0"/>
              <a:t>情况。</a:t>
            </a:r>
            <a:endParaRPr lang="en-US" altLang="zh-CN" sz="2400" dirty="0"/>
          </a:p>
          <a:p>
            <a:pPr indent="457200">
              <a:lnSpc>
                <a:spcPct val="200000"/>
              </a:lnSpc>
            </a:pPr>
            <a:endParaRPr lang="zh-CN" altLang="zh-CN" sz="2400" dirty="0"/>
          </a:p>
        </p:txBody>
      </p:sp>
    </p:spTree>
    <p:extLst>
      <p:ext uri="{BB962C8B-B14F-4D97-AF65-F5344CB8AC3E}">
        <p14:creationId xmlns:p14="http://schemas.microsoft.com/office/powerpoint/2010/main" val="23567939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188640"/>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怠速控制阀的维护</a:t>
            </a:r>
            <a:endParaRPr lang="zh-CN" altLang="en-US" sz="2400" dirty="0">
              <a:solidFill>
                <a:srgbClr val="FFFF00"/>
              </a:solidFill>
            </a:endParaRPr>
          </a:p>
        </p:txBody>
      </p:sp>
      <p:sp>
        <p:nvSpPr>
          <p:cNvPr id="10" name="文本框 9"/>
          <p:cNvSpPr txBox="1"/>
          <p:nvPr/>
        </p:nvSpPr>
        <p:spPr>
          <a:xfrm>
            <a:off x="683568" y="980728"/>
            <a:ext cx="4320480" cy="3785652"/>
          </a:xfrm>
          <a:prstGeom prst="rect">
            <a:avLst/>
          </a:prstGeom>
          <a:noFill/>
        </p:spPr>
        <p:txBody>
          <a:bodyPr wrap="square" rtlCol="0">
            <a:spAutoFit/>
          </a:bodyPr>
          <a:lstStyle/>
          <a:p>
            <a:pPr indent="457200">
              <a:lnSpc>
                <a:spcPct val="200000"/>
              </a:lnSpc>
            </a:pPr>
            <a:r>
              <a:rPr lang="en-US" altLang="zh-CN" sz="2400" dirty="0"/>
              <a:t>1.</a:t>
            </a:r>
            <a:r>
              <a:rPr lang="zh-CN" altLang="zh-CN" sz="2400" dirty="0"/>
              <a:t>就车检查怠速</a:t>
            </a:r>
            <a:r>
              <a:rPr lang="zh-CN" altLang="zh-CN" sz="2400" dirty="0" smtClean="0"/>
              <a:t>控制阀</a:t>
            </a:r>
            <a:endParaRPr lang="en-US" altLang="zh-CN" sz="2400" dirty="0" smtClean="0"/>
          </a:p>
          <a:p>
            <a:pPr indent="457200">
              <a:lnSpc>
                <a:spcPct val="200000"/>
              </a:lnSpc>
            </a:pPr>
            <a:r>
              <a:rPr lang="en-US" altLang="zh-CN" sz="2400" dirty="0"/>
              <a:t>2.</a:t>
            </a:r>
            <a:r>
              <a:rPr lang="zh-CN" altLang="zh-CN" sz="2400" dirty="0"/>
              <a:t>怠速控制阀的车下</a:t>
            </a:r>
            <a:r>
              <a:rPr lang="zh-CN" altLang="zh-CN" sz="2400" dirty="0" smtClean="0"/>
              <a:t>检查</a:t>
            </a:r>
            <a:endParaRPr lang="en-US" altLang="zh-CN" sz="2400" dirty="0" smtClean="0"/>
          </a:p>
          <a:p>
            <a:pPr indent="457200">
              <a:lnSpc>
                <a:spcPct val="200000"/>
              </a:lnSpc>
            </a:pPr>
            <a:r>
              <a:rPr lang="zh-CN" altLang="zh-CN" sz="2400" dirty="0"/>
              <a:t>首先测量怠速控制阀的</a:t>
            </a:r>
            <a:r>
              <a:rPr lang="zh-CN" altLang="zh-CN" sz="2400" dirty="0" smtClean="0"/>
              <a:t>电阻</a:t>
            </a:r>
            <a:r>
              <a:rPr lang="zh-CN" altLang="en-US" sz="2400" dirty="0" smtClean="0"/>
              <a:t>，再</a:t>
            </a:r>
            <a:r>
              <a:rPr lang="zh-CN" altLang="zh-CN" sz="2400" dirty="0"/>
              <a:t>检查怠速控制阀步进电动机的工作</a:t>
            </a:r>
            <a:r>
              <a:rPr lang="zh-CN" altLang="zh-CN" sz="2400" dirty="0" smtClean="0"/>
              <a:t>性能</a:t>
            </a:r>
            <a:r>
              <a:rPr lang="zh-CN" altLang="en-US" sz="2400" dirty="0" smtClean="0"/>
              <a:t>。</a:t>
            </a:r>
            <a:endParaRPr lang="en-US" altLang="zh-CN" sz="2400" dirty="0" smtClean="0"/>
          </a:p>
        </p:txBody>
      </p:sp>
      <p:grpSp>
        <p:nvGrpSpPr>
          <p:cNvPr id="7" name="组合 6"/>
          <p:cNvGrpSpPr/>
          <p:nvPr/>
        </p:nvGrpSpPr>
        <p:grpSpPr>
          <a:xfrm>
            <a:off x="4895653" y="1268760"/>
            <a:ext cx="4248472" cy="2817604"/>
            <a:chOff x="611560" y="3537684"/>
            <a:chExt cx="4248472" cy="2817604"/>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87624" y="3537684"/>
              <a:ext cx="3168352" cy="2455942"/>
            </a:xfrm>
            <a:prstGeom prst="rect">
              <a:avLst/>
            </a:prstGeom>
            <a:solidFill>
              <a:schemeClr val="tx1"/>
            </a:solidFill>
          </p:spPr>
        </p:pic>
        <p:sp>
          <p:nvSpPr>
            <p:cNvPr id="4" name="文本框 3"/>
            <p:cNvSpPr txBox="1"/>
            <p:nvPr/>
          </p:nvSpPr>
          <p:spPr>
            <a:xfrm>
              <a:off x="611560" y="5985956"/>
              <a:ext cx="4248472" cy="369332"/>
            </a:xfrm>
            <a:prstGeom prst="rect">
              <a:avLst/>
            </a:prstGeom>
            <a:noFill/>
          </p:spPr>
          <p:txBody>
            <a:bodyPr wrap="square" rtlCol="0">
              <a:spAutoFit/>
            </a:bodyPr>
            <a:lstStyle/>
            <a:p>
              <a:pPr algn="ctr"/>
              <a:r>
                <a:rPr lang="zh-CN" altLang="zh-CN" b="1" dirty="0"/>
                <a:t>怠速控制阀的检查</a:t>
              </a:r>
              <a:endParaRPr lang="zh-CN" altLang="en-US" b="1" dirty="0"/>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87824" y="4365104"/>
            <a:ext cx="5760640" cy="1894352"/>
          </a:xfrm>
          <a:prstGeom prst="rect">
            <a:avLst/>
          </a:prstGeom>
        </p:spPr>
      </p:pic>
      <p:sp>
        <p:nvSpPr>
          <p:cNvPr id="11" name="文本框 10"/>
          <p:cNvSpPr txBox="1"/>
          <p:nvPr/>
        </p:nvSpPr>
        <p:spPr>
          <a:xfrm>
            <a:off x="2915816" y="6309320"/>
            <a:ext cx="5832648" cy="369332"/>
          </a:xfrm>
          <a:prstGeom prst="rect">
            <a:avLst/>
          </a:prstGeom>
          <a:noFill/>
        </p:spPr>
        <p:txBody>
          <a:bodyPr wrap="square" rtlCol="0">
            <a:spAutoFit/>
          </a:bodyPr>
          <a:lstStyle/>
          <a:p>
            <a:pPr algn="ctr"/>
            <a:r>
              <a:rPr lang="zh-CN" altLang="zh-CN" b="1" dirty="0"/>
              <a:t>步进电动机的检查</a:t>
            </a:r>
            <a:endParaRPr lang="zh-CN" altLang="en-US" b="1" dirty="0"/>
          </a:p>
        </p:txBody>
      </p:sp>
    </p:spTree>
    <p:extLst>
      <p:ext uri="{BB962C8B-B14F-4D97-AF65-F5344CB8AC3E}">
        <p14:creationId xmlns:p14="http://schemas.microsoft.com/office/powerpoint/2010/main" val="23506565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燃油</a:t>
            </a:r>
            <a:r>
              <a:rPr lang="zh-CN" altLang="zh-CN" b="1" dirty="0">
                <a:ln w="6350">
                  <a:solidFill>
                    <a:schemeClr val="accent1">
                      <a:shade val="43000"/>
                    </a:schemeClr>
                  </a:solidFill>
                </a:ln>
                <a:solidFill>
                  <a:srgbClr val="FFFF00"/>
                </a:solidFill>
                <a:effectLst/>
                <a:latin typeface="+mn-ea"/>
                <a:ea typeface="+mn-ea"/>
              </a:rPr>
              <a:t>供给系统的维护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340768"/>
            <a:ext cx="7848872" cy="2192075"/>
          </a:xfrm>
          <a:prstGeom prst="rect">
            <a:avLst/>
          </a:prstGeom>
          <a:noFill/>
        </p:spPr>
        <p:txBody>
          <a:bodyPr wrap="square" rtlCol="0">
            <a:spAutoFit/>
          </a:bodyPr>
          <a:lstStyle/>
          <a:p>
            <a:pPr indent="457200" algn="just">
              <a:lnSpc>
                <a:spcPct val="200000"/>
              </a:lnSpc>
            </a:pPr>
            <a:r>
              <a:rPr lang="zh-CN" altLang="zh-CN" sz="2400" dirty="0"/>
              <a:t>燃油供给系统的作用是向气缸供给燃烧所需的汽油。它主要由燃油泵、燃油滤清器、喷油器、燃油压力调节器和燃油总管等</a:t>
            </a:r>
            <a:r>
              <a:rPr lang="zh-CN" altLang="zh-CN" sz="2400" dirty="0" smtClean="0"/>
              <a:t>组成</a:t>
            </a:r>
            <a:r>
              <a:rPr lang="zh-CN" altLang="en-US" sz="2400" dirty="0" smtClean="0"/>
              <a:t>。</a:t>
            </a:r>
            <a:endParaRPr lang="zh-CN" altLang="zh-CN"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2267744" y="6381328"/>
            <a:ext cx="5184576" cy="369332"/>
          </a:xfrm>
          <a:prstGeom prst="rect">
            <a:avLst/>
          </a:prstGeom>
          <a:noFill/>
        </p:spPr>
        <p:txBody>
          <a:bodyPr wrap="square" rtlCol="0">
            <a:spAutoFit/>
          </a:bodyPr>
          <a:lstStyle/>
          <a:p>
            <a:pPr algn="ctr"/>
            <a:r>
              <a:rPr lang="zh-CN" altLang="zh-CN" b="1"/>
              <a:t>燃油供给系统</a:t>
            </a:r>
            <a:endParaRPr lang="zh-CN" altLang="en-US" b="1"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3573016"/>
            <a:ext cx="5040560" cy="2706437"/>
          </a:xfrm>
          <a:prstGeom prst="rect">
            <a:avLst/>
          </a:prstGeom>
          <a:solidFill>
            <a:schemeClr val="tx1"/>
          </a:solidFill>
        </p:spPr>
      </p:pic>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控制汽油喷射系统燃油压力的检查与调整</a:t>
            </a:r>
          </a:p>
        </p:txBody>
      </p:sp>
      <p:sp>
        <p:nvSpPr>
          <p:cNvPr id="4" name="文本框 3"/>
          <p:cNvSpPr txBox="1"/>
          <p:nvPr/>
        </p:nvSpPr>
        <p:spPr>
          <a:xfrm>
            <a:off x="683568" y="2348880"/>
            <a:ext cx="763284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掌握电子控制汽油喷射系统燃油压力的测量方法及操作要点</a:t>
            </a:r>
            <a:r>
              <a:rPr lang="zh-CN" altLang="zh-CN" sz="2800" dirty="0" smtClean="0"/>
              <a:t>。</a:t>
            </a:r>
            <a:endParaRPr lang="en-US" altLang="zh-CN" sz="2800" dirty="0" smtClean="0"/>
          </a:p>
        </p:txBody>
      </p:sp>
    </p:spTree>
    <p:extLst>
      <p:ext uri="{BB962C8B-B14F-4D97-AF65-F5344CB8AC3E}">
        <p14:creationId xmlns:p14="http://schemas.microsoft.com/office/powerpoint/2010/main" val="31976133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17" name="组合 16"/>
          <p:cNvGrpSpPr/>
          <p:nvPr/>
        </p:nvGrpSpPr>
        <p:grpSpPr>
          <a:xfrm>
            <a:off x="611560" y="2420888"/>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3707904" y="2348880"/>
            <a:ext cx="2232248" cy="2880320"/>
            <a:chOff x="3707904" y="2348880"/>
            <a:chExt cx="1800225" cy="2241540"/>
          </a:xfrm>
        </p:grpSpPr>
        <p:sp>
          <p:nvSpPr>
            <p:cNvPr id="12" name="文本框 11"/>
            <p:cNvSpPr txBox="1"/>
            <p:nvPr/>
          </p:nvSpPr>
          <p:spPr>
            <a:xfrm>
              <a:off x="3779912" y="4221088"/>
              <a:ext cx="1656184" cy="369332"/>
            </a:xfrm>
            <a:prstGeom prst="rect">
              <a:avLst/>
            </a:prstGeom>
            <a:noFill/>
          </p:spPr>
          <p:txBody>
            <a:bodyPr wrap="square" rtlCol="0">
              <a:spAutoFit/>
            </a:bodyPr>
            <a:lstStyle/>
            <a:p>
              <a:pPr algn="ctr"/>
              <a:r>
                <a:rPr lang="zh-CN" altLang="zh-CN" b="1"/>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sp>
        <p:nvSpPr>
          <p:cNvPr id="16" name="文本框 15"/>
          <p:cNvSpPr txBox="1"/>
          <p:nvPr/>
        </p:nvSpPr>
        <p:spPr>
          <a:xfrm>
            <a:off x="6516216" y="4725144"/>
            <a:ext cx="1926243"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4"/>
          <a:stretch>
            <a:fillRect/>
          </a:stretch>
        </p:blipFill>
        <p:spPr>
          <a:xfrm>
            <a:off x="6372200" y="2996952"/>
            <a:ext cx="2266950" cy="1514475"/>
          </a:xfrm>
          <a:prstGeom prst="rect">
            <a:avLst/>
          </a:prstGeom>
        </p:spPr>
      </p:pic>
    </p:spTree>
    <p:extLst>
      <p:ext uri="{BB962C8B-B14F-4D97-AF65-F5344CB8AC3E}">
        <p14:creationId xmlns:p14="http://schemas.microsoft.com/office/powerpoint/2010/main" val="3647785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油压表的安装</a:t>
            </a:r>
            <a:endParaRPr lang="zh-CN" altLang="en-US" sz="2400" dirty="0">
              <a:solidFill>
                <a:srgbClr val="FFFF00"/>
              </a:solidFill>
            </a:endParaRPr>
          </a:p>
        </p:txBody>
      </p:sp>
      <p:sp>
        <p:nvSpPr>
          <p:cNvPr id="10" name="文本框 9"/>
          <p:cNvSpPr txBox="1"/>
          <p:nvPr/>
        </p:nvSpPr>
        <p:spPr>
          <a:xfrm>
            <a:off x="683568" y="1772816"/>
            <a:ext cx="4536504" cy="4524315"/>
          </a:xfrm>
          <a:prstGeom prst="rect">
            <a:avLst/>
          </a:prstGeom>
          <a:noFill/>
        </p:spPr>
        <p:txBody>
          <a:bodyPr wrap="square" rtlCol="0">
            <a:spAutoFit/>
          </a:bodyPr>
          <a:lstStyle/>
          <a:p>
            <a:pPr indent="457200">
              <a:lnSpc>
                <a:spcPct val="200000"/>
              </a:lnSpc>
            </a:pPr>
            <a:r>
              <a:rPr lang="en-US" altLang="zh-CN" sz="2400" dirty="0"/>
              <a:t>1.</a:t>
            </a:r>
            <a:r>
              <a:rPr lang="zh-CN" altLang="zh-CN" sz="2400" dirty="0"/>
              <a:t>燃油系统的卸</a:t>
            </a:r>
            <a:r>
              <a:rPr lang="zh-CN" altLang="zh-CN" sz="2400" dirty="0" smtClean="0"/>
              <a:t>压</a:t>
            </a:r>
            <a:r>
              <a:rPr lang="zh-CN" altLang="en-US" sz="2400" dirty="0" smtClean="0"/>
              <a:t>。</a:t>
            </a:r>
            <a:endParaRPr lang="en-US" altLang="zh-CN" sz="2400" dirty="0" smtClean="0"/>
          </a:p>
          <a:p>
            <a:pPr indent="457200">
              <a:lnSpc>
                <a:spcPct val="200000"/>
              </a:lnSpc>
            </a:pPr>
            <a:r>
              <a:rPr lang="en-US" altLang="zh-CN" sz="2400" dirty="0"/>
              <a:t>2.</a:t>
            </a:r>
            <a:r>
              <a:rPr lang="zh-CN" altLang="zh-CN" sz="2400" dirty="0"/>
              <a:t>拆下蓄电池负极电缆</a:t>
            </a:r>
            <a:r>
              <a:rPr lang="zh-CN" altLang="zh-CN" sz="2400" dirty="0" smtClean="0"/>
              <a:t>。</a:t>
            </a:r>
            <a:endParaRPr lang="en-US" altLang="zh-CN" sz="2400" dirty="0" smtClean="0"/>
          </a:p>
          <a:p>
            <a:pPr indent="457200">
              <a:lnSpc>
                <a:spcPct val="200000"/>
              </a:lnSpc>
            </a:pPr>
            <a:r>
              <a:rPr lang="en-US" altLang="zh-CN" sz="2400" dirty="0"/>
              <a:t>3.</a:t>
            </a:r>
            <a:r>
              <a:rPr lang="zh-CN" altLang="zh-CN" sz="2400" dirty="0"/>
              <a:t>在燃油管道上选择燃油压力表便于安装和观察的部位将燃油压力表串联到管路</a:t>
            </a:r>
            <a:r>
              <a:rPr lang="zh-CN" altLang="zh-CN" sz="2400" dirty="0" smtClean="0"/>
              <a:t>内</a:t>
            </a:r>
            <a:r>
              <a:rPr lang="zh-CN" altLang="en-US" sz="2400" dirty="0" smtClean="0"/>
              <a:t>。</a:t>
            </a:r>
            <a:endParaRPr lang="en-US" altLang="zh-CN" sz="2400" dirty="0" smtClean="0"/>
          </a:p>
          <a:p>
            <a:pPr indent="457200">
              <a:lnSpc>
                <a:spcPct val="200000"/>
              </a:lnSpc>
            </a:pPr>
            <a:r>
              <a:rPr lang="en-US" altLang="zh-CN" sz="2400" dirty="0"/>
              <a:t>4.</a:t>
            </a:r>
            <a:r>
              <a:rPr lang="zh-CN" altLang="zh-CN" sz="2400" dirty="0"/>
              <a:t>重新接上蓄电池的负极电缆。</a:t>
            </a:r>
          </a:p>
        </p:txBody>
      </p:sp>
      <p:sp>
        <p:nvSpPr>
          <p:cNvPr id="6" name="文本框 5"/>
          <p:cNvSpPr txBox="1"/>
          <p:nvPr/>
        </p:nvSpPr>
        <p:spPr>
          <a:xfrm>
            <a:off x="5580112" y="5445224"/>
            <a:ext cx="2880320" cy="369332"/>
          </a:xfrm>
          <a:prstGeom prst="rect">
            <a:avLst/>
          </a:prstGeom>
          <a:noFill/>
        </p:spPr>
        <p:txBody>
          <a:bodyPr wrap="square" rtlCol="0">
            <a:spAutoFit/>
          </a:bodyPr>
          <a:lstStyle/>
          <a:p>
            <a:pPr algn="ctr"/>
            <a:r>
              <a:rPr lang="zh-CN" altLang="zh-CN" b="1"/>
              <a:t>油压表的安装</a:t>
            </a:r>
            <a:endParaRPr lang="zh-CN" altLang="en-US" b="1"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420888"/>
            <a:ext cx="3563119" cy="2592288"/>
          </a:xfrm>
          <a:prstGeom prst="rect">
            <a:avLst/>
          </a:prstGeom>
        </p:spPr>
      </p:pic>
    </p:spTree>
    <p:extLst>
      <p:ext uri="{BB962C8B-B14F-4D97-AF65-F5344CB8AC3E}">
        <p14:creationId xmlns:p14="http://schemas.microsoft.com/office/powerpoint/2010/main" val="32838391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404664"/>
            <a:ext cx="8064896" cy="719812"/>
          </a:xfrm>
          <a:prstGeom prst="rect">
            <a:avLst/>
          </a:prstGeom>
          <a:noFill/>
        </p:spPr>
        <p:txBody>
          <a:bodyPr wrap="square" rtlCol="0">
            <a:spAutoFit/>
          </a:bodyPr>
          <a:lstStyle/>
          <a:p>
            <a:pPr indent="457200">
              <a:lnSpc>
                <a:spcPct val="200000"/>
              </a:lnSpc>
            </a:pPr>
            <a:r>
              <a:rPr lang="zh-CN" altLang="zh-CN" sz="2400" b="1" dirty="0" smtClean="0"/>
              <a:t>（</a:t>
            </a:r>
            <a:r>
              <a:rPr lang="zh-CN" altLang="en-US" sz="2400" b="1" dirty="0" smtClean="0"/>
              <a:t>二</a:t>
            </a:r>
            <a:r>
              <a:rPr lang="zh-CN" altLang="zh-CN" sz="2400" b="1" dirty="0" smtClean="0"/>
              <a:t>）</a:t>
            </a:r>
            <a:r>
              <a:rPr lang="zh-CN" altLang="zh-CN" sz="2400" b="1" dirty="0">
                <a:solidFill>
                  <a:srgbClr val="FFFF00"/>
                </a:solidFill>
              </a:rPr>
              <a:t>系统静态油压的测量</a:t>
            </a:r>
            <a:endParaRPr lang="zh-CN" altLang="en-US" sz="2400" dirty="0">
              <a:solidFill>
                <a:srgbClr val="FFFF00"/>
              </a:solidFill>
            </a:endParaRPr>
          </a:p>
        </p:txBody>
      </p:sp>
      <p:sp>
        <p:nvSpPr>
          <p:cNvPr id="10" name="文本框 9"/>
          <p:cNvSpPr txBox="1"/>
          <p:nvPr/>
        </p:nvSpPr>
        <p:spPr>
          <a:xfrm>
            <a:off x="683568" y="1268760"/>
            <a:ext cx="8208912" cy="2197140"/>
          </a:xfrm>
          <a:prstGeom prst="rect">
            <a:avLst/>
          </a:prstGeom>
          <a:noFill/>
        </p:spPr>
        <p:txBody>
          <a:bodyPr wrap="square" rtlCol="0">
            <a:spAutoFit/>
          </a:bodyPr>
          <a:lstStyle/>
          <a:p>
            <a:pPr indent="457200">
              <a:lnSpc>
                <a:spcPct val="200000"/>
              </a:lnSpc>
            </a:pPr>
            <a:r>
              <a:rPr lang="zh-CN" altLang="zh-CN" sz="2400" dirty="0"/>
              <a:t>用一根短导线将电动汽油泵的两个检测插孔短接</a:t>
            </a:r>
            <a:r>
              <a:rPr lang="zh-CN" altLang="zh-CN" sz="2400" dirty="0" smtClean="0"/>
              <a:t>，打开</a:t>
            </a:r>
            <a:r>
              <a:rPr lang="zh-CN" altLang="zh-CN" sz="2400" dirty="0"/>
              <a:t>点火</a:t>
            </a:r>
            <a:r>
              <a:rPr lang="zh-CN" altLang="zh-CN" sz="2400" dirty="0" smtClean="0"/>
              <a:t>开关（不起动发动机），</a:t>
            </a:r>
            <a:r>
              <a:rPr lang="zh-CN" altLang="zh-CN" sz="2400" dirty="0"/>
              <a:t>电动汽油泵运转，测量燃油</a:t>
            </a:r>
            <a:r>
              <a:rPr lang="zh-CN" altLang="zh-CN" sz="2400" dirty="0" smtClean="0"/>
              <a:t>压力；</a:t>
            </a:r>
            <a:r>
              <a:rPr lang="zh-CN" altLang="zh-CN" sz="2400" dirty="0"/>
              <a:t>关闭点火开关，拔下电动汽油泵检测插孔的短接线。</a:t>
            </a:r>
            <a:endParaRPr lang="en-US" altLang="zh-CN" sz="2400" dirty="0" smtClean="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3501008"/>
            <a:ext cx="3672408" cy="254958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3501008"/>
            <a:ext cx="3682263" cy="2592288"/>
          </a:xfrm>
          <a:prstGeom prst="rect">
            <a:avLst/>
          </a:prstGeom>
        </p:spPr>
      </p:pic>
      <p:sp>
        <p:nvSpPr>
          <p:cNvPr id="9" name="文本框 8"/>
          <p:cNvSpPr txBox="1"/>
          <p:nvPr/>
        </p:nvSpPr>
        <p:spPr>
          <a:xfrm>
            <a:off x="827584" y="6165304"/>
            <a:ext cx="3672408" cy="369332"/>
          </a:xfrm>
          <a:prstGeom prst="rect">
            <a:avLst/>
          </a:prstGeom>
          <a:noFill/>
        </p:spPr>
        <p:txBody>
          <a:bodyPr wrap="square" rtlCol="0">
            <a:spAutoFit/>
          </a:bodyPr>
          <a:lstStyle/>
          <a:p>
            <a:pPr algn="ctr"/>
            <a:r>
              <a:rPr lang="zh-CN" altLang="zh-CN" b="1" dirty="0"/>
              <a:t>电动汽油泵检测插孔</a:t>
            </a:r>
            <a:endParaRPr lang="zh-CN" altLang="en-US" b="1" dirty="0"/>
          </a:p>
        </p:txBody>
      </p:sp>
      <p:sp>
        <p:nvSpPr>
          <p:cNvPr id="11" name="文本框 10"/>
          <p:cNvSpPr txBox="1"/>
          <p:nvPr/>
        </p:nvSpPr>
        <p:spPr>
          <a:xfrm>
            <a:off x="4932040" y="6165304"/>
            <a:ext cx="3672408" cy="369332"/>
          </a:xfrm>
          <a:prstGeom prst="rect">
            <a:avLst/>
          </a:prstGeom>
          <a:noFill/>
        </p:spPr>
        <p:txBody>
          <a:bodyPr wrap="square" rtlCol="0">
            <a:spAutoFit/>
          </a:bodyPr>
          <a:lstStyle/>
          <a:p>
            <a:pPr algn="ctr"/>
            <a:r>
              <a:rPr lang="zh-CN" altLang="zh-CN" b="1"/>
              <a:t>燃油压力的测量</a:t>
            </a:r>
            <a:endParaRPr lang="zh-CN" altLang="en-US" b="1" dirty="0"/>
          </a:p>
        </p:txBody>
      </p:sp>
    </p:spTree>
    <p:extLst>
      <p:ext uri="{BB962C8B-B14F-4D97-AF65-F5344CB8AC3E}">
        <p14:creationId xmlns:p14="http://schemas.microsoft.com/office/powerpoint/2010/main" val="14809832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188640"/>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smtClean="0"/>
              <a:t>）</a:t>
            </a:r>
            <a:r>
              <a:rPr lang="zh-CN" altLang="zh-CN" sz="2400" b="1" dirty="0">
                <a:solidFill>
                  <a:srgbClr val="FFFF00"/>
                </a:solidFill>
              </a:rPr>
              <a:t>系统保持油压的测量</a:t>
            </a:r>
            <a:endParaRPr lang="zh-CN" altLang="en-US" sz="2400" dirty="0">
              <a:solidFill>
                <a:srgbClr val="FFFF00"/>
              </a:solidFill>
            </a:endParaRPr>
          </a:p>
        </p:txBody>
      </p:sp>
      <p:sp>
        <p:nvSpPr>
          <p:cNvPr id="10" name="文本框 9"/>
          <p:cNvSpPr txBox="1"/>
          <p:nvPr/>
        </p:nvSpPr>
        <p:spPr>
          <a:xfrm>
            <a:off x="683568" y="980728"/>
            <a:ext cx="8208912" cy="2197140"/>
          </a:xfrm>
          <a:prstGeom prst="rect">
            <a:avLst/>
          </a:prstGeom>
          <a:noFill/>
        </p:spPr>
        <p:txBody>
          <a:bodyPr wrap="square" rtlCol="0">
            <a:spAutoFit/>
          </a:bodyPr>
          <a:lstStyle/>
          <a:p>
            <a:pPr indent="457200">
              <a:lnSpc>
                <a:spcPct val="200000"/>
              </a:lnSpc>
            </a:pPr>
            <a:r>
              <a:rPr lang="zh-CN" altLang="zh-CN" sz="2400" dirty="0"/>
              <a:t>测量静态油压结束后，过</a:t>
            </a:r>
            <a:r>
              <a:rPr lang="en-US" altLang="zh-CN" sz="2400" dirty="0"/>
              <a:t>5min</a:t>
            </a:r>
            <a:r>
              <a:rPr lang="zh-CN" altLang="zh-CN" sz="2400" dirty="0"/>
              <a:t>再观察油压表指示的油压，此时的压力称为</a:t>
            </a:r>
            <a:r>
              <a:rPr lang="zh-CN" altLang="zh-CN" sz="2400" dirty="0">
                <a:solidFill>
                  <a:srgbClr val="FFFF00"/>
                </a:solidFill>
              </a:rPr>
              <a:t>燃油系统保持压力</a:t>
            </a:r>
            <a:r>
              <a:rPr lang="zh-CN" altLang="zh-CN" sz="2400" dirty="0"/>
              <a:t>，其值应不低于</a:t>
            </a:r>
            <a:r>
              <a:rPr lang="en-US" altLang="zh-CN" sz="2400" dirty="0"/>
              <a:t>147kPa</a:t>
            </a:r>
            <a:r>
              <a:rPr lang="zh-CN" altLang="zh-CN" sz="2400" dirty="0" smtClean="0"/>
              <a:t>。</a:t>
            </a:r>
            <a:endParaRPr lang="en-US" altLang="zh-CN" sz="2400" dirty="0" smtClean="0"/>
          </a:p>
          <a:p>
            <a:pPr indent="457200">
              <a:lnSpc>
                <a:spcPct val="200000"/>
              </a:lnSpc>
            </a:pPr>
            <a:r>
              <a:rPr lang="zh-CN" altLang="zh-CN" sz="2400" dirty="0" smtClean="0"/>
              <a:t>若</a:t>
            </a:r>
            <a:r>
              <a:rPr lang="zh-CN" altLang="zh-CN" sz="2400" dirty="0"/>
              <a:t>油压过低，应进一步</a:t>
            </a:r>
            <a:r>
              <a:rPr lang="zh-CN" altLang="zh-CN" sz="2400" dirty="0" smtClean="0"/>
              <a:t>检查有</a:t>
            </a:r>
            <a:r>
              <a:rPr lang="zh-CN" altLang="zh-CN" sz="2400" dirty="0"/>
              <a:t>无泄漏。</a:t>
            </a:r>
            <a:endParaRPr lang="en-US" altLang="zh-CN" sz="2400" dirty="0" smtClean="0"/>
          </a:p>
        </p:txBody>
      </p:sp>
      <p:sp>
        <p:nvSpPr>
          <p:cNvPr id="7" name="文本框 6"/>
          <p:cNvSpPr txBox="1"/>
          <p:nvPr/>
        </p:nvSpPr>
        <p:spPr>
          <a:xfrm>
            <a:off x="683568" y="3212976"/>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怠速控制阀的维护</a:t>
            </a:r>
            <a:endParaRPr lang="zh-CN" altLang="en-US" sz="2400" dirty="0">
              <a:solidFill>
                <a:srgbClr val="FFFF00"/>
              </a:solidFill>
            </a:endParaRPr>
          </a:p>
        </p:txBody>
      </p:sp>
      <p:sp>
        <p:nvSpPr>
          <p:cNvPr id="8" name="文本框 7"/>
          <p:cNvSpPr txBox="1"/>
          <p:nvPr/>
        </p:nvSpPr>
        <p:spPr>
          <a:xfrm>
            <a:off x="683568" y="4005064"/>
            <a:ext cx="8208912" cy="2197140"/>
          </a:xfrm>
          <a:prstGeom prst="rect">
            <a:avLst/>
          </a:prstGeom>
          <a:noFill/>
        </p:spPr>
        <p:txBody>
          <a:bodyPr wrap="square" rtlCol="0">
            <a:spAutoFit/>
          </a:bodyPr>
          <a:lstStyle/>
          <a:p>
            <a:pPr indent="457200">
              <a:lnSpc>
                <a:spcPct val="200000"/>
              </a:lnSpc>
            </a:pPr>
            <a:r>
              <a:rPr lang="zh-CN" altLang="zh-CN" sz="2400" dirty="0"/>
              <a:t>起动发动机并使其怠速运转</a:t>
            </a:r>
            <a:r>
              <a:rPr lang="zh-CN" altLang="zh-CN" sz="2400" dirty="0" smtClean="0"/>
              <a:t>，油压表</a:t>
            </a:r>
            <a:r>
              <a:rPr lang="zh-CN" altLang="zh-CN" sz="2400" dirty="0"/>
              <a:t>指示的系统压力应为</a:t>
            </a:r>
            <a:r>
              <a:rPr lang="en-US" altLang="zh-CN" sz="2400" dirty="0"/>
              <a:t>(250</a:t>
            </a:r>
            <a:r>
              <a:rPr lang="zh-CN" altLang="zh-CN" sz="2400" dirty="0"/>
              <a:t>±</a:t>
            </a:r>
            <a:r>
              <a:rPr lang="en-US" altLang="zh-CN" sz="2400" dirty="0"/>
              <a:t>20) </a:t>
            </a:r>
            <a:r>
              <a:rPr lang="en-US" altLang="zh-CN" sz="2400" dirty="0" err="1"/>
              <a:t>kPa</a:t>
            </a:r>
            <a:r>
              <a:rPr lang="zh-CN" altLang="zh-CN" sz="2400" dirty="0" smtClean="0"/>
              <a:t>。缓慢</a:t>
            </a:r>
            <a:r>
              <a:rPr lang="zh-CN" altLang="zh-CN" sz="2400" dirty="0"/>
              <a:t>开大节气门，测量在节气门接近全开时的燃油压力。</a:t>
            </a:r>
          </a:p>
        </p:txBody>
      </p:sp>
    </p:spTree>
    <p:extLst>
      <p:ext uri="{BB962C8B-B14F-4D97-AF65-F5344CB8AC3E}">
        <p14:creationId xmlns:p14="http://schemas.microsoft.com/office/powerpoint/2010/main" val="31908582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476672"/>
            <a:ext cx="8064896" cy="719812"/>
          </a:xfrm>
          <a:prstGeom prst="rect">
            <a:avLst/>
          </a:prstGeom>
          <a:noFill/>
        </p:spPr>
        <p:txBody>
          <a:bodyPr wrap="square" rtlCol="0">
            <a:spAutoFit/>
          </a:bodyPr>
          <a:lstStyle/>
          <a:p>
            <a:pPr indent="457200">
              <a:lnSpc>
                <a:spcPct val="200000"/>
              </a:lnSpc>
            </a:pPr>
            <a:r>
              <a:rPr lang="zh-CN" altLang="zh-CN" sz="2400" b="1" dirty="0"/>
              <a:t>（五）</a:t>
            </a:r>
            <a:r>
              <a:rPr lang="zh-CN" altLang="zh-CN" sz="2400" b="1" dirty="0">
                <a:solidFill>
                  <a:srgbClr val="FFFF00"/>
                </a:solidFill>
              </a:rPr>
              <a:t>油压表的拆卸</a:t>
            </a:r>
            <a:endParaRPr lang="zh-CN" altLang="en-US" sz="2400" dirty="0">
              <a:solidFill>
                <a:srgbClr val="FFFF00"/>
              </a:solidFill>
            </a:endParaRPr>
          </a:p>
        </p:txBody>
      </p:sp>
      <p:sp>
        <p:nvSpPr>
          <p:cNvPr id="10" name="文本框 9"/>
          <p:cNvSpPr txBox="1"/>
          <p:nvPr/>
        </p:nvSpPr>
        <p:spPr>
          <a:xfrm>
            <a:off x="683568" y="1484784"/>
            <a:ext cx="7992888" cy="3046988"/>
          </a:xfrm>
          <a:prstGeom prst="rect">
            <a:avLst/>
          </a:prstGeom>
          <a:noFill/>
        </p:spPr>
        <p:txBody>
          <a:bodyPr wrap="square" rtlCol="0">
            <a:spAutoFit/>
          </a:bodyPr>
          <a:lstStyle/>
          <a:p>
            <a:pPr indent="457200">
              <a:lnSpc>
                <a:spcPct val="200000"/>
              </a:lnSpc>
            </a:pPr>
            <a:r>
              <a:rPr lang="en-US" altLang="zh-CN" sz="2400" dirty="0"/>
              <a:t>1.</a:t>
            </a:r>
            <a:r>
              <a:rPr lang="zh-CN" altLang="zh-CN" sz="2400" dirty="0"/>
              <a:t>就车检查怠速</a:t>
            </a:r>
            <a:r>
              <a:rPr lang="zh-CN" altLang="zh-CN" sz="2400" dirty="0" smtClean="0"/>
              <a:t>控制阀</a:t>
            </a:r>
            <a:endParaRPr lang="en-US" altLang="zh-CN" sz="2400" dirty="0" smtClean="0"/>
          </a:p>
          <a:p>
            <a:pPr indent="457200">
              <a:lnSpc>
                <a:spcPct val="200000"/>
              </a:lnSpc>
            </a:pPr>
            <a:r>
              <a:rPr lang="en-US" altLang="zh-CN" sz="2400" dirty="0"/>
              <a:t>2.</a:t>
            </a:r>
            <a:r>
              <a:rPr lang="zh-CN" altLang="zh-CN" sz="2400" dirty="0"/>
              <a:t>怠速控制阀的车下</a:t>
            </a:r>
            <a:r>
              <a:rPr lang="zh-CN" altLang="zh-CN" sz="2400" dirty="0" smtClean="0"/>
              <a:t>检查</a:t>
            </a:r>
            <a:endParaRPr lang="en-US" altLang="zh-CN" sz="2400" dirty="0" smtClean="0"/>
          </a:p>
          <a:p>
            <a:pPr indent="457200">
              <a:lnSpc>
                <a:spcPct val="200000"/>
              </a:lnSpc>
            </a:pPr>
            <a:r>
              <a:rPr lang="zh-CN" altLang="zh-CN" sz="2400" dirty="0"/>
              <a:t>首先测量怠速控制阀的</a:t>
            </a:r>
            <a:r>
              <a:rPr lang="zh-CN" altLang="zh-CN" sz="2400" dirty="0" smtClean="0"/>
              <a:t>电阻</a:t>
            </a:r>
            <a:r>
              <a:rPr lang="zh-CN" altLang="en-US" sz="2400" dirty="0" smtClean="0"/>
              <a:t>，再</a:t>
            </a:r>
            <a:r>
              <a:rPr lang="zh-CN" altLang="zh-CN" sz="2400" dirty="0"/>
              <a:t>检查怠速控制阀步进电动机的工作</a:t>
            </a:r>
            <a:r>
              <a:rPr lang="zh-CN" altLang="zh-CN" sz="2400" dirty="0" smtClean="0"/>
              <a:t>性能</a:t>
            </a:r>
            <a:r>
              <a:rPr lang="zh-CN" altLang="en-US" sz="2400" dirty="0" smtClean="0"/>
              <a:t>。</a:t>
            </a:r>
            <a:endParaRPr lang="en-US" altLang="zh-CN" sz="2400" dirty="0" smtClean="0"/>
          </a:p>
        </p:txBody>
      </p:sp>
    </p:spTree>
    <p:extLst>
      <p:ext uri="{BB962C8B-B14F-4D97-AF65-F5344CB8AC3E}">
        <p14:creationId xmlns:p14="http://schemas.microsoft.com/office/powerpoint/2010/main" val="1518955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空气</a:t>
            </a:r>
            <a:r>
              <a:rPr lang="zh-CN" altLang="zh-CN" sz="3600" b="1" dirty="0">
                <a:solidFill>
                  <a:srgbClr val="FFFF00"/>
                </a:solidFill>
                <a:effectLst/>
                <a:latin typeface="+mn-ea"/>
                <a:ea typeface="+mn-ea"/>
              </a:rPr>
              <a:t>滤清器及进、排气装置的维护</a:t>
            </a:r>
          </a:p>
        </p:txBody>
      </p:sp>
      <p:sp>
        <p:nvSpPr>
          <p:cNvPr id="4" name="文本框 3"/>
          <p:cNvSpPr txBox="1"/>
          <p:nvPr/>
        </p:nvSpPr>
        <p:spPr>
          <a:xfrm>
            <a:off x="683568" y="2348880"/>
            <a:ext cx="727280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smtClean="0"/>
              <a:t>1</a:t>
            </a:r>
            <a:r>
              <a:rPr lang="en-US" altLang="zh-CN" sz="2800" dirty="0"/>
              <a:t>.</a:t>
            </a:r>
            <a:r>
              <a:rPr lang="zh-CN" altLang="zh-CN" sz="2800" dirty="0"/>
              <a:t>掌握空气滤清器的维护方法；</a:t>
            </a:r>
          </a:p>
          <a:p>
            <a:pPr indent="457200" algn="just">
              <a:lnSpc>
                <a:spcPct val="200000"/>
              </a:lnSpc>
            </a:pPr>
            <a:r>
              <a:rPr lang="en-US" altLang="zh-CN" sz="2800" dirty="0"/>
              <a:t>2.</a:t>
            </a:r>
            <a:r>
              <a:rPr lang="zh-CN" altLang="zh-CN" sz="2800" dirty="0"/>
              <a:t>掌握进、排气歧管及消声器的维护方法。</a:t>
            </a:r>
            <a:endParaRPr lang="en-US" altLang="zh-CN" sz="2800" dirty="0"/>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 </a:t>
            </a:r>
            <a:r>
              <a:rPr lang="zh-CN" altLang="zh-CN" sz="3600" b="1" dirty="0" smtClean="0">
                <a:solidFill>
                  <a:srgbClr val="FFFF00"/>
                </a:solidFill>
                <a:effectLst/>
                <a:latin typeface="+mn-ea"/>
                <a:ea typeface="+mn-ea"/>
              </a:rPr>
              <a:t>电动</a:t>
            </a:r>
            <a:r>
              <a:rPr lang="zh-CN" altLang="zh-CN" sz="3600" b="1" dirty="0">
                <a:solidFill>
                  <a:srgbClr val="FFFF00"/>
                </a:solidFill>
                <a:effectLst/>
                <a:latin typeface="+mn-ea"/>
                <a:ea typeface="+mn-ea"/>
              </a:rPr>
              <a:t>燃油泵的检查</a:t>
            </a:r>
          </a:p>
        </p:txBody>
      </p:sp>
      <p:sp>
        <p:nvSpPr>
          <p:cNvPr id="4" name="文本框 3"/>
          <p:cNvSpPr txBox="1"/>
          <p:nvPr/>
        </p:nvSpPr>
        <p:spPr>
          <a:xfrm>
            <a:off x="683568" y="2348880"/>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掌握电动燃油泵的检查方法。</a:t>
            </a:r>
            <a:endParaRPr lang="en-US" altLang="zh-CN" sz="2800" dirty="0"/>
          </a:p>
        </p:txBody>
      </p:sp>
    </p:spTree>
    <p:extLst>
      <p:ext uri="{BB962C8B-B14F-4D97-AF65-F5344CB8AC3E}">
        <p14:creationId xmlns:p14="http://schemas.microsoft.com/office/powerpoint/2010/main" val="29846313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17" name="组合 16"/>
          <p:cNvGrpSpPr/>
          <p:nvPr/>
        </p:nvGrpSpPr>
        <p:grpSpPr>
          <a:xfrm>
            <a:off x="1403648" y="1412776"/>
            <a:ext cx="3096344" cy="2756012"/>
            <a:chOff x="611560" y="2420888"/>
            <a:chExt cx="2806654" cy="2105350"/>
          </a:xfrm>
        </p:grpSpPr>
        <p:sp>
          <p:nvSpPr>
            <p:cNvPr id="8" name="文本框 7"/>
            <p:cNvSpPr txBox="1"/>
            <p:nvPr/>
          </p:nvSpPr>
          <p:spPr>
            <a:xfrm>
              <a:off x="611560" y="412612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5076056" y="1412776"/>
            <a:ext cx="2232248" cy="2706831"/>
            <a:chOff x="3707904" y="2348880"/>
            <a:chExt cx="1800225" cy="2106526"/>
          </a:xfrm>
        </p:grpSpPr>
        <p:sp>
          <p:nvSpPr>
            <p:cNvPr id="12" name="文本框 11"/>
            <p:cNvSpPr txBox="1"/>
            <p:nvPr/>
          </p:nvSpPr>
          <p:spPr>
            <a:xfrm>
              <a:off x="3765976" y="4086074"/>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grpSp>
        <p:nvGrpSpPr>
          <p:cNvPr id="4" name="组合 3"/>
          <p:cNvGrpSpPr/>
          <p:nvPr/>
        </p:nvGrpSpPr>
        <p:grpSpPr>
          <a:xfrm>
            <a:off x="1835696" y="4077072"/>
            <a:ext cx="1926243" cy="2564904"/>
            <a:chOff x="1259632" y="4581128"/>
            <a:chExt cx="1926243" cy="2564904"/>
          </a:xfrm>
        </p:grpSpPr>
        <p:sp>
          <p:nvSpPr>
            <p:cNvPr id="16" name="文本框 15"/>
            <p:cNvSpPr txBox="1"/>
            <p:nvPr/>
          </p:nvSpPr>
          <p:spPr>
            <a:xfrm>
              <a:off x="1259632" y="6776700"/>
              <a:ext cx="1926243" cy="369332"/>
            </a:xfrm>
            <a:prstGeom prst="rect">
              <a:avLst/>
            </a:prstGeom>
            <a:noFill/>
          </p:spPr>
          <p:txBody>
            <a:bodyPr wrap="square" rtlCol="0">
              <a:spAutoFit/>
            </a:bodyPr>
            <a:lstStyle/>
            <a:p>
              <a:pPr algn="ctr"/>
              <a:r>
                <a:rPr lang="zh-CN" altLang="zh-CN" b="1" dirty="0"/>
                <a:t>数字式万用表</a:t>
              </a:r>
              <a:endParaRPr lang="zh-CN" altLang="en-US" b="1" dirty="0"/>
            </a:p>
          </p:txBody>
        </p:sp>
        <p:pic>
          <p:nvPicPr>
            <p:cNvPr id="2" name="图片 1"/>
            <p:cNvPicPr>
              <a:picLocks noChangeAspect="1"/>
            </p:cNvPicPr>
            <p:nvPr/>
          </p:nvPicPr>
          <p:blipFill>
            <a:blip r:embed="rId4"/>
            <a:stretch>
              <a:fillRect/>
            </a:stretch>
          </p:blipFill>
          <p:spPr>
            <a:xfrm>
              <a:off x="1619672" y="4581128"/>
              <a:ext cx="1181100" cy="1990725"/>
            </a:xfrm>
            <a:prstGeom prst="rect">
              <a:avLst/>
            </a:prstGeom>
          </p:spPr>
        </p:pic>
      </p:gr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测试灯</a:t>
            </a:r>
            <a:endParaRPr lang="zh-CN" altLang="en-US" b="1" dirty="0"/>
          </a:p>
        </p:txBody>
      </p:sp>
      <p:pic>
        <p:nvPicPr>
          <p:cNvPr id="6" name="图片 5"/>
          <p:cNvPicPr>
            <a:picLocks noChangeAspect="1"/>
          </p:cNvPicPr>
          <p:nvPr/>
        </p:nvPicPr>
        <p:blipFill>
          <a:blip r:embed="rId5"/>
          <a:stretch>
            <a:fillRect/>
          </a:stretch>
        </p:blipFill>
        <p:spPr>
          <a:xfrm>
            <a:off x="4716016" y="4365104"/>
            <a:ext cx="3115203" cy="1656184"/>
          </a:xfrm>
          <a:prstGeom prst="rect">
            <a:avLst/>
          </a:prstGeom>
        </p:spPr>
      </p:pic>
    </p:spTree>
    <p:extLst>
      <p:ext uri="{BB962C8B-B14F-4D97-AF65-F5344CB8AC3E}">
        <p14:creationId xmlns:p14="http://schemas.microsoft.com/office/powerpoint/2010/main" val="31032130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88640"/>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5" name="组合 4"/>
          <p:cNvGrpSpPr/>
          <p:nvPr/>
        </p:nvGrpSpPr>
        <p:grpSpPr>
          <a:xfrm>
            <a:off x="755576" y="1268760"/>
            <a:ext cx="7848872" cy="4680520"/>
            <a:chOff x="683568" y="1268760"/>
            <a:chExt cx="8136904" cy="4680520"/>
          </a:xfrm>
        </p:grpSpPr>
        <p:sp>
          <p:nvSpPr>
            <p:cNvPr id="10" name="文本框 9"/>
            <p:cNvSpPr txBox="1"/>
            <p:nvPr/>
          </p:nvSpPr>
          <p:spPr>
            <a:xfrm>
              <a:off x="683568" y="1268760"/>
              <a:ext cx="8136904" cy="1569660"/>
            </a:xfrm>
            <a:prstGeom prst="rect">
              <a:avLst/>
            </a:prstGeom>
            <a:noFill/>
          </p:spPr>
          <p:txBody>
            <a:bodyPr wrap="square" rtlCol="0">
              <a:spAutoFit/>
            </a:bodyPr>
            <a:lstStyle/>
            <a:p>
              <a:pPr indent="457200">
                <a:lnSpc>
                  <a:spcPct val="200000"/>
                </a:lnSpc>
              </a:pPr>
              <a:r>
                <a:rPr lang="en-US" altLang="zh-CN" sz="2400" dirty="0">
                  <a:latin typeface="Times New Roman" panose="02020603050405020304" pitchFamily="18" charset="0"/>
                  <a:cs typeface="Times New Roman" panose="02020603050405020304" pitchFamily="18" charset="0"/>
                </a:rPr>
                <a:t>1.</a:t>
              </a:r>
              <a:r>
                <a:rPr lang="zh-CN" altLang="zh-CN" sz="2400" dirty="0"/>
                <a:t>将点火开关接通，不起动发动机，用手触摸电动燃油泵，应能感到</a:t>
              </a:r>
              <a:r>
                <a:rPr lang="en-US" altLang="zh-CN" sz="2400" dirty="0">
                  <a:latin typeface="Times New Roman" panose="02020603050405020304" pitchFamily="18" charset="0"/>
                  <a:cs typeface="Times New Roman" panose="02020603050405020304" pitchFamily="18" charset="0"/>
                </a:rPr>
                <a:t>2</a:t>
              </a:r>
              <a:r>
                <a:rPr lang="zh-CN" altLang="zh-CN" sz="2400" dirty="0"/>
                <a:t>秒的转动。</a:t>
              </a:r>
            </a:p>
          </p:txBody>
        </p:sp>
        <p:pic>
          <p:nvPicPr>
            <p:cNvPr id="4" name="图片 3"/>
            <p:cNvPicPr>
              <a:picLocks noChangeAspect="1"/>
            </p:cNvPicPr>
            <p:nvPr/>
          </p:nvPicPr>
          <p:blipFill>
            <a:blip r:embed="rId3"/>
            <a:stretch>
              <a:fillRect/>
            </a:stretch>
          </p:blipFill>
          <p:spPr>
            <a:xfrm>
              <a:off x="2843808" y="2996952"/>
              <a:ext cx="3291120" cy="2952328"/>
            </a:xfrm>
            <a:prstGeom prst="rect">
              <a:avLst/>
            </a:prstGeom>
          </p:spPr>
        </p:pic>
      </p:grpSp>
      <p:grpSp>
        <p:nvGrpSpPr>
          <p:cNvPr id="14" name="组合 13"/>
          <p:cNvGrpSpPr/>
          <p:nvPr/>
        </p:nvGrpSpPr>
        <p:grpSpPr>
          <a:xfrm>
            <a:off x="755576" y="1268760"/>
            <a:ext cx="7848872" cy="4608512"/>
            <a:chOff x="971600" y="116632"/>
            <a:chExt cx="7848872" cy="4608512"/>
          </a:xfrm>
        </p:grpSpPr>
        <p:sp>
          <p:nvSpPr>
            <p:cNvPr id="11" name="文本框 10"/>
            <p:cNvSpPr txBox="1"/>
            <p:nvPr/>
          </p:nvSpPr>
          <p:spPr>
            <a:xfrm>
              <a:off x="971600" y="116632"/>
              <a:ext cx="7848872" cy="1458476"/>
            </a:xfrm>
            <a:prstGeom prst="rect">
              <a:avLst/>
            </a:prstGeom>
            <a:noFill/>
          </p:spPr>
          <p:txBody>
            <a:bodyPr wrap="square" rtlCol="0">
              <a:spAutoFit/>
            </a:bodyPr>
            <a:lstStyle/>
            <a:p>
              <a:pPr indent="457200">
                <a:lnSpc>
                  <a:spcPct val="200000"/>
                </a:lnSpc>
              </a:pPr>
              <a:r>
                <a:rPr lang="en-US" altLang="zh-CN" sz="2400" dirty="0">
                  <a:latin typeface="Times New Roman" panose="02020603050405020304" pitchFamily="18" charset="0"/>
                  <a:cs typeface="Times New Roman" panose="02020603050405020304" pitchFamily="18" charset="0"/>
                </a:rPr>
                <a:t>2.</a:t>
              </a:r>
              <a:r>
                <a:rPr lang="zh-CN" altLang="zh-CN" sz="2400" dirty="0"/>
                <a:t>燃油泵不转动，应检查中央线路板上的燃油泵熔断丝。</a:t>
              </a:r>
            </a:p>
          </p:txBody>
        </p:sp>
        <p:pic>
          <p:nvPicPr>
            <p:cNvPr id="13" name="图片 12"/>
            <p:cNvPicPr>
              <a:picLocks noChangeAspect="1"/>
            </p:cNvPicPr>
            <p:nvPr/>
          </p:nvPicPr>
          <p:blipFill>
            <a:blip r:embed="rId4"/>
            <a:stretch>
              <a:fillRect/>
            </a:stretch>
          </p:blipFill>
          <p:spPr>
            <a:xfrm>
              <a:off x="3059832" y="1844824"/>
              <a:ext cx="3151764" cy="2880320"/>
            </a:xfrm>
            <a:prstGeom prst="rect">
              <a:avLst/>
            </a:prstGeom>
          </p:spPr>
        </p:pic>
      </p:grpSp>
      <p:grpSp>
        <p:nvGrpSpPr>
          <p:cNvPr id="19" name="组合 18"/>
          <p:cNvGrpSpPr/>
          <p:nvPr/>
        </p:nvGrpSpPr>
        <p:grpSpPr>
          <a:xfrm>
            <a:off x="755576" y="1268760"/>
            <a:ext cx="7848872" cy="4608512"/>
            <a:chOff x="755576" y="0"/>
            <a:chExt cx="7848872" cy="4608512"/>
          </a:xfrm>
        </p:grpSpPr>
        <p:sp>
          <p:nvSpPr>
            <p:cNvPr id="17" name="文本框 16"/>
            <p:cNvSpPr txBox="1"/>
            <p:nvPr/>
          </p:nvSpPr>
          <p:spPr>
            <a:xfrm>
              <a:off x="755576" y="0"/>
              <a:ext cx="7848872"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熔断丝正常，将发光二级管测试灯的一端接地，另一端接熔断司插座。</a:t>
              </a:r>
            </a:p>
          </p:txBody>
        </p:sp>
        <p:pic>
          <p:nvPicPr>
            <p:cNvPr id="15" name="图片 14"/>
            <p:cNvPicPr>
              <a:picLocks noChangeAspect="1"/>
            </p:cNvPicPr>
            <p:nvPr/>
          </p:nvPicPr>
          <p:blipFill>
            <a:blip r:embed="rId5"/>
            <a:stretch>
              <a:fillRect/>
            </a:stretch>
          </p:blipFill>
          <p:spPr>
            <a:xfrm>
              <a:off x="2699792" y="1800200"/>
              <a:ext cx="3466259" cy="2808312"/>
            </a:xfrm>
            <a:prstGeom prst="rect">
              <a:avLst/>
            </a:prstGeom>
          </p:spPr>
        </p:pic>
      </p:grpSp>
      <p:grpSp>
        <p:nvGrpSpPr>
          <p:cNvPr id="22" name="组合 21"/>
          <p:cNvGrpSpPr/>
          <p:nvPr/>
        </p:nvGrpSpPr>
        <p:grpSpPr>
          <a:xfrm>
            <a:off x="755576" y="1268760"/>
            <a:ext cx="7848872" cy="4536504"/>
            <a:chOff x="899592" y="332656"/>
            <a:chExt cx="7848872" cy="4536504"/>
          </a:xfrm>
        </p:grpSpPr>
        <p:sp>
          <p:nvSpPr>
            <p:cNvPr id="21" name="文本框 20"/>
            <p:cNvSpPr txBox="1"/>
            <p:nvPr/>
          </p:nvSpPr>
          <p:spPr>
            <a:xfrm>
              <a:off x="899592" y="332656"/>
              <a:ext cx="7848872" cy="719812"/>
            </a:xfrm>
            <a:prstGeom prst="rect">
              <a:avLst/>
            </a:prstGeom>
            <a:noFill/>
          </p:spPr>
          <p:txBody>
            <a:bodyPr wrap="square" rtlCol="0">
              <a:spAutoFit/>
            </a:bodyPr>
            <a:lstStyle/>
            <a:p>
              <a:pPr indent="457200">
                <a:lnSpc>
                  <a:spcPct val="200000"/>
                </a:lnSpc>
              </a:pPr>
              <a:r>
                <a:rPr lang="en-US" altLang="zh-CN" sz="2400" dirty="0"/>
                <a:t>4.</a:t>
              </a:r>
              <a:r>
                <a:rPr lang="zh-CN" altLang="zh-CN" sz="2400" dirty="0"/>
                <a:t>熔断丝和线路无故障，应检查继电器。</a:t>
              </a:r>
            </a:p>
          </p:txBody>
        </p:sp>
        <p:pic>
          <p:nvPicPr>
            <p:cNvPr id="20" name="图片 19"/>
            <p:cNvPicPr>
              <a:picLocks noChangeAspect="1"/>
            </p:cNvPicPr>
            <p:nvPr/>
          </p:nvPicPr>
          <p:blipFill>
            <a:blip r:embed="rId6"/>
            <a:stretch>
              <a:fillRect/>
            </a:stretch>
          </p:blipFill>
          <p:spPr>
            <a:xfrm>
              <a:off x="2915816" y="2132856"/>
              <a:ext cx="3412863" cy="2736304"/>
            </a:xfrm>
            <a:prstGeom prst="rect">
              <a:avLst/>
            </a:prstGeom>
          </p:spPr>
        </p:pic>
      </p:grpSp>
      <p:grpSp>
        <p:nvGrpSpPr>
          <p:cNvPr id="26" name="组合 25"/>
          <p:cNvGrpSpPr/>
          <p:nvPr/>
        </p:nvGrpSpPr>
        <p:grpSpPr>
          <a:xfrm>
            <a:off x="755576" y="1268760"/>
            <a:ext cx="7848872" cy="4464496"/>
            <a:chOff x="899592" y="332656"/>
            <a:chExt cx="7848872" cy="4464496"/>
          </a:xfrm>
        </p:grpSpPr>
        <p:sp>
          <p:nvSpPr>
            <p:cNvPr id="25" name="文本框 24"/>
            <p:cNvSpPr txBox="1"/>
            <p:nvPr/>
          </p:nvSpPr>
          <p:spPr>
            <a:xfrm>
              <a:off x="899592" y="332656"/>
              <a:ext cx="7848872" cy="1458476"/>
            </a:xfrm>
            <a:prstGeom prst="rect">
              <a:avLst/>
            </a:prstGeom>
            <a:noFill/>
          </p:spPr>
          <p:txBody>
            <a:bodyPr wrap="square" rtlCol="0">
              <a:spAutoFit/>
            </a:bodyPr>
            <a:lstStyle/>
            <a:p>
              <a:pPr indent="457200">
                <a:lnSpc>
                  <a:spcPct val="200000"/>
                </a:lnSpc>
              </a:pPr>
              <a:r>
                <a:rPr lang="en-US" altLang="zh-CN" sz="2400" dirty="0"/>
                <a:t>5.</a:t>
              </a:r>
              <a:r>
                <a:rPr lang="zh-CN" altLang="zh-CN" sz="2400" dirty="0"/>
                <a:t>检查时，关闭点火开关，取下燃油泵继电器，继电器内部电路和插脚编号印在外壳</a:t>
              </a:r>
              <a:r>
                <a:rPr lang="zh-CN" altLang="zh-CN" sz="2400" dirty="0" smtClean="0"/>
                <a:t>上</a:t>
              </a:r>
              <a:r>
                <a:rPr lang="zh-CN" altLang="en-US" sz="2400" dirty="0" smtClean="0"/>
                <a:t>。</a:t>
              </a:r>
              <a:endParaRPr lang="zh-CN" altLang="zh-CN" sz="2400" dirty="0"/>
            </a:p>
          </p:txBody>
        </p:sp>
        <p:pic>
          <p:nvPicPr>
            <p:cNvPr id="23" name="图片 22"/>
            <p:cNvPicPr>
              <a:picLocks noChangeAspect="1"/>
            </p:cNvPicPr>
            <p:nvPr/>
          </p:nvPicPr>
          <p:blipFill>
            <a:blip r:embed="rId7"/>
            <a:stretch>
              <a:fillRect/>
            </a:stretch>
          </p:blipFill>
          <p:spPr>
            <a:xfrm>
              <a:off x="2843808" y="2060848"/>
              <a:ext cx="3585502" cy="2736304"/>
            </a:xfrm>
            <a:prstGeom prst="rect">
              <a:avLst/>
            </a:prstGeom>
          </p:spPr>
        </p:pic>
      </p:grpSp>
      <p:grpSp>
        <p:nvGrpSpPr>
          <p:cNvPr id="29" name="组合 28"/>
          <p:cNvGrpSpPr/>
          <p:nvPr/>
        </p:nvGrpSpPr>
        <p:grpSpPr>
          <a:xfrm>
            <a:off x="755576" y="1268760"/>
            <a:ext cx="7848872" cy="4536504"/>
            <a:chOff x="899592" y="116632"/>
            <a:chExt cx="7848872" cy="4536504"/>
          </a:xfrm>
        </p:grpSpPr>
        <p:sp>
          <p:nvSpPr>
            <p:cNvPr id="28" name="文本框 27"/>
            <p:cNvSpPr txBox="1"/>
            <p:nvPr/>
          </p:nvSpPr>
          <p:spPr>
            <a:xfrm>
              <a:off x="899592" y="116632"/>
              <a:ext cx="7848872" cy="1458476"/>
            </a:xfrm>
            <a:prstGeom prst="rect">
              <a:avLst/>
            </a:prstGeom>
            <a:noFill/>
          </p:spPr>
          <p:txBody>
            <a:bodyPr wrap="square" rtlCol="0">
              <a:spAutoFit/>
            </a:bodyPr>
            <a:lstStyle/>
            <a:p>
              <a:pPr indent="457200">
                <a:lnSpc>
                  <a:spcPct val="200000"/>
                </a:lnSpc>
              </a:pPr>
              <a:r>
                <a:rPr lang="en-US" altLang="zh-CN" sz="2400" dirty="0"/>
                <a:t>6.</a:t>
              </a:r>
              <a:r>
                <a:rPr lang="zh-CN" altLang="zh-CN" sz="2400" dirty="0"/>
                <a:t>将</a:t>
              </a:r>
              <a:r>
                <a:rPr lang="en-US" altLang="zh-CN" sz="2400" dirty="0"/>
                <a:t>12V</a:t>
              </a:r>
              <a:r>
                <a:rPr lang="zh-CN" altLang="zh-CN" sz="2400" dirty="0"/>
                <a:t>直流电压接在</a:t>
              </a:r>
              <a:r>
                <a:rPr lang="en-US" altLang="zh-CN" sz="2400" dirty="0"/>
                <a:t>85</a:t>
              </a:r>
              <a:r>
                <a:rPr lang="zh-CN" altLang="zh-CN" sz="2400" dirty="0"/>
                <a:t>和</a:t>
              </a:r>
              <a:r>
                <a:rPr lang="en-US" altLang="zh-CN" sz="2400" dirty="0"/>
                <a:t>86</a:t>
              </a:r>
              <a:r>
                <a:rPr lang="zh-CN" altLang="zh-CN" sz="2400" dirty="0"/>
                <a:t>插脚上，此时应听到继电器“咔哒”的吸合声。</a:t>
              </a:r>
            </a:p>
          </p:txBody>
        </p:sp>
        <p:pic>
          <p:nvPicPr>
            <p:cNvPr id="27" name="图片 26"/>
            <p:cNvPicPr>
              <a:picLocks noChangeAspect="1"/>
            </p:cNvPicPr>
            <p:nvPr/>
          </p:nvPicPr>
          <p:blipFill>
            <a:blip r:embed="rId8"/>
            <a:stretch>
              <a:fillRect/>
            </a:stretch>
          </p:blipFill>
          <p:spPr>
            <a:xfrm>
              <a:off x="2843808" y="1844824"/>
              <a:ext cx="3480514" cy="2808312"/>
            </a:xfrm>
            <a:prstGeom prst="rect">
              <a:avLst/>
            </a:prstGeom>
          </p:spPr>
        </p:pic>
      </p:grpSp>
      <p:grpSp>
        <p:nvGrpSpPr>
          <p:cNvPr id="32" name="组合 31"/>
          <p:cNvGrpSpPr/>
          <p:nvPr/>
        </p:nvGrpSpPr>
        <p:grpSpPr>
          <a:xfrm>
            <a:off x="755576" y="1268760"/>
            <a:ext cx="7848872" cy="4608512"/>
            <a:chOff x="827584" y="116632"/>
            <a:chExt cx="7848872" cy="4608512"/>
          </a:xfrm>
        </p:grpSpPr>
        <p:sp>
          <p:nvSpPr>
            <p:cNvPr id="31" name="文本框 30"/>
            <p:cNvSpPr txBox="1"/>
            <p:nvPr/>
          </p:nvSpPr>
          <p:spPr>
            <a:xfrm>
              <a:off x="827584" y="116632"/>
              <a:ext cx="7848872" cy="1458476"/>
            </a:xfrm>
            <a:prstGeom prst="rect">
              <a:avLst/>
            </a:prstGeom>
            <a:noFill/>
          </p:spPr>
          <p:txBody>
            <a:bodyPr wrap="square" rtlCol="0">
              <a:spAutoFit/>
            </a:bodyPr>
            <a:lstStyle/>
            <a:p>
              <a:pPr indent="457200">
                <a:lnSpc>
                  <a:spcPct val="200000"/>
                </a:lnSpc>
              </a:pPr>
              <a:r>
                <a:rPr lang="en-US" altLang="zh-CN" sz="2400" dirty="0"/>
                <a:t>7.</a:t>
              </a:r>
              <a:r>
                <a:rPr lang="zh-CN" altLang="zh-CN" sz="2400" dirty="0"/>
                <a:t>用万用表检测</a:t>
              </a:r>
              <a:r>
                <a:rPr lang="en-US" altLang="zh-CN" sz="2400" dirty="0"/>
                <a:t>30</a:t>
              </a:r>
              <a:r>
                <a:rPr lang="zh-CN" altLang="zh-CN" sz="2400" dirty="0"/>
                <a:t>和</a:t>
              </a:r>
              <a:r>
                <a:rPr lang="en-US" altLang="zh-CN" sz="2400" dirty="0"/>
                <a:t>87</a:t>
              </a:r>
              <a:r>
                <a:rPr lang="zh-CN" altLang="zh-CN" sz="2400" dirty="0"/>
                <a:t>插脚间的电阻，阻值应接近零欧姆，否则更换继电器。</a:t>
              </a:r>
            </a:p>
          </p:txBody>
        </p:sp>
        <p:pic>
          <p:nvPicPr>
            <p:cNvPr id="30" name="图片 29"/>
            <p:cNvPicPr>
              <a:picLocks noChangeAspect="1"/>
            </p:cNvPicPr>
            <p:nvPr/>
          </p:nvPicPr>
          <p:blipFill>
            <a:blip r:embed="rId9"/>
            <a:stretch>
              <a:fillRect/>
            </a:stretch>
          </p:blipFill>
          <p:spPr>
            <a:xfrm>
              <a:off x="2771799" y="1844824"/>
              <a:ext cx="3554437" cy="2880320"/>
            </a:xfrm>
            <a:prstGeom prst="rect">
              <a:avLst/>
            </a:prstGeom>
          </p:spPr>
        </p:pic>
      </p:grpSp>
      <p:grpSp>
        <p:nvGrpSpPr>
          <p:cNvPr id="36" name="组合 35"/>
          <p:cNvGrpSpPr/>
          <p:nvPr/>
        </p:nvGrpSpPr>
        <p:grpSpPr>
          <a:xfrm>
            <a:off x="755576" y="1268760"/>
            <a:ext cx="7848872" cy="4536504"/>
            <a:chOff x="827584" y="0"/>
            <a:chExt cx="7848872" cy="4536504"/>
          </a:xfrm>
        </p:grpSpPr>
        <p:sp>
          <p:nvSpPr>
            <p:cNvPr id="34" name="文本框 33"/>
            <p:cNvSpPr txBox="1"/>
            <p:nvPr/>
          </p:nvSpPr>
          <p:spPr>
            <a:xfrm>
              <a:off x="827584" y="0"/>
              <a:ext cx="7848872" cy="719812"/>
            </a:xfrm>
            <a:prstGeom prst="rect">
              <a:avLst/>
            </a:prstGeom>
            <a:noFill/>
          </p:spPr>
          <p:txBody>
            <a:bodyPr wrap="square" rtlCol="0">
              <a:spAutoFit/>
            </a:bodyPr>
            <a:lstStyle/>
            <a:p>
              <a:pPr indent="457200">
                <a:lnSpc>
                  <a:spcPct val="200000"/>
                </a:lnSpc>
              </a:pPr>
              <a:r>
                <a:rPr lang="en-US" altLang="zh-CN" sz="2400"/>
                <a:t>8.</a:t>
              </a:r>
              <a:r>
                <a:rPr lang="zh-CN" altLang="zh-CN" sz="2400"/>
                <a:t>熔丝或继电器无故障，检测燃油泵的供电。</a:t>
              </a:r>
              <a:endParaRPr lang="zh-CN" altLang="zh-CN" sz="2400" dirty="0"/>
            </a:p>
          </p:txBody>
        </p:sp>
        <p:pic>
          <p:nvPicPr>
            <p:cNvPr id="33" name="图片 32"/>
            <p:cNvPicPr>
              <a:picLocks noChangeAspect="1"/>
            </p:cNvPicPr>
            <p:nvPr/>
          </p:nvPicPr>
          <p:blipFill>
            <a:blip r:embed="rId10"/>
            <a:stretch>
              <a:fillRect/>
            </a:stretch>
          </p:blipFill>
          <p:spPr>
            <a:xfrm>
              <a:off x="2771800" y="1728192"/>
              <a:ext cx="3676049" cy="2808312"/>
            </a:xfrm>
            <a:prstGeom prst="rect">
              <a:avLst/>
            </a:prstGeom>
          </p:spPr>
        </p:pic>
      </p:grpSp>
      <p:grpSp>
        <p:nvGrpSpPr>
          <p:cNvPr id="39" name="组合 38"/>
          <p:cNvGrpSpPr/>
          <p:nvPr/>
        </p:nvGrpSpPr>
        <p:grpSpPr>
          <a:xfrm>
            <a:off x="755576" y="1268760"/>
            <a:ext cx="7848872" cy="4648688"/>
            <a:chOff x="899592" y="260648"/>
            <a:chExt cx="7848872" cy="4648688"/>
          </a:xfrm>
        </p:grpSpPr>
        <p:sp>
          <p:nvSpPr>
            <p:cNvPr id="37" name="文本框 36"/>
            <p:cNvSpPr txBox="1"/>
            <p:nvPr/>
          </p:nvSpPr>
          <p:spPr>
            <a:xfrm>
              <a:off x="899592" y="260648"/>
              <a:ext cx="7848872" cy="1458476"/>
            </a:xfrm>
            <a:prstGeom prst="rect">
              <a:avLst/>
            </a:prstGeom>
            <a:noFill/>
          </p:spPr>
          <p:txBody>
            <a:bodyPr wrap="square" rtlCol="0">
              <a:spAutoFit/>
            </a:bodyPr>
            <a:lstStyle/>
            <a:p>
              <a:pPr indent="457200">
                <a:lnSpc>
                  <a:spcPct val="200000"/>
                </a:lnSpc>
              </a:pPr>
              <a:r>
                <a:rPr lang="en-US" altLang="zh-CN" sz="2400" dirty="0"/>
                <a:t>9.</a:t>
              </a:r>
              <a:r>
                <a:rPr lang="zh-CN" altLang="zh-CN" sz="2400" dirty="0"/>
                <a:t>供电电压正常，检查燃油泵电动机绕组电阻，用万用表测量油泵插座上两端子间的电</a:t>
              </a:r>
              <a:r>
                <a:rPr lang="zh-CN" altLang="zh-CN" sz="2400" dirty="0" smtClean="0"/>
                <a:t>阻值</a:t>
              </a:r>
              <a:r>
                <a:rPr lang="zh-CN" altLang="en-US" sz="2400" dirty="0" smtClean="0"/>
                <a:t>。</a:t>
              </a:r>
              <a:endParaRPr lang="zh-CN" altLang="zh-CN" sz="2400" dirty="0"/>
            </a:p>
          </p:txBody>
        </p:sp>
        <p:pic>
          <p:nvPicPr>
            <p:cNvPr id="38" name="图片 37"/>
            <p:cNvPicPr>
              <a:picLocks noChangeAspect="1"/>
            </p:cNvPicPr>
            <p:nvPr/>
          </p:nvPicPr>
          <p:blipFill>
            <a:blip r:embed="rId11"/>
            <a:stretch>
              <a:fillRect/>
            </a:stretch>
          </p:blipFill>
          <p:spPr>
            <a:xfrm>
              <a:off x="2843808" y="1988840"/>
              <a:ext cx="3600400" cy="2920496"/>
            </a:xfrm>
            <a:prstGeom prst="rect">
              <a:avLst/>
            </a:prstGeom>
          </p:spPr>
        </p:pic>
      </p:grpSp>
    </p:spTree>
    <p:extLst>
      <p:ext uri="{BB962C8B-B14F-4D97-AF65-F5344CB8AC3E}">
        <p14:creationId xmlns:p14="http://schemas.microsoft.com/office/powerpoint/2010/main" val="378015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3 </a:t>
            </a:r>
            <a:r>
              <a:rPr lang="zh-CN" altLang="zh-CN" sz="3600" b="1" dirty="0" smtClean="0">
                <a:solidFill>
                  <a:srgbClr val="FFFF00"/>
                </a:solidFill>
                <a:latin typeface="Times New Roman" pitchFamily="18" charset="0"/>
                <a:ea typeface="+mn-ea"/>
                <a:cs typeface="Times New Roman" pitchFamily="18" charset="0"/>
              </a:rPr>
              <a:t>喷油器</a:t>
            </a:r>
            <a:r>
              <a:rPr lang="zh-CN" altLang="zh-CN" sz="3600" b="1" dirty="0">
                <a:solidFill>
                  <a:srgbClr val="FFFF00"/>
                </a:solidFill>
                <a:latin typeface="Times New Roman" pitchFamily="18" charset="0"/>
                <a:ea typeface="+mn-ea"/>
                <a:cs typeface="Times New Roman" pitchFamily="18" charset="0"/>
              </a:rPr>
              <a:t>的维护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1815882"/>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zh-CN" altLang="zh-CN" sz="2800" dirty="0"/>
              <a:t>掌握喷油器的维护方法</a:t>
            </a:r>
            <a:r>
              <a:rPr lang="zh-CN" altLang="zh-CN" sz="2800" dirty="0" smtClean="0"/>
              <a:t>。</a:t>
            </a:r>
            <a:endParaRPr lang="en-US" altLang="zh-CN" sz="2800" dirty="0"/>
          </a:p>
        </p:txBody>
      </p:sp>
    </p:spTree>
    <p:extLst>
      <p:ext uri="{BB962C8B-B14F-4D97-AF65-F5344CB8AC3E}">
        <p14:creationId xmlns:p14="http://schemas.microsoft.com/office/powerpoint/2010/main" val="3350363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solidFill>
                  <a:srgbClr val="FFFF00"/>
                </a:solidFill>
              </a:rPr>
              <a:t>主要实训器材</a:t>
            </a:r>
            <a:endParaRPr lang="en-US" altLang="zh-CN" sz="2400" dirty="0" smtClean="0">
              <a:solidFill>
                <a:srgbClr val="FFFF00"/>
              </a:solidFill>
            </a:endParaRPr>
          </a:p>
        </p:txBody>
      </p:sp>
      <p:grpSp>
        <p:nvGrpSpPr>
          <p:cNvPr id="17" name="组合 16"/>
          <p:cNvGrpSpPr/>
          <p:nvPr/>
        </p:nvGrpSpPr>
        <p:grpSpPr>
          <a:xfrm>
            <a:off x="1403648" y="1412776"/>
            <a:ext cx="3096344" cy="2756012"/>
            <a:chOff x="611560" y="2420888"/>
            <a:chExt cx="2806654" cy="2105350"/>
          </a:xfrm>
        </p:grpSpPr>
        <p:sp>
          <p:nvSpPr>
            <p:cNvPr id="8" name="文本框 7"/>
            <p:cNvSpPr txBox="1"/>
            <p:nvPr/>
          </p:nvSpPr>
          <p:spPr>
            <a:xfrm>
              <a:off x="611560" y="412612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5076056" y="1412776"/>
            <a:ext cx="2232248" cy="2706831"/>
            <a:chOff x="3707904" y="2348880"/>
            <a:chExt cx="1800225" cy="2106526"/>
          </a:xfrm>
        </p:grpSpPr>
        <p:sp>
          <p:nvSpPr>
            <p:cNvPr id="12" name="文本框 11"/>
            <p:cNvSpPr txBox="1"/>
            <p:nvPr/>
          </p:nvSpPr>
          <p:spPr>
            <a:xfrm>
              <a:off x="3765976" y="4086074"/>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grpSp>
        <p:nvGrpSpPr>
          <p:cNvPr id="4" name="组合 3"/>
          <p:cNvGrpSpPr/>
          <p:nvPr/>
        </p:nvGrpSpPr>
        <p:grpSpPr>
          <a:xfrm>
            <a:off x="3923928" y="4149080"/>
            <a:ext cx="1926243" cy="2564904"/>
            <a:chOff x="1259632" y="4581128"/>
            <a:chExt cx="1926243" cy="2564904"/>
          </a:xfrm>
        </p:grpSpPr>
        <p:sp>
          <p:nvSpPr>
            <p:cNvPr id="16" name="文本框 15"/>
            <p:cNvSpPr txBox="1"/>
            <p:nvPr/>
          </p:nvSpPr>
          <p:spPr>
            <a:xfrm>
              <a:off x="1259632" y="6776700"/>
              <a:ext cx="1926243" cy="369332"/>
            </a:xfrm>
            <a:prstGeom prst="rect">
              <a:avLst/>
            </a:prstGeom>
            <a:noFill/>
          </p:spPr>
          <p:txBody>
            <a:bodyPr wrap="square" rtlCol="0">
              <a:spAutoFit/>
            </a:bodyPr>
            <a:lstStyle/>
            <a:p>
              <a:pPr algn="ctr"/>
              <a:r>
                <a:rPr lang="zh-CN" altLang="zh-CN" b="1" dirty="0"/>
                <a:t>数字式万用表</a:t>
              </a:r>
              <a:endParaRPr lang="zh-CN" altLang="en-US" b="1" dirty="0"/>
            </a:p>
          </p:txBody>
        </p:sp>
        <p:pic>
          <p:nvPicPr>
            <p:cNvPr id="2" name="图片 1"/>
            <p:cNvPicPr>
              <a:picLocks noChangeAspect="1"/>
            </p:cNvPicPr>
            <p:nvPr/>
          </p:nvPicPr>
          <p:blipFill>
            <a:blip r:embed="rId4"/>
            <a:stretch>
              <a:fillRect/>
            </a:stretch>
          </p:blipFill>
          <p:spPr>
            <a:xfrm>
              <a:off x="1619672" y="4581128"/>
              <a:ext cx="1181100" cy="1990725"/>
            </a:xfrm>
            <a:prstGeom prst="rect">
              <a:avLst/>
            </a:prstGeom>
          </p:spPr>
        </p:pic>
      </p:grpSp>
      <p:grpSp>
        <p:nvGrpSpPr>
          <p:cNvPr id="10" name="组合 9"/>
          <p:cNvGrpSpPr/>
          <p:nvPr/>
        </p:nvGrpSpPr>
        <p:grpSpPr>
          <a:xfrm>
            <a:off x="1043608" y="4221088"/>
            <a:ext cx="2592288" cy="2529572"/>
            <a:chOff x="1043608" y="4221088"/>
            <a:chExt cx="2592288" cy="2529572"/>
          </a:xfrm>
        </p:grpSpPr>
        <p:sp>
          <p:nvSpPr>
            <p:cNvPr id="11" name="文本框 10"/>
            <p:cNvSpPr txBox="1"/>
            <p:nvPr/>
          </p:nvSpPr>
          <p:spPr>
            <a:xfrm>
              <a:off x="1187624" y="6381328"/>
              <a:ext cx="2160240" cy="369332"/>
            </a:xfrm>
            <a:prstGeom prst="rect">
              <a:avLst/>
            </a:prstGeom>
            <a:noFill/>
          </p:spPr>
          <p:txBody>
            <a:bodyPr wrap="square" rtlCol="0">
              <a:spAutoFit/>
            </a:bodyPr>
            <a:lstStyle/>
            <a:p>
              <a:pPr algn="ctr"/>
              <a:r>
                <a:rPr lang="zh-CN" altLang="zh-CN" b="1" dirty="0"/>
                <a:t>测试灯</a:t>
              </a:r>
              <a:endParaRPr lang="zh-CN" altLang="en-US" b="1" dirty="0"/>
            </a:p>
          </p:txBody>
        </p:sp>
        <p:pic>
          <p:nvPicPr>
            <p:cNvPr id="3" name="图片 2"/>
            <p:cNvPicPr>
              <a:picLocks noChangeAspect="1"/>
            </p:cNvPicPr>
            <p:nvPr/>
          </p:nvPicPr>
          <p:blipFill>
            <a:blip r:embed="rId5"/>
            <a:stretch>
              <a:fillRect/>
            </a:stretch>
          </p:blipFill>
          <p:spPr>
            <a:xfrm>
              <a:off x="1043608" y="4221088"/>
              <a:ext cx="2592288" cy="2115868"/>
            </a:xfrm>
            <a:prstGeom prst="rect">
              <a:avLst/>
            </a:prstGeom>
          </p:spPr>
        </p:pic>
      </p:grpSp>
      <p:grpSp>
        <p:nvGrpSpPr>
          <p:cNvPr id="15" name="组合 14"/>
          <p:cNvGrpSpPr/>
          <p:nvPr/>
        </p:nvGrpSpPr>
        <p:grpSpPr>
          <a:xfrm>
            <a:off x="6012160" y="4725144"/>
            <a:ext cx="1800200" cy="1953508"/>
            <a:chOff x="6012160" y="4725144"/>
            <a:chExt cx="1800200" cy="1953508"/>
          </a:xfrm>
        </p:grpSpPr>
        <p:pic>
          <p:nvPicPr>
            <p:cNvPr id="9" name="图片 8"/>
            <p:cNvPicPr>
              <a:picLocks noChangeAspect="1"/>
            </p:cNvPicPr>
            <p:nvPr/>
          </p:nvPicPr>
          <p:blipFill>
            <a:blip r:embed="rId6"/>
            <a:stretch>
              <a:fillRect/>
            </a:stretch>
          </p:blipFill>
          <p:spPr>
            <a:xfrm>
              <a:off x="6228184" y="4725144"/>
              <a:ext cx="1409700" cy="1466850"/>
            </a:xfrm>
            <a:prstGeom prst="rect">
              <a:avLst/>
            </a:prstGeom>
          </p:spPr>
        </p:pic>
        <p:sp>
          <p:nvSpPr>
            <p:cNvPr id="13" name="文本框 12"/>
            <p:cNvSpPr txBox="1"/>
            <p:nvPr/>
          </p:nvSpPr>
          <p:spPr>
            <a:xfrm>
              <a:off x="6012160" y="6309320"/>
              <a:ext cx="1800200" cy="369332"/>
            </a:xfrm>
            <a:prstGeom prst="rect">
              <a:avLst/>
            </a:prstGeom>
            <a:noFill/>
          </p:spPr>
          <p:txBody>
            <a:bodyPr wrap="square" rtlCol="0">
              <a:spAutoFit/>
            </a:bodyPr>
            <a:lstStyle/>
            <a:p>
              <a:pPr algn="ctr"/>
              <a:r>
                <a:rPr lang="zh-CN" altLang="zh-CN" b="1" dirty="0"/>
                <a:t>量杯</a:t>
              </a:r>
              <a:endParaRPr lang="zh-CN" altLang="en-US" b="1" dirty="0"/>
            </a:p>
          </p:txBody>
        </p:sp>
      </p:grpSp>
    </p:spTree>
    <p:extLst>
      <p:ext uri="{BB962C8B-B14F-4D97-AF65-F5344CB8AC3E}">
        <p14:creationId xmlns:p14="http://schemas.microsoft.com/office/powerpoint/2010/main" val="38953699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88640"/>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8" name="组合 7"/>
          <p:cNvGrpSpPr/>
          <p:nvPr/>
        </p:nvGrpSpPr>
        <p:grpSpPr>
          <a:xfrm>
            <a:off x="755576" y="1268760"/>
            <a:ext cx="7848872" cy="5133668"/>
            <a:chOff x="755576" y="1268760"/>
            <a:chExt cx="7848872" cy="5133668"/>
          </a:xfrm>
        </p:grpSpPr>
        <p:sp>
          <p:nvSpPr>
            <p:cNvPr id="28" name="文本框 27"/>
            <p:cNvSpPr txBox="1"/>
            <p:nvPr/>
          </p:nvSpPr>
          <p:spPr>
            <a:xfrm>
              <a:off x="755576" y="1268760"/>
              <a:ext cx="7848872" cy="1458476"/>
            </a:xfrm>
            <a:prstGeom prst="rect">
              <a:avLst/>
            </a:prstGeom>
            <a:noFill/>
          </p:spPr>
          <p:txBody>
            <a:bodyPr wrap="square" rtlCol="0">
              <a:spAutoFit/>
            </a:bodyPr>
            <a:lstStyle/>
            <a:p>
              <a:pPr indent="457200">
                <a:lnSpc>
                  <a:spcPct val="200000"/>
                </a:lnSpc>
              </a:pPr>
              <a:r>
                <a:rPr lang="en-US" altLang="zh-CN" sz="2400" dirty="0"/>
                <a:t>1.</a:t>
              </a:r>
              <a:r>
                <a:rPr lang="zh-CN" altLang="zh-CN" sz="2400" dirty="0"/>
                <a:t>检测喷油器时，起动发动机，怠速运转，用手触摸喷油器，应有脉动的震动感觉。</a:t>
              </a:r>
            </a:p>
          </p:txBody>
        </p:sp>
        <p:pic>
          <p:nvPicPr>
            <p:cNvPr id="7" name="图片 6"/>
            <p:cNvPicPr>
              <a:picLocks noChangeAspect="1"/>
            </p:cNvPicPr>
            <p:nvPr/>
          </p:nvPicPr>
          <p:blipFill>
            <a:blip r:embed="rId3"/>
            <a:stretch>
              <a:fillRect/>
            </a:stretch>
          </p:blipFill>
          <p:spPr>
            <a:xfrm>
              <a:off x="2987824" y="3573016"/>
              <a:ext cx="3456384" cy="2829412"/>
            </a:xfrm>
            <a:prstGeom prst="rect">
              <a:avLst/>
            </a:prstGeom>
          </p:spPr>
        </p:pic>
      </p:grpSp>
      <p:grpSp>
        <p:nvGrpSpPr>
          <p:cNvPr id="12" name="组合 11"/>
          <p:cNvGrpSpPr/>
          <p:nvPr/>
        </p:nvGrpSpPr>
        <p:grpSpPr>
          <a:xfrm>
            <a:off x="755576" y="1268760"/>
            <a:ext cx="7848872" cy="5184576"/>
            <a:chOff x="1295128" y="404664"/>
            <a:chExt cx="7848872" cy="5184576"/>
          </a:xfrm>
        </p:grpSpPr>
        <p:sp>
          <p:nvSpPr>
            <p:cNvPr id="40" name="文本框 39"/>
            <p:cNvSpPr txBox="1"/>
            <p:nvPr/>
          </p:nvSpPr>
          <p:spPr>
            <a:xfrm>
              <a:off x="1295128" y="404664"/>
              <a:ext cx="7848872" cy="1458476"/>
            </a:xfrm>
            <a:prstGeom prst="rect">
              <a:avLst/>
            </a:prstGeom>
            <a:noFill/>
          </p:spPr>
          <p:txBody>
            <a:bodyPr wrap="square" rtlCol="0">
              <a:spAutoFit/>
            </a:bodyPr>
            <a:lstStyle/>
            <a:p>
              <a:pPr indent="457200">
                <a:lnSpc>
                  <a:spcPct val="200000"/>
                </a:lnSpc>
              </a:pPr>
              <a:r>
                <a:rPr lang="en-US" altLang="zh-CN" sz="2400" dirty="0"/>
                <a:t>2.</a:t>
              </a:r>
              <a:r>
                <a:rPr lang="zh-CN" altLang="zh-CN" sz="2400" dirty="0"/>
                <a:t>用旋具或听诊器与喷油器接触，应能听到有节奏的工作响声。否则表明喷油器工作不正常。</a:t>
              </a:r>
            </a:p>
          </p:txBody>
        </p:sp>
        <p:pic>
          <p:nvPicPr>
            <p:cNvPr id="9" name="图片 8"/>
            <p:cNvPicPr>
              <a:picLocks noChangeAspect="1"/>
            </p:cNvPicPr>
            <p:nvPr/>
          </p:nvPicPr>
          <p:blipFill>
            <a:blip r:embed="rId4"/>
            <a:stretch>
              <a:fillRect/>
            </a:stretch>
          </p:blipFill>
          <p:spPr>
            <a:xfrm>
              <a:off x="3527376" y="2708920"/>
              <a:ext cx="3498694" cy="2880320"/>
            </a:xfrm>
            <a:prstGeom prst="rect">
              <a:avLst/>
            </a:prstGeom>
          </p:spPr>
        </p:pic>
      </p:grpSp>
      <p:grpSp>
        <p:nvGrpSpPr>
          <p:cNvPr id="18" name="组合 17"/>
          <p:cNvGrpSpPr/>
          <p:nvPr/>
        </p:nvGrpSpPr>
        <p:grpSpPr>
          <a:xfrm>
            <a:off x="755576" y="1268760"/>
            <a:ext cx="7848872" cy="5184576"/>
            <a:chOff x="755576" y="1268760"/>
            <a:chExt cx="7848872" cy="5184576"/>
          </a:xfrm>
        </p:grpSpPr>
        <p:sp>
          <p:nvSpPr>
            <p:cNvPr id="46" name="文本框 45"/>
            <p:cNvSpPr txBox="1"/>
            <p:nvPr/>
          </p:nvSpPr>
          <p:spPr>
            <a:xfrm>
              <a:off x="755576" y="1268760"/>
              <a:ext cx="7848872"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检测喷油器电磁线圈时，将发动机熄火，拔下喷油器线束插头，用万用表电阻挡测量接线的电</a:t>
              </a:r>
              <a:r>
                <a:rPr lang="zh-CN" altLang="zh-CN" sz="2400" dirty="0" smtClean="0"/>
                <a:t>阻值</a:t>
              </a:r>
              <a:r>
                <a:rPr lang="zh-CN" altLang="en-US" sz="2400" dirty="0" smtClean="0"/>
                <a:t>。</a:t>
              </a:r>
              <a:endParaRPr lang="zh-CN" altLang="zh-CN" sz="2400" dirty="0"/>
            </a:p>
          </p:txBody>
        </p:sp>
        <p:pic>
          <p:nvPicPr>
            <p:cNvPr id="16" name="图片 15"/>
            <p:cNvPicPr>
              <a:picLocks noChangeAspect="1"/>
            </p:cNvPicPr>
            <p:nvPr/>
          </p:nvPicPr>
          <p:blipFill>
            <a:blip r:embed="rId5"/>
            <a:stretch>
              <a:fillRect/>
            </a:stretch>
          </p:blipFill>
          <p:spPr>
            <a:xfrm>
              <a:off x="2987824" y="3573016"/>
              <a:ext cx="3475693" cy="2880320"/>
            </a:xfrm>
            <a:prstGeom prst="rect">
              <a:avLst/>
            </a:prstGeom>
          </p:spPr>
        </p:pic>
      </p:grpSp>
      <p:grpSp>
        <p:nvGrpSpPr>
          <p:cNvPr id="49" name="组合 48"/>
          <p:cNvGrpSpPr/>
          <p:nvPr/>
        </p:nvGrpSpPr>
        <p:grpSpPr>
          <a:xfrm>
            <a:off x="755576" y="1268760"/>
            <a:ext cx="7848872" cy="5255598"/>
            <a:chOff x="755576" y="1268760"/>
            <a:chExt cx="7848872" cy="5255598"/>
          </a:xfrm>
        </p:grpSpPr>
        <p:sp>
          <p:nvSpPr>
            <p:cNvPr id="48" name="文本框 47"/>
            <p:cNvSpPr txBox="1"/>
            <p:nvPr/>
          </p:nvSpPr>
          <p:spPr>
            <a:xfrm>
              <a:off x="755576" y="1268760"/>
              <a:ext cx="7848872" cy="1458476"/>
            </a:xfrm>
            <a:prstGeom prst="rect">
              <a:avLst/>
            </a:prstGeom>
            <a:noFill/>
          </p:spPr>
          <p:txBody>
            <a:bodyPr wrap="square" rtlCol="0">
              <a:spAutoFit/>
            </a:bodyPr>
            <a:lstStyle/>
            <a:p>
              <a:pPr indent="457200">
                <a:lnSpc>
                  <a:spcPct val="200000"/>
                </a:lnSpc>
              </a:pPr>
              <a:r>
                <a:rPr lang="en-US" altLang="zh-CN" sz="2400" dirty="0"/>
                <a:t>4.</a:t>
              </a:r>
              <a:r>
                <a:rPr lang="zh-CN" altLang="zh-CN" sz="2400" dirty="0"/>
                <a:t>检测喷油器的信号时，将发光二极管接到喷油器导线插头上，起动发动机，试灯应闪烁。</a:t>
              </a:r>
            </a:p>
          </p:txBody>
        </p:sp>
        <p:pic>
          <p:nvPicPr>
            <p:cNvPr id="24" name="图片 23"/>
            <p:cNvPicPr>
              <a:picLocks noChangeAspect="1"/>
            </p:cNvPicPr>
            <p:nvPr/>
          </p:nvPicPr>
          <p:blipFill>
            <a:blip r:embed="rId6"/>
            <a:stretch>
              <a:fillRect/>
            </a:stretch>
          </p:blipFill>
          <p:spPr>
            <a:xfrm>
              <a:off x="2987824" y="3573016"/>
              <a:ext cx="3456384" cy="2951342"/>
            </a:xfrm>
            <a:prstGeom prst="rect">
              <a:avLst/>
            </a:prstGeom>
          </p:spPr>
        </p:pic>
      </p:grpSp>
      <p:grpSp>
        <p:nvGrpSpPr>
          <p:cNvPr id="53" name="组合 52"/>
          <p:cNvGrpSpPr/>
          <p:nvPr/>
        </p:nvGrpSpPr>
        <p:grpSpPr>
          <a:xfrm>
            <a:off x="755576" y="1268760"/>
            <a:ext cx="7848872" cy="4608512"/>
            <a:chOff x="755576" y="1268760"/>
            <a:chExt cx="7848872" cy="4608512"/>
          </a:xfrm>
        </p:grpSpPr>
        <p:sp>
          <p:nvSpPr>
            <p:cNvPr id="51" name="文本框 50"/>
            <p:cNvSpPr txBox="1"/>
            <p:nvPr/>
          </p:nvSpPr>
          <p:spPr>
            <a:xfrm>
              <a:off x="755576" y="1268760"/>
              <a:ext cx="7848872" cy="2197140"/>
            </a:xfrm>
            <a:prstGeom prst="rect">
              <a:avLst/>
            </a:prstGeom>
            <a:noFill/>
          </p:spPr>
          <p:txBody>
            <a:bodyPr wrap="square" rtlCol="0">
              <a:spAutoFit/>
            </a:bodyPr>
            <a:lstStyle/>
            <a:p>
              <a:pPr indent="457200">
                <a:lnSpc>
                  <a:spcPct val="200000"/>
                </a:lnSpc>
              </a:pPr>
              <a:r>
                <a:rPr lang="en-US" altLang="zh-CN" sz="2400" dirty="0"/>
                <a:t>5.</a:t>
              </a:r>
              <a:r>
                <a:rPr lang="zh-CN" altLang="zh-CN" sz="2400" dirty="0"/>
                <a:t>检测喷油器的喷油量。喷油量通常为</a:t>
              </a:r>
              <a:r>
                <a:rPr lang="en-US" altLang="zh-CN" sz="2400" dirty="0" smtClean="0"/>
                <a:t>50-60Ml/15s</a:t>
              </a:r>
              <a:r>
                <a:rPr lang="zh-CN" altLang="en-US" sz="2400" dirty="0"/>
                <a:t>，</a:t>
              </a:r>
              <a:r>
                <a:rPr lang="zh-CN" altLang="zh-CN" sz="2400" dirty="0" smtClean="0"/>
                <a:t>同</a:t>
              </a:r>
              <a:r>
                <a:rPr lang="zh-CN" altLang="zh-CN" sz="2400" dirty="0"/>
                <a:t>一台发动机各缸喷油器的喷油量之差应小于总喷油量的</a:t>
              </a:r>
              <a:r>
                <a:rPr lang="en-US" altLang="zh-CN" sz="2400" dirty="0"/>
                <a:t>10%</a:t>
              </a:r>
              <a:r>
                <a:rPr lang="zh-CN" altLang="zh-CN" sz="2400" dirty="0"/>
                <a:t>。如油量不符合标准，应清洗或更换喷油器。</a:t>
              </a:r>
            </a:p>
          </p:txBody>
        </p:sp>
        <p:pic>
          <p:nvPicPr>
            <p:cNvPr id="52" name="图片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31640" y="4149080"/>
              <a:ext cx="7031273" cy="1728192"/>
            </a:xfrm>
            <a:prstGeom prst="rect">
              <a:avLst/>
            </a:prstGeom>
          </p:spPr>
        </p:pic>
      </p:grpSp>
    </p:spTree>
    <p:extLst>
      <p:ext uri="{BB962C8B-B14F-4D97-AF65-F5344CB8AC3E}">
        <p14:creationId xmlns:p14="http://schemas.microsoft.com/office/powerpoint/2010/main" val="90965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83568" y="620688"/>
            <a:ext cx="7848872" cy="5688632"/>
            <a:chOff x="683568" y="548680"/>
            <a:chExt cx="7848872" cy="5688632"/>
          </a:xfrm>
        </p:grpSpPr>
        <p:sp>
          <p:nvSpPr>
            <p:cNvPr id="5" name="文本框 4"/>
            <p:cNvSpPr txBox="1"/>
            <p:nvPr/>
          </p:nvSpPr>
          <p:spPr>
            <a:xfrm>
              <a:off x="683568" y="548680"/>
              <a:ext cx="7848872" cy="2197140"/>
            </a:xfrm>
            <a:prstGeom prst="rect">
              <a:avLst/>
            </a:prstGeom>
            <a:noFill/>
          </p:spPr>
          <p:txBody>
            <a:bodyPr wrap="square" rtlCol="0">
              <a:spAutoFit/>
            </a:bodyPr>
            <a:lstStyle/>
            <a:p>
              <a:pPr lvl="0" indent="457200">
                <a:lnSpc>
                  <a:spcPct val="200000"/>
                </a:lnSpc>
              </a:pPr>
              <a:r>
                <a:rPr lang="en-US" altLang="zh-CN" sz="2400" dirty="0"/>
                <a:t>6.</a:t>
              </a:r>
              <a:r>
                <a:rPr lang="zh-CN" altLang="zh-CN" sz="2400" dirty="0"/>
                <a:t>用故障诊断仪检测时，将诊断仪插头连接到故障诊断仪插座上</a:t>
              </a:r>
              <a:r>
                <a:rPr lang="zh-CN" altLang="zh-CN" sz="2400" dirty="0" smtClean="0"/>
                <a:t>，</a:t>
              </a:r>
              <a:r>
                <a:rPr lang="zh-CN" altLang="en-US" sz="2400" dirty="0">
                  <a:latin typeface="宋体" panose="02010600030101010101" pitchFamily="2" charset="-122"/>
                  <a:cs typeface="Times New Roman" panose="02020603050405020304" pitchFamily="18" charset="0"/>
                </a:rPr>
                <a:t>打开点火开关，按“</a:t>
              </a:r>
              <a:r>
                <a:rPr lang="en-US" altLang="zh-CN" sz="2400" dirty="0">
                  <a:latin typeface="宋体" panose="02010600030101010101" pitchFamily="2" charset="-122"/>
                  <a:cs typeface="Times New Roman" panose="02020603050405020304" pitchFamily="18" charset="0"/>
                </a:rPr>
                <a:t>1”</a:t>
              </a:r>
              <a:r>
                <a:rPr lang="zh-CN" altLang="en-US" sz="2400" dirty="0">
                  <a:latin typeface="宋体" panose="02010600030101010101" pitchFamily="2" charset="-122"/>
                  <a:cs typeface="Times New Roman" panose="02020603050405020304" pitchFamily="18" charset="0"/>
                </a:rPr>
                <a:t>键，选择快速数据传递功能。</a:t>
              </a:r>
              <a:r>
                <a:rPr lang="zh-CN" altLang="en-US" sz="2400" dirty="0"/>
                <a:t> </a:t>
              </a:r>
              <a:endParaRPr lang="en-US" altLang="zh-CN" sz="2400" dirty="0" smtClean="0"/>
            </a:p>
          </p:txBody>
        </p:sp>
        <p:pic>
          <p:nvPicPr>
            <p:cNvPr id="14" name="图片 13"/>
            <p:cNvPicPr>
              <a:picLocks noChangeAspect="1"/>
            </p:cNvPicPr>
            <p:nvPr/>
          </p:nvPicPr>
          <p:blipFill>
            <a:blip r:embed="rId2"/>
            <a:stretch>
              <a:fillRect/>
            </a:stretch>
          </p:blipFill>
          <p:spPr>
            <a:xfrm>
              <a:off x="2771799" y="3068960"/>
              <a:ext cx="3880763" cy="3168352"/>
            </a:xfrm>
            <a:prstGeom prst="rect">
              <a:avLst/>
            </a:prstGeom>
          </p:spPr>
        </p:pic>
      </p:grpSp>
      <p:grpSp>
        <p:nvGrpSpPr>
          <p:cNvPr id="21" name="组合 20"/>
          <p:cNvGrpSpPr/>
          <p:nvPr/>
        </p:nvGrpSpPr>
        <p:grpSpPr>
          <a:xfrm>
            <a:off x="683568" y="620688"/>
            <a:ext cx="7848872" cy="5686575"/>
            <a:chOff x="683568" y="620688"/>
            <a:chExt cx="7848872" cy="5686575"/>
          </a:xfrm>
        </p:grpSpPr>
        <p:sp>
          <p:nvSpPr>
            <p:cNvPr id="16" name="文本框 15"/>
            <p:cNvSpPr txBox="1"/>
            <p:nvPr/>
          </p:nvSpPr>
          <p:spPr>
            <a:xfrm>
              <a:off x="683568" y="620688"/>
              <a:ext cx="7848872" cy="1458476"/>
            </a:xfrm>
            <a:prstGeom prst="rect">
              <a:avLst/>
            </a:prstGeom>
            <a:noFill/>
          </p:spPr>
          <p:txBody>
            <a:bodyPr wrap="square" rtlCol="0">
              <a:spAutoFit/>
            </a:bodyPr>
            <a:lstStyle/>
            <a:p>
              <a:pPr indent="457200" fontAlgn="base">
                <a:lnSpc>
                  <a:spcPct val="200000"/>
                </a:lnSpc>
                <a:spcBef>
                  <a:spcPct val="0"/>
                </a:spcBef>
                <a:spcAft>
                  <a:spcPct val="0"/>
                </a:spcAft>
              </a:pPr>
              <a:r>
                <a:rPr lang="en-US" altLang="zh-CN" sz="2400" dirty="0"/>
                <a:t>7.</a:t>
              </a:r>
              <a:r>
                <a:rPr lang="zh-CN" altLang="en-US" sz="2400" dirty="0"/>
                <a:t>按“</a:t>
              </a:r>
              <a:r>
                <a:rPr lang="en-US" altLang="zh-CN" sz="2400" dirty="0"/>
                <a:t>01”</a:t>
              </a:r>
              <a:r>
                <a:rPr lang="zh-CN" altLang="en-US" sz="2400" dirty="0"/>
                <a:t>键，进入发动机电控系统，屏幕显示“控制单元信息”。 </a:t>
              </a:r>
            </a:p>
          </p:txBody>
        </p:sp>
        <p:pic>
          <p:nvPicPr>
            <p:cNvPr id="20" name="图片 19"/>
            <p:cNvPicPr>
              <a:picLocks noChangeAspect="1"/>
            </p:cNvPicPr>
            <p:nvPr/>
          </p:nvPicPr>
          <p:blipFill>
            <a:blip r:embed="rId3"/>
            <a:stretch>
              <a:fillRect/>
            </a:stretch>
          </p:blipFill>
          <p:spPr>
            <a:xfrm>
              <a:off x="2771800" y="3140968"/>
              <a:ext cx="3888432" cy="3166295"/>
            </a:xfrm>
            <a:prstGeom prst="rect">
              <a:avLst/>
            </a:prstGeom>
          </p:spPr>
        </p:pic>
      </p:grpSp>
      <p:grpSp>
        <p:nvGrpSpPr>
          <p:cNvPr id="24" name="组合 23"/>
          <p:cNvGrpSpPr/>
          <p:nvPr/>
        </p:nvGrpSpPr>
        <p:grpSpPr>
          <a:xfrm>
            <a:off x="683568" y="620688"/>
            <a:ext cx="7848872" cy="5698324"/>
            <a:chOff x="835968" y="773088"/>
            <a:chExt cx="7848872" cy="5698324"/>
          </a:xfrm>
        </p:grpSpPr>
        <p:sp>
          <p:nvSpPr>
            <p:cNvPr id="22" name="文本框 21"/>
            <p:cNvSpPr txBox="1"/>
            <p:nvPr/>
          </p:nvSpPr>
          <p:spPr>
            <a:xfrm>
              <a:off x="835968" y="773088"/>
              <a:ext cx="7848872" cy="719812"/>
            </a:xfrm>
            <a:prstGeom prst="rect">
              <a:avLst/>
            </a:prstGeom>
            <a:noFill/>
          </p:spPr>
          <p:txBody>
            <a:bodyPr wrap="square" rtlCol="0">
              <a:spAutoFit/>
            </a:bodyPr>
            <a:lstStyle/>
            <a:p>
              <a:pPr indent="457200" fontAlgn="base">
                <a:lnSpc>
                  <a:spcPct val="200000"/>
                </a:lnSpc>
                <a:spcBef>
                  <a:spcPct val="0"/>
                </a:spcBef>
                <a:spcAft>
                  <a:spcPct val="0"/>
                </a:spcAft>
              </a:pPr>
              <a:r>
                <a:rPr lang="en-US" altLang="zh-CN" sz="2400" dirty="0"/>
                <a:t>8.</a:t>
              </a:r>
              <a:r>
                <a:rPr lang="zh-CN" altLang="zh-CN" sz="2400" dirty="0"/>
                <a:t>按“→”键，进入功能选择屏幕。</a:t>
              </a:r>
              <a:endParaRPr lang="zh-CN" altLang="en-US" sz="2400" dirty="0"/>
            </a:p>
          </p:txBody>
        </p:sp>
        <p:pic>
          <p:nvPicPr>
            <p:cNvPr id="23" name="图片 22"/>
            <p:cNvPicPr>
              <a:picLocks noChangeAspect="1"/>
            </p:cNvPicPr>
            <p:nvPr/>
          </p:nvPicPr>
          <p:blipFill>
            <a:blip r:embed="rId4"/>
            <a:stretch>
              <a:fillRect/>
            </a:stretch>
          </p:blipFill>
          <p:spPr>
            <a:xfrm>
              <a:off x="2924200" y="3293367"/>
              <a:ext cx="3888432" cy="3178045"/>
            </a:xfrm>
            <a:prstGeom prst="rect">
              <a:avLst/>
            </a:prstGeom>
          </p:spPr>
        </p:pic>
      </p:grpSp>
      <p:grpSp>
        <p:nvGrpSpPr>
          <p:cNvPr id="28" name="组合 27"/>
          <p:cNvGrpSpPr/>
          <p:nvPr/>
        </p:nvGrpSpPr>
        <p:grpSpPr>
          <a:xfrm>
            <a:off x="683568" y="620688"/>
            <a:ext cx="7848872" cy="5721454"/>
            <a:chOff x="683568" y="620688"/>
            <a:chExt cx="7848872" cy="5721454"/>
          </a:xfrm>
        </p:grpSpPr>
        <p:sp>
          <p:nvSpPr>
            <p:cNvPr id="25" name="文本框 24"/>
            <p:cNvSpPr txBox="1"/>
            <p:nvPr/>
          </p:nvSpPr>
          <p:spPr>
            <a:xfrm>
              <a:off x="683568" y="620688"/>
              <a:ext cx="7848872" cy="1458476"/>
            </a:xfrm>
            <a:prstGeom prst="rect">
              <a:avLst/>
            </a:prstGeom>
            <a:noFill/>
          </p:spPr>
          <p:txBody>
            <a:bodyPr wrap="square" rtlCol="0">
              <a:spAutoFit/>
            </a:bodyPr>
            <a:lstStyle/>
            <a:p>
              <a:pPr lvl="0" indent="457200" fontAlgn="base">
                <a:lnSpc>
                  <a:spcPct val="200000"/>
                </a:lnSpc>
                <a:spcBef>
                  <a:spcPct val="0"/>
                </a:spcBef>
                <a:spcAft>
                  <a:spcPct val="0"/>
                </a:spcAft>
              </a:pPr>
              <a:r>
                <a:rPr lang="en-US" altLang="zh-CN" sz="2400" dirty="0"/>
                <a:t>9.</a:t>
              </a:r>
              <a:r>
                <a:rPr lang="zh-CN" altLang="en-US" sz="2400" dirty="0"/>
                <a:t>按“</a:t>
              </a:r>
              <a:r>
                <a:rPr lang="en-US" altLang="zh-CN" sz="2400" dirty="0"/>
                <a:t>03”</a:t>
              </a:r>
              <a:r>
                <a:rPr lang="zh-CN" altLang="en-US" sz="2400" dirty="0"/>
                <a:t>键，选择控制元件诊断功能。屏幕显示第一缸喷油器</a:t>
              </a:r>
              <a:r>
                <a:rPr lang="en-US" altLang="zh-CN" sz="2400" dirty="0"/>
                <a:t>N30</a:t>
              </a:r>
              <a:r>
                <a:rPr lang="zh-CN" altLang="en-US" sz="2400" dirty="0"/>
                <a:t>。 </a:t>
              </a:r>
            </a:p>
          </p:txBody>
        </p:sp>
        <p:pic>
          <p:nvPicPr>
            <p:cNvPr id="27" name="图片 26"/>
            <p:cNvPicPr>
              <a:picLocks noChangeAspect="1"/>
            </p:cNvPicPr>
            <p:nvPr/>
          </p:nvPicPr>
          <p:blipFill>
            <a:blip r:embed="rId5"/>
            <a:stretch>
              <a:fillRect/>
            </a:stretch>
          </p:blipFill>
          <p:spPr>
            <a:xfrm>
              <a:off x="2771800" y="3140968"/>
              <a:ext cx="3888432" cy="3201174"/>
            </a:xfrm>
            <a:prstGeom prst="rect">
              <a:avLst/>
            </a:prstGeom>
          </p:spPr>
        </p:pic>
      </p:grpSp>
      <p:grpSp>
        <p:nvGrpSpPr>
          <p:cNvPr id="31" name="组合 30"/>
          <p:cNvGrpSpPr/>
          <p:nvPr/>
        </p:nvGrpSpPr>
        <p:grpSpPr>
          <a:xfrm>
            <a:off x="539552" y="620688"/>
            <a:ext cx="7848872" cy="5688632"/>
            <a:chOff x="539552" y="620688"/>
            <a:chExt cx="7848872" cy="5688632"/>
          </a:xfrm>
        </p:grpSpPr>
        <p:sp>
          <p:nvSpPr>
            <p:cNvPr id="29" name="文本框 28"/>
            <p:cNvSpPr txBox="1"/>
            <p:nvPr/>
          </p:nvSpPr>
          <p:spPr>
            <a:xfrm>
              <a:off x="539552" y="620688"/>
              <a:ext cx="7848872" cy="1458476"/>
            </a:xfrm>
            <a:prstGeom prst="rect">
              <a:avLst/>
            </a:prstGeom>
            <a:noFill/>
          </p:spPr>
          <p:txBody>
            <a:bodyPr wrap="square" rtlCol="0">
              <a:spAutoFit/>
            </a:bodyPr>
            <a:lstStyle/>
            <a:p>
              <a:pPr lvl="0" indent="457200" fontAlgn="base">
                <a:lnSpc>
                  <a:spcPct val="200000"/>
                </a:lnSpc>
                <a:spcBef>
                  <a:spcPct val="0"/>
                </a:spcBef>
                <a:spcAft>
                  <a:spcPct val="0"/>
                </a:spcAft>
              </a:pPr>
              <a:r>
                <a:rPr lang="en-US" altLang="zh-CN" sz="2400" dirty="0"/>
                <a:t>10.</a:t>
              </a:r>
              <a:r>
                <a:rPr lang="zh-CN" altLang="zh-CN" sz="2400" dirty="0"/>
                <a:t>用手触摸第一缸喷油器，应能听到或感觉到喷油器发出</a:t>
              </a:r>
              <a:r>
                <a:rPr lang="en-US" altLang="zh-CN" sz="2400" dirty="0"/>
                <a:t>5</a:t>
              </a:r>
              <a:r>
                <a:rPr lang="zh-CN" altLang="zh-CN" sz="2400" dirty="0"/>
                <a:t>次“咔哒”声。</a:t>
              </a:r>
              <a:endParaRPr lang="zh-CN" altLang="en-US" sz="2400" dirty="0"/>
            </a:p>
          </p:txBody>
        </p:sp>
        <p:pic>
          <p:nvPicPr>
            <p:cNvPr id="30" name="图片 29"/>
            <p:cNvPicPr>
              <a:picLocks noChangeAspect="1"/>
            </p:cNvPicPr>
            <p:nvPr/>
          </p:nvPicPr>
          <p:blipFill>
            <a:blip r:embed="rId6"/>
            <a:stretch>
              <a:fillRect/>
            </a:stretch>
          </p:blipFill>
          <p:spPr>
            <a:xfrm>
              <a:off x="2771800" y="3140968"/>
              <a:ext cx="3903862" cy="3168352"/>
            </a:xfrm>
            <a:prstGeom prst="rect">
              <a:avLst/>
            </a:prstGeom>
          </p:spPr>
        </p:pic>
      </p:grpSp>
      <p:grpSp>
        <p:nvGrpSpPr>
          <p:cNvPr id="34" name="组合 33"/>
          <p:cNvGrpSpPr/>
          <p:nvPr/>
        </p:nvGrpSpPr>
        <p:grpSpPr>
          <a:xfrm>
            <a:off x="539552" y="620688"/>
            <a:ext cx="7848872" cy="5731513"/>
            <a:chOff x="539552" y="620688"/>
            <a:chExt cx="7848872" cy="5731513"/>
          </a:xfrm>
        </p:grpSpPr>
        <p:sp>
          <p:nvSpPr>
            <p:cNvPr id="32" name="文本框 31"/>
            <p:cNvSpPr txBox="1"/>
            <p:nvPr/>
          </p:nvSpPr>
          <p:spPr>
            <a:xfrm>
              <a:off x="539552" y="620688"/>
              <a:ext cx="7848872" cy="1458476"/>
            </a:xfrm>
            <a:prstGeom prst="rect">
              <a:avLst/>
            </a:prstGeom>
            <a:noFill/>
          </p:spPr>
          <p:txBody>
            <a:bodyPr wrap="square" rtlCol="0">
              <a:spAutoFit/>
            </a:bodyPr>
            <a:lstStyle/>
            <a:p>
              <a:pPr lvl="0" indent="457200" fontAlgn="base">
                <a:lnSpc>
                  <a:spcPct val="200000"/>
                </a:lnSpc>
                <a:spcBef>
                  <a:spcPct val="0"/>
                </a:spcBef>
                <a:spcAft>
                  <a:spcPct val="0"/>
                </a:spcAft>
              </a:pPr>
              <a:r>
                <a:rPr lang="en-US" altLang="zh-CN" sz="2400" dirty="0"/>
                <a:t>11.</a:t>
              </a:r>
              <a:r>
                <a:rPr lang="zh-CN" altLang="zh-CN" sz="2400" dirty="0"/>
                <a:t>按“→”键，用同样的方法检测其他喷油器。测试完成后，返回功能选择菜单。</a:t>
              </a:r>
              <a:endParaRPr lang="zh-CN" altLang="en-US" sz="2400" dirty="0"/>
            </a:p>
          </p:txBody>
        </p:sp>
        <p:pic>
          <p:nvPicPr>
            <p:cNvPr id="33" name="图片 32"/>
            <p:cNvPicPr>
              <a:picLocks noChangeAspect="1"/>
            </p:cNvPicPr>
            <p:nvPr/>
          </p:nvPicPr>
          <p:blipFill>
            <a:blip r:embed="rId7"/>
            <a:stretch>
              <a:fillRect/>
            </a:stretch>
          </p:blipFill>
          <p:spPr>
            <a:xfrm>
              <a:off x="2771800" y="3140968"/>
              <a:ext cx="3888432" cy="3211233"/>
            </a:xfrm>
            <a:prstGeom prst="rect">
              <a:avLst/>
            </a:prstGeom>
          </p:spPr>
        </p:pic>
      </p:grpSp>
      <p:grpSp>
        <p:nvGrpSpPr>
          <p:cNvPr id="38" name="组合 37"/>
          <p:cNvGrpSpPr/>
          <p:nvPr/>
        </p:nvGrpSpPr>
        <p:grpSpPr>
          <a:xfrm>
            <a:off x="539552" y="620688"/>
            <a:ext cx="7848872" cy="5709668"/>
            <a:chOff x="539552" y="620688"/>
            <a:chExt cx="7848872" cy="5709668"/>
          </a:xfrm>
        </p:grpSpPr>
        <p:sp>
          <p:nvSpPr>
            <p:cNvPr id="35" name="文本框 34"/>
            <p:cNvSpPr txBox="1"/>
            <p:nvPr/>
          </p:nvSpPr>
          <p:spPr>
            <a:xfrm>
              <a:off x="539552" y="620688"/>
              <a:ext cx="7848872" cy="1458476"/>
            </a:xfrm>
            <a:prstGeom prst="rect">
              <a:avLst/>
            </a:prstGeom>
            <a:noFill/>
          </p:spPr>
          <p:txBody>
            <a:bodyPr wrap="square" rtlCol="0">
              <a:spAutoFit/>
            </a:bodyPr>
            <a:lstStyle/>
            <a:p>
              <a:pPr lvl="0" indent="457200">
                <a:lnSpc>
                  <a:spcPct val="200000"/>
                </a:lnSpc>
              </a:pPr>
              <a:r>
                <a:rPr lang="en-US" altLang="zh-CN" sz="2400" dirty="0"/>
                <a:t>12.</a:t>
              </a:r>
              <a:r>
                <a:rPr lang="zh-CN" altLang="zh-CN" sz="2400" dirty="0"/>
                <a:t>清洗喷油器。用超声波清洗仪清洗喷油器时，取下喷油器，连接供电插头。将喷油器放入清洗器中。</a:t>
              </a:r>
              <a:endParaRPr lang="en-US" altLang="zh-CN" sz="2400" dirty="0" smtClean="0"/>
            </a:p>
          </p:txBody>
        </p:sp>
        <p:pic>
          <p:nvPicPr>
            <p:cNvPr id="37" name="图片 36"/>
            <p:cNvPicPr>
              <a:picLocks noChangeAspect="1"/>
            </p:cNvPicPr>
            <p:nvPr/>
          </p:nvPicPr>
          <p:blipFill>
            <a:blip r:embed="rId8"/>
            <a:stretch>
              <a:fillRect/>
            </a:stretch>
          </p:blipFill>
          <p:spPr>
            <a:xfrm>
              <a:off x="2771800" y="3140968"/>
              <a:ext cx="3888432" cy="3189388"/>
            </a:xfrm>
            <a:prstGeom prst="rect">
              <a:avLst/>
            </a:prstGeom>
          </p:spPr>
        </p:pic>
      </p:grpSp>
      <p:grpSp>
        <p:nvGrpSpPr>
          <p:cNvPr id="41" name="组合 40"/>
          <p:cNvGrpSpPr/>
          <p:nvPr/>
        </p:nvGrpSpPr>
        <p:grpSpPr>
          <a:xfrm>
            <a:off x="539552" y="620688"/>
            <a:ext cx="7848872" cy="5472608"/>
            <a:chOff x="539552" y="620688"/>
            <a:chExt cx="7848872" cy="5472608"/>
          </a:xfrm>
        </p:grpSpPr>
        <p:sp>
          <p:nvSpPr>
            <p:cNvPr id="39" name="文本框 38"/>
            <p:cNvSpPr txBox="1"/>
            <p:nvPr/>
          </p:nvSpPr>
          <p:spPr>
            <a:xfrm>
              <a:off x="539552" y="620688"/>
              <a:ext cx="7848872" cy="1569660"/>
            </a:xfrm>
            <a:prstGeom prst="rect">
              <a:avLst/>
            </a:prstGeom>
            <a:noFill/>
          </p:spPr>
          <p:txBody>
            <a:bodyPr wrap="square" rtlCol="0">
              <a:spAutoFit/>
            </a:bodyPr>
            <a:lstStyle/>
            <a:p>
              <a:pPr lvl="0" indent="457200">
                <a:lnSpc>
                  <a:spcPct val="200000"/>
                </a:lnSpc>
              </a:pPr>
              <a:r>
                <a:rPr lang="en-US" altLang="zh-CN" sz="2400" dirty="0" smtClean="0"/>
                <a:t>13.</a:t>
              </a:r>
              <a:r>
                <a:rPr lang="zh-CN" altLang="zh-CN" sz="2400" dirty="0"/>
                <a:t>打开清洗机开关，开始清洗，清洗过程需要</a:t>
              </a:r>
              <a:r>
                <a:rPr lang="en-US" altLang="zh-CN" sz="2400" dirty="0"/>
                <a:t>10</a:t>
              </a:r>
              <a:r>
                <a:rPr lang="zh-CN" altLang="zh-CN" sz="2400" dirty="0"/>
                <a:t>分钟，通常清洗</a:t>
              </a:r>
              <a:r>
                <a:rPr lang="en-US" altLang="zh-CN" sz="2400" dirty="0"/>
                <a:t>2</a:t>
              </a:r>
              <a:r>
                <a:rPr lang="zh-CN" altLang="zh-CN" sz="2400" dirty="0"/>
                <a:t>遍。</a:t>
              </a:r>
              <a:endParaRPr lang="en-US" altLang="zh-CN" sz="2400" dirty="0" smtClean="0"/>
            </a:p>
          </p:txBody>
        </p:sp>
        <p:pic>
          <p:nvPicPr>
            <p:cNvPr id="40" name="图片 39"/>
            <p:cNvPicPr>
              <a:picLocks noChangeAspect="1"/>
            </p:cNvPicPr>
            <p:nvPr/>
          </p:nvPicPr>
          <p:blipFill>
            <a:blip r:embed="rId9"/>
            <a:stretch>
              <a:fillRect/>
            </a:stretch>
          </p:blipFill>
          <p:spPr>
            <a:xfrm>
              <a:off x="2771800" y="3212976"/>
              <a:ext cx="3920436" cy="2880320"/>
            </a:xfrm>
            <a:prstGeom prst="rect">
              <a:avLst/>
            </a:prstGeom>
          </p:spPr>
        </p:pic>
      </p:grpSp>
    </p:spTree>
    <p:extLst>
      <p:ext uri="{BB962C8B-B14F-4D97-AF65-F5344CB8AC3E}">
        <p14:creationId xmlns:p14="http://schemas.microsoft.com/office/powerpoint/2010/main" val="260604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a:solidFill>
                  <a:srgbClr val="FFFF00"/>
                </a:solidFill>
                <a:latin typeface="Times New Roman" pitchFamily="18" charset="0"/>
                <a:ea typeface="+mn-ea"/>
                <a:cs typeface="Times New Roman" pitchFamily="18" charset="0"/>
              </a:rPr>
              <a:t>4  </a:t>
            </a:r>
            <a:r>
              <a:rPr lang="zh-CN" altLang="zh-CN" sz="3600" b="1" dirty="0">
                <a:solidFill>
                  <a:srgbClr val="FFFF00"/>
                </a:solidFill>
                <a:latin typeface="Times New Roman" pitchFamily="18" charset="0"/>
                <a:ea typeface="+mn-ea"/>
                <a:cs typeface="Times New Roman" pitchFamily="18" charset="0"/>
              </a:rPr>
              <a:t>汽油滤清器的更换</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1815882"/>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zh-CN" altLang="zh-CN" sz="2800" dirty="0"/>
              <a:t>掌握汽油滤清器的更换</a:t>
            </a:r>
            <a:r>
              <a:rPr lang="zh-CN" altLang="zh-CN" sz="2800" dirty="0" smtClean="0"/>
              <a:t>方法</a:t>
            </a:r>
            <a:r>
              <a:rPr lang="zh-CN" altLang="en-US" sz="2800" dirty="0" smtClean="0"/>
              <a:t>。</a:t>
            </a:r>
            <a:endParaRPr lang="en-US" altLang="zh-CN" sz="2800" dirty="0"/>
          </a:p>
        </p:txBody>
      </p:sp>
    </p:spTree>
    <p:extLst>
      <p:ext uri="{BB962C8B-B14F-4D97-AF65-F5344CB8AC3E}">
        <p14:creationId xmlns:p14="http://schemas.microsoft.com/office/powerpoint/2010/main" val="32557172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solidFill>
                  <a:srgbClr val="FFFF00"/>
                </a:solidFill>
              </a:rPr>
              <a:t>主要实训器材</a:t>
            </a:r>
            <a:endParaRPr lang="en-US" altLang="zh-CN" sz="2400" dirty="0" smtClean="0">
              <a:solidFill>
                <a:srgbClr val="FFFF00"/>
              </a:solidFill>
            </a:endParaRPr>
          </a:p>
        </p:txBody>
      </p:sp>
      <p:grpSp>
        <p:nvGrpSpPr>
          <p:cNvPr id="17" name="组合 16"/>
          <p:cNvGrpSpPr/>
          <p:nvPr/>
        </p:nvGrpSpPr>
        <p:grpSpPr>
          <a:xfrm>
            <a:off x="1403648" y="2492896"/>
            <a:ext cx="3096344" cy="2756012"/>
            <a:chOff x="611560" y="2420888"/>
            <a:chExt cx="2806654" cy="2105350"/>
          </a:xfrm>
        </p:grpSpPr>
        <p:sp>
          <p:nvSpPr>
            <p:cNvPr id="8" name="文本框 7"/>
            <p:cNvSpPr txBox="1"/>
            <p:nvPr/>
          </p:nvSpPr>
          <p:spPr>
            <a:xfrm>
              <a:off x="611560" y="412612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5076056" y="2492896"/>
            <a:ext cx="2232248" cy="2706831"/>
            <a:chOff x="3707904" y="2348880"/>
            <a:chExt cx="1800225" cy="2106526"/>
          </a:xfrm>
        </p:grpSpPr>
        <p:sp>
          <p:nvSpPr>
            <p:cNvPr id="12" name="文本框 11"/>
            <p:cNvSpPr txBox="1"/>
            <p:nvPr/>
          </p:nvSpPr>
          <p:spPr>
            <a:xfrm>
              <a:off x="3765976" y="4086074"/>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spTree>
    <p:extLst>
      <p:ext uri="{BB962C8B-B14F-4D97-AF65-F5344CB8AC3E}">
        <p14:creationId xmlns:p14="http://schemas.microsoft.com/office/powerpoint/2010/main" val="14908782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88640"/>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4" name="组合 3"/>
          <p:cNvGrpSpPr/>
          <p:nvPr/>
        </p:nvGrpSpPr>
        <p:grpSpPr>
          <a:xfrm>
            <a:off x="683568" y="1268760"/>
            <a:ext cx="7848872" cy="4630241"/>
            <a:chOff x="683568" y="1268760"/>
            <a:chExt cx="7848872" cy="4630241"/>
          </a:xfrm>
        </p:grpSpPr>
        <p:sp>
          <p:nvSpPr>
            <p:cNvPr id="28" name="文本框 27"/>
            <p:cNvSpPr txBox="1"/>
            <p:nvPr/>
          </p:nvSpPr>
          <p:spPr>
            <a:xfrm>
              <a:off x="683568" y="1268760"/>
              <a:ext cx="7848872" cy="719812"/>
            </a:xfrm>
            <a:prstGeom prst="rect">
              <a:avLst/>
            </a:prstGeom>
            <a:noFill/>
          </p:spPr>
          <p:txBody>
            <a:bodyPr wrap="square" rtlCol="0">
              <a:spAutoFit/>
            </a:bodyPr>
            <a:lstStyle/>
            <a:p>
              <a:pPr indent="457200">
                <a:lnSpc>
                  <a:spcPct val="200000"/>
                </a:lnSpc>
              </a:pPr>
              <a:r>
                <a:rPr lang="en-US" altLang="zh-CN" sz="2400" dirty="0"/>
                <a:t>1.</a:t>
              </a:r>
              <a:r>
                <a:rPr lang="zh-CN" altLang="zh-CN" sz="2400" dirty="0"/>
                <a:t>更换汽油滤清器时，先拆下固定螺栓。</a:t>
              </a:r>
            </a:p>
          </p:txBody>
        </p:sp>
        <p:pic>
          <p:nvPicPr>
            <p:cNvPr id="3" name="图片 2"/>
            <p:cNvPicPr>
              <a:picLocks noChangeAspect="1"/>
            </p:cNvPicPr>
            <p:nvPr/>
          </p:nvPicPr>
          <p:blipFill>
            <a:blip r:embed="rId3"/>
            <a:stretch>
              <a:fillRect/>
            </a:stretch>
          </p:blipFill>
          <p:spPr>
            <a:xfrm>
              <a:off x="2699792" y="2780928"/>
              <a:ext cx="3620988" cy="3118073"/>
            </a:xfrm>
            <a:prstGeom prst="rect">
              <a:avLst/>
            </a:prstGeom>
          </p:spPr>
        </p:pic>
      </p:grpSp>
      <p:grpSp>
        <p:nvGrpSpPr>
          <p:cNvPr id="6" name="组合 5"/>
          <p:cNvGrpSpPr/>
          <p:nvPr/>
        </p:nvGrpSpPr>
        <p:grpSpPr>
          <a:xfrm>
            <a:off x="683568" y="1268760"/>
            <a:ext cx="7848872" cy="4608512"/>
            <a:chOff x="683568" y="1268760"/>
            <a:chExt cx="7848872" cy="4608512"/>
          </a:xfrm>
        </p:grpSpPr>
        <p:sp>
          <p:nvSpPr>
            <p:cNvPr id="20" name="文本框 19"/>
            <p:cNvSpPr txBox="1"/>
            <p:nvPr/>
          </p:nvSpPr>
          <p:spPr>
            <a:xfrm>
              <a:off x="683568" y="1268760"/>
              <a:ext cx="7848872" cy="719812"/>
            </a:xfrm>
            <a:prstGeom prst="rect">
              <a:avLst/>
            </a:prstGeom>
            <a:noFill/>
          </p:spPr>
          <p:txBody>
            <a:bodyPr wrap="square" rtlCol="0">
              <a:spAutoFit/>
            </a:bodyPr>
            <a:lstStyle/>
            <a:p>
              <a:pPr indent="457200">
                <a:lnSpc>
                  <a:spcPct val="200000"/>
                </a:lnSpc>
              </a:pPr>
              <a:r>
                <a:rPr lang="en-US" altLang="zh-CN" sz="2400" dirty="0"/>
                <a:t>2.</a:t>
              </a:r>
              <a:r>
                <a:rPr lang="zh-CN" altLang="zh-CN" sz="2400" dirty="0"/>
                <a:t>拆下两端的进油管和出油管。</a:t>
              </a:r>
            </a:p>
          </p:txBody>
        </p:sp>
        <p:pic>
          <p:nvPicPr>
            <p:cNvPr id="5" name="图片 4"/>
            <p:cNvPicPr>
              <a:picLocks noChangeAspect="1"/>
            </p:cNvPicPr>
            <p:nvPr/>
          </p:nvPicPr>
          <p:blipFill>
            <a:blip r:embed="rId4"/>
            <a:stretch>
              <a:fillRect/>
            </a:stretch>
          </p:blipFill>
          <p:spPr>
            <a:xfrm>
              <a:off x="2627784" y="2852936"/>
              <a:ext cx="3829730" cy="3024336"/>
            </a:xfrm>
            <a:prstGeom prst="rect">
              <a:avLst/>
            </a:prstGeom>
          </p:spPr>
        </p:pic>
      </p:grpSp>
      <p:grpSp>
        <p:nvGrpSpPr>
          <p:cNvPr id="11" name="组合 10"/>
          <p:cNvGrpSpPr/>
          <p:nvPr/>
        </p:nvGrpSpPr>
        <p:grpSpPr>
          <a:xfrm>
            <a:off x="683568" y="1268760"/>
            <a:ext cx="7848872" cy="4608512"/>
            <a:chOff x="683568" y="1268760"/>
            <a:chExt cx="7848872" cy="4608512"/>
          </a:xfrm>
        </p:grpSpPr>
        <p:sp>
          <p:nvSpPr>
            <p:cNvPr id="23" name="文本框 22"/>
            <p:cNvSpPr txBox="1"/>
            <p:nvPr/>
          </p:nvSpPr>
          <p:spPr>
            <a:xfrm>
              <a:off x="683568" y="1268760"/>
              <a:ext cx="7848872"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安装新滤清器时应注意箭头方向应指向汽油的流动方向。</a:t>
              </a:r>
            </a:p>
          </p:txBody>
        </p:sp>
        <p:pic>
          <p:nvPicPr>
            <p:cNvPr id="10" name="图片 9"/>
            <p:cNvPicPr>
              <a:picLocks noChangeAspect="1"/>
            </p:cNvPicPr>
            <p:nvPr/>
          </p:nvPicPr>
          <p:blipFill>
            <a:blip r:embed="rId5"/>
            <a:stretch>
              <a:fillRect/>
            </a:stretch>
          </p:blipFill>
          <p:spPr>
            <a:xfrm>
              <a:off x="2627784" y="2780928"/>
              <a:ext cx="3780799" cy="3096344"/>
            </a:xfrm>
            <a:prstGeom prst="rect">
              <a:avLst/>
            </a:prstGeom>
          </p:spPr>
        </p:pic>
      </p:grpSp>
      <p:grpSp>
        <p:nvGrpSpPr>
          <p:cNvPr id="14" name="组合 13"/>
          <p:cNvGrpSpPr/>
          <p:nvPr/>
        </p:nvGrpSpPr>
        <p:grpSpPr>
          <a:xfrm>
            <a:off x="683568" y="1268760"/>
            <a:ext cx="7848872" cy="4622014"/>
            <a:chOff x="683568" y="1268760"/>
            <a:chExt cx="7848872" cy="4622014"/>
          </a:xfrm>
        </p:grpSpPr>
        <p:sp>
          <p:nvSpPr>
            <p:cNvPr id="26" name="文本框 25"/>
            <p:cNvSpPr txBox="1"/>
            <p:nvPr/>
          </p:nvSpPr>
          <p:spPr>
            <a:xfrm>
              <a:off x="683568" y="1268760"/>
              <a:ext cx="7848872" cy="719812"/>
            </a:xfrm>
            <a:prstGeom prst="rect">
              <a:avLst/>
            </a:prstGeom>
            <a:noFill/>
          </p:spPr>
          <p:txBody>
            <a:bodyPr wrap="square" rtlCol="0">
              <a:spAutoFit/>
            </a:bodyPr>
            <a:lstStyle/>
            <a:p>
              <a:pPr indent="457200">
                <a:lnSpc>
                  <a:spcPct val="200000"/>
                </a:lnSpc>
              </a:pPr>
              <a:r>
                <a:rPr lang="en-US" altLang="zh-CN" sz="2400"/>
                <a:t>4.</a:t>
              </a:r>
              <a:r>
                <a:rPr lang="zh-CN" altLang="zh-CN" sz="2400"/>
                <a:t>安装。</a:t>
              </a:r>
              <a:endParaRPr lang="zh-CN" altLang="zh-CN" sz="2400" dirty="0"/>
            </a:p>
          </p:txBody>
        </p:sp>
        <p:pic>
          <p:nvPicPr>
            <p:cNvPr id="13" name="图片 12"/>
            <p:cNvPicPr>
              <a:picLocks noChangeAspect="1"/>
            </p:cNvPicPr>
            <p:nvPr/>
          </p:nvPicPr>
          <p:blipFill>
            <a:blip r:embed="rId6"/>
            <a:stretch>
              <a:fillRect/>
            </a:stretch>
          </p:blipFill>
          <p:spPr>
            <a:xfrm>
              <a:off x="2627784" y="2852936"/>
              <a:ext cx="3888432" cy="3037838"/>
            </a:xfrm>
            <a:prstGeom prst="rect">
              <a:avLst/>
            </a:prstGeom>
          </p:spPr>
        </p:pic>
      </p:grpSp>
    </p:spTree>
    <p:extLst>
      <p:ext uri="{BB962C8B-B14F-4D97-AF65-F5344CB8AC3E}">
        <p14:creationId xmlns:p14="http://schemas.microsoft.com/office/powerpoint/2010/main" val="240344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17" name="组合 16"/>
          <p:cNvGrpSpPr/>
          <p:nvPr/>
        </p:nvGrpSpPr>
        <p:grpSpPr>
          <a:xfrm>
            <a:off x="611560" y="2420888"/>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3707904" y="2348880"/>
            <a:ext cx="2232248" cy="2880320"/>
            <a:chOff x="3707904" y="2348880"/>
            <a:chExt cx="1800225" cy="2241540"/>
          </a:xfrm>
        </p:grpSpPr>
        <p:sp>
          <p:nvSpPr>
            <p:cNvPr id="12" name="文本框 11"/>
            <p:cNvSpPr txBox="1"/>
            <p:nvPr/>
          </p:nvSpPr>
          <p:spPr>
            <a:xfrm>
              <a:off x="3779912" y="4221088"/>
              <a:ext cx="1656184" cy="369332"/>
            </a:xfrm>
            <a:prstGeom prst="rect">
              <a:avLst/>
            </a:prstGeom>
            <a:noFill/>
          </p:spPr>
          <p:txBody>
            <a:bodyPr wrap="square" rtlCol="0">
              <a:spAutoFit/>
            </a:bodyPr>
            <a:lstStyle/>
            <a:p>
              <a:pPr algn="ctr"/>
              <a:r>
                <a:rPr lang="zh-CN" altLang="zh-CN" b="1"/>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grpSp>
        <p:nvGrpSpPr>
          <p:cNvPr id="19" name="组合 18"/>
          <p:cNvGrpSpPr/>
          <p:nvPr/>
        </p:nvGrpSpPr>
        <p:grpSpPr>
          <a:xfrm>
            <a:off x="6156176" y="2492896"/>
            <a:ext cx="2448272" cy="2664296"/>
            <a:chOff x="6156176" y="2492896"/>
            <a:chExt cx="2105025" cy="2097524"/>
          </a:xfrm>
        </p:grpSpPr>
        <p:pic>
          <p:nvPicPr>
            <p:cNvPr id="15" name="图片 14"/>
            <p:cNvPicPr>
              <a:picLocks noChangeAspect="1"/>
            </p:cNvPicPr>
            <p:nvPr/>
          </p:nvPicPr>
          <p:blipFill>
            <a:blip r:embed="rId4"/>
            <a:stretch>
              <a:fillRect/>
            </a:stretch>
          </p:blipFill>
          <p:spPr>
            <a:xfrm>
              <a:off x="6156176" y="2492896"/>
              <a:ext cx="2105025" cy="1590675"/>
            </a:xfrm>
            <a:prstGeom prst="rect">
              <a:avLst/>
            </a:prstGeom>
          </p:spPr>
        </p:pic>
        <p:sp>
          <p:nvSpPr>
            <p:cNvPr id="16" name="文本框 15"/>
            <p:cNvSpPr txBox="1"/>
            <p:nvPr/>
          </p:nvSpPr>
          <p:spPr>
            <a:xfrm>
              <a:off x="6444208" y="4221088"/>
              <a:ext cx="1656184" cy="369332"/>
            </a:xfrm>
            <a:prstGeom prst="rect">
              <a:avLst/>
            </a:prstGeom>
            <a:noFill/>
          </p:spPr>
          <p:txBody>
            <a:bodyPr wrap="square" rtlCol="0">
              <a:spAutoFit/>
            </a:bodyPr>
            <a:lstStyle/>
            <a:p>
              <a:pPr algn="ctr"/>
              <a:r>
                <a:rPr lang="zh-CN" altLang="zh-CN" b="1"/>
                <a:t>空气压缩机</a:t>
              </a:r>
              <a:endParaRPr lang="zh-CN" altLang="en-US" b="1" dirty="0"/>
            </a:p>
          </p:txBody>
        </p:sp>
      </p:grpSp>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fontScale="90000"/>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a:ln w="6350">
                  <a:solidFill>
                    <a:schemeClr val="accent1">
                      <a:shade val="43000"/>
                    </a:schemeClr>
                  </a:solidFill>
                </a:ln>
                <a:solidFill>
                  <a:srgbClr val="FFFF00"/>
                </a:solidFill>
                <a:effectLst/>
                <a:latin typeface="+mn-ea"/>
                <a:ea typeface="+mn-ea"/>
              </a:rPr>
              <a:t>3 </a:t>
            </a:r>
            <a:r>
              <a:rPr lang="zh-CN" altLang="zh-CN" b="1" dirty="0" smtClean="0">
                <a:ln w="6350">
                  <a:solidFill>
                    <a:schemeClr val="accent1">
                      <a:shade val="43000"/>
                    </a:schemeClr>
                  </a:solidFill>
                </a:ln>
                <a:solidFill>
                  <a:srgbClr val="FFFF00"/>
                </a:solidFill>
                <a:effectLst/>
                <a:latin typeface="+mn-ea"/>
                <a:ea typeface="+mn-ea"/>
              </a:rPr>
              <a:t>燃料</a:t>
            </a:r>
            <a:r>
              <a:rPr lang="zh-CN" altLang="zh-CN" b="1" dirty="0">
                <a:ln w="6350">
                  <a:solidFill>
                    <a:schemeClr val="accent1">
                      <a:shade val="43000"/>
                    </a:schemeClr>
                  </a:solidFill>
                </a:ln>
                <a:solidFill>
                  <a:srgbClr val="FFFF00"/>
                </a:solidFill>
                <a:effectLst/>
                <a:latin typeface="+mn-ea"/>
                <a:ea typeface="+mn-ea"/>
              </a:rPr>
              <a:t>供给系故障诊断排除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2780928"/>
            <a:ext cx="7848872"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a:t>
            </a:r>
            <a:r>
              <a:rPr lang="en-US" altLang="zh-CN" sz="2800" dirty="0"/>
              <a:t>KT600</a:t>
            </a:r>
            <a:r>
              <a:rPr lang="zh-CN" altLang="zh-CN" sz="2800" dirty="0"/>
              <a:t>解码器的使用方法。</a:t>
            </a:r>
          </a:p>
          <a:p>
            <a:pPr indent="457200" algn="just">
              <a:lnSpc>
                <a:spcPct val="200000"/>
              </a:lnSpc>
            </a:pPr>
            <a:r>
              <a:rPr lang="en-US" altLang="zh-CN" sz="2800" dirty="0"/>
              <a:t>2.</a:t>
            </a:r>
            <a:r>
              <a:rPr lang="zh-CN" altLang="zh-CN" sz="2800" dirty="0"/>
              <a:t>能够用解码器正确调出故障码。</a:t>
            </a:r>
          </a:p>
        </p:txBody>
      </p:sp>
      <p:sp>
        <p:nvSpPr>
          <p:cNvPr id="9" name="标题 1"/>
          <p:cNvSpPr txBox="1">
            <a:spLocks/>
          </p:cNvSpPr>
          <p:nvPr/>
        </p:nvSpPr>
        <p:spPr>
          <a:xfrm>
            <a:off x="683568" y="155679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1  </a:t>
            </a:r>
            <a:r>
              <a:rPr lang="zh-CN" altLang="zh-CN" sz="3600" b="1" dirty="0" smtClean="0">
                <a:solidFill>
                  <a:srgbClr val="FFFF00"/>
                </a:solidFill>
                <a:latin typeface="Times New Roman" pitchFamily="18" charset="0"/>
                <a:ea typeface="+mn-ea"/>
                <a:cs typeface="Times New Roman" pitchFamily="18" charset="0"/>
              </a:rPr>
              <a:t>用</a:t>
            </a:r>
            <a:r>
              <a:rPr lang="zh-CN" altLang="zh-CN" sz="3600" b="1" dirty="0">
                <a:solidFill>
                  <a:srgbClr val="FFFF00"/>
                </a:solidFill>
                <a:latin typeface="Times New Roman" pitchFamily="18" charset="0"/>
                <a:ea typeface="+mn-ea"/>
                <a:cs typeface="Times New Roman" pitchFamily="18" charset="0"/>
              </a:rPr>
              <a:t>解码器读取故障代码</a:t>
            </a:r>
            <a:endParaRPr lang="zh-CN" altLang="en-US" sz="3600" b="1" dirty="0">
              <a:solidFill>
                <a:srgbClr val="FFFF00"/>
              </a:solidFill>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23907442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404664"/>
            <a:ext cx="7848872" cy="1008112"/>
          </a:xfrm>
        </p:spPr>
        <p:txBody>
          <a:bodyPr>
            <a:noAutofit/>
          </a:bodyPr>
          <a:lstStyle/>
          <a:p>
            <a:pPr indent="0" algn="just">
              <a:lnSpc>
                <a:spcPct val="200000"/>
              </a:lnSpc>
              <a:buNone/>
            </a:pPr>
            <a:r>
              <a:rPr lang="zh-CN" altLang="en-US" sz="2400" dirty="0" smtClean="0">
                <a:solidFill>
                  <a:srgbClr val="FFFF00"/>
                </a:solidFill>
              </a:rPr>
              <a:t>主要实训器材</a:t>
            </a:r>
            <a:endParaRPr lang="en-US" altLang="zh-CN" sz="2400" dirty="0" smtClean="0">
              <a:solidFill>
                <a:srgbClr val="FFFF00"/>
              </a:solidFill>
            </a:endParaRPr>
          </a:p>
        </p:txBody>
      </p:sp>
      <p:grpSp>
        <p:nvGrpSpPr>
          <p:cNvPr id="17" name="组合 16"/>
          <p:cNvGrpSpPr/>
          <p:nvPr/>
        </p:nvGrpSpPr>
        <p:grpSpPr>
          <a:xfrm>
            <a:off x="683568" y="2492896"/>
            <a:ext cx="3096344" cy="2756012"/>
            <a:chOff x="611560" y="2420888"/>
            <a:chExt cx="2806654" cy="2105350"/>
          </a:xfrm>
        </p:grpSpPr>
        <p:sp>
          <p:nvSpPr>
            <p:cNvPr id="8" name="文本框 7"/>
            <p:cNvSpPr txBox="1"/>
            <p:nvPr/>
          </p:nvSpPr>
          <p:spPr>
            <a:xfrm>
              <a:off x="611560" y="412612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3851920" y="2492896"/>
            <a:ext cx="2232248" cy="2706831"/>
            <a:chOff x="3707904" y="2348880"/>
            <a:chExt cx="1800225" cy="2106526"/>
          </a:xfrm>
        </p:grpSpPr>
        <p:sp>
          <p:nvSpPr>
            <p:cNvPr id="12" name="文本框 11"/>
            <p:cNvSpPr txBox="1"/>
            <p:nvPr/>
          </p:nvSpPr>
          <p:spPr>
            <a:xfrm>
              <a:off x="3765976" y="4086074"/>
              <a:ext cx="1656184" cy="369332"/>
            </a:xfrm>
            <a:prstGeom prst="rect">
              <a:avLst/>
            </a:prstGeom>
            <a:noFill/>
          </p:spPr>
          <p:txBody>
            <a:bodyPr wrap="square" rtlCol="0">
              <a:spAutoFit/>
            </a:bodyPr>
            <a:lstStyle/>
            <a:p>
              <a:pPr algn="ctr"/>
              <a:r>
                <a:rPr lang="zh-CN" altLang="zh-CN" b="1" dirty="0"/>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pic>
        <p:nvPicPr>
          <p:cNvPr id="2" name="图片 1"/>
          <p:cNvPicPr>
            <a:picLocks noChangeAspect="1"/>
          </p:cNvPicPr>
          <p:nvPr/>
        </p:nvPicPr>
        <p:blipFill>
          <a:blip r:embed="rId4"/>
          <a:stretch>
            <a:fillRect/>
          </a:stretch>
        </p:blipFill>
        <p:spPr>
          <a:xfrm>
            <a:off x="6660231" y="2492896"/>
            <a:ext cx="1452365" cy="2160240"/>
          </a:xfrm>
          <a:prstGeom prst="rect">
            <a:avLst/>
          </a:prstGeom>
        </p:spPr>
      </p:pic>
      <p:sp>
        <p:nvSpPr>
          <p:cNvPr id="3" name="文本框 2"/>
          <p:cNvSpPr txBox="1"/>
          <p:nvPr/>
        </p:nvSpPr>
        <p:spPr>
          <a:xfrm>
            <a:off x="6588224" y="4725144"/>
            <a:ext cx="1584176" cy="369332"/>
          </a:xfrm>
          <a:prstGeom prst="rect">
            <a:avLst/>
          </a:prstGeom>
          <a:noFill/>
        </p:spPr>
        <p:txBody>
          <a:bodyPr wrap="square" rtlCol="0">
            <a:spAutoFit/>
          </a:bodyPr>
          <a:lstStyle/>
          <a:p>
            <a:pPr algn="ctr"/>
            <a:r>
              <a:rPr lang="en-US" altLang="zh-CN" b="1" dirty="0"/>
              <a:t>KT600</a:t>
            </a:r>
            <a:r>
              <a:rPr lang="zh-CN" altLang="zh-CN" b="1" dirty="0"/>
              <a:t>解码器</a:t>
            </a:r>
            <a:endParaRPr lang="zh-CN" altLang="en-US" b="1" dirty="0"/>
          </a:p>
        </p:txBody>
      </p:sp>
    </p:spTree>
    <p:extLst>
      <p:ext uri="{BB962C8B-B14F-4D97-AF65-F5344CB8AC3E}">
        <p14:creationId xmlns:p14="http://schemas.microsoft.com/office/powerpoint/2010/main" val="34049346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一般测试条件</a:t>
            </a:r>
            <a:endParaRPr lang="zh-CN" altLang="en-US" sz="2400" dirty="0">
              <a:solidFill>
                <a:srgbClr val="FFFF00"/>
              </a:solidFill>
            </a:endParaRPr>
          </a:p>
        </p:txBody>
      </p:sp>
      <p:sp>
        <p:nvSpPr>
          <p:cNvPr id="10" name="文本框 9"/>
          <p:cNvSpPr txBox="1"/>
          <p:nvPr/>
        </p:nvSpPr>
        <p:spPr>
          <a:xfrm>
            <a:off x="683568" y="1772816"/>
            <a:ext cx="7920880" cy="4524315"/>
          </a:xfrm>
          <a:prstGeom prst="rect">
            <a:avLst/>
          </a:prstGeom>
          <a:noFill/>
        </p:spPr>
        <p:txBody>
          <a:bodyPr wrap="square" rtlCol="0">
            <a:spAutoFit/>
          </a:bodyPr>
          <a:lstStyle/>
          <a:p>
            <a:pPr indent="457200">
              <a:lnSpc>
                <a:spcPct val="200000"/>
              </a:lnSpc>
            </a:pPr>
            <a:r>
              <a:rPr lang="en-US" altLang="zh-CN" sz="2400" dirty="0"/>
              <a:t>1.</a:t>
            </a:r>
            <a:r>
              <a:rPr lang="zh-CN" altLang="zh-CN" sz="2400" dirty="0"/>
              <a:t>打开汽车电源开关。</a:t>
            </a:r>
          </a:p>
          <a:p>
            <a:pPr indent="457200">
              <a:lnSpc>
                <a:spcPct val="200000"/>
              </a:lnSpc>
            </a:pPr>
            <a:r>
              <a:rPr lang="en-US" altLang="zh-CN" sz="2400" dirty="0"/>
              <a:t>2.</a:t>
            </a:r>
            <a:r>
              <a:rPr lang="zh-CN" altLang="zh-CN" sz="2400" dirty="0"/>
              <a:t>汽车电瓶电压应在</a:t>
            </a:r>
            <a:r>
              <a:rPr lang="en-US" altLang="zh-CN" sz="2400" dirty="0"/>
              <a:t> 11</a:t>
            </a:r>
            <a:r>
              <a:rPr lang="zh-CN" altLang="zh-CN" sz="2400" dirty="0"/>
              <a:t>～</a:t>
            </a:r>
            <a:r>
              <a:rPr lang="en-US" altLang="zh-CN" sz="2400" dirty="0"/>
              <a:t>14V</a:t>
            </a:r>
            <a:r>
              <a:rPr lang="zh-CN" altLang="zh-CN" sz="2400" dirty="0"/>
              <a:t>，</a:t>
            </a:r>
            <a:r>
              <a:rPr lang="en-US" altLang="zh-CN" sz="2400" dirty="0"/>
              <a:t>KT600 </a:t>
            </a:r>
            <a:r>
              <a:rPr lang="zh-CN" altLang="zh-CN" sz="2400" dirty="0"/>
              <a:t>的额定电压为</a:t>
            </a:r>
            <a:r>
              <a:rPr lang="en-US" altLang="zh-CN" sz="2400" dirty="0"/>
              <a:t> DC12V</a:t>
            </a:r>
            <a:r>
              <a:rPr lang="zh-CN" altLang="zh-CN" sz="2400" dirty="0"/>
              <a:t>。</a:t>
            </a:r>
          </a:p>
          <a:p>
            <a:pPr indent="457200">
              <a:lnSpc>
                <a:spcPct val="200000"/>
              </a:lnSpc>
            </a:pPr>
            <a:r>
              <a:rPr lang="en-US" altLang="zh-CN" sz="2400" dirty="0"/>
              <a:t>3.</a:t>
            </a:r>
            <a:r>
              <a:rPr lang="zh-CN" altLang="zh-CN" sz="2400" dirty="0"/>
              <a:t>节气门应处于关闭状态，即怠速结合点闭合</a:t>
            </a:r>
            <a:r>
              <a:rPr lang="zh-CN" altLang="zh-CN" sz="2400" dirty="0" smtClean="0"/>
              <a:t>。</a:t>
            </a:r>
            <a:endParaRPr lang="en-US" altLang="zh-CN" sz="2400" dirty="0" smtClean="0"/>
          </a:p>
          <a:p>
            <a:pPr indent="457200">
              <a:lnSpc>
                <a:spcPct val="200000"/>
              </a:lnSpc>
            </a:pPr>
            <a:r>
              <a:rPr lang="en-US" altLang="zh-CN" sz="2400" dirty="0"/>
              <a:t>4.</a:t>
            </a:r>
            <a:r>
              <a:rPr lang="zh-CN" altLang="zh-CN" sz="2400" dirty="0"/>
              <a:t>点火正时和怠速应在标准范围，水温和变速箱油温达到正常工作温度</a:t>
            </a:r>
          </a:p>
        </p:txBody>
      </p:sp>
    </p:spTree>
    <p:extLst>
      <p:ext uri="{BB962C8B-B14F-4D97-AF65-F5344CB8AC3E}">
        <p14:creationId xmlns:p14="http://schemas.microsoft.com/office/powerpoint/2010/main" val="11484513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188640"/>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选择测试接头和诊断座</a:t>
            </a:r>
            <a:endParaRPr lang="zh-CN" altLang="en-US" sz="2400" dirty="0">
              <a:solidFill>
                <a:srgbClr val="FFFF00"/>
              </a:solidFill>
            </a:endParaRPr>
          </a:p>
        </p:txBody>
      </p:sp>
      <p:sp>
        <p:nvSpPr>
          <p:cNvPr id="10" name="文本框 9"/>
          <p:cNvSpPr txBox="1"/>
          <p:nvPr/>
        </p:nvSpPr>
        <p:spPr>
          <a:xfrm>
            <a:off x="683568" y="980728"/>
            <a:ext cx="8208912" cy="2197140"/>
          </a:xfrm>
          <a:prstGeom prst="rect">
            <a:avLst/>
          </a:prstGeom>
          <a:noFill/>
        </p:spPr>
        <p:txBody>
          <a:bodyPr wrap="square" rtlCol="0">
            <a:spAutoFit/>
          </a:bodyPr>
          <a:lstStyle/>
          <a:p>
            <a:pPr indent="457200">
              <a:lnSpc>
                <a:spcPct val="200000"/>
              </a:lnSpc>
            </a:pPr>
            <a:r>
              <a:rPr lang="en-US" altLang="zh-CN" sz="2400" dirty="0"/>
              <a:t>KT600 </a:t>
            </a:r>
            <a:r>
              <a:rPr lang="zh-CN" altLang="zh-CN" sz="2400" dirty="0"/>
              <a:t>配有多种测试接头，根据诊断界面的提示选择相应的测试接头。不同车型的诊断座位置会有不同，找到正确的诊断座进行测试。</a:t>
            </a:r>
            <a:endParaRPr lang="en-US" altLang="zh-CN" sz="2400" dirty="0" smtClean="0"/>
          </a:p>
        </p:txBody>
      </p:sp>
      <p:sp>
        <p:nvSpPr>
          <p:cNvPr id="7" name="文本框 6"/>
          <p:cNvSpPr txBox="1"/>
          <p:nvPr/>
        </p:nvSpPr>
        <p:spPr>
          <a:xfrm>
            <a:off x="683568" y="321297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设备连接</a:t>
            </a:r>
            <a:endParaRPr lang="zh-CN" altLang="en-US" sz="2400" dirty="0">
              <a:solidFill>
                <a:srgbClr val="FFFF00"/>
              </a:solidFill>
            </a:endParaRPr>
          </a:p>
        </p:txBody>
      </p:sp>
      <p:sp>
        <p:nvSpPr>
          <p:cNvPr id="8" name="文本框 7"/>
          <p:cNvSpPr txBox="1"/>
          <p:nvPr/>
        </p:nvSpPr>
        <p:spPr>
          <a:xfrm>
            <a:off x="683568" y="4005064"/>
            <a:ext cx="8208912" cy="2197140"/>
          </a:xfrm>
          <a:prstGeom prst="rect">
            <a:avLst/>
          </a:prstGeom>
          <a:noFill/>
        </p:spPr>
        <p:txBody>
          <a:bodyPr wrap="square" rtlCol="0">
            <a:spAutoFit/>
          </a:bodyPr>
          <a:lstStyle/>
          <a:p>
            <a:pPr indent="457200">
              <a:lnSpc>
                <a:spcPct val="200000"/>
              </a:lnSpc>
            </a:pPr>
            <a:r>
              <a:rPr lang="en-US" altLang="zh-CN" sz="2400" dirty="0"/>
              <a:t>1.</a:t>
            </a:r>
            <a:r>
              <a:rPr lang="zh-CN" altLang="zh-CN" sz="2400" dirty="0"/>
              <a:t>将</a:t>
            </a:r>
            <a:r>
              <a:rPr lang="en-US" altLang="zh-CN" sz="2400" dirty="0"/>
              <a:t> KT600 </a:t>
            </a:r>
            <a:r>
              <a:rPr lang="zh-CN" altLang="zh-CN" sz="2400" dirty="0"/>
              <a:t>诊断盒插入诊断插槽，注意插入方向，将印有</a:t>
            </a:r>
            <a:r>
              <a:rPr lang="en-US" altLang="zh-CN" sz="2400" dirty="0"/>
              <a:t>“UP”</a:t>
            </a:r>
            <a:r>
              <a:rPr lang="zh-CN" altLang="zh-CN" sz="2400" dirty="0"/>
              <a:t>字样的一面朝上。</a:t>
            </a:r>
          </a:p>
          <a:p>
            <a:pPr indent="457200">
              <a:lnSpc>
                <a:spcPct val="200000"/>
              </a:lnSpc>
            </a:pPr>
            <a:r>
              <a:rPr lang="en-US" altLang="zh-CN" sz="2400" dirty="0"/>
              <a:t>2.</a:t>
            </a:r>
            <a:r>
              <a:rPr lang="zh-CN" altLang="zh-CN" sz="2400" dirty="0"/>
              <a:t>确定诊断座的位置、形状以及是否需要外接电源</a:t>
            </a:r>
            <a:r>
              <a:rPr lang="zh-CN" altLang="zh-CN" sz="2400" dirty="0" smtClean="0"/>
              <a:t>。</a:t>
            </a:r>
            <a:endParaRPr lang="zh-CN" altLang="zh-CN" sz="2400" dirty="0"/>
          </a:p>
        </p:txBody>
      </p:sp>
    </p:spTree>
    <p:extLst>
      <p:ext uri="{BB962C8B-B14F-4D97-AF65-F5344CB8AC3E}">
        <p14:creationId xmlns:p14="http://schemas.microsoft.com/office/powerpoint/2010/main" val="21643377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20688"/>
            <a:ext cx="4752528" cy="5433467"/>
          </a:xfrm>
        </p:spPr>
        <p:txBody>
          <a:bodyPr>
            <a:normAutofit/>
          </a:bodyPr>
          <a:lstStyle/>
          <a:p>
            <a:pPr marL="0" indent="457200">
              <a:lnSpc>
                <a:spcPct val="200000"/>
              </a:lnSpc>
              <a:buNone/>
            </a:pPr>
            <a:r>
              <a:rPr lang="en-US" altLang="zh-CN" sz="2400" dirty="0"/>
              <a:t>3.</a:t>
            </a:r>
            <a:r>
              <a:rPr lang="zh-CN" altLang="zh-CN" sz="2400" dirty="0"/>
              <a:t>根据车型及诊断座的形状选择相应的接头</a:t>
            </a:r>
            <a:r>
              <a:rPr lang="zh-CN" altLang="zh-CN" sz="2400" dirty="0" smtClean="0"/>
              <a:t>。</a:t>
            </a:r>
            <a:endParaRPr lang="en-US" altLang="zh-CN" sz="2400" dirty="0" smtClean="0"/>
          </a:p>
          <a:p>
            <a:pPr marL="0" indent="457200">
              <a:lnSpc>
                <a:spcPct val="200000"/>
              </a:lnSpc>
              <a:buNone/>
            </a:pPr>
            <a:r>
              <a:rPr lang="zh-CN" altLang="zh-CN" sz="2000" dirty="0"/>
              <a:t>若汽车诊断座不供电时，具体连接请</a:t>
            </a:r>
            <a:r>
              <a:rPr lang="zh-CN" altLang="zh-CN" sz="2000" dirty="0" smtClean="0"/>
              <a:t>参考</a:t>
            </a:r>
            <a:r>
              <a:rPr lang="zh-CN" altLang="en-US" sz="2000" dirty="0" smtClean="0"/>
              <a:t>右</a:t>
            </a:r>
            <a:r>
              <a:rPr lang="zh-CN" altLang="zh-CN" sz="2000" dirty="0" smtClean="0"/>
              <a:t>图</a:t>
            </a:r>
            <a:endParaRPr lang="en-US" altLang="zh-CN" sz="2000" dirty="0" smtClean="0"/>
          </a:p>
          <a:p>
            <a:pPr marL="0" indent="457200">
              <a:lnSpc>
                <a:spcPct val="200000"/>
              </a:lnSpc>
              <a:buNone/>
            </a:pPr>
            <a:r>
              <a:rPr lang="en-US" altLang="zh-CN" sz="2400" dirty="0"/>
              <a:t>4.</a:t>
            </a:r>
            <a:r>
              <a:rPr lang="zh-CN" altLang="zh-CN" sz="2400" dirty="0"/>
              <a:t>将测试延长线的一端插入</a:t>
            </a:r>
            <a:r>
              <a:rPr lang="en-US" altLang="zh-CN" sz="2400" dirty="0"/>
              <a:t> KT600 </a:t>
            </a:r>
            <a:r>
              <a:rPr lang="zh-CN" altLang="zh-CN" sz="2400" dirty="0"/>
              <a:t>的测试口内，另一端连接测试接头</a:t>
            </a:r>
            <a:r>
              <a:rPr lang="zh-CN" altLang="en-US" sz="2400" dirty="0"/>
              <a:t>。</a:t>
            </a:r>
            <a:endParaRPr lang="zh-CN" altLang="zh-CN" sz="24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36096" y="620688"/>
            <a:ext cx="3315812" cy="2875103"/>
          </a:xfrm>
          <a:prstGeom prst="rect">
            <a:avLst/>
          </a:prstGeom>
        </p:spPr>
      </p:pic>
      <p:pic>
        <p:nvPicPr>
          <p:cNvPr id="5" name="图片 4"/>
          <p:cNvPicPr>
            <a:picLocks noChangeAspect="1"/>
          </p:cNvPicPr>
          <p:nvPr/>
        </p:nvPicPr>
        <p:blipFill>
          <a:blip r:embed="rId3"/>
          <a:stretch>
            <a:fillRect/>
          </a:stretch>
        </p:blipFill>
        <p:spPr>
          <a:xfrm>
            <a:off x="5436096" y="3717032"/>
            <a:ext cx="3384749" cy="2592288"/>
          </a:xfrm>
          <a:prstGeom prst="rect">
            <a:avLst/>
          </a:prstGeom>
        </p:spPr>
      </p:pic>
    </p:spTree>
    <p:extLst>
      <p:ext uri="{BB962C8B-B14F-4D97-AF65-F5344CB8AC3E}">
        <p14:creationId xmlns:p14="http://schemas.microsoft.com/office/powerpoint/2010/main" val="28143946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3568" y="692696"/>
            <a:ext cx="7632848" cy="145847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5.</a:t>
            </a:r>
            <a:r>
              <a:rPr lang="zh-CN" altLang="zh-CN" sz="2400" dirty="0"/>
              <a:t>将连接好测试延长线的测试接头插到车辆的诊断座上，如下图所示：</a:t>
            </a:r>
          </a:p>
        </p:txBody>
      </p:sp>
      <p:pic>
        <p:nvPicPr>
          <p:cNvPr id="5" name="图片 4"/>
          <p:cNvPicPr>
            <a:picLocks noChangeAspect="1"/>
          </p:cNvPicPr>
          <p:nvPr/>
        </p:nvPicPr>
        <p:blipFill>
          <a:blip r:embed="rId2"/>
          <a:stretch>
            <a:fillRect/>
          </a:stretch>
        </p:blipFill>
        <p:spPr>
          <a:xfrm>
            <a:off x="2771800" y="2564904"/>
            <a:ext cx="3767592" cy="2901479"/>
          </a:xfrm>
          <a:prstGeom prst="rect">
            <a:avLst/>
          </a:prstGeom>
        </p:spPr>
      </p:pic>
    </p:spTree>
    <p:extLst>
      <p:ext uri="{BB962C8B-B14F-4D97-AF65-F5344CB8AC3E}">
        <p14:creationId xmlns:p14="http://schemas.microsoft.com/office/powerpoint/2010/main" val="22392934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188640"/>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进入诊断系统</a:t>
            </a:r>
            <a:endParaRPr lang="zh-CN" altLang="en-US" sz="2400" b="1" dirty="0">
              <a:solidFill>
                <a:srgbClr val="FFFF00"/>
              </a:solidFill>
            </a:endParaRPr>
          </a:p>
        </p:txBody>
      </p:sp>
      <p:grpSp>
        <p:nvGrpSpPr>
          <p:cNvPr id="3" name="组合 2"/>
          <p:cNvGrpSpPr/>
          <p:nvPr/>
        </p:nvGrpSpPr>
        <p:grpSpPr>
          <a:xfrm>
            <a:off x="683568" y="980728"/>
            <a:ext cx="8208912" cy="5488434"/>
            <a:chOff x="683568" y="980728"/>
            <a:chExt cx="8208912" cy="5488434"/>
          </a:xfrm>
        </p:grpSpPr>
        <p:sp>
          <p:nvSpPr>
            <p:cNvPr id="10" name="文本框 9"/>
            <p:cNvSpPr txBox="1"/>
            <p:nvPr/>
          </p:nvSpPr>
          <p:spPr>
            <a:xfrm>
              <a:off x="683568" y="980728"/>
              <a:ext cx="8208912" cy="145847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连接好仪器接通电源，启动</a:t>
              </a:r>
              <a:r>
                <a:rPr lang="en-US" altLang="zh-CN" sz="2400" dirty="0"/>
                <a:t> KT600 </a:t>
              </a:r>
              <a:r>
                <a:rPr lang="zh-CN" altLang="zh-CN" sz="2400" dirty="0"/>
                <a:t>进入主菜单，选择汽车诊断模块。</a:t>
              </a:r>
            </a:p>
          </p:txBody>
        </p:sp>
        <p:pic>
          <p:nvPicPr>
            <p:cNvPr id="2" name="图片 1"/>
            <p:cNvPicPr>
              <a:picLocks noChangeAspect="1"/>
            </p:cNvPicPr>
            <p:nvPr/>
          </p:nvPicPr>
          <p:blipFill>
            <a:blip r:embed="rId3"/>
            <a:stretch>
              <a:fillRect/>
            </a:stretch>
          </p:blipFill>
          <p:spPr>
            <a:xfrm>
              <a:off x="2555776" y="3212976"/>
              <a:ext cx="4240614" cy="3256186"/>
            </a:xfrm>
            <a:prstGeom prst="rect">
              <a:avLst/>
            </a:prstGeom>
          </p:spPr>
        </p:pic>
      </p:grpSp>
      <p:grpSp>
        <p:nvGrpSpPr>
          <p:cNvPr id="5" name="组合 4"/>
          <p:cNvGrpSpPr/>
          <p:nvPr/>
        </p:nvGrpSpPr>
        <p:grpSpPr>
          <a:xfrm>
            <a:off x="683568" y="980728"/>
            <a:ext cx="8208912" cy="5400600"/>
            <a:chOff x="683568" y="980728"/>
            <a:chExt cx="8208912" cy="5400600"/>
          </a:xfrm>
        </p:grpSpPr>
        <p:sp>
          <p:nvSpPr>
            <p:cNvPr id="9" name="文本框 8"/>
            <p:cNvSpPr txBox="1"/>
            <p:nvPr/>
          </p:nvSpPr>
          <p:spPr>
            <a:xfrm>
              <a:off x="683568" y="980728"/>
              <a:ext cx="8208912" cy="145847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2.</a:t>
              </a:r>
              <a:r>
                <a:rPr lang="zh-CN" altLang="zh-CN" sz="2400" dirty="0"/>
                <a:t>点击“汽车诊断”模块，进入故障测试界面，如下图所示：</a:t>
              </a:r>
            </a:p>
          </p:txBody>
        </p:sp>
        <p:pic>
          <p:nvPicPr>
            <p:cNvPr id="4" name="图片 3"/>
            <p:cNvPicPr>
              <a:picLocks noChangeAspect="1"/>
            </p:cNvPicPr>
            <p:nvPr/>
          </p:nvPicPr>
          <p:blipFill>
            <a:blip r:embed="rId4"/>
            <a:stretch>
              <a:fillRect/>
            </a:stretch>
          </p:blipFill>
          <p:spPr>
            <a:xfrm>
              <a:off x="2483768" y="3212976"/>
              <a:ext cx="4447879" cy="3168352"/>
            </a:xfrm>
            <a:prstGeom prst="rect">
              <a:avLst/>
            </a:prstGeom>
          </p:spPr>
        </p:pic>
      </p:grpSp>
      <p:grpSp>
        <p:nvGrpSpPr>
          <p:cNvPr id="12" name="组合 11"/>
          <p:cNvGrpSpPr/>
          <p:nvPr/>
        </p:nvGrpSpPr>
        <p:grpSpPr>
          <a:xfrm>
            <a:off x="683568" y="980728"/>
            <a:ext cx="8208912" cy="5388420"/>
            <a:chOff x="683568" y="980728"/>
            <a:chExt cx="8208912" cy="5388420"/>
          </a:xfrm>
        </p:grpSpPr>
        <p:sp>
          <p:nvSpPr>
            <p:cNvPr id="11" name="文本框 10"/>
            <p:cNvSpPr txBox="1"/>
            <p:nvPr/>
          </p:nvSpPr>
          <p:spPr>
            <a:xfrm>
              <a:off x="683568" y="980728"/>
              <a:ext cx="8208912" cy="2197140"/>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3.</a:t>
              </a:r>
              <a:r>
                <a:rPr lang="zh-CN" altLang="zh-CN" sz="2400" dirty="0"/>
                <a:t>选择相应的车型图标进行车辆故障测试，如点击中国车系下的奥迪大众图标，屏幕显示该车型的诊断信息，</a:t>
              </a:r>
              <a:r>
                <a:rPr lang="en-US" altLang="zh-CN" sz="2400" dirty="0"/>
                <a:t>V02.32 </a:t>
              </a:r>
              <a:r>
                <a:rPr lang="zh-CN" altLang="zh-CN" sz="2400" dirty="0"/>
                <a:t>为当前仪器内该车型的诊断车型</a:t>
              </a:r>
              <a:r>
                <a:rPr lang="zh-CN" altLang="zh-CN" sz="2400" dirty="0" smtClean="0"/>
                <a:t>版本</a:t>
              </a:r>
              <a:r>
                <a:rPr lang="zh-CN" altLang="en-US" sz="2400" dirty="0" smtClean="0"/>
                <a:t>。</a:t>
              </a:r>
              <a:endParaRPr lang="zh-CN" altLang="zh-CN" sz="2400" dirty="0"/>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27784" y="3212976"/>
              <a:ext cx="4178117" cy="3156172"/>
            </a:xfrm>
            <a:prstGeom prst="rect">
              <a:avLst/>
            </a:prstGeom>
          </p:spPr>
        </p:pic>
      </p:grpSp>
      <p:grpSp>
        <p:nvGrpSpPr>
          <p:cNvPr id="15" name="组合 14"/>
          <p:cNvGrpSpPr/>
          <p:nvPr/>
        </p:nvGrpSpPr>
        <p:grpSpPr>
          <a:xfrm>
            <a:off x="683568" y="980728"/>
            <a:ext cx="8208912" cy="5472608"/>
            <a:chOff x="683568" y="980728"/>
            <a:chExt cx="8208912" cy="5472608"/>
          </a:xfrm>
        </p:grpSpPr>
        <p:sp>
          <p:nvSpPr>
            <p:cNvPr id="14" name="文本框 13"/>
            <p:cNvSpPr txBox="1"/>
            <p:nvPr/>
          </p:nvSpPr>
          <p:spPr>
            <a:xfrm>
              <a:off x="683568" y="980728"/>
              <a:ext cx="8208912" cy="145847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4.</a:t>
              </a:r>
              <a:r>
                <a:rPr lang="zh-CN" altLang="zh-CN" sz="2400" dirty="0"/>
                <a:t>由于大众系列车型的诊断方法一样，所以直接点击选择系统栏进入下一级操作</a:t>
              </a:r>
              <a:r>
                <a:rPr lang="zh-CN" altLang="zh-CN" sz="2400" dirty="0" smtClean="0"/>
                <a:t>界面</a:t>
              </a:r>
              <a:r>
                <a:rPr lang="zh-CN" altLang="en-US" sz="2400" dirty="0" smtClean="0"/>
                <a:t>。</a:t>
              </a:r>
              <a:endParaRPr lang="zh-CN" altLang="zh-CN" sz="2400" dirty="0"/>
            </a:p>
          </p:txBody>
        </p:sp>
        <p:pic>
          <p:nvPicPr>
            <p:cNvPr id="13" name="图片 12"/>
            <p:cNvPicPr>
              <a:picLocks noChangeAspect="1"/>
            </p:cNvPicPr>
            <p:nvPr/>
          </p:nvPicPr>
          <p:blipFill>
            <a:blip r:embed="rId6"/>
            <a:stretch>
              <a:fillRect/>
            </a:stretch>
          </p:blipFill>
          <p:spPr>
            <a:xfrm>
              <a:off x="2627784" y="3212976"/>
              <a:ext cx="4187131" cy="3240360"/>
            </a:xfrm>
            <a:prstGeom prst="rect">
              <a:avLst/>
            </a:prstGeom>
          </p:spPr>
        </p:pic>
      </p:grpSp>
      <p:sp>
        <p:nvSpPr>
          <p:cNvPr id="17" name="文本框 16"/>
          <p:cNvSpPr txBox="1"/>
          <p:nvPr/>
        </p:nvSpPr>
        <p:spPr>
          <a:xfrm>
            <a:off x="683568" y="980728"/>
            <a:ext cx="8064896" cy="2197140"/>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5.</a:t>
            </a:r>
            <a:r>
              <a:rPr lang="zh-CN" altLang="zh-CN" sz="2400" dirty="0"/>
              <a:t>选择</a:t>
            </a:r>
            <a:r>
              <a:rPr lang="en-US" altLang="zh-CN" sz="2400" dirty="0"/>
              <a:t> 01-</a:t>
            </a:r>
            <a:r>
              <a:rPr lang="zh-CN" altLang="zh-CN" sz="2400" dirty="0"/>
              <a:t>发动机，将显示汽车电脑版本号，部分车型会有多屏显示，请点击查看。读取完汽车电脑版本号后，按任意键，进入系统诊断界面。</a:t>
            </a:r>
          </a:p>
        </p:txBody>
      </p:sp>
      <p:grpSp>
        <p:nvGrpSpPr>
          <p:cNvPr id="20" name="组合 19"/>
          <p:cNvGrpSpPr/>
          <p:nvPr/>
        </p:nvGrpSpPr>
        <p:grpSpPr>
          <a:xfrm>
            <a:off x="683568" y="980728"/>
            <a:ext cx="8064896" cy="5400600"/>
            <a:chOff x="683568" y="980728"/>
            <a:chExt cx="8064896" cy="5400600"/>
          </a:xfrm>
        </p:grpSpPr>
        <p:sp>
          <p:nvSpPr>
            <p:cNvPr id="18" name="文本框 17"/>
            <p:cNvSpPr txBox="1"/>
            <p:nvPr/>
          </p:nvSpPr>
          <p:spPr>
            <a:xfrm>
              <a:off x="683568" y="980728"/>
              <a:ext cx="8064896" cy="1532343"/>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6.</a:t>
              </a:r>
              <a:r>
                <a:rPr lang="zh-CN" altLang="zh-CN" sz="2400" dirty="0"/>
                <a:t>读取车辆电脑型号</a:t>
              </a:r>
            </a:p>
            <a:p>
              <a:pPr indent="457200">
                <a:lnSpc>
                  <a:spcPct val="200000"/>
                </a:lnSpc>
                <a:spcBef>
                  <a:spcPct val="20000"/>
                </a:spcBef>
                <a:buClr>
                  <a:schemeClr val="tx2"/>
                </a:buClr>
                <a:buSzPct val="60000"/>
              </a:pPr>
              <a:r>
                <a:rPr lang="zh-CN" altLang="zh-CN" sz="2400" dirty="0"/>
                <a:t>在系统功能选择菜单中选择</a:t>
              </a:r>
              <a:r>
                <a:rPr lang="en-US" altLang="zh-CN" sz="2400" dirty="0"/>
                <a:t> 01-</a:t>
              </a:r>
              <a:r>
                <a:rPr lang="zh-CN" altLang="zh-CN" sz="2400" dirty="0"/>
                <a:t>读取车辆电脑</a:t>
              </a:r>
              <a:r>
                <a:rPr lang="zh-CN" altLang="zh-CN" sz="2400" dirty="0" smtClean="0"/>
                <a:t>型号</a:t>
              </a:r>
              <a:r>
                <a:rPr lang="zh-CN" altLang="en-US" sz="2400" dirty="0" smtClean="0"/>
                <a:t>。</a:t>
              </a:r>
              <a:endParaRPr lang="zh-CN" altLang="zh-CN" sz="2400" dirty="0"/>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55776" y="3212976"/>
              <a:ext cx="4309185" cy="3168352"/>
            </a:xfrm>
            <a:prstGeom prst="rect">
              <a:avLst/>
            </a:prstGeom>
          </p:spPr>
        </p:pic>
      </p:grpSp>
      <p:grpSp>
        <p:nvGrpSpPr>
          <p:cNvPr id="24" name="组合 23"/>
          <p:cNvGrpSpPr/>
          <p:nvPr/>
        </p:nvGrpSpPr>
        <p:grpSpPr>
          <a:xfrm>
            <a:off x="683568" y="980728"/>
            <a:ext cx="8208912" cy="5670606"/>
            <a:chOff x="683568" y="980728"/>
            <a:chExt cx="8208912" cy="5670606"/>
          </a:xfrm>
        </p:grpSpPr>
        <p:sp>
          <p:nvSpPr>
            <p:cNvPr id="22" name="文本框 21"/>
            <p:cNvSpPr txBox="1"/>
            <p:nvPr/>
          </p:nvSpPr>
          <p:spPr>
            <a:xfrm>
              <a:off x="683568" y="980728"/>
              <a:ext cx="8208912" cy="3120854"/>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7.</a:t>
              </a:r>
              <a:r>
                <a:rPr lang="zh-CN" altLang="zh-CN" sz="2400" dirty="0"/>
                <a:t>读取故障码</a:t>
              </a:r>
            </a:p>
            <a:p>
              <a:pPr indent="457200">
                <a:lnSpc>
                  <a:spcPct val="200000"/>
                </a:lnSpc>
                <a:spcBef>
                  <a:spcPct val="20000"/>
                </a:spcBef>
                <a:buClr>
                  <a:schemeClr val="tx2"/>
                </a:buClr>
                <a:buSzPct val="60000"/>
              </a:pPr>
              <a:r>
                <a:rPr lang="zh-CN" altLang="zh-CN" sz="2400" dirty="0"/>
                <a:t>在系统功能选择菜单中选择</a:t>
              </a:r>
              <a:r>
                <a:rPr lang="en-US" altLang="zh-CN" sz="2400" dirty="0"/>
                <a:t> 02-</a:t>
              </a:r>
              <a:r>
                <a:rPr lang="zh-CN" altLang="zh-CN" sz="2400" dirty="0"/>
                <a:t>读取故障码，系统开始检测电脑随机存贮器（</a:t>
              </a:r>
              <a:r>
                <a:rPr lang="en-US" altLang="zh-CN" sz="2400" dirty="0"/>
                <a:t>ROM</a:t>
              </a:r>
              <a:r>
                <a:rPr lang="zh-CN" altLang="zh-CN" sz="2400" dirty="0"/>
                <a:t>）中存贮的故障记忆内容，测试完毕屏幕显示出测试结果。</a:t>
              </a:r>
            </a:p>
          </p:txBody>
        </p:sp>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43808" y="3933056"/>
              <a:ext cx="3600400" cy="2718278"/>
            </a:xfrm>
            <a:prstGeom prst="rect">
              <a:avLst/>
            </a:prstGeom>
          </p:spPr>
        </p:pic>
      </p:grpSp>
      <p:grpSp>
        <p:nvGrpSpPr>
          <p:cNvPr id="27" name="组合 26"/>
          <p:cNvGrpSpPr/>
          <p:nvPr/>
        </p:nvGrpSpPr>
        <p:grpSpPr>
          <a:xfrm>
            <a:off x="683568" y="980728"/>
            <a:ext cx="8208912" cy="5485382"/>
            <a:chOff x="683568" y="980728"/>
            <a:chExt cx="8208912" cy="5485382"/>
          </a:xfrm>
        </p:grpSpPr>
        <p:sp>
          <p:nvSpPr>
            <p:cNvPr id="26" name="文本框 25"/>
            <p:cNvSpPr txBox="1"/>
            <p:nvPr/>
          </p:nvSpPr>
          <p:spPr>
            <a:xfrm>
              <a:off x="683568" y="980728"/>
              <a:ext cx="8208912" cy="1643527"/>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8.</a:t>
              </a:r>
              <a:r>
                <a:rPr lang="zh-CN" altLang="zh-CN" sz="2400" dirty="0"/>
                <a:t>清除故障码</a:t>
              </a:r>
            </a:p>
            <a:p>
              <a:pPr indent="457200">
                <a:lnSpc>
                  <a:spcPct val="200000"/>
                </a:lnSpc>
                <a:spcBef>
                  <a:spcPct val="20000"/>
                </a:spcBef>
                <a:buClr>
                  <a:schemeClr val="tx2"/>
                </a:buClr>
                <a:buSzPct val="60000"/>
              </a:pPr>
              <a:r>
                <a:rPr lang="zh-CN" altLang="zh-CN" sz="2400" dirty="0"/>
                <a:t>在系统功能选择菜单中选择</a:t>
              </a:r>
              <a:r>
                <a:rPr lang="en-US" altLang="zh-CN" sz="2400" dirty="0"/>
                <a:t> 05-</a:t>
              </a:r>
              <a:r>
                <a:rPr lang="zh-CN" altLang="zh-CN" sz="2400" dirty="0"/>
                <a:t>清除故障码进入操作</a:t>
              </a:r>
              <a:r>
                <a:rPr lang="zh-CN" altLang="zh-CN" sz="2400" dirty="0" smtClean="0"/>
                <a:t>界面</a:t>
              </a:r>
              <a:r>
                <a:rPr lang="zh-CN" altLang="en-US" sz="2400" dirty="0" smtClean="0"/>
                <a:t>。</a:t>
              </a:r>
              <a:endParaRPr lang="zh-CN" altLang="zh-CN" sz="2400" dirty="0"/>
            </a:p>
          </p:txBody>
        </p:sp>
        <p:pic>
          <p:nvPicPr>
            <p:cNvPr id="25" name="图片 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55776" y="3212976"/>
              <a:ext cx="4320480" cy="3253134"/>
            </a:xfrm>
            <a:prstGeom prst="rect">
              <a:avLst/>
            </a:prstGeom>
          </p:spPr>
        </p:pic>
      </p:grpSp>
    </p:spTree>
    <p:extLst>
      <p:ext uri="{BB962C8B-B14F-4D97-AF65-F5344CB8AC3E}">
        <p14:creationId xmlns:p14="http://schemas.microsoft.com/office/powerpoint/2010/main" val="72079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控制汽油喷射发动机</a:t>
            </a:r>
            <a:r>
              <a:rPr lang="zh-CN" altLang="zh-CN" sz="3600" b="1" dirty="0" smtClean="0">
                <a:solidFill>
                  <a:srgbClr val="FFFF00"/>
                </a:solidFill>
                <a:effectLst/>
                <a:latin typeface="+mn-ea"/>
                <a:ea typeface="+mn-ea"/>
              </a:rPr>
              <a:t>起</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动</a:t>
            </a:r>
            <a:r>
              <a:rPr lang="zh-CN" altLang="zh-CN" sz="3600" b="1" dirty="0">
                <a:solidFill>
                  <a:srgbClr val="FFFF00"/>
                </a:solidFill>
                <a:effectLst/>
                <a:latin typeface="+mn-ea"/>
                <a:ea typeface="+mn-ea"/>
              </a:rPr>
              <a:t>困难故障的诊断与排除</a:t>
            </a:r>
          </a:p>
        </p:txBody>
      </p:sp>
      <p:sp>
        <p:nvSpPr>
          <p:cNvPr id="4" name="文本框 3"/>
          <p:cNvSpPr txBox="1"/>
          <p:nvPr/>
        </p:nvSpPr>
        <p:spPr>
          <a:xfrm>
            <a:off x="683568" y="1988840"/>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掌握电子控制汽油喷射发动机起动困难故障现象、原因；</a:t>
            </a:r>
          </a:p>
          <a:p>
            <a:pPr indent="457200" algn="just">
              <a:lnSpc>
                <a:spcPct val="200000"/>
              </a:lnSpc>
            </a:pPr>
            <a:r>
              <a:rPr lang="en-US" altLang="zh-CN" sz="2800" dirty="0"/>
              <a:t>2.</a:t>
            </a:r>
            <a:r>
              <a:rPr lang="zh-CN" altLang="zh-CN" sz="2800" dirty="0"/>
              <a:t>掌握电子控制汽油喷射发动机起动困难故障排除方法。</a:t>
            </a:r>
            <a:endParaRPr lang="en-US" altLang="zh-CN" sz="2800" dirty="0"/>
          </a:p>
        </p:txBody>
      </p:sp>
    </p:spTree>
    <p:extLst>
      <p:ext uri="{BB962C8B-B14F-4D97-AF65-F5344CB8AC3E}">
        <p14:creationId xmlns:p14="http://schemas.microsoft.com/office/powerpoint/2010/main" val="41049248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424700712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起动时曲轴转动速度正常，但需要较长时间才能起动，或有明显着车征兆而不能起动</a:t>
            </a:r>
            <a:r>
              <a:rPr lang="zh-CN" altLang="zh-CN" sz="2400" dirty="0" smtClean="0"/>
              <a:t>。</a:t>
            </a:r>
            <a:endParaRPr lang="en-US" altLang="zh-CN" sz="2400" dirty="0" smtClean="0"/>
          </a:p>
          <a:p>
            <a:pPr marL="0" indent="457200">
              <a:lnSpc>
                <a:spcPct val="200000"/>
              </a:lnSpc>
              <a:buNone/>
            </a:pPr>
            <a:r>
              <a:rPr lang="zh-CN" altLang="zh-CN" sz="2400" b="1" dirty="0">
                <a:solidFill>
                  <a:srgbClr val="FFFF00"/>
                </a:solidFill>
              </a:rPr>
              <a:t>故障原因</a:t>
            </a:r>
          </a:p>
          <a:p>
            <a:pPr marL="0" indent="457200">
              <a:lnSpc>
                <a:spcPct val="200000"/>
              </a:lnSpc>
              <a:buNone/>
            </a:pPr>
            <a:r>
              <a:rPr lang="en-US" altLang="zh-CN" sz="2400" dirty="0"/>
              <a:t>1.</a:t>
            </a:r>
            <a:r>
              <a:rPr lang="zh-CN" altLang="zh-CN" sz="2400" dirty="0"/>
              <a:t>空气供给装置有漏气部位。</a:t>
            </a:r>
          </a:p>
          <a:p>
            <a:pPr marL="0" indent="457200">
              <a:lnSpc>
                <a:spcPct val="200000"/>
              </a:lnSpc>
              <a:buNone/>
            </a:pPr>
            <a:r>
              <a:rPr lang="en-US" altLang="zh-CN" sz="2400" dirty="0"/>
              <a:t>2.</a:t>
            </a:r>
            <a:r>
              <a:rPr lang="zh-CN" altLang="zh-CN" sz="2400" dirty="0"/>
              <a:t>燃油供给装置供油压力太低。</a:t>
            </a:r>
          </a:p>
          <a:p>
            <a:pPr marL="0" indent="457200">
              <a:lnSpc>
                <a:spcPct val="200000"/>
              </a:lnSpc>
              <a:buNone/>
            </a:pPr>
            <a:r>
              <a:rPr lang="en-US" altLang="zh-CN" sz="2400" dirty="0"/>
              <a:t>3.</a:t>
            </a:r>
            <a:r>
              <a:rPr lang="zh-CN" altLang="zh-CN" sz="2400" dirty="0"/>
              <a:t>空气滤清器滤心堵塞</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水温传感器工作不良</a:t>
            </a:r>
            <a:r>
              <a:rPr lang="zh-CN" altLang="zh-CN" sz="2400" dirty="0" smtClean="0"/>
              <a:t>。</a:t>
            </a:r>
            <a:endParaRPr lang="zh-CN" altLang="zh-CN" sz="2400" dirty="0"/>
          </a:p>
        </p:txBody>
      </p:sp>
    </p:spTree>
    <p:extLst>
      <p:ext uri="{BB962C8B-B14F-4D97-AF65-F5344CB8AC3E}">
        <p14:creationId xmlns:p14="http://schemas.microsoft.com/office/powerpoint/2010/main" val="24068205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830997"/>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空气滤清器的维护</a:t>
            </a:r>
            <a:endParaRPr lang="zh-CN" altLang="en-US" sz="2400" dirty="0">
              <a:solidFill>
                <a:srgbClr val="FFFF00"/>
              </a:solidFill>
            </a:endParaRPr>
          </a:p>
        </p:txBody>
      </p:sp>
      <p:grpSp>
        <p:nvGrpSpPr>
          <p:cNvPr id="4" name="组合 3"/>
          <p:cNvGrpSpPr/>
          <p:nvPr/>
        </p:nvGrpSpPr>
        <p:grpSpPr>
          <a:xfrm>
            <a:off x="683568" y="1772816"/>
            <a:ext cx="8064896" cy="4798840"/>
            <a:chOff x="683568" y="1772816"/>
            <a:chExt cx="8064896" cy="4798840"/>
          </a:xfrm>
        </p:grpSpPr>
        <p:sp>
          <p:nvSpPr>
            <p:cNvPr id="10" name="文本框 9"/>
            <p:cNvSpPr txBox="1"/>
            <p:nvPr/>
          </p:nvSpPr>
          <p:spPr>
            <a:xfrm>
              <a:off x="683568" y="1772816"/>
              <a:ext cx="8064896" cy="1458476"/>
            </a:xfrm>
            <a:prstGeom prst="rect">
              <a:avLst/>
            </a:prstGeom>
            <a:noFill/>
          </p:spPr>
          <p:txBody>
            <a:bodyPr wrap="square" rtlCol="0">
              <a:spAutoFit/>
            </a:bodyPr>
            <a:lstStyle/>
            <a:p>
              <a:pPr indent="457200">
                <a:lnSpc>
                  <a:spcPct val="200000"/>
                </a:lnSpc>
              </a:pPr>
              <a:r>
                <a:rPr lang="en-US" altLang="zh-CN" sz="2400" dirty="0"/>
                <a:t>1.</a:t>
              </a:r>
              <a:r>
                <a:rPr lang="zh-CN" altLang="zh-CN" sz="2400" dirty="0"/>
                <a:t>松开滤清器锁扣，用抹布擦拭空气滤清器外部，防止杂质掉入里面，取出滤芯。</a:t>
              </a:r>
              <a:endParaRPr lang="zh-CN" altLang="en-US" sz="2400" dirty="0"/>
            </a:p>
          </p:txBody>
        </p:sp>
        <p:pic>
          <p:nvPicPr>
            <p:cNvPr id="3" name="图片 2"/>
            <p:cNvPicPr>
              <a:picLocks noChangeAspect="1"/>
            </p:cNvPicPr>
            <p:nvPr/>
          </p:nvPicPr>
          <p:blipFill>
            <a:blip r:embed="rId3"/>
            <a:stretch>
              <a:fillRect/>
            </a:stretch>
          </p:blipFill>
          <p:spPr>
            <a:xfrm>
              <a:off x="2987824" y="3284984"/>
              <a:ext cx="3168352" cy="3286672"/>
            </a:xfrm>
            <a:prstGeom prst="rect">
              <a:avLst/>
            </a:prstGeom>
          </p:spPr>
        </p:pic>
      </p:grpSp>
      <p:grpSp>
        <p:nvGrpSpPr>
          <p:cNvPr id="37" name="组合 36"/>
          <p:cNvGrpSpPr/>
          <p:nvPr/>
        </p:nvGrpSpPr>
        <p:grpSpPr>
          <a:xfrm>
            <a:off x="683568" y="1772816"/>
            <a:ext cx="8064896" cy="4553248"/>
            <a:chOff x="755576" y="1484784"/>
            <a:chExt cx="8064896" cy="4553248"/>
          </a:xfrm>
        </p:grpSpPr>
        <p:sp>
          <p:nvSpPr>
            <p:cNvPr id="40" name="文本框 39"/>
            <p:cNvSpPr txBox="1"/>
            <p:nvPr/>
          </p:nvSpPr>
          <p:spPr>
            <a:xfrm>
              <a:off x="755576" y="1484784"/>
              <a:ext cx="8064896" cy="1569660"/>
            </a:xfrm>
            <a:prstGeom prst="rect">
              <a:avLst/>
            </a:prstGeom>
            <a:noFill/>
          </p:spPr>
          <p:txBody>
            <a:bodyPr wrap="square" rtlCol="0">
              <a:spAutoFit/>
            </a:bodyPr>
            <a:lstStyle/>
            <a:p>
              <a:pPr indent="457200">
                <a:lnSpc>
                  <a:spcPct val="200000"/>
                </a:lnSpc>
              </a:pPr>
              <a:r>
                <a:rPr lang="en-US" altLang="zh-CN" sz="2400" dirty="0">
                  <a:latin typeface="Times New Roman" panose="02020603050405020304" pitchFamily="18" charset="0"/>
                  <a:cs typeface="Times New Roman" panose="02020603050405020304" pitchFamily="18" charset="0"/>
                </a:rPr>
                <a:t>2.</a:t>
              </a:r>
              <a:r>
                <a:rPr lang="zh-CN" altLang="zh-CN" sz="2400" dirty="0"/>
                <a:t>外观检查：检查滤清器外壳有无凹陷、破损，若有应进行修整或更换。</a:t>
              </a:r>
              <a:endParaRPr lang="zh-CN" altLang="en-US" sz="2400" dirty="0"/>
            </a:p>
          </p:txBody>
        </p:sp>
        <p:pic>
          <p:nvPicPr>
            <p:cNvPr id="42" name="图片 41"/>
            <p:cNvPicPr>
              <a:picLocks noChangeAspect="1"/>
            </p:cNvPicPr>
            <p:nvPr/>
          </p:nvPicPr>
          <p:blipFill>
            <a:blip r:embed="rId4"/>
            <a:stretch>
              <a:fillRect/>
            </a:stretch>
          </p:blipFill>
          <p:spPr>
            <a:xfrm>
              <a:off x="2915816" y="3199036"/>
              <a:ext cx="3468330" cy="2838996"/>
            </a:xfrm>
            <a:prstGeom prst="rect">
              <a:avLst/>
            </a:prstGeom>
          </p:spPr>
        </p:pic>
      </p:grpSp>
    </p:spTree>
    <p:extLst>
      <p:ext uri="{BB962C8B-B14F-4D97-AF65-F5344CB8AC3E}">
        <p14:creationId xmlns:p14="http://schemas.microsoft.com/office/powerpoint/2010/main" val="347817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836712"/>
            <a:ext cx="8003232" cy="5289451"/>
          </a:xfrm>
        </p:spPr>
        <p:txBody>
          <a:bodyPr>
            <a:normAutofit/>
          </a:bodyPr>
          <a:lstStyle/>
          <a:p>
            <a:pPr marL="0" indent="457200">
              <a:lnSpc>
                <a:spcPct val="190000"/>
              </a:lnSpc>
              <a:buNone/>
            </a:pPr>
            <a:r>
              <a:rPr lang="en-US" altLang="zh-CN" sz="2400" dirty="0"/>
              <a:t>5.</a:t>
            </a:r>
            <a:r>
              <a:rPr lang="zh-CN" altLang="zh-CN" sz="2400" dirty="0"/>
              <a:t>空气流量计故障。</a:t>
            </a:r>
          </a:p>
          <a:p>
            <a:pPr marL="0" indent="457200">
              <a:lnSpc>
                <a:spcPct val="190000"/>
              </a:lnSpc>
              <a:buNone/>
            </a:pPr>
            <a:r>
              <a:rPr lang="en-US" altLang="zh-CN" sz="2400" dirty="0"/>
              <a:t>6.</a:t>
            </a:r>
            <a:r>
              <a:rPr lang="zh-CN" altLang="zh-CN" sz="2400" dirty="0"/>
              <a:t>怠速控制阀或附加空气阀工作不良。</a:t>
            </a:r>
          </a:p>
          <a:p>
            <a:pPr marL="0" indent="457200">
              <a:lnSpc>
                <a:spcPct val="190000"/>
              </a:lnSpc>
              <a:buNone/>
            </a:pPr>
            <a:r>
              <a:rPr lang="en-US" altLang="zh-CN" sz="2400" dirty="0"/>
              <a:t>7.</a:t>
            </a:r>
            <a:r>
              <a:rPr lang="zh-CN" altLang="zh-CN" sz="2400" dirty="0"/>
              <a:t>喷油器漏油或雾化不良。</a:t>
            </a:r>
          </a:p>
          <a:p>
            <a:pPr marL="0" indent="457200">
              <a:lnSpc>
                <a:spcPct val="190000"/>
              </a:lnSpc>
              <a:buNone/>
            </a:pPr>
            <a:r>
              <a:rPr lang="en-US" altLang="zh-CN" sz="2400" dirty="0"/>
              <a:t>8.</a:t>
            </a:r>
            <a:r>
              <a:rPr lang="zh-CN" altLang="zh-CN" sz="2400" dirty="0"/>
              <a:t>气缸压力过低。</a:t>
            </a:r>
          </a:p>
          <a:p>
            <a:pPr marL="0" indent="457200">
              <a:lnSpc>
                <a:spcPct val="190000"/>
              </a:lnSpc>
              <a:buNone/>
            </a:pPr>
            <a:r>
              <a:rPr lang="en-US" altLang="zh-CN" sz="2400" dirty="0"/>
              <a:t>9.</a:t>
            </a:r>
            <a:r>
              <a:rPr lang="zh-CN" altLang="zh-CN" sz="2400" dirty="0"/>
              <a:t>冷起动喷油器不工作。</a:t>
            </a:r>
          </a:p>
          <a:p>
            <a:pPr marL="0" indent="457200">
              <a:lnSpc>
                <a:spcPct val="190000"/>
              </a:lnSpc>
              <a:buNone/>
            </a:pPr>
            <a:r>
              <a:rPr lang="en-US" altLang="zh-CN" sz="2400" dirty="0"/>
              <a:t>10.</a:t>
            </a:r>
            <a:r>
              <a:rPr lang="zh-CN" altLang="zh-CN" sz="2400" dirty="0"/>
              <a:t>点火正时不正确。</a:t>
            </a:r>
          </a:p>
        </p:txBody>
      </p:sp>
    </p:spTree>
    <p:extLst>
      <p:ext uri="{BB962C8B-B14F-4D97-AF65-F5344CB8AC3E}">
        <p14:creationId xmlns:p14="http://schemas.microsoft.com/office/powerpoint/2010/main" val="24185007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616624"/>
          </a:xfrm>
        </p:spPr>
        <p:txBody>
          <a:bodyPr>
            <a:normAutofit/>
          </a:bodyPr>
          <a:lstStyle/>
          <a:p>
            <a:pPr marL="0" indent="457200">
              <a:lnSpc>
                <a:spcPct val="200000"/>
              </a:lnSpc>
              <a:buNone/>
            </a:pPr>
            <a:r>
              <a:rPr lang="zh-CN" altLang="zh-CN" sz="2400" b="1" dirty="0">
                <a:solidFill>
                  <a:srgbClr val="FFFF00"/>
                </a:solidFill>
              </a:rPr>
              <a:t>故障诊断与排除</a:t>
            </a:r>
          </a:p>
          <a:p>
            <a:pPr marL="0" indent="457200">
              <a:lnSpc>
                <a:spcPct val="190000"/>
              </a:lnSpc>
              <a:buNone/>
            </a:pPr>
            <a:r>
              <a:rPr lang="zh-CN" altLang="zh-CN" sz="2400" dirty="0"/>
              <a:t>对于起动困难的故障，应分清是在冷车时出现还是在热车时出现，或者不论冷车、热车均出现</a:t>
            </a:r>
            <a:r>
              <a:rPr lang="zh-CN" altLang="zh-CN" sz="2400" dirty="0" smtClean="0"/>
              <a:t>。</a:t>
            </a:r>
            <a:endParaRPr lang="en-US" altLang="zh-CN" sz="2400" dirty="0" smtClean="0"/>
          </a:p>
          <a:p>
            <a:pPr marL="0" indent="457200">
              <a:lnSpc>
                <a:spcPct val="190000"/>
              </a:lnSpc>
              <a:buNone/>
            </a:pPr>
            <a:r>
              <a:rPr lang="zh-CN" altLang="zh-CN" sz="2400" dirty="0"/>
              <a:t>所谓冷车起动困难是指冷车起动时需要几次才能起动着车，而热车起动时较容易着车</a:t>
            </a:r>
            <a:r>
              <a:rPr lang="zh-CN" altLang="zh-CN" sz="2400" dirty="0" smtClean="0"/>
              <a:t>。</a:t>
            </a:r>
            <a:endParaRPr lang="en-US" altLang="zh-CN" sz="2400" dirty="0" smtClean="0"/>
          </a:p>
          <a:p>
            <a:pPr marL="0" indent="457200">
              <a:lnSpc>
                <a:spcPct val="190000"/>
              </a:lnSpc>
              <a:buNone/>
            </a:pPr>
            <a:r>
              <a:rPr lang="zh-CN" altLang="zh-CN" sz="2400" dirty="0"/>
              <a:t>所谓热车起动困难是指冷车起动正常，而热车起动困难，甚至不能起动</a:t>
            </a:r>
            <a:r>
              <a:rPr lang="zh-CN" altLang="zh-CN" sz="2400" dirty="0" smtClean="0"/>
              <a:t>。</a:t>
            </a:r>
            <a:endParaRPr lang="zh-CN" altLang="zh-CN" sz="2400" dirty="0"/>
          </a:p>
        </p:txBody>
      </p:sp>
    </p:spTree>
    <p:extLst>
      <p:ext uri="{BB962C8B-B14F-4D97-AF65-F5344CB8AC3E}">
        <p14:creationId xmlns:p14="http://schemas.microsoft.com/office/powerpoint/2010/main" val="18741783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476672"/>
            <a:ext cx="6264696" cy="5703918"/>
          </a:xfrm>
          <a:prstGeom prst="rect">
            <a:avLst/>
          </a:prstGeom>
          <a:solidFill>
            <a:schemeClr val="tx1"/>
          </a:solidFill>
        </p:spPr>
      </p:pic>
      <p:sp>
        <p:nvSpPr>
          <p:cNvPr id="5" name="文本框 4"/>
          <p:cNvSpPr txBox="1"/>
          <p:nvPr/>
        </p:nvSpPr>
        <p:spPr>
          <a:xfrm>
            <a:off x="1547664" y="6309320"/>
            <a:ext cx="6264696" cy="369332"/>
          </a:xfrm>
          <a:prstGeom prst="rect">
            <a:avLst/>
          </a:prstGeom>
          <a:noFill/>
        </p:spPr>
        <p:txBody>
          <a:bodyPr wrap="square" rtlCol="0">
            <a:spAutoFit/>
          </a:bodyPr>
          <a:lstStyle/>
          <a:p>
            <a:pPr algn="ctr"/>
            <a:r>
              <a:rPr lang="zh-CN" altLang="zh-CN" b="1" dirty="0"/>
              <a:t>冷车起动</a:t>
            </a:r>
            <a:r>
              <a:rPr lang="zh-CN" altLang="zh-CN" b="1" dirty="0" smtClean="0"/>
              <a:t>困难诊断步骤</a:t>
            </a:r>
            <a:endParaRPr lang="zh-CN" altLang="zh-CN" b="1" dirty="0"/>
          </a:p>
        </p:txBody>
      </p:sp>
    </p:spTree>
    <p:extLst>
      <p:ext uri="{BB962C8B-B14F-4D97-AF65-F5344CB8AC3E}">
        <p14:creationId xmlns:p14="http://schemas.microsoft.com/office/powerpoint/2010/main" val="399843523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47664" y="6309320"/>
            <a:ext cx="6264696" cy="369332"/>
          </a:xfrm>
          <a:prstGeom prst="rect">
            <a:avLst/>
          </a:prstGeom>
          <a:noFill/>
        </p:spPr>
        <p:txBody>
          <a:bodyPr wrap="square" rtlCol="0">
            <a:spAutoFit/>
          </a:bodyPr>
          <a:lstStyle/>
          <a:p>
            <a:pPr algn="ctr"/>
            <a:r>
              <a:rPr lang="zh-CN" altLang="en-US" b="1" dirty="0" smtClean="0"/>
              <a:t>热</a:t>
            </a:r>
            <a:r>
              <a:rPr lang="zh-CN" altLang="zh-CN" b="1" dirty="0" smtClean="0"/>
              <a:t>车</a:t>
            </a:r>
            <a:r>
              <a:rPr lang="zh-CN" altLang="zh-CN" b="1" dirty="0"/>
              <a:t>起动</a:t>
            </a:r>
            <a:r>
              <a:rPr lang="zh-CN" altLang="zh-CN" b="1" dirty="0" smtClean="0"/>
              <a:t>困难诊断步骤</a:t>
            </a:r>
            <a:endParaRPr lang="zh-CN" altLang="zh-CN" b="1"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1640" y="332656"/>
            <a:ext cx="6480720" cy="5962262"/>
          </a:xfrm>
          <a:prstGeom prst="rect">
            <a:avLst/>
          </a:prstGeom>
          <a:solidFill>
            <a:schemeClr val="tx1"/>
          </a:solidFill>
        </p:spPr>
      </p:pic>
    </p:spTree>
    <p:extLst>
      <p:ext uri="{BB962C8B-B14F-4D97-AF65-F5344CB8AC3E}">
        <p14:creationId xmlns:p14="http://schemas.microsoft.com/office/powerpoint/2010/main" val="211063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3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a:t>
            </a:r>
            <a:r>
              <a:rPr lang="zh-CN" altLang="zh-CN" sz="3600" b="1" dirty="0" smtClean="0">
                <a:solidFill>
                  <a:srgbClr val="FFFF00"/>
                </a:solidFill>
                <a:effectLst/>
                <a:latin typeface="+mn-ea"/>
                <a:ea typeface="+mn-ea"/>
              </a:rPr>
              <a:t>发动机</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怠</a:t>
            </a:r>
            <a:r>
              <a:rPr lang="zh-CN" altLang="zh-CN" sz="3600" b="1" dirty="0">
                <a:solidFill>
                  <a:srgbClr val="FFFF00"/>
                </a:solidFill>
                <a:effectLst/>
                <a:latin typeface="+mn-ea"/>
                <a:ea typeface="+mn-ea"/>
              </a:rPr>
              <a:t>速过低故障的诊断与排除</a:t>
            </a:r>
          </a:p>
        </p:txBody>
      </p:sp>
      <p:sp>
        <p:nvSpPr>
          <p:cNvPr id="4" name="文本框 3"/>
          <p:cNvSpPr txBox="1"/>
          <p:nvPr/>
        </p:nvSpPr>
        <p:spPr>
          <a:xfrm>
            <a:off x="683568" y="1772816"/>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掌握电子控制汽油喷射发动机怠速过低故障现象、原因；</a:t>
            </a:r>
          </a:p>
          <a:p>
            <a:pPr indent="457200" algn="just">
              <a:lnSpc>
                <a:spcPct val="200000"/>
              </a:lnSpc>
            </a:pPr>
            <a:r>
              <a:rPr lang="en-US" altLang="zh-CN" sz="2800" dirty="0"/>
              <a:t>2.</a:t>
            </a:r>
            <a:r>
              <a:rPr lang="zh-CN" altLang="zh-CN" sz="2800" dirty="0"/>
              <a:t>掌握电子控制汽油喷射发动机怠速过低故障排除方法。</a:t>
            </a:r>
            <a:endParaRPr lang="en-US" altLang="zh-CN" sz="2800" dirty="0"/>
          </a:p>
        </p:txBody>
      </p:sp>
    </p:spTree>
    <p:extLst>
      <p:ext uri="{BB962C8B-B14F-4D97-AF65-F5344CB8AC3E}">
        <p14:creationId xmlns:p14="http://schemas.microsoft.com/office/powerpoint/2010/main" val="268156502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17570880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发动机起动正常，但不论冷车或热车，怠速转速过低，怠速运转不稳定，易熄火</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怠速控制阀或旁通空气阀工作不良。</a:t>
            </a:r>
          </a:p>
          <a:p>
            <a:pPr marL="0" indent="457200">
              <a:lnSpc>
                <a:spcPct val="200000"/>
              </a:lnSpc>
              <a:buNone/>
            </a:pPr>
            <a:r>
              <a:rPr lang="en-US" altLang="zh-CN" sz="2400" dirty="0"/>
              <a:t>2.</a:t>
            </a:r>
            <a:r>
              <a:rPr lang="zh-CN" altLang="zh-CN" sz="2400" dirty="0"/>
              <a:t>怠速空气通道堵塞。</a:t>
            </a:r>
          </a:p>
          <a:p>
            <a:pPr marL="0" indent="457200">
              <a:lnSpc>
                <a:spcPct val="200000"/>
              </a:lnSpc>
              <a:buNone/>
            </a:pPr>
            <a:r>
              <a:rPr lang="en-US" altLang="zh-CN" sz="2400" dirty="0"/>
              <a:t>3.</a:t>
            </a:r>
            <a:r>
              <a:rPr lang="zh-CN" altLang="zh-CN" sz="2400" dirty="0"/>
              <a:t>节气门位置传感器信号不正确。</a:t>
            </a:r>
          </a:p>
          <a:p>
            <a:pPr marL="0" indent="457200">
              <a:lnSpc>
                <a:spcPct val="200000"/>
              </a:lnSpc>
              <a:buNone/>
            </a:pPr>
            <a:endParaRPr lang="zh-CN" altLang="zh-CN" sz="2400" dirty="0"/>
          </a:p>
        </p:txBody>
      </p:sp>
    </p:spTree>
    <p:extLst>
      <p:ext uri="{BB962C8B-B14F-4D97-AF65-F5344CB8AC3E}">
        <p14:creationId xmlns:p14="http://schemas.microsoft.com/office/powerpoint/2010/main" val="8981979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8003232" cy="5688632"/>
          </a:xfrm>
        </p:spPr>
        <p:txBody>
          <a:bodyPr>
            <a:noAutofit/>
          </a:bodyPr>
          <a:lstStyle/>
          <a:p>
            <a:pPr marL="0" indent="457200">
              <a:lnSpc>
                <a:spcPct val="200000"/>
              </a:lnSpc>
              <a:buNone/>
            </a:pPr>
            <a:r>
              <a:rPr lang="en-US" altLang="zh-CN" sz="2400" dirty="0"/>
              <a:t>4.</a:t>
            </a:r>
            <a:r>
              <a:rPr lang="zh-CN" altLang="zh-CN" sz="2400" dirty="0"/>
              <a:t>空气流量计或进气压力传感器信号不正确。</a:t>
            </a:r>
          </a:p>
          <a:p>
            <a:pPr marL="0" indent="457200">
              <a:lnSpc>
                <a:spcPct val="200000"/>
              </a:lnSpc>
              <a:buNone/>
            </a:pPr>
            <a:r>
              <a:rPr lang="en-US" altLang="zh-CN" sz="2400" dirty="0"/>
              <a:t>5.</a:t>
            </a:r>
            <a:r>
              <a:rPr lang="zh-CN" altLang="zh-CN" sz="2400" dirty="0"/>
              <a:t>氧传感器信号错误。</a:t>
            </a:r>
          </a:p>
          <a:p>
            <a:pPr marL="0" indent="457200">
              <a:lnSpc>
                <a:spcPct val="200000"/>
              </a:lnSpc>
              <a:buNone/>
            </a:pPr>
            <a:r>
              <a:rPr lang="en-US" altLang="zh-CN" sz="2400" dirty="0"/>
              <a:t>6.</a:t>
            </a:r>
            <a:r>
              <a:rPr lang="zh-CN" altLang="zh-CN" sz="2400" dirty="0"/>
              <a:t>供油压力过低。</a:t>
            </a:r>
          </a:p>
          <a:p>
            <a:pPr marL="0" indent="457200">
              <a:lnSpc>
                <a:spcPct val="200000"/>
              </a:lnSpc>
              <a:buNone/>
            </a:pPr>
            <a:r>
              <a:rPr lang="en-US" altLang="zh-CN" sz="2400" dirty="0"/>
              <a:t>7.</a:t>
            </a:r>
            <a:r>
              <a:rPr lang="zh-CN" altLang="zh-CN" sz="2400" dirty="0"/>
              <a:t>喷油器工作不良。</a:t>
            </a:r>
          </a:p>
          <a:p>
            <a:pPr marL="0" indent="457200">
              <a:lnSpc>
                <a:spcPct val="200000"/>
              </a:lnSpc>
              <a:buNone/>
            </a:pPr>
            <a:r>
              <a:rPr lang="en-US" altLang="zh-CN" sz="2400" dirty="0"/>
              <a:t>8.</a:t>
            </a:r>
            <a:r>
              <a:rPr lang="zh-CN" altLang="zh-CN" sz="2400" dirty="0"/>
              <a:t>空气供给装置部分有漏气部位。</a:t>
            </a:r>
          </a:p>
          <a:p>
            <a:pPr marL="0" indent="457200">
              <a:lnSpc>
                <a:spcPct val="200000"/>
              </a:lnSpc>
              <a:buNone/>
            </a:pPr>
            <a:r>
              <a:rPr lang="en-US" altLang="zh-CN" sz="2400" dirty="0"/>
              <a:t>9.</a:t>
            </a:r>
            <a:r>
              <a:rPr lang="zh-CN" altLang="zh-CN" sz="2400" dirty="0"/>
              <a:t>废气再循环装置工作不良。</a:t>
            </a:r>
          </a:p>
          <a:p>
            <a:pPr marL="0" indent="457200">
              <a:lnSpc>
                <a:spcPct val="200000"/>
              </a:lnSpc>
              <a:buNone/>
            </a:pPr>
            <a:r>
              <a:rPr lang="en-US" altLang="zh-CN" sz="2400" dirty="0"/>
              <a:t>10.</a:t>
            </a:r>
            <a:r>
              <a:rPr lang="zh-CN" altLang="zh-CN" sz="2400" dirty="0"/>
              <a:t>气缸压缩压力过低。</a:t>
            </a:r>
          </a:p>
        </p:txBody>
      </p:sp>
    </p:spTree>
    <p:extLst>
      <p:ext uri="{BB962C8B-B14F-4D97-AF65-F5344CB8AC3E}">
        <p14:creationId xmlns:p14="http://schemas.microsoft.com/office/powerpoint/2010/main" val="55004897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792088"/>
          </a:xfrm>
        </p:spPr>
        <p:txBody>
          <a:bodyPr>
            <a:normAutofit lnSpcReduction="10000"/>
          </a:bodyPr>
          <a:lstStyle/>
          <a:p>
            <a:pPr marL="0" indent="457200">
              <a:lnSpc>
                <a:spcPct val="200000"/>
              </a:lnSpc>
              <a:buNone/>
            </a:pPr>
            <a:r>
              <a:rPr lang="zh-CN" altLang="zh-CN" sz="2400" b="1" dirty="0">
                <a:solidFill>
                  <a:srgbClr val="FFFF00"/>
                </a:solidFill>
              </a:rPr>
              <a:t>故障诊断与</a:t>
            </a:r>
            <a:r>
              <a:rPr lang="zh-CN" altLang="zh-CN" sz="2400" b="1" dirty="0" smtClean="0">
                <a:solidFill>
                  <a:srgbClr val="FFFF00"/>
                </a:solidFill>
              </a:rPr>
              <a:t>排除</a:t>
            </a:r>
            <a:endParaRPr lang="zh-CN" altLang="zh-CN" sz="2400" b="1" dirty="0">
              <a:solidFill>
                <a:srgbClr val="FFFF00"/>
              </a:solidFill>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9712" y="1412776"/>
            <a:ext cx="5472608" cy="4373941"/>
          </a:xfrm>
          <a:prstGeom prst="rect">
            <a:avLst/>
          </a:prstGeom>
          <a:solidFill>
            <a:schemeClr val="tx1"/>
          </a:solidFill>
        </p:spPr>
      </p:pic>
    </p:spTree>
    <p:extLst>
      <p:ext uri="{BB962C8B-B14F-4D97-AF65-F5344CB8AC3E}">
        <p14:creationId xmlns:p14="http://schemas.microsoft.com/office/powerpoint/2010/main" val="34088708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76" y="764704"/>
            <a:ext cx="7630535" cy="5544616"/>
          </a:xfrm>
          <a:prstGeom prst="rect">
            <a:avLst/>
          </a:prstGeom>
          <a:solidFill>
            <a:schemeClr val="tx1"/>
          </a:solidFill>
        </p:spPr>
      </p:pic>
    </p:spTree>
    <p:extLst>
      <p:ext uri="{BB962C8B-B14F-4D97-AF65-F5344CB8AC3E}">
        <p14:creationId xmlns:p14="http://schemas.microsoft.com/office/powerpoint/2010/main" val="26642451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smtClean="0"/>
              <a:t>（</a:t>
            </a:r>
            <a:r>
              <a:rPr lang="zh-CN" altLang="zh-CN" sz="2400" b="1" dirty="0"/>
              <a:t>二）</a:t>
            </a:r>
            <a:r>
              <a:rPr lang="zh-CN" altLang="zh-CN" sz="2400" b="1" dirty="0">
                <a:solidFill>
                  <a:srgbClr val="FFFF00"/>
                </a:solidFill>
              </a:rPr>
              <a:t>进、排气歧管及消声器的维护</a:t>
            </a:r>
            <a:endParaRPr lang="zh-CN" altLang="en-US" sz="2400" dirty="0">
              <a:solidFill>
                <a:srgbClr val="FFFF00"/>
              </a:solidFill>
            </a:endParaRPr>
          </a:p>
        </p:txBody>
      </p:sp>
      <p:grpSp>
        <p:nvGrpSpPr>
          <p:cNvPr id="7" name="组合 6"/>
          <p:cNvGrpSpPr/>
          <p:nvPr/>
        </p:nvGrpSpPr>
        <p:grpSpPr>
          <a:xfrm>
            <a:off x="683568" y="1772816"/>
            <a:ext cx="8064896" cy="4680520"/>
            <a:chOff x="683568" y="1772816"/>
            <a:chExt cx="8064896" cy="4680520"/>
          </a:xfrm>
        </p:grpSpPr>
        <p:sp>
          <p:nvSpPr>
            <p:cNvPr id="10" name="文本框 9"/>
            <p:cNvSpPr txBox="1"/>
            <p:nvPr/>
          </p:nvSpPr>
          <p:spPr>
            <a:xfrm>
              <a:off x="683568" y="1772816"/>
              <a:ext cx="8064896" cy="1458476"/>
            </a:xfrm>
            <a:prstGeom prst="rect">
              <a:avLst/>
            </a:prstGeom>
            <a:noFill/>
          </p:spPr>
          <p:txBody>
            <a:bodyPr wrap="square" rtlCol="0">
              <a:spAutoFit/>
            </a:bodyPr>
            <a:lstStyle/>
            <a:p>
              <a:pPr indent="457200">
                <a:lnSpc>
                  <a:spcPct val="200000"/>
                </a:lnSpc>
              </a:pPr>
              <a:r>
                <a:rPr lang="en-US" altLang="zh-CN" sz="2400" dirty="0"/>
                <a:t>1.</a:t>
              </a:r>
              <a:r>
                <a:rPr lang="zh-CN" altLang="zh-CN" sz="2400" dirty="0"/>
                <a:t>检查进、排气歧管有无破裂、变形；歧管垫片是否烧穿；排气管接口垫片处是否漏气。</a:t>
              </a:r>
              <a:endParaRPr lang="zh-CN" altLang="en-US" sz="2400" dirty="0"/>
            </a:p>
          </p:txBody>
        </p:sp>
        <p:pic>
          <p:nvPicPr>
            <p:cNvPr id="6" name="图片 5"/>
            <p:cNvPicPr>
              <a:picLocks noChangeAspect="1"/>
            </p:cNvPicPr>
            <p:nvPr/>
          </p:nvPicPr>
          <p:blipFill>
            <a:blip r:embed="rId3"/>
            <a:stretch>
              <a:fillRect/>
            </a:stretch>
          </p:blipFill>
          <p:spPr>
            <a:xfrm>
              <a:off x="2843808" y="3356992"/>
              <a:ext cx="3570678" cy="3096344"/>
            </a:xfrm>
            <a:prstGeom prst="rect">
              <a:avLst/>
            </a:prstGeom>
          </p:spPr>
        </p:pic>
      </p:grpSp>
      <p:grpSp>
        <p:nvGrpSpPr>
          <p:cNvPr id="11" name="组合 10"/>
          <p:cNvGrpSpPr/>
          <p:nvPr/>
        </p:nvGrpSpPr>
        <p:grpSpPr>
          <a:xfrm>
            <a:off x="683568" y="1772816"/>
            <a:ext cx="8064896" cy="4562425"/>
            <a:chOff x="251520" y="404664"/>
            <a:chExt cx="8064896" cy="4562425"/>
          </a:xfrm>
        </p:grpSpPr>
        <p:sp>
          <p:nvSpPr>
            <p:cNvPr id="14" name="文本框 13"/>
            <p:cNvSpPr txBox="1"/>
            <p:nvPr/>
          </p:nvSpPr>
          <p:spPr>
            <a:xfrm>
              <a:off x="251520" y="404664"/>
              <a:ext cx="8064896" cy="1458476"/>
            </a:xfrm>
            <a:prstGeom prst="rect">
              <a:avLst/>
            </a:prstGeom>
            <a:noFill/>
          </p:spPr>
          <p:txBody>
            <a:bodyPr wrap="square" rtlCol="0">
              <a:spAutoFit/>
            </a:bodyPr>
            <a:lstStyle/>
            <a:p>
              <a:pPr indent="457200">
                <a:lnSpc>
                  <a:spcPct val="200000"/>
                </a:lnSpc>
              </a:pPr>
              <a:r>
                <a:rPr lang="en-US" altLang="zh-CN" sz="2400" dirty="0"/>
                <a:t>2.</a:t>
              </a:r>
              <a:r>
                <a:rPr lang="zh-CN" altLang="zh-CN" sz="2400" dirty="0"/>
                <a:t>检查消声器外壳是否破裂；安装是否牢固；若消声器有破裂漏气现象应更换新件。</a:t>
              </a:r>
            </a:p>
          </p:txBody>
        </p:sp>
        <p:pic>
          <p:nvPicPr>
            <p:cNvPr id="9" name="图片 8"/>
            <p:cNvPicPr>
              <a:picLocks noChangeAspect="1"/>
            </p:cNvPicPr>
            <p:nvPr/>
          </p:nvPicPr>
          <p:blipFill>
            <a:blip r:embed="rId4"/>
            <a:stretch>
              <a:fillRect/>
            </a:stretch>
          </p:blipFill>
          <p:spPr>
            <a:xfrm>
              <a:off x="2267744" y="2132856"/>
              <a:ext cx="3858486" cy="2834233"/>
            </a:xfrm>
            <a:prstGeom prst="rect">
              <a:avLst/>
            </a:prstGeom>
          </p:spPr>
        </p:pic>
      </p:grpSp>
    </p:spTree>
    <p:extLst>
      <p:ext uri="{BB962C8B-B14F-4D97-AF65-F5344CB8AC3E}">
        <p14:creationId xmlns:p14="http://schemas.microsoft.com/office/powerpoint/2010/main" val="374992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4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控制汽油喷射发动机</a:t>
            </a:r>
            <a:r>
              <a:rPr lang="zh-CN" altLang="zh-CN" sz="3600" b="1" dirty="0" smtClean="0">
                <a:solidFill>
                  <a:srgbClr val="FFFF00"/>
                </a:solidFill>
                <a:effectLst/>
                <a:latin typeface="+mn-ea"/>
                <a:ea typeface="+mn-ea"/>
              </a:rPr>
              <a:t>怠</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速</a:t>
            </a:r>
            <a:r>
              <a:rPr lang="zh-CN" altLang="zh-CN" sz="3600" b="1" dirty="0">
                <a:solidFill>
                  <a:srgbClr val="FFFF00"/>
                </a:solidFill>
                <a:effectLst/>
                <a:latin typeface="+mn-ea"/>
                <a:ea typeface="+mn-ea"/>
              </a:rPr>
              <a:t>抖动与喘车故障的诊断与排除</a:t>
            </a:r>
          </a:p>
        </p:txBody>
      </p:sp>
      <p:sp>
        <p:nvSpPr>
          <p:cNvPr id="4" name="文本框 3"/>
          <p:cNvSpPr txBox="1"/>
          <p:nvPr/>
        </p:nvSpPr>
        <p:spPr>
          <a:xfrm>
            <a:off x="683568" y="1772816"/>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掌握电子控制汽油喷射发动机怠速抖动与喘车故障现象、原因；</a:t>
            </a:r>
          </a:p>
          <a:p>
            <a:pPr indent="457200" algn="just">
              <a:lnSpc>
                <a:spcPct val="200000"/>
              </a:lnSpc>
            </a:pPr>
            <a:r>
              <a:rPr lang="en-US" altLang="zh-CN" sz="2800" dirty="0"/>
              <a:t>2.</a:t>
            </a:r>
            <a:r>
              <a:rPr lang="zh-CN" altLang="zh-CN" sz="2800" dirty="0"/>
              <a:t>掌握电子控制汽油喷射发动机怠速抖动与喘车故障排除方法。</a:t>
            </a:r>
            <a:endParaRPr lang="en-US" altLang="zh-CN" sz="2800" dirty="0"/>
          </a:p>
        </p:txBody>
      </p:sp>
    </p:spTree>
    <p:extLst>
      <p:ext uri="{BB962C8B-B14F-4D97-AF65-F5344CB8AC3E}">
        <p14:creationId xmlns:p14="http://schemas.microsoft.com/office/powerpoint/2010/main" val="183942445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36048472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怠速抖动的现象是指发动机怠速运转时机体抖动且转速表上下快速抖动；怠速喘车的现象是指怠速运转时发动机转速忽高忽低</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燃油系统油压过低。</a:t>
            </a:r>
          </a:p>
          <a:p>
            <a:pPr marL="0" indent="457200">
              <a:lnSpc>
                <a:spcPct val="200000"/>
              </a:lnSpc>
              <a:buNone/>
            </a:pPr>
            <a:r>
              <a:rPr lang="en-US" altLang="zh-CN" sz="2400" dirty="0"/>
              <a:t>2.</a:t>
            </a:r>
            <a:r>
              <a:rPr lang="zh-CN" altLang="zh-CN" sz="2400" dirty="0"/>
              <a:t>喷油器不喷油，雾化不良，各缸喷油器喷油量不平衡</a:t>
            </a:r>
            <a:r>
              <a:rPr lang="zh-CN" altLang="zh-CN" sz="2400" dirty="0"/>
              <a:t>。</a:t>
            </a:r>
            <a:endParaRPr lang="zh-CN" altLang="zh-CN" sz="2400" dirty="0"/>
          </a:p>
        </p:txBody>
      </p:sp>
    </p:spTree>
    <p:extLst>
      <p:ext uri="{BB962C8B-B14F-4D97-AF65-F5344CB8AC3E}">
        <p14:creationId xmlns:p14="http://schemas.microsoft.com/office/powerpoint/2010/main" val="176126467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688632"/>
          </a:xfrm>
        </p:spPr>
        <p:txBody>
          <a:bodyPr>
            <a:noAutofit/>
          </a:bodyPr>
          <a:lstStyle/>
          <a:p>
            <a:pPr marL="0" indent="457200">
              <a:lnSpc>
                <a:spcPct val="200000"/>
              </a:lnSpc>
              <a:buNone/>
            </a:pPr>
            <a:r>
              <a:rPr lang="en-US" altLang="zh-CN" sz="2400" dirty="0"/>
              <a:t>3.</a:t>
            </a:r>
            <a:r>
              <a:rPr lang="zh-CN" altLang="zh-CN" sz="2400" dirty="0"/>
              <a:t>传感器信号不正确，造成发动机</a:t>
            </a:r>
            <a:r>
              <a:rPr lang="en-US" altLang="zh-CN" sz="2400" dirty="0"/>
              <a:t>ECU</a:t>
            </a:r>
            <a:r>
              <a:rPr lang="zh-CN" altLang="zh-CN" sz="2400" dirty="0"/>
              <a:t>控制喷油信号与实际工况不匹配。</a:t>
            </a:r>
          </a:p>
          <a:p>
            <a:pPr marL="0" indent="457200">
              <a:lnSpc>
                <a:spcPct val="200000"/>
              </a:lnSpc>
              <a:buNone/>
            </a:pPr>
            <a:r>
              <a:rPr lang="en-US" altLang="zh-CN" sz="2400" dirty="0"/>
              <a:t>4.</a:t>
            </a:r>
            <a:r>
              <a:rPr lang="zh-CN" altLang="zh-CN" sz="2400" dirty="0"/>
              <a:t>废气排放控制系统工作不正常，造成发动机怠速工况时</a:t>
            </a:r>
            <a:r>
              <a:rPr lang="en-US" altLang="zh-CN" sz="2400" dirty="0"/>
              <a:t>EGR</a:t>
            </a:r>
            <a:r>
              <a:rPr lang="zh-CN" altLang="zh-CN" sz="2400" dirty="0"/>
              <a:t>阀漏气。</a:t>
            </a:r>
          </a:p>
          <a:p>
            <a:pPr marL="0" indent="457200">
              <a:lnSpc>
                <a:spcPct val="200000"/>
              </a:lnSpc>
              <a:buNone/>
            </a:pPr>
            <a:r>
              <a:rPr lang="en-US" altLang="zh-CN" sz="2400" dirty="0"/>
              <a:t>5.</a:t>
            </a:r>
            <a:r>
              <a:rPr lang="zh-CN" altLang="zh-CN" sz="2400" dirty="0"/>
              <a:t>怠速控制阀故障。</a:t>
            </a:r>
          </a:p>
          <a:p>
            <a:pPr marL="0" indent="457200">
              <a:lnSpc>
                <a:spcPct val="200000"/>
              </a:lnSpc>
              <a:buNone/>
            </a:pPr>
            <a:r>
              <a:rPr lang="en-US" altLang="zh-CN" sz="2400" dirty="0"/>
              <a:t>6.</a:t>
            </a:r>
            <a:r>
              <a:rPr lang="zh-CN" altLang="zh-CN" sz="2400" dirty="0"/>
              <a:t>发动机真空软管漏气。</a:t>
            </a:r>
          </a:p>
          <a:p>
            <a:pPr marL="0" indent="457200">
              <a:lnSpc>
                <a:spcPct val="200000"/>
              </a:lnSpc>
              <a:buNone/>
            </a:pPr>
            <a:r>
              <a:rPr lang="en-US" altLang="zh-CN" sz="2400" dirty="0"/>
              <a:t>7.</a:t>
            </a:r>
            <a:r>
              <a:rPr lang="zh-CN" altLang="zh-CN" sz="2400" dirty="0"/>
              <a:t>点火不正时。</a:t>
            </a:r>
          </a:p>
          <a:p>
            <a:pPr marL="0" indent="457200">
              <a:lnSpc>
                <a:spcPct val="200000"/>
              </a:lnSpc>
              <a:buNone/>
            </a:pPr>
            <a:r>
              <a:rPr lang="en-US" altLang="zh-CN" sz="2400" dirty="0"/>
              <a:t>8.</a:t>
            </a:r>
            <a:r>
              <a:rPr lang="zh-CN" altLang="zh-CN" sz="2400" dirty="0"/>
              <a:t>点火系故障。</a:t>
            </a:r>
          </a:p>
        </p:txBody>
      </p:sp>
    </p:spTree>
    <p:extLst>
      <p:ext uri="{BB962C8B-B14F-4D97-AF65-F5344CB8AC3E}">
        <p14:creationId xmlns:p14="http://schemas.microsoft.com/office/powerpoint/2010/main" val="39006994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6632"/>
            <a:ext cx="8003232" cy="7920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836712"/>
            <a:ext cx="6408712" cy="5835456"/>
          </a:xfrm>
          <a:prstGeom prst="rect">
            <a:avLst/>
          </a:prstGeom>
          <a:solidFill>
            <a:schemeClr val="tx1"/>
          </a:solidFill>
        </p:spPr>
      </p:pic>
    </p:spTree>
    <p:extLst>
      <p:ext uri="{BB962C8B-B14F-4D97-AF65-F5344CB8AC3E}">
        <p14:creationId xmlns:p14="http://schemas.microsoft.com/office/powerpoint/2010/main" val="149180504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5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控制汽油喷射发动机</a:t>
            </a:r>
            <a:r>
              <a:rPr lang="zh-CN" altLang="zh-CN" sz="3600" b="1" dirty="0" smtClean="0">
                <a:solidFill>
                  <a:srgbClr val="FFFF00"/>
                </a:solidFill>
                <a:effectLst/>
                <a:latin typeface="+mn-ea"/>
                <a:ea typeface="+mn-ea"/>
              </a:rPr>
              <a:t>怠</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速</a:t>
            </a:r>
            <a:r>
              <a:rPr lang="zh-CN" altLang="zh-CN" sz="3600" b="1" dirty="0">
                <a:solidFill>
                  <a:srgbClr val="FFFF00"/>
                </a:solidFill>
                <a:effectLst/>
                <a:latin typeface="+mn-ea"/>
                <a:ea typeface="+mn-ea"/>
              </a:rPr>
              <a:t>过高故障的诊断与排除</a:t>
            </a:r>
          </a:p>
        </p:txBody>
      </p:sp>
      <p:sp>
        <p:nvSpPr>
          <p:cNvPr id="4" name="文本框 3"/>
          <p:cNvSpPr txBox="1"/>
          <p:nvPr/>
        </p:nvSpPr>
        <p:spPr>
          <a:xfrm>
            <a:off x="683568" y="1772816"/>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掌握电子控制汽油喷射发动机怠速过高故障现象、原因；</a:t>
            </a:r>
          </a:p>
          <a:p>
            <a:pPr indent="457200" algn="just">
              <a:lnSpc>
                <a:spcPct val="200000"/>
              </a:lnSpc>
            </a:pPr>
            <a:r>
              <a:rPr lang="en-US" altLang="zh-CN" sz="2800" dirty="0"/>
              <a:t>2.</a:t>
            </a:r>
            <a:r>
              <a:rPr lang="zh-CN" altLang="zh-CN" sz="2800" dirty="0"/>
              <a:t>掌握电子控制汽油喷射发动机怠速过高故障排除方法。</a:t>
            </a:r>
            <a:endParaRPr lang="en-US" altLang="zh-CN" sz="2800" dirty="0"/>
          </a:p>
        </p:txBody>
      </p:sp>
    </p:spTree>
    <p:extLst>
      <p:ext uri="{BB962C8B-B14F-4D97-AF65-F5344CB8AC3E}">
        <p14:creationId xmlns:p14="http://schemas.microsoft.com/office/powerpoint/2010/main" val="13050109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24022482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发动机冷车时能以正常快怠速运转，但热车后仍保持快怠速，导致怠速过高</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节气门卡滞，关闭不严。</a:t>
            </a:r>
          </a:p>
          <a:p>
            <a:pPr marL="0" indent="457200">
              <a:lnSpc>
                <a:spcPct val="200000"/>
              </a:lnSpc>
              <a:buNone/>
            </a:pPr>
            <a:r>
              <a:rPr lang="en-US" altLang="zh-CN" sz="2400" dirty="0"/>
              <a:t>2.</a:t>
            </a:r>
            <a:r>
              <a:rPr lang="zh-CN" altLang="zh-CN" sz="2400" dirty="0"/>
              <a:t>附加空气阀不能关闭。</a:t>
            </a:r>
          </a:p>
          <a:p>
            <a:pPr marL="0" indent="457200">
              <a:lnSpc>
                <a:spcPct val="200000"/>
              </a:lnSpc>
              <a:buNone/>
            </a:pPr>
            <a:r>
              <a:rPr lang="en-US" altLang="zh-CN" sz="2400" dirty="0"/>
              <a:t>3.</a:t>
            </a:r>
            <a:r>
              <a:rPr lang="zh-CN" altLang="zh-CN" sz="2400" dirty="0"/>
              <a:t>怠速控制阀故障。</a:t>
            </a:r>
          </a:p>
        </p:txBody>
      </p:sp>
    </p:spTree>
    <p:extLst>
      <p:ext uri="{BB962C8B-B14F-4D97-AF65-F5344CB8AC3E}">
        <p14:creationId xmlns:p14="http://schemas.microsoft.com/office/powerpoint/2010/main" val="351811887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052736"/>
            <a:ext cx="8003232" cy="5112568"/>
          </a:xfrm>
        </p:spPr>
        <p:txBody>
          <a:bodyPr>
            <a:noAutofit/>
          </a:bodyPr>
          <a:lstStyle/>
          <a:p>
            <a:pPr marL="0" indent="457200">
              <a:lnSpc>
                <a:spcPct val="200000"/>
              </a:lnSpc>
              <a:buNone/>
            </a:pPr>
            <a:r>
              <a:rPr lang="en-US" altLang="zh-CN" sz="2400" dirty="0"/>
              <a:t>4.</a:t>
            </a:r>
            <a:r>
              <a:rPr lang="zh-CN" altLang="zh-CN" sz="2400" dirty="0"/>
              <a:t>水温传感器、进气温度传感器、空气流量计信号错误。</a:t>
            </a:r>
          </a:p>
          <a:p>
            <a:pPr marL="0" indent="457200">
              <a:lnSpc>
                <a:spcPct val="200000"/>
              </a:lnSpc>
              <a:buNone/>
            </a:pPr>
            <a:r>
              <a:rPr lang="en-US" altLang="zh-CN" sz="2400" dirty="0"/>
              <a:t>5.</a:t>
            </a:r>
            <a:r>
              <a:rPr lang="zh-CN" altLang="zh-CN" sz="2400" dirty="0"/>
              <a:t>空调开关、动力转向器开关故障。</a:t>
            </a:r>
          </a:p>
          <a:p>
            <a:pPr marL="0" indent="457200">
              <a:lnSpc>
                <a:spcPct val="200000"/>
              </a:lnSpc>
              <a:buNone/>
            </a:pPr>
            <a:r>
              <a:rPr lang="en-US" altLang="zh-CN" sz="2400" dirty="0"/>
              <a:t>6.</a:t>
            </a:r>
            <a:r>
              <a:rPr lang="zh-CN" altLang="zh-CN" sz="2400" dirty="0"/>
              <a:t>发动机控制单元或怠速匹配设定不良。</a:t>
            </a:r>
          </a:p>
          <a:p>
            <a:pPr marL="0" indent="457200">
              <a:lnSpc>
                <a:spcPct val="200000"/>
              </a:lnSpc>
              <a:buNone/>
            </a:pPr>
            <a:r>
              <a:rPr lang="en-US" altLang="zh-CN" sz="2400" dirty="0"/>
              <a:t>7.</a:t>
            </a:r>
            <a:r>
              <a:rPr lang="zh-CN" altLang="zh-CN" sz="2400" dirty="0"/>
              <a:t>曲轴箱强制通风阀故障。</a:t>
            </a:r>
          </a:p>
        </p:txBody>
      </p:sp>
    </p:spTree>
    <p:extLst>
      <p:ext uri="{BB962C8B-B14F-4D97-AF65-F5344CB8AC3E}">
        <p14:creationId xmlns:p14="http://schemas.microsoft.com/office/powerpoint/2010/main" val="387362458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6632"/>
            <a:ext cx="8003232" cy="7920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1640" y="836712"/>
            <a:ext cx="6522774" cy="5904656"/>
          </a:xfrm>
          <a:prstGeom prst="rect">
            <a:avLst/>
          </a:prstGeom>
          <a:solidFill>
            <a:schemeClr val="tx1"/>
          </a:solidFill>
        </p:spPr>
      </p:pic>
    </p:spTree>
    <p:extLst>
      <p:ext uri="{BB962C8B-B14F-4D97-AF65-F5344CB8AC3E}">
        <p14:creationId xmlns:p14="http://schemas.microsoft.com/office/powerpoint/2010/main" val="13333450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2</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空气</a:t>
            </a:r>
            <a:r>
              <a:rPr lang="zh-CN" altLang="zh-CN" sz="3600" b="1" dirty="0">
                <a:solidFill>
                  <a:srgbClr val="FFFF00"/>
                </a:solidFill>
                <a:effectLst/>
                <a:latin typeface="+mn-ea"/>
                <a:ea typeface="+mn-ea"/>
              </a:rPr>
              <a:t>流量计的检测</a:t>
            </a:r>
          </a:p>
        </p:txBody>
      </p:sp>
      <p:sp>
        <p:nvSpPr>
          <p:cNvPr id="4" name="文本框 3"/>
          <p:cNvSpPr txBox="1"/>
          <p:nvPr/>
        </p:nvSpPr>
        <p:spPr>
          <a:xfrm>
            <a:off x="683568" y="2348880"/>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掌握空气流量计的检测方法。</a:t>
            </a:r>
            <a:endParaRPr lang="en-US" altLang="zh-CN" sz="2800" dirty="0"/>
          </a:p>
        </p:txBody>
      </p:sp>
    </p:spTree>
    <p:extLst>
      <p:ext uri="{BB962C8B-B14F-4D97-AF65-F5344CB8AC3E}">
        <p14:creationId xmlns:p14="http://schemas.microsoft.com/office/powerpoint/2010/main" val="28406702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548680"/>
            <a:ext cx="8136904"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6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控制汽油喷射发动</a:t>
            </a:r>
            <a:r>
              <a:rPr lang="zh-CN" altLang="zh-CN" sz="3600" b="1" dirty="0" smtClean="0">
                <a:solidFill>
                  <a:srgbClr val="FFFF00"/>
                </a:solidFill>
                <a:effectLst/>
                <a:latin typeface="+mn-ea"/>
                <a:ea typeface="+mn-ea"/>
              </a:rPr>
              <a:t>机动</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力</a:t>
            </a:r>
            <a:r>
              <a:rPr lang="zh-CN" altLang="zh-CN" sz="3600" b="1" dirty="0">
                <a:solidFill>
                  <a:srgbClr val="FFFF00"/>
                </a:solidFill>
                <a:effectLst/>
                <a:latin typeface="+mn-ea"/>
                <a:ea typeface="+mn-ea"/>
              </a:rPr>
              <a:t>不足、加速不良故障的诊断与排除</a:t>
            </a:r>
          </a:p>
        </p:txBody>
      </p:sp>
      <p:sp>
        <p:nvSpPr>
          <p:cNvPr id="4" name="文本框 3"/>
          <p:cNvSpPr txBox="1"/>
          <p:nvPr/>
        </p:nvSpPr>
        <p:spPr>
          <a:xfrm>
            <a:off x="683568" y="1772816"/>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掌握电子控制汽油喷射发动机动力不足、加速不良故障现象、原因；</a:t>
            </a:r>
          </a:p>
          <a:p>
            <a:pPr indent="457200" algn="just">
              <a:lnSpc>
                <a:spcPct val="200000"/>
              </a:lnSpc>
            </a:pPr>
            <a:r>
              <a:rPr lang="en-US" altLang="zh-CN" sz="2800" dirty="0"/>
              <a:t>2.</a:t>
            </a:r>
            <a:r>
              <a:rPr lang="zh-CN" altLang="zh-CN" sz="2800" dirty="0"/>
              <a:t>掌握电子控制汽油喷射发动机动力不足、加速不良故障排除方法</a:t>
            </a:r>
            <a:r>
              <a:rPr lang="zh-CN" altLang="zh-CN" sz="2800" dirty="0"/>
              <a:t>。</a:t>
            </a:r>
            <a:endParaRPr lang="en-US" altLang="zh-CN" sz="2800" dirty="0"/>
          </a:p>
        </p:txBody>
      </p:sp>
    </p:spTree>
    <p:extLst>
      <p:ext uri="{BB962C8B-B14F-4D97-AF65-F5344CB8AC3E}">
        <p14:creationId xmlns:p14="http://schemas.microsoft.com/office/powerpoint/2010/main" val="5655965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7913588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544616"/>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发动机无负荷运转时基本正常，但带负荷运转时加速缓慢，上坡无力，加速踏板踩到底时仍感到动力不足，转速不能提高，车速达不到最高车速。</a:t>
            </a:r>
          </a:p>
          <a:p>
            <a:pPr marL="0" indent="457200">
              <a:lnSpc>
                <a:spcPct val="200000"/>
              </a:lnSpc>
              <a:buNone/>
            </a:pPr>
            <a:r>
              <a:rPr lang="en-US" altLang="zh-CN" sz="2400" dirty="0"/>
              <a:t>2.</a:t>
            </a:r>
            <a:r>
              <a:rPr lang="zh-CN" altLang="zh-CN" sz="2400" dirty="0"/>
              <a:t>踩下加速踏板后发动机加速有迟滞现象，在加速过程中发动机有轻微的波动</a:t>
            </a:r>
            <a:r>
              <a:rPr lang="zh-CN" altLang="zh-CN" sz="2400" dirty="0" smtClean="0"/>
              <a:t>。</a:t>
            </a:r>
            <a:endParaRPr lang="en-US" altLang="zh-CN" sz="2400" dirty="0"/>
          </a:p>
        </p:txBody>
      </p:sp>
    </p:spTree>
    <p:extLst>
      <p:ext uri="{BB962C8B-B14F-4D97-AF65-F5344CB8AC3E}">
        <p14:creationId xmlns:p14="http://schemas.microsoft.com/office/powerpoint/2010/main" val="323164692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548680"/>
            <a:ext cx="8003232" cy="5616624"/>
          </a:xfrm>
        </p:spPr>
        <p:txBody>
          <a:bodyPr>
            <a:noAutofit/>
          </a:bodyPr>
          <a:lstStyle/>
          <a:p>
            <a:pPr marL="0" indent="457200">
              <a:lnSpc>
                <a:spcPct val="200000"/>
              </a:lnSpc>
              <a:buNone/>
            </a:pPr>
            <a:r>
              <a:rPr lang="zh-CN" altLang="zh-CN" sz="2400" b="1" dirty="0">
                <a:solidFill>
                  <a:srgbClr val="FFFF00"/>
                </a:solidFill>
              </a:rPr>
              <a:t>故障原因</a:t>
            </a:r>
          </a:p>
          <a:p>
            <a:pPr marL="0" indent="457200">
              <a:lnSpc>
                <a:spcPct val="200000"/>
              </a:lnSpc>
              <a:buNone/>
            </a:pPr>
            <a:r>
              <a:rPr lang="en-US" altLang="zh-CN" sz="2400" dirty="0"/>
              <a:t>1.</a:t>
            </a:r>
            <a:r>
              <a:rPr lang="zh-CN" altLang="zh-CN" sz="2400" dirty="0"/>
              <a:t>节气门卡滞，关闭不严</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喷油器工作不良。</a:t>
            </a:r>
          </a:p>
          <a:p>
            <a:pPr marL="0" indent="457200">
              <a:lnSpc>
                <a:spcPct val="200000"/>
              </a:lnSpc>
              <a:buNone/>
            </a:pPr>
            <a:r>
              <a:rPr lang="en-US" altLang="zh-CN" sz="2400" dirty="0"/>
              <a:t>3.</a:t>
            </a:r>
            <a:r>
              <a:rPr lang="zh-CN" altLang="zh-CN" sz="2400" dirty="0"/>
              <a:t>传感器信号错误。</a:t>
            </a:r>
          </a:p>
          <a:p>
            <a:pPr marL="0" indent="457200">
              <a:lnSpc>
                <a:spcPct val="200000"/>
              </a:lnSpc>
              <a:buNone/>
            </a:pPr>
            <a:r>
              <a:rPr lang="en-US" altLang="zh-CN" sz="2400" dirty="0"/>
              <a:t>4.</a:t>
            </a:r>
            <a:r>
              <a:rPr lang="zh-CN" altLang="zh-CN" sz="2400" dirty="0"/>
              <a:t>进气系统中有漏气部位。</a:t>
            </a:r>
          </a:p>
          <a:p>
            <a:pPr marL="0" indent="457200">
              <a:lnSpc>
                <a:spcPct val="200000"/>
              </a:lnSpc>
              <a:buNone/>
            </a:pPr>
            <a:r>
              <a:rPr lang="en-US" altLang="zh-CN" sz="2400" dirty="0"/>
              <a:t>5.</a:t>
            </a:r>
            <a:r>
              <a:rPr lang="zh-CN" altLang="zh-CN" sz="2400" dirty="0"/>
              <a:t>废气再循环系统工作不正常。</a:t>
            </a:r>
          </a:p>
          <a:p>
            <a:pPr marL="0" indent="457200">
              <a:lnSpc>
                <a:spcPct val="200000"/>
              </a:lnSpc>
              <a:buNone/>
            </a:pPr>
            <a:r>
              <a:rPr lang="en-US" altLang="zh-CN" sz="2400" dirty="0"/>
              <a:t>6.</a:t>
            </a:r>
            <a:r>
              <a:rPr lang="zh-CN" altLang="zh-CN" sz="2400" dirty="0"/>
              <a:t>点火正时不当或高压火花弱。</a:t>
            </a:r>
          </a:p>
        </p:txBody>
      </p:sp>
    </p:spTree>
    <p:extLst>
      <p:ext uri="{BB962C8B-B14F-4D97-AF65-F5344CB8AC3E}">
        <p14:creationId xmlns:p14="http://schemas.microsoft.com/office/powerpoint/2010/main" val="264512314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6632"/>
            <a:ext cx="8003232" cy="7920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7704" y="893265"/>
            <a:ext cx="5472608" cy="5933313"/>
          </a:xfrm>
          <a:prstGeom prst="rect">
            <a:avLst/>
          </a:prstGeom>
          <a:solidFill>
            <a:schemeClr val="tx1"/>
          </a:solidFill>
        </p:spPr>
      </p:pic>
    </p:spTree>
    <p:extLst>
      <p:ext uri="{BB962C8B-B14F-4D97-AF65-F5344CB8AC3E}">
        <p14:creationId xmlns:p14="http://schemas.microsoft.com/office/powerpoint/2010/main" val="1223957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548680"/>
            <a:ext cx="8136904"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7 </a:t>
            </a:r>
            <a:r>
              <a:rPr lang="zh-CN" altLang="zh-CN" sz="3600" b="1" dirty="0" smtClean="0">
                <a:solidFill>
                  <a:srgbClr val="FFFF00"/>
                </a:solidFill>
                <a:effectLst/>
                <a:latin typeface="+mn-ea"/>
                <a:ea typeface="+mn-ea"/>
              </a:rPr>
              <a:t>电子</a:t>
            </a:r>
            <a:r>
              <a:rPr lang="zh-CN" altLang="zh-CN" sz="3600" b="1" dirty="0">
                <a:solidFill>
                  <a:srgbClr val="FFFF00"/>
                </a:solidFill>
                <a:effectLst/>
                <a:latin typeface="+mn-ea"/>
                <a:ea typeface="+mn-ea"/>
              </a:rPr>
              <a:t>控制汽油喷射发动机油</a:t>
            </a:r>
            <a:r>
              <a:rPr lang="zh-CN" altLang="zh-CN" sz="3600" b="1" dirty="0" smtClean="0">
                <a:solidFill>
                  <a:srgbClr val="FFFF00"/>
                </a:solidFill>
                <a:effectLst/>
                <a:latin typeface="+mn-ea"/>
                <a:ea typeface="+mn-ea"/>
              </a:rPr>
              <a:t>耗</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过</a:t>
            </a:r>
            <a:r>
              <a:rPr lang="zh-CN" altLang="zh-CN" sz="3600" b="1" dirty="0">
                <a:solidFill>
                  <a:srgbClr val="FFFF00"/>
                </a:solidFill>
                <a:effectLst/>
                <a:latin typeface="+mn-ea"/>
                <a:ea typeface="+mn-ea"/>
              </a:rPr>
              <a:t>大故障的诊断与排除</a:t>
            </a:r>
          </a:p>
        </p:txBody>
      </p:sp>
      <p:sp>
        <p:nvSpPr>
          <p:cNvPr id="4" name="文本框 3"/>
          <p:cNvSpPr txBox="1"/>
          <p:nvPr/>
        </p:nvSpPr>
        <p:spPr>
          <a:xfrm>
            <a:off x="683568" y="1772816"/>
            <a:ext cx="8064896" cy="4401205"/>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掌握电子控制汽油喷射发动机油耗过大故障现象、原因；</a:t>
            </a:r>
          </a:p>
          <a:p>
            <a:pPr indent="457200" algn="just">
              <a:lnSpc>
                <a:spcPct val="200000"/>
              </a:lnSpc>
            </a:pPr>
            <a:r>
              <a:rPr lang="en-US" altLang="zh-CN" sz="2800" dirty="0"/>
              <a:t>2.</a:t>
            </a:r>
            <a:r>
              <a:rPr lang="zh-CN" altLang="zh-CN" sz="2800" dirty="0"/>
              <a:t>掌握电子控制汽油喷射发动机油耗过大故障排除方法。</a:t>
            </a:r>
            <a:endParaRPr lang="en-US" altLang="zh-CN" sz="2800" dirty="0"/>
          </a:p>
        </p:txBody>
      </p:sp>
    </p:spTree>
    <p:extLst>
      <p:ext uri="{BB962C8B-B14F-4D97-AF65-F5344CB8AC3E}">
        <p14:creationId xmlns:p14="http://schemas.microsoft.com/office/powerpoint/2010/main" val="368837430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188640"/>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187624" y="3645024"/>
            <a:ext cx="3096344"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12" name="文本框 11"/>
          <p:cNvSpPr txBox="1"/>
          <p:nvPr/>
        </p:nvSpPr>
        <p:spPr>
          <a:xfrm>
            <a:off x="4860032" y="3645024"/>
            <a:ext cx="3096343" cy="369332"/>
          </a:xfrm>
          <a:prstGeom prst="rect">
            <a:avLst/>
          </a:prstGeom>
          <a:noFill/>
        </p:spPr>
        <p:txBody>
          <a:bodyPr wrap="square" rtlCol="0">
            <a:spAutoFit/>
          </a:bodyPr>
          <a:lstStyle/>
          <a:p>
            <a:pPr algn="ctr"/>
            <a:r>
              <a:rPr lang="zh-CN" altLang="zh-CN" b="1" dirty="0"/>
              <a:t>常用修理工具</a:t>
            </a:r>
            <a:r>
              <a:rPr lang="en-US" altLang="zh-CN" b="1" dirty="0"/>
              <a:t>(</a:t>
            </a:r>
            <a:r>
              <a:rPr lang="zh-CN" altLang="zh-CN" b="1" dirty="0"/>
              <a:t>数字式万用表</a:t>
            </a:r>
            <a:r>
              <a:rPr lang="en-US" altLang="zh-CN" b="1" dirty="0"/>
              <a:t>)</a:t>
            </a:r>
            <a:endParaRPr lang="zh-CN" altLang="en-US" b="1" dirty="0"/>
          </a:p>
        </p:txBody>
      </p:sp>
      <p:sp>
        <p:nvSpPr>
          <p:cNvPr id="16" name="文本框 15"/>
          <p:cNvSpPr txBox="1"/>
          <p:nvPr/>
        </p:nvSpPr>
        <p:spPr>
          <a:xfrm>
            <a:off x="1835696" y="6381328"/>
            <a:ext cx="1926243" cy="369332"/>
          </a:xfrm>
          <a:prstGeom prst="rect">
            <a:avLst/>
          </a:prstGeom>
          <a:noFill/>
        </p:spPr>
        <p:txBody>
          <a:bodyPr wrap="square" rtlCol="0">
            <a:spAutoFit/>
          </a:bodyPr>
          <a:lstStyle/>
          <a:p>
            <a:pPr algn="ctr"/>
            <a:r>
              <a:rPr lang="en-US" altLang="zh-CN" b="1" dirty="0"/>
              <a:t>431</a:t>
            </a:r>
            <a:r>
              <a:rPr lang="zh-CN" altLang="zh-CN" b="1" dirty="0"/>
              <a:t>解码器</a:t>
            </a:r>
            <a:endParaRPr lang="zh-CN" altLang="en-US" b="1" dirty="0"/>
          </a:p>
        </p:txBody>
      </p:sp>
      <p:sp>
        <p:nvSpPr>
          <p:cNvPr id="11" name="文本框 10"/>
          <p:cNvSpPr txBox="1"/>
          <p:nvPr/>
        </p:nvSpPr>
        <p:spPr>
          <a:xfrm>
            <a:off x="5220072" y="6309320"/>
            <a:ext cx="2160240" cy="369332"/>
          </a:xfrm>
          <a:prstGeom prst="rect">
            <a:avLst/>
          </a:prstGeom>
          <a:noFill/>
        </p:spPr>
        <p:txBody>
          <a:bodyPr wrap="square" rtlCol="0">
            <a:spAutoFit/>
          </a:bodyPr>
          <a:lstStyle/>
          <a:p>
            <a:pPr algn="ctr"/>
            <a:r>
              <a:rPr lang="zh-CN" altLang="zh-CN" b="1"/>
              <a:t>燃油压力表</a:t>
            </a:r>
            <a:endParaRPr lang="zh-CN" altLang="en-US" b="1" dirty="0"/>
          </a:p>
        </p:txBody>
      </p:sp>
      <p:pic>
        <p:nvPicPr>
          <p:cNvPr id="3" name="图片 2"/>
          <p:cNvPicPr>
            <a:picLocks noChangeAspect="1"/>
          </p:cNvPicPr>
          <p:nvPr/>
        </p:nvPicPr>
        <p:blipFill>
          <a:blip r:embed="rId2"/>
          <a:stretch>
            <a:fillRect/>
          </a:stretch>
        </p:blipFill>
        <p:spPr>
          <a:xfrm>
            <a:off x="1691680" y="1124744"/>
            <a:ext cx="2232248" cy="2525230"/>
          </a:xfrm>
          <a:prstGeom prst="rect">
            <a:avLst/>
          </a:prstGeom>
        </p:spPr>
      </p:pic>
      <p:pic>
        <p:nvPicPr>
          <p:cNvPr id="9" name="图片 8"/>
          <p:cNvPicPr>
            <a:picLocks noChangeAspect="1"/>
          </p:cNvPicPr>
          <p:nvPr/>
        </p:nvPicPr>
        <p:blipFill>
          <a:blip r:embed="rId3"/>
          <a:stretch>
            <a:fillRect/>
          </a:stretch>
        </p:blipFill>
        <p:spPr>
          <a:xfrm>
            <a:off x="5148063" y="1268760"/>
            <a:ext cx="2197905" cy="2304256"/>
          </a:xfrm>
          <a:prstGeom prst="rect">
            <a:avLst/>
          </a:prstGeom>
        </p:spPr>
      </p:pic>
      <p:pic>
        <p:nvPicPr>
          <p:cNvPr id="10" name="图片 9"/>
          <p:cNvPicPr>
            <a:picLocks noChangeAspect="1"/>
          </p:cNvPicPr>
          <p:nvPr/>
        </p:nvPicPr>
        <p:blipFill>
          <a:blip r:embed="rId4"/>
          <a:stretch>
            <a:fillRect/>
          </a:stretch>
        </p:blipFill>
        <p:spPr>
          <a:xfrm>
            <a:off x="1907704" y="4077072"/>
            <a:ext cx="1656184" cy="2248640"/>
          </a:xfrm>
          <a:prstGeom prst="rect">
            <a:avLst/>
          </a:prstGeom>
        </p:spPr>
      </p:pic>
      <p:pic>
        <p:nvPicPr>
          <p:cNvPr id="13" name="图片 12"/>
          <p:cNvPicPr>
            <a:picLocks noChangeAspect="1"/>
          </p:cNvPicPr>
          <p:nvPr/>
        </p:nvPicPr>
        <p:blipFill>
          <a:blip r:embed="rId5"/>
          <a:stretch>
            <a:fillRect/>
          </a:stretch>
        </p:blipFill>
        <p:spPr>
          <a:xfrm>
            <a:off x="4932040" y="4149080"/>
            <a:ext cx="2958874" cy="2016224"/>
          </a:xfrm>
          <a:prstGeom prst="rect">
            <a:avLst/>
          </a:prstGeom>
        </p:spPr>
      </p:pic>
    </p:spTree>
    <p:extLst>
      <p:ext uri="{BB962C8B-B14F-4D97-AF65-F5344CB8AC3E}">
        <p14:creationId xmlns:p14="http://schemas.microsoft.com/office/powerpoint/2010/main" val="60744829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5544616"/>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发动机动力性能良好，但油耗量过高，加速时排气管冒黑烟</a:t>
            </a:r>
            <a:r>
              <a:rPr lang="zh-CN" altLang="zh-CN" sz="2400" dirty="0" smtClean="0"/>
              <a:t>。</a:t>
            </a:r>
            <a:endParaRPr lang="en-US" altLang="zh-CN" sz="2400" dirty="0" smtClean="0"/>
          </a:p>
          <a:p>
            <a:pPr marL="0" indent="457200">
              <a:lnSpc>
                <a:spcPct val="200000"/>
              </a:lnSpc>
              <a:buNone/>
            </a:pPr>
            <a:r>
              <a:rPr lang="zh-CN" altLang="zh-CN" sz="2400" b="1" dirty="0">
                <a:solidFill>
                  <a:srgbClr val="FFFF00"/>
                </a:solidFill>
              </a:rPr>
              <a:t>故障原因</a:t>
            </a:r>
          </a:p>
          <a:p>
            <a:pPr marL="0" indent="457200">
              <a:lnSpc>
                <a:spcPct val="200000"/>
              </a:lnSpc>
              <a:buNone/>
            </a:pPr>
            <a:r>
              <a:rPr lang="en-US" altLang="zh-CN" sz="2400" dirty="0"/>
              <a:t>1.</a:t>
            </a:r>
            <a:r>
              <a:rPr lang="zh-CN" altLang="zh-CN" sz="2400" dirty="0"/>
              <a:t>水温传感器失常。</a:t>
            </a:r>
          </a:p>
          <a:p>
            <a:pPr marL="0" indent="457200">
              <a:lnSpc>
                <a:spcPct val="200000"/>
              </a:lnSpc>
              <a:buNone/>
            </a:pPr>
            <a:r>
              <a:rPr lang="en-US" altLang="zh-CN" sz="2400" dirty="0"/>
              <a:t>2.</a:t>
            </a:r>
            <a:r>
              <a:rPr lang="zh-CN" altLang="zh-CN" sz="2400" dirty="0"/>
              <a:t>空气流量计或节气门位置传感器失常</a:t>
            </a:r>
            <a:r>
              <a:rPr lang="zh-CN" altLang="zh-CN" sz="2400" dirty="0" smtClean="0"/>
              <a:t>。</a:t>
            </a:r>
            <a:endParaRPr lang="zh-CN" altLang="zh-CN" sz="2400" dirty="0"/>
          </a:p>
        </p:txBody>
      </p:sp>
    </p:spTree>
    <p:extLst>
      <p:ext uri="{BB962C8B-B14F-4D97-AF65-F5344CB8AC3E}">
        <p14:creationId xmlns:p14="http://schemas.microsoft.com/office/powerpoint/2010/main" val="106757750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836712"/>
            <a:ext cx="8003232" cy="5328592"/>
          </a:xfrm>
        </p:spPr>
        <p:txBody>
          <a:bodyPr>
            <a:noAutofit/>
          </a:bodyPr>
          <a:lstStyle/>
          <a:p>
            <a:pPr marL="0" indent="457200">
              <a:lnSpc>
                <a:spcPct val="200000"/>
              </a:lnSpc>
              <a:buNone/>
            </a:pPr>
            <a:r>
              <a:rPr lang="en-US" altLang="zh-CN" sz="2400" dirty="0"/>
              <a:t>3.</a:t>
            </a:r>
            <a:r>
              <a:rPr lang="zh-CN" altLang="zh-CN" sz="2400" dirty="0"/>
              <a:t>燃油压力过高</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喷油器漏油。</a:t>
            </a:r>
          </a:p>
          <a:p>
            <a:pPr marL="0" indent="457200">
              <a:lnSpc>
                <a:spcPct val="200000"/>
              </a:lnSpc>
              <a:buNone/>
            </a:pPr>
            <a:r>
              <a:rPr lang="en-US" altLang="zh-CN" sz="2400" dirty="0"/>
              <a:t>5.</a:t>
            </a:r>
            <a:r>
              <a:rPr lang="zh-CN" altLang="zh-CN" sz="2400" dirty="0"/>
              <a:t>冷起动喷油器漏油或冷起动控制失常。</a:t>
            </a:r>
          </a:p>
        </p:txBody>
      </p:sp>
    </p:spTree>
    <p:extLst>
      <p:ext uri="{BB962C8B-B14F-4D97-AF65-F5344CB8AC3E}">
        <p14:creationId xmlns:p14="http://schemas.microsoft.com/office/powerpoint/2010/main" val="7765525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6632"/>
            <a:ext cx="8003232" cy="7920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1124744"/>
            <a:ext cx="7416824" cy="5302765"/>
          </a:xfrm>
          <a:prstGeom prst="rect">
            <a:avLst/>
          </a:prstGeom>
          <a:solidFill>
            <a:schemeClr val="tx1"/>
          </a:solidFill>
        </p:spPr>
      </p:pic>
    </p:spTree>
    <p:extLst>
      <p:ext uri="{BB962C8B-B14F-4D97-AF65-F5344CB8AC3E}">
        <p14:creationId xmlns:p14="http://schemas.microsoft.com/office/powerpoint/2010/main" val="365530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17" name="组合 16"/>
          <p:cNvGrpSpPr/>
          <p:nvPr/>
        </p:nvGrpSpPr>
        <p:grpSpPr>
          <a:xfrm>
            <a:off x="611560" y="2420888"/>
            <a:ext cx="3096344" cy="2880320"/>
            <a:chOff x="611560" y="2420888"/>
            <a:chExt cx="2806654" cy="2200310"/>
          </a:xfrm>
        </p:grpSpPr>
        <p:sp>
          <p:nvSpPr>
            <p:cNvPr id="8" name="文本框 7"/>
            <p:cNvSpPr txBox="1"/>
            <p:nvPr/>
          </p:nvSpPr>
          <p:spPr>
            <a:xfrm>
              <a:off x="611560" y="4221088"/>
              <a:ext cx="2806654" cy="400110"/>
            </a:xfrm>
            <a:prstGeom prst="rect">
              <a:avLst/>
            </a:prstGeom>
            <a:noFill/>
          </p:spPr>
          <p:txBody>
            <a:bodyPr wrap="square" rtlCol="0">
              <a:spAutoFit/>
            </a:bodyPr>
            <a:lstStyle/>
            <a:p>
              <a:pPr algn="ctr"/>
              <a:r>
                <a:rPr lang="zh-CN" altLang="zh-CN" sz="2000" b="1" dirty="0"/>
                <a:t>实训汽车</a:t>
              </a:r>
              <a:endParaRPr lang="zh-CN" altLang="en-US" sz="2000" b="1" dirty="0"/>
            </a:p>
          </p:txBody>
        </p:sp>
        <p:pic>
          <p:nvPicPr>
            <p:cNvPr id="7" name="图片 6"/>
            <p:cNvPicPr>
              <a:picLocks noChangeAspect="1"/>
            </p:cNvPicPr>
            <p:nvPr/>
          </p:nvPicPr>
          <p:blipFill>
            <a:blip r:embed="rId2"/>
            <a:stretch>
              <a:fillRect/>
            </a:stretch>
          </p:blipFill>
          <p:spPr>
            <a:xfrm>
              <a:off x="683568" y="2420888"/>
              <a:ext cx="2447925" cy="1619250"/>
            </a:xfrm>
            <a:prstGeom prst="rect">
              <a:avLst/>
            </a:prstGeom>
          </p:spPr>
        </p:pic>
      </p:grpSp>
      <p:grpSp>
        <p:nvGrpSpPr>
          <p:cNvPr id="18" name="组合 17"/>
          <p:cNvGrpSpPr/>
          <p:nvPr/>
        </p:nvGrpSpPr>
        <p:grpSpPr>
          <a:xfrm>
            <a:off x="3707904" y="2348880"/>
            <a:ext cx="2232248" cy="2880320"/>
            <a:chOff x="3707904" y="2348880"/>
            <a:chExt cx="1800225" cy="2241540"/>
          </a:xfrm>
        </p:grpSpPr>
        <p:sp>
          <p:nvSpPr>
            <p:cNvPr id="12" name="文本框 11"/>
            <p:cNvSpPr txBox="1"/>
            <p:nvPr/>
          </p:nvSpPr>
          <p:spPr>
            <a:xfrm>
              <a:off x="3779912" y="4221088"/>
              <a:ext cx="1656184" cy="369332"/>
            </a:xfrm>
            <a:prstGeom prst="rect">
              <a:avLst/>
            </a:prstGeom>
            <a:noFill/>
          </p:spPr>
          <p:txBody>
            <a:bodyPr wrap="square" rtlCol="0">
              <a:spAutoFit/>
            </a:bodyPr>
            <a:lstStyle/>
            <a:p>
              <a:pPr algn="ctr"/>
              <a:r>
                <a:rPr lang="zh-CN" altLang="zh-CN" b="1"/>
                <a:t>常用修理工具</a:t>
              </a:r>
              <a:endParaRPr lang="zh-CN" altLang="en-US" b="1" dirty="0"/>
            </a:p>
          </p:txBody>
        </p:sp>
        <p:pic>
          <p:nvPicPr>
            <p:cNvPr id="14" name="图片 13"/>
            <p:cNvPicPr>
              <a:picLocks noChangeAspect="1"/>
            </p:cNvPicPr>
            <p:nvPr/>
          </p:nvPicPr>
          <p:blipFill>
            <a:blip r:embed="rId3"/>
            <a:stretch>
              <a:fillRect/>
            </a:stretch>
          </p:blipFill>
          <p:spPr>
            <a:xfrm>
              <a:off x="3707904" y="2348880"/>
              <a:ext cx="1800225" cy="1685925"/>
            </a:xfrm>
            <a:prstGeom prst="rect">
              <a:avLst/>
            </a:prstGeom>
          </p:spPr>
        </p:pic>
      </p:grpSp>
      <p:sp>
        <p:nvSpPr>
          <p:cNvPr id="16" name="文本框 15"/>
          <p:cNvSpPr txBox="1"/>
          <p:nvPr/>
        </p:nvSpPr>
        <p:spPr>
          <a:xfrm>
            <a:off x="6516216" y="4725144"/>
            <a:ext cx="1926243" cy="369332"/>
          </a:xfrm>
          <a:prstGeom prst="rect">
            <a:avLst/>
          </a:prstGeom>
          <a:noFill/>
        </p:spPr>
        <p:txBody>
          <a:bodyPr wrap="square" rtlCol="0">
            <a:spAutoFit/>
          </a:bodyPr>
          <a:lstStyle/>
          <a:p>
            <a:pPr algn="ctr"/>
            <a:r>
              <a:rPr lang="zh-CN" altLang="zh-CN" b="1"/>
              <a:t>数字式万用表</a:t>
            </a:r>
            <a:endParaRPr lang="zh-CN" altLang="en-US" b="1" dirty="0"/>
          </a:p>
        </p:txBody>
      </p:sp>
      <p:pic>
        <p:nvPicPr>
          <p:cNvPr id="2" name="图片 1"/>
          <p:cNvPicPr>
            <a:picLocks noChangeAspect="1"/>
          </p:cNvPicPr>
          <p:nvPr/>
        </p:nvPicPr>
        <p:blipFill>
          <a:blip r:embed="rId4"/>
          <a:stretch>
            <a:fillRect/>
          </a:stretch>
        </p:blipFill>
        <p:spPr>
          <a:xfrm>
            <a:off x="6876256" y="2420888"/>
            <a:ext cx="1181100" cy="1990725"/>
          </a:xfrm>
          <a:prstGeom prst="rect">
            <a:avLst/>
          </a:prstGeom>
        </p:spPr>
      </p:pic>
    </p:spTree>
    <p:extLst>
      <p:ext uri="{BB962C8B-B14F-4D97-AF65-F5344CB8AC3E}">
        <p14:creationId xmlns:p14="http://schemas.microsoft.com/office/powerpoint/2010/main" val="17663846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翼板式空气流量计的检测</a:t>
            </a:r>
            <a:endParaRPr lang="zh-CN" altLang="en-US" sz="2400" dirty="0">
              <a:solidFill>
                <a:srgbClr val="FFFF00"/>
              </a:solidFill>
            </a:endParaRPr>
          </a:p>
        </p:txBody>
      </p:sp>
      <p:sp>
        <p:nvSpPr>
          <p:cNvPr id="10" name="文本框 9"/>
          <p:cNvSpPr txBox="1"/>
          <p:nvPr/>
        </p:nvSpPr>
        <p:spPr>
          <a:xfrm>
            <a:off x="683568" y="1772816"/>
            <a:ext cx="4896544" cy="4745915"/>
          </a:xfrm>
          <a:prstGeom prst="rect">
            <a:avLst/>
          </a:prstGeom>
          <a:noFill/>
        </p:spPr>
        <p:txBody>
          <a:bodyPr wrap="square" rtlCol="0">
            <a:spAutoFit/>
          </a:bodyPr>
          <a:lstStyle/>
          <a:p>
            <a:pPr indent="457200">
              <a:lnSpc>
                <a:spcPct val="200000"/>
              </a:lnSpc>
            </a:pPr>
            <a:r>
              <a:rPr lang="zh-CN" altLang="zh-CN" sz="2400" dirty="0"/>
              <a:t>检测方法如下</a:t>
            </a:r>
            <a:r>
              <a:rPr lang="zh-CN" altLang="zh-CN" sz="2400" dirty="0" smtClean="0"/>
              <a:t>：</a:t>
            </a:r>
            <a:endParaRPr lang="en-US" altLang="zh-CN" sz="2400" dirty="0" smtClean="0"/>
          </a:p>
          <a:p>
            <a:pPr marL="342900" algn="just">
              <a:lnSpc>
                <a:spcPct val="200000"/>
              </a:lnSpc>
              <a:spcBef>
                <a:spcPct val="20000"/>
              </a:spcBef>
              <a:buClr>
                <a:schemeClr val="tx2"/>
              </a:buClr>
              <a:buSzPct val="60000"/>
            </a:pPr>
            <a:r>
              <a:rPr lang="en-US" altLang="zh-CN" sz="2400" dirty="0"/>
              <a:t>1.</a:t>
            </a:r>
            <a:r>
              <a:rPr lang="zh-CN" altLang="zh-CN" sz="2400" dirty="0"/>
              <a:t>按要求拆下空气流量计。</a:t>
            </a:r>
          </a:p>
          <a:p>
            <a:pPr marL="342900" algn="just">
              <a:lnSpc>
                <a:spcPct val="200000"/>
              </a:lnSpc>
              <a:spcBef>
                <a:spcPct val="20000"/>
              </a:spcBef>
              <a:buClr>
                <a:schemeClr val="tx2"/>
              </a:buClr>
              <a:buSzPct val="60000"/>
            </a:pPr>
            <a:r>
              <a:rPr lang="en-US" altLang="zh-CN" sz="2400" dirty="0"/>
              <a:t>2.</a:t>
            </a:r>
            <a:r>
              <a:rPr lang="zh-CN" altLang="zh-CN" sz="2400" dirty="0"/>
              <a:t>用手指拨动翼板，检查翼板的摆动是否平顺，有无破裂</a:t>
            </a:r>
            <a:r>
              <a:rPr lang="zh-CN" altLang="zh-CN" sz="2400" dirty="0" smtClean="0"/>
              <a:t>。</a:t>
            </a:r>
            <a:endParaRPr lang="en-US" altLang="zh-CN" sz="2400" dirty="0" smtClean="0"/>
          </a:p>
          <a:p>
            <a:pPr marL="342900" algn="just">
              <a:lnSpc>
                <a:spcPct val="200000"/>
              </a:lnSpc>
              <a:spcBef>
                <a:spcPct val="20000"/>
              </a:spcBef>
              <a:buClr>
                <a:schemeClr val="tx2"/>
              </a:buClr>
              <a:buSzPct val="60000"/>
            </a:pPr>
            <a:r>
              <a:rPr lang="en-US" altLang="zh-CN" sz="2400" dirty="0" smtClean="0"/>
              <a:t>3</a:t>
            </a:r>
            <a:r>
              <a:rPr lang="en-US" altLang="zh-CN" sz="2400" dirty="0"/>
              <a:t>.</a:t>
            </a:r>
            <a:r>
              <a:rPr lang="zh-CN" altLang="zh-CN" sz="2400" dirty="0" smtClean="0"/>
              <a:t>用</a:t>
            </a:r>
            <a:r>
              <a:rPr lang="zh-CN" altLang="zh-CN" sz="2400" dirty="0"/>
              <a:t>万用表分别测量流量计内各接线柱之间的</a:t>
            </a:r>
            <a:r>
              <a:rPr lang="zh-CN" altLang="zh-CN" sz="2400" dirty="0" smtClean="0"/>
              <a:t>电阻</a:t>
            </a:r>
            <a:r>
              <a:rPr lang="zh-CN" altLang="en-US" sz="2400" dirty="0" smtClean="0"/>
              <a:t>。</a:t>
            </a:r>
            <a:endParaRPr lang="zh-CN" altLang="zh-CN" sz="2400"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476672"/>
            <a:ext cx="2592288" cy="5645049"/>
          </a:xfrm>
          <a:prstGeom prst="rect">
            <a:avLst/>
          </a:prstGeom>
          <a:solidFill>
            <a:schemeClr val="tx1"/>
          </a:solidFill>
        </p:spPr>
      </p:pic>
      <p:sp>
        <p:nvSpPr>
          <p:cNvPr id="6" name="文本框 5"/>
          <p:cNvSpPr txBox="1"/>
          <p:nvPr/>
        </p:nvSpPr>
        <p:spPr>
          <a:xfrm>
            <a:off x="5724128" y="6237312"/>
            <a:ext cx="2880320" cy="369332"/>
          </a:xfrm>
          <a:prstGeom prst="rect">
            <a:avLst/>
          </a:prstGeom>
          <a:noFill/>
        </p:spPr>
        <p:txBody>
          <a:bodyPr wrap="square" rtlCol="0">
            <a:spAutoFit/>
          </a:bodyPr>
          <a:lstStyle/>
          <a:p>
            <a:pPr algn="ctr"/>
            <a:r>
              <a:rPr lang="zh-CN" altLang="zh-CN" b="1"/>
              <a:t>空气流量计电路</a:t>
            </a:r>
            <a:endParaRPr lang="zh-CN" altLang="en-US" b="1" dirty="0"/>
          </a:p>
        </p:txBody>
      </p:sp>
    </p:spTree>
    <p:extLst>
      <p:ext uri="{BB962C8B-B14F-4D97-AF65-F5344CB8AC3E}">
        <p14:creationId xmlns:p14="http://schemas.microsoft.com/office/powerpoint/2010/main" val="304630842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2964</TotalTime>
  <Words>3597</Words>
  <Application>Microsoft Office PowerPoint</Application>
  <PresentationFormat>全屏显示(4:3)</PresentationFormat>
  <Paragraphs>375</Paragraphs>
  <Slides>79</Slides>
  <Notes>35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79</vt:i4>
      </vt:variant>
    </vt:vector>
  </HeadingPairs>
  <TitlesOfParts>
    <vt:vector size="89"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单元4  电控汽油发动机燃料供给系的维护与故障诊断排除</vt:lpstr>
      <vt:lpstr>课题1 空气供给系统的维护</vt:lpstr>
      <vt:lpstr>项目1 空气滤清器及进、排气装置的维护</vt:lpstr>
      <vt:lpstr>PowerPoint 演示文稿</vt:lpstr>
      <vt:lpstr>实训内容</vt:lpstr>
      <vt:lpstr>PowerPoint 演示文稿</vt:lpstr>
      <vt:lpstr>项目2 空气流量计的检测</vt:lpstr>
      <vt:lpstr>PowerPoint 演示文稿</vt:lpstr>
      <vt:lpstr>实训内容</vt:lpstr>
      <vt:lpstr>PowerPoint 演示文稿</vt:lpstr>
      <vt:lpstr>PowerPoint 演示文稿</vt:lpstr>
      <vt:lpstr>PowerPoint 演示文稿</vt:lpstr>
      <vt:lpstr>项目3 节气门体的维护</vt:lpstr>
      <vt:lpstr>PowerPoint 演示文稿</vt:lpstr>
      <vt:lpstr>实训内容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课题2 燃油供给系统的维护</vt:lpstr>
      <vt:lpstr>项目1 电子控制汽油喷射系统燃油压力的检查与调整</vt:lpstr>
      <vt:lpstr>PowerPoint 演示文稿</vt:lpstr>
      <vt:lpstr>实训内容</vt:lpstr>
      <vt:lpstr>PowerPoint 演示文稿</vt:lpstr>
      <vt:lpstr>PowerPoint 演示文稿</vt:lpstr>
      <vt:lpstr>PowerPoint 演示文稿</vt:lpstr>
      <vt:lpstr>项目2 电动燃油泵的检查</vt:lpstr>
      <vt:lpstr>PowerPoint 演示文稿</vt:lpstr>
      <vt:lpstr>实训内容</vt:lpstr>
      <vt:lpstr>PowerPoint 演示文稿</vt:lpstr>
      <vt:lpstr>PowerPoint 演示文稿</vt:lpstr>
      <vt:lpstr>实训内容</vt:lpstr>
      <vt:lpstr>PowerPoint 演示文稿</vt:lpstr>
      <vt:lpstr>PowerPoint 演示文稿</vt:lpstr>
      <vt:lpstr>PowerPoint 演示文稿</vt:lpstr>
      <vt:lpstr>实训内容</vt:lpstr>
      <vt:lpstr>课题3 燃料供给系故障诊断排除</vt:lpstr>
      <vt:lpstr>PowerPoint 演示文稿</vt:lpstr>
      <vt:lpstr>实训内容</vt:lpstr>
      <vt:lpstr>PowerPoint 演示文稿</vt:lpstr>
      <vt:lpstr>PowerPoint 演示文稿</vt:lpstr>
      <vt:lpstr>PowerPoint 演示文稿</vt:lpstr>
      <vt:lpstr>PowerPoint 演示文稿</vt:lpstr>
      <vt:lpstr>项目2 电子控制汽油喷射发动机起         动困难故障的诊断与排除</vt:lpstr>
      <vt:lpstr>PowerPoint 演示文稿</vt:lpstr>
      <vt:lpstr>PowerPoint 演示文稿</vt:lpstr>
      <vt:lpstr>PowerPoint 演示文稿</vt:lpstr>
      <vt:lpstr>PowerPoint 演示文稿</vt:lpstr>
      <vt:lpstr>PowerPoint 演示文稿</vt:lpstr>
      <vt:lpstr>PowerPoint 演示文稿</vt:lpstr>
      <vt:lpstr>项目3 电子控制汽油喷射发动机      怠速过低故障的诊断与排除</vt:lpstr>
      <vt:lpstr>PowerPoint 演示文稿</vt:lpstr>
      <vt:lpstr>PowerPoint 演示文稿</vt:lpstr>
      <vt:lpstr>PowerPoint 演示文稿</vt:lpstr>
      <vt:lpstr>PowerPoint 演示文稿</vt:lpstr>
      <vt:lpstr>PowerPoint 演示文稿</vt:lpstr>
      <vt:lpstr>项目4 电子控制汽油喷射发动机怠    速抖动与喘车故障的诊断与排除</vt:lpstr>
      <vt:lpstr>PowerPoint 演示文稿</vt:lpstr>
      <vt:lpstr>PowerPoint 演示文稿</vt:lpstr>
      <vt:lpstr>PowerPoint 演示文稿</vt:lpstr>
      <vt:lpstr>PowerPoint 演示文稿</vt:lpstr>
      <vt:lpstr>项目5 电子控制汽油喷射发动机怠      速过高故障的诊断与排除</vt:lpstr>
      <vt:lpstr>PowerPoint 演示文稿</vt:lpstr>
      <vt:lpstr>PowerPoint 演示文稿</vt:lpstr>
      <vt:lpstr>PowerPoint 演示文稿</vt:lpstr>
      <vt:lpstr>PowerPoint 演示文稿</vt:lpstr>
      <vt:lpstr>项目6 电子控制汽油喷射发动机动   力不足、加速不良故障的诊断与排除</vt:lpstr>
      <vt:lpstr>PowerPoint 演示文稿</vt:lpstr>
      <vt:lpstr>PowerPoint 演示文稿</vt:lpstr>
      <vt:lpstr>PowerPoint 演示文稿</vt:lpstr>
      <vt:lpstr>PowerPoint 演示文稿</vt:lpstr>
      <vt:lpstr>项目7 电子控制汽油喷射发动机油耗         过大故障的诊断与排除</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418</cp:revision>
  <dcterms:modified xsi:type="dcterms:W3CDTF">2014-05-29T07:29:37Z</dcterms:modified>
</cp:coreProperties>
</file>