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8"/>
  </p:notesMasterIdLst>
  <p:sldIdLst>
    <p:sldId id="436" r:id="rId2"/>
    <p:sldId id="416" r:id="rId3"/>
    <p:sldId id="569" r:id="rId4"/>
    <p:sldId id="534" r:id="rId5"/>
    <p:sldId id="570" r:id="rId6"/>
    <p:sldId id="572" r:id="rId7"/>
    <p:sldId id="573" r:id="rId8"/>
    <p:sldId id="574" r:id="rId9"/>
    <p:sldId id="575" r:id="rId10"/>
    <p:sldId id="576" r:id="rId11"/>
    <p:sldId id="577" r:id="rId12"/>
    <p:sldId id="578" r:id="rId13"/>
    <p:sldId id="579" r:id="rId14"/>
    <p:sldId id="439" r:id="rId15"/>
    <p:sldId id="362" r:id="rId16"/>
    <p:sldId id="555" r:id="rId17"/>
    <p:sldId id="556" r:id="rId18"/>
    <p:sldId id="557" r:id="rId19"/>
    <p:sldId id="558" r:id="rId20"/>
    <p:sldId id="564" r:id="rId21"/>
    <p:sldId id="560" r:id="rId22"/>
    <p:sldId id="562" r:id="rId23"/>
    <p:sldId id="565" r:id="rId24"/>
    <p:sldId id="566" r:id="rId25"/>
    <p:sldId id="567" r:id="rId26"/>
    <p:sldId id="568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38" autoAdjust="0"/>
    <p:restoredTop sz="94424" autoAdjust="0"/>
  </p:normalViewPr>
  <p:slideViewPr>
    <p:cSldViewPr>
      <p:cViewPr varScale="1">
        <p:scale>
          <a:sx n="70" d="100"/>
          <a:sy n="70" d="100"/>
        </p:scale>
        <p:origin x="112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4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0E96D-3469-49AB-9C08-DCB1034BA53E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FAF80-362C-4F17-BC9E-6C00E6BAE5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0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111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246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35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471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634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935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057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FAF80-362C-4F17-BC9E-6C00E6BAE5A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852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8748464" cy="1584176"/>
          </a:xfrm>
        </p:spPr>
        <p:txBody>
          <a:bodyPr>
            <a:normAutofit fontScale="90000"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单元</a:t>
            </a:r>
            <a:r>
              <a:rPr lang="en-US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4 </a:t>
            </a:r>
            <a:r>
              <a:rPr lang="zh-CN" altLang="zh-CN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驱动</a:t>
            </a:r>
            <a:r>
              <a:rPr lang="zh-CN" altLang="zh-CN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桥的维护与故障诊断排除</a:t>
            </a:r>
            <a:endParaRPr lang="zh-CN" altLang="en-US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9512" y="3068960"/>
            <a:ext cx="8964488" cy="2808312"/>
          </a:xfrm>
        </p:spPr>
        <p:txBody>
          <a:bodyPr>
            <a:normAutofit/>
          </a:bodyPr>
          <a:lstStyle/>
          <a:p>
            <a:pPr algn="just"/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1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驱动桥的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2" action="ppaction://hlinksldjump"/>
              </a:rPr>
              <a:t>维护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just"/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     </a:t>
            </a:r>
            <a:r>
              <a:rPr lang="zh-CN" altLang="en-US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课题</a:t>
            </a:r>
            <a:r>
              <a:rPr lang="en-US" altLang="zh-CN" sz="40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2</a:t>
            </a:r>
            <a:r>
              <a:rPr lang="zh-CN" altLang="zh-CN" sz="40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hlinkClick r:id="rId3" action="ppaction://hlinksldjump"/>
              </a:rPr>
              <a:t>汽车驱动桥的故障诊断与排除</a:t>
            </a:r>
            <a:endParaRPr lang="en-US" altLang="zh-CN" sz="40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87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83568" y="404664"/>
            <a:ext cx="5112568" cy="326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从动圆锥齿轮啮合印痕的</a:t>
            </a:r>
            <a:r>
              <a:rPr lang="zh-CN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啮合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印痕的</a:t>
            </a:r>
            <a:r>
              <a:rPr lang="zh-CN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啮合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印痕的</a:t>
            </a:r>
            <a:r>
              <a:rPr lang="zh-CN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检查</a:t>
            </a: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啮合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印痕的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r>
              <a:rPr lang="zh-CN" alt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6136" y="364502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啮合印痕的要求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692696"/>
            <a:ext cx="3058734" cy="2808312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93096"/>
            <a:ext cx="4536504" cy="15587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493" y="4293096"/>
            <a:ext cx="4225357" cy="158417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652120" y="602128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移拢主动圆锥齿轮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755576" y="602128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移开主动圆锥齿轮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454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4297962" cy="15841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04664"/>
            <a:ext cx="4179748" cy="158417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1520" y="206084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 移开从动圆锥齿轮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499992" y="206084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移拢从动圆锥齿轮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83568" y="2492896"/>
            <a:ext cx="813690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4.</a:t>
            </a:r>
            <a:r>
              <a:rPr lang="zh-CN" altLang="zh-CN" sz="2400" dirty="0"/>
              <a:t>从动圆锥齿轮啮合间隙的</a:t>
            </a:r>
            <a:r>
              <a:rPr lang="zh-CN" altLang="zh-CN" sz="2400" dirty="0" smtClean="0"/>
              <a:t>调整</a:t>
            </a:r>
            <a:endParaRPr lang="en-US" altLang="zh-CN" sz="2400" dirty="0" smtClean="0"/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000" dirty="0"/>
              <a:t>说明：啮合间隙的调整是靠主、从动圆锥齿轮的轴向移动来实现</a:t>
            </a:r>
            <a:r>
              <a:rPr lang="zh-CN" altLang="zh-CN" sz="2000" dirty="0" smtClean="0"/>
              <a:t>的</a:t>
            </a:r>
            <a:r>
              <a:rPr lang="zh-CN" altLang="en-US" sz="2400" dirty="0" smtClean="0"/>
              <a:t>。</a:t>
            </a:r>
            <a:endParaRPr lang="zh-CN" altLang="zh-CN" sz="24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005064"/>
            <a:ext cx="4680520" cy="23402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27784" y="638132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从动圆锥齿轮啮合间隙的调整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3954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052736"/>
            <a:ext cx="4896544" cy="4525963"/>
          </a:xfrm>
        </p:spPr>
        <p:txBody>
          <a:bodyPr>
            <a:normAutofit lnSpcReduction="10000"/>
          </a:bodyPr>
          <a:lstStyle/>
          <a:p>
            <a:pPr marL="0" indent="457200" algn="just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从动圆锥齿轮支承螺柱的</a:t>
            </a:r>
            <a:r>
              <a:rPr lang="zh-CN" altLang="zh-CN" sz="2400" dirty="0" smtClean="0"/>
              <a:t>调整</a:t>
            </a:r>
            <a:endParaRPr lang="en-US" altLang="zh-CN" sz="2400" dirty="0" smtClean="0"/>
          </a:p>
          <a:p>
            <a:pPr marL="0" indent="457200" algn="just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）松开锁紧螺母</a:t>
            </a:r>
          </a:p>
          <a:p>
            <a:pPr marL="0" indent="457200" algn="just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）将支承螺柱拧至顶住从动圆锥齿轮的背面</a:t>
            </a:r>
          </a:p>
          <a:p>
            <a:pPr marL="0" indent="457200" algn="just">
              <a:lnSpc>
                <a:spcPct val="200000"/>
              </a:lnSpc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）拧紧锁紧</a:t>
            </a:r>
            <a:r>
              <a:rPr lang="zh-CN" altLang="zh-CN" sz="2400" dirty="0"/>
              <a:t>螺母</a:t>
            </a:r>
            <a:r>
              <a:rPr lang="zh-CN" altLang="en-US" sz="2400" dirty="0"/>
              <a:t>，</a:t>
            </a:r>
            <a:r>
              <a:rPr lang="zh-CN" altLang="zh-CN" sz="2400" dirty="0"/>
              <a:t>并用</a:t>
            </a:r>
            <a:r>
              <a:rPr lang="zh-CN" altLang="zh-CN" sz="2400" dirty="0"/>
              <a:t>锁片锁牢</a:t>
            </a:r>
            <a:r>
              <a:rPr lang="zh-CN" altLang="zh-CN" sz="2400" dirty="0"/>
              <a:t>。</a:t>
            </a:r>
            <a:endParaRPr lang="zh-CN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412776"/>
            <a:ext cx="2304256" cy="3667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24128" y="515719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从动圆锥齿轮支撑螺柱的调整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2955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467544" y="26064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（四）</a:t>
            </a:r>
            <a:r>
              <a:rPr lang="zh-CN" altLang="zh-CN" sz="2400" b="1" dirty="0">
                <a:solidFill>
                  <a:srgbClr val="FFFF00"/>
                </a:solidFill>
              </a:rPr>
              <a:t>润滑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3568" y="1268760"/>
            <a:ext cx="8064896" cy="3009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57200" algn="just" defTabSz="914400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tabLst/>
            </a:pPr>
            <a:r>
              <a:rPr lang="en-US" altLang="zh-CN" sz="2400" dirty="0"/>
              <a:t>1.</a:t>
            </a:r>
            <a:r>
              <a:rPr lang="zh-CN" altLang="en-US" sz="2400" dirty="0"/>
              <a:t>车辆每行驶</a:t>
            </a:r>
            <a:r>
              <a:rPr lang="en-US" altLang="zh-CN" sz="2400" dirty="0"/>
              <a:t>12 000 km</a:t>
            </a:r>
            <a:r>
              <a:rPr lang="zh-CN" altLang="en-US" sz="2400" dirty="0"/>
              <a:t>应检查减速器润滑油液面，不足时应添加至规定位置。</a:t>
            </a:r>
          </a:p>
          <a:p>
            <a:pPr marR="0" lvl="0" indent="457200" algn="just" defTabSz="914400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tabLst/>
            </a:pPr>
            <a:r>
              <a:rPr lang="en-US" altLang="zh-CN" sz="2400" dirty="0"/>
              <a:t>2.</a:t>
            </a:r>
            <a:r>
              <a:rPr lang="zh-CN" altLang="en-US" sz="2400" dirty="0"/>
              <a:t>车辆每行驶</a:t>
            </a:r>
            <a:r>
              <a:rPr lang="en-US" altLang="zh-CN" sz="2400" dirty="0"/>
              <a:t>24 000 km</a:t>
            </a:r>
            <a:r>
              <a:rPr lang="zh-CN" altLang="en-US" sz="2400" dirty="0"/>
              <a:t>应更换润滑油，加注原厂规定标号的新润滑油，容量应达到规定标准。 </a:t>
            </a:r>
          </a:p>
        </p:txBody>
      </p:sp>
    </p:spTree>
    <p:extLst>
      <p:ext uri="{BB962C8B-B14F-4D97-AF65-F5344CB8AC3E}">
        <p14:creationId xmlns:p14="http://schemas.microsoft.com/office/powerpoint/2010/main" val="319922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772816"/>
            <a:ext cx="8064896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驱动桥异响故障的诊断与排除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996952"/>
            <a:ext cx="78488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了解驱动桥异响故障的现象及原因；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掌握驱动桥异响故障的排除方法。</a:t>
            </a:r>
            <a:endParaRPr lang="en-US" altLang="zh-CN" sz="2800" dirty="0"/>
          </a:p>
        </p:txBody>
      </p:sp>
      <p:sp>
        <p:nvSpPr>
          <p:cNvPr id="5" name="标题 2"/>
          <p:cNvSpPr txBox="1">
            <a:spLocks/>
          </p:cNvSpPr>
          <p:nvPr/>
        </p:nvSpPr>
        <p:spPr>
          <a:xfrm>
            <a:off x="683568" y="260648"/>
            <a:ext cx="7776000" cy="1143000"/>
          </a:xfrm>
          <a:prstGeom prst="rect">
            <a:avLst/>
          </a:prstGeom>
        </p:spPr>
        <p:txBody>
          <a:bodyPr vert="horz" rtlCol="0" anchor="ctr">
            <a:normAutofit fontScale="92500" lnSpcReduction="20000"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algn="ctr"/>
            <a:r>
              <a:rPr lang="zh-CN" altLang="en-US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汽车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驱动桥的故障诊断与排除</a:t>
            </a:r>
            <a:endParaRPr lang="zh-CN" altLang="en-US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65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536" y="472514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</a:t>
            </a:r>
            <a:r>
              <a:rPr lang="zh-CN" altLang="zh-CN" dirty="0" smtClean="0"/>
              <a:t>汽车</a:t>
            </a:r>
            <a:r>
              <a:rPr lang="zh-CN" altLang="zh-CN" dirty="0"/>
              <a:t>（</a:t>
            </a:r>
            <a:r>
              <a:rPr lang="en-US" altLang="zh-CN" dirty="0"/>
              <a:t>EQ1092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636912"/>
            <a:ext cx="3167019" cy="18002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575190" y="472514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636912"/>
            <a:ext cx="2815105" cy="172819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347864" y="472514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传动系游隙检测仪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2636912"/>
            <a:ext cx="2453776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49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8208912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汽车行驶时，驱动桥有异响，而脱挡滑行时异响减弱或消失。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汽车挂挡行驶和脱挡滑行，驱动桥均有异响。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汽车转弯行驶时，驱动桥有异响，而直线行驶时无异响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en-US" sz="2400" b="1" dirty="0">
                <a:solidFill>
                  <a:srgbClr val="FFFF00"/>
                </a:solidFill>
              </a:rPr>
              <a:t>故障原因</a:t>
            </a:r>
            <a:endParaRPr lang="en-US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减速器内润滑油油量不足、变稀或变质。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圆锥主动齿轮轴承磨损、调整不当、凸缘未压紧</a:t>
            </a:r>
            <a:r>
              <a:rPr lang="zh-CN" altLang="zh-CN" sz="2400" dirty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74763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352928" cy="5577483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差速器圆锥滚子轴承损坏、松旷。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圆锥主、从动齿轮啮合间隙过大、过小。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圆锥主、从动齿轮啮合不良、轮齿损伤。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半轴齿轮花键槽与半轴配合松旷。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行星齿轮转动困难。</a:t>
            </a:r>
            <a:r>
              <a:rPr lang="en-US" altLang="zh-CN" sz="2400" dirty="0"/>
              <a:t>	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行星齿轮轮齿表面损伤、折断。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9.</a:t>
            </a:r>
            <a:r>
              <a:rPr lang="zh-CN" altLang="zh-CN" sz="2400" dirty="0"/>
              <a:t>行星齿轮与半轴齿轮不配套、啮合不良。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10.</a:t>
            </a:r>
            <a:r>
              <a:rPr lang="zh-CN" altLang="zh-CN" sz="2400" dirty="0"/>
              <a:t>主减速器从动齿轮与差速器壳的铆钉松动。</a:t>
            </a:r>
          </a:p>
        </p:txBody>
      </p:sp>
    </p:spTree>
    <p:extLst>
      <p:ext uri="{BB962C8B-B14F-4D97-AF65-F5344CB8AC3E}">
        <p14:creationId xmlns:p14="http://schemas.microsoft.com/office/powerpoint/2010/main" val="69127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003232" cy="6192688"/>
          </a:xfrm>
        </p:spPr>
        <p:txBody>
          <a:bodyPr>
            <a:norm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故障诊断与排除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停车检查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路试检查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改变行驶方向检查</a:t>
            </a:r>
          </a:p>
        </p:txBody>
      </p:sp>
    </p:spTree>
    <p:extLst>
      <p:ext uri="{BB962C8B-B14F-4D97-AF65-F5344CB8AC3E}">
        <p14:creationId xmlns:p14="http://schemas.microsoft.com/office/powerpoint/2010/main" val="7944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2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驱动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桥漏油故障的诊断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与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/>
            </a:r>
            <a:b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</a:b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            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排除</a:t>
            </a:r>
            <a:endParaRPr lang="zh-CN" altLang="zh-CN" sz="3600" b="1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2348880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</a:t>
            </a:r>
            <a:r>
              <a:rPr lang="en-US" altLang="zh-CN" sz="2800" dirty="0"/>
              <a:t>.</a:t>
            </a:r>
            <a:r>
              <a:rPr lang="zh-CN" altLang="zh-CN" sz="2800" dirty="0"/>
              <a:t>了解驱动桥漏油故障的现象及原因；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 smtClean="0"/>
              <a:t>2.</a:t>
            </a:r>
            <a:r>
              <a:rPr lang="en-US" altLang="zh-CN" sz="2800" dirty="0"/>
              <a:t> </a:t>
            </a:r>
            <a:r>
              <a:rPr lang="zh-CN" altLang="zh-CN" sz="2800" dirty="0" smtClean="0"/>
              <a:t>掌握</a:t>
            </a:r>
            <a:r>
              <a:rPr lang="zh-CN" altLang="zh-CN" sz="2800" dirty="0"/>
              <a:t>驱动桥漏油故障的排除方法。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5854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992888" cy="1143000"/>
          </a:xfrm>
        </p:spPr>
        <p:txBody>
          <a:bodyPr>
            <a:normAutofit/>
          </a:bodyPr>
          <a:lstStyle/>
          <a:p>
            <a:pPr indent="457200" algn="ctr"/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课题</a:t>
            </a:r>
            <a:r>
              <a:rPr lang="en-US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b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驱动</a:t>
            </a:r>
            <a:r>
              <a:rPr lang="zh-CN" altLang="zh-CN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FFFF00"/>
                </a:solidFill>
                <a:effectLst/>
                <a:latin typeface="+mn-ea"/>
                <a:ea typeface="+mn-ea"/>
              </a:rPr>
              <a:t>桥的维护</a:t>
            </a:r>
            <a:endParaRPr lang="en-US" altLang="zh-CN" b="1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568" y="1124744"/>
            <a:ext cx="7992888" cy="2271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/>
              <a:t>驱动桥的功用是降速增大转矩将万向传动装置输入的动力，改变转动方向以后，分配到左右驱动轮，使汽车行驶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zh-CN" altLang="zh-CN" sz="2400" dirty="0" smtClean="0"/>
              <a:t>驱动</a:t>
            </a:r>
            <a:r>
              <a:rPr lang="zh-CN" altLang="zh-CN" sz="2400" dirty="0"/>
              <a:t>桥分为</a:t>
            </a:r>
            <a:r>
              <a:rPr lang="zh-CN" altLang="zh-CN" sz="2400" dirty="0">
                <a:solidFill>
                  <a:srgbClr val="FFFF00"/>
                </a:solidFill>
              </a:rPr>
              <a:t>整体式驱动桥</a:t>
            </a:r>
            <a:r>
              <a:rPr lang="zh-CN" altLang="zh-CN" sz="2400" dirty="0"/>
              <a:t>和</a:t>
            </a:r>
            <a:r>
              <a:rPr lang="zh-CN" altLang="zh-CN" sz="2400" dirty="0">
                <a:solidFill>
                  <a:srgbClr val="FFFF00"/>
                </a:solidFill>
              </a:rPr>
              <a:t>断开式驱动桥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3317011"/>
            <a:ext cx="43624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2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536" y="472514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</a:t>
            </a:r>
            <a:r>
              <a:rPr lang="zh-CN" altLang="zh-CN" dirty="0" smtClean="0"/>
              <a:t>汽车</a:t>
            </a:r>
            <a:r>
              <a:rPr lang="zh-CN" altLang="zh-CN" dirty="0"/>
              <a:t>（</a:t>
            </a:r>
            <a:r>
              <a:rPr lang="en-US" altLang="zh-CN" dirty="0"/>
              <a:t>EQ1092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636912"/>
            <a:ext cx="3167019" cy="18002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575190" y="472514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636912"/>
            <a:ext cx="2815105" cy="172819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347864" y="472514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传动系游隙检测仪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2636912"/>
            <a:ext cx="2453776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6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776864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在驱动桥主动轴伸出部位有漏油。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在驱动桥壳体或衬垫处有漏油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加油口、放油口螺塞松动或损坏。</a:t>
            </a:r>
          </a:p>
          <a:p>
            <a:pPr marL="0" indent="457200"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油封磨损、硬化、装反，油封与轴颈不同轴，油封轴颈磨成沟槽。</a:t>
            </a:r>
          </a:p>
          <a:p>
            <a:pPr marL="0" indent="457200"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接合平面变形、加工粗糙，密封衬垫太薄、硬化或损坏，紧固螺钉松动或损坏。</a:t>
            </a:r>
          </a:p>
          <a:p>
            <a:pPr marL="0" indent="457200"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通气孔堵塞，润滑油油量过多或变稀、变质。</a:t>
            </a:r>
          </a:p>
          <a:p>
            <a:pPr marL="0" indent="457200"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桥壳有铸造缺陷或裂纹。</a:t>
            </a:r>
          </a:p>
        </p:txBody>
      </p:sp>
    </p:spTree>
    <p:extLst>
      <p:ext uri="{BB962C8B-B14F-4D97-AF65-F5344CB8AC3E}">
        <p14:creationId xmlns:p14="http://schemas.microsoft.com/office/powerpoint/2010/main" val="73188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8280920" cy="6264696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首先检查齿轮油的油面</a:t>
            </a:r>
            <a:r>
              <a:rPr lang="zh-CN" altLang="zh-CN" sz="2400" dirty="0" smtClean="0"/>
              <a:t>高度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检查通气塞是否被</a:t>
            </a:r>
            <a:r>
              <a:rPr lang="zh-CN" altLang="zh-CN" sz="2400" dirty="0" smtClean="0"/>
              <a:t>堵塞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检查放油螺塞是否松动，垫片是否</a:t>
            </a:r>
            <a:r>
              <a:rPr lang="zh-CN" altLang="zh-CN" sz="2400" dirty="0" smtClean="0"/>
              <a:t>损坏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检查油封是否磨损或</a:t>
            </a:r>
            <a:r>
              <a:rPr lang="zh-CN" altLang="zh-CN" sz="2400" dirty="0" smtClean="0"/>
              <a:t>损坏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检查齿轮油型号是否</a:t>
            </a:r>
            <a:r>
              <a:rPr lang="zh-CN" altLang="zh-CN" sz="2400" dirty="0" smtClean="0"/>
              <a:t>正确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检查桥壳有无</a:t>
            </a:r>
            <a:r>
              <a:rPr lang="zh-CN" altLang="zh-CN" sz="2400" dirty="0" smtClean="0"/>
              <a:t>裂纹</a:t>
            </a:r>
            <a:r>
              <a:rPr lang="zh-CN" altLang="en-US" sz="2400" dirty="0" smtClean="0"/>
              <a:t>。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42321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835292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3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驱动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桥过热故障的诊断与排除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568" y="2348880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1.</a:t>
            </a:r>
            <a:r>
              <a:rPr lang="zh-CN" altLang="zh-CN" sz="2800" dirty="0"/>
              <a:t>了解驱动桥过热故障的现象及原因；</a:t>
            </a:r>
          </a:p>
          <a:p>
            <a:pPr indent="457200" algn="just">
              <a:lnSpc>
                <a:spcPct val="200000"/>
              </a:lnSpc>
            </a:pPr>
            <a:r>
              <a:rPr lang="en-US" altLang="zh-CN" sz="2800" dirty="0"/>
              <a:t>2.</a:t>
            </a:r>
            <a:r>
              <a:rPr lang="zh-CN" altLang="zh-CN" sz="2800" dirty="0"/>
              <a:t>掌握驱动桥过热故障的排除方法。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9847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5536" y="472514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实训</a:t>
            </a:r>
            <a:r>
              <a:rPr lang="zh-CN" altLang="zh-CN" dirty="0" smtClean="0"/>
              <a:t>汽车</a:t>
            </a:r>
            <a:r>
              <a:rPr lang="zh-CN" altLang="zh-CN" dirty="0"/>
              <a:t>（</a:t>
            </a:r>
            <a:r>
              <a:rPr lang="en-US" altLang="zh-CN" dirty="0"/>
              <a:t>EQ1092</a:t>
            </a:r>
            <a:r>
              <a:rPr lang="zh-CN" altLang="zh-CN" dirty="0"/>
              <a:t>）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636912"/>
            <a:ext cx="3167019" cy="18002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575190" y="472514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dirty="0"/>
              <a:t>常用修理工具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636912"/>
            <a:ext cx="2815105" cy="172819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347864" y="4725144"/>
            <a:ext cx="205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传动系游隙检测仪</a:t>
            </a:r>
            <a:endParaRPr lang="zh-CN" altLang="en-US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2636912"/>
            <a:ext cx="2453776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27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7776864" cy="5721499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>
                <a:solidFill>
                  <a:srgbClr val="FFFF00"/>
                </a:solidFill>
              </a:rPr>
              <a:t>故障现象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汽车行驶一段里程后，用手探试驱动桥壳中部或主减速器壳，有无法忍受的烫手感觉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</a:t>
            </a:r>
            <a:r>
              <a:rPr lang="zh-CN" altLang="zh-CN" sz="2400" b="1" dirty="0">
                <a:solidFill>
                  <a:srgbClr val="FFFF00"/>
                </a:solidFill>
              </a:rPr>
              <a:t>原因</a:t>
            </a:r>
          </a:p>
          <a:p>
            <a:pPr marL="0" indent="457200"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润滑油量不足、变稀或变质。</a:t>
            </a:r>
          </a:p>
          <a:p>
            <a:pPr marL="0" indent="457200"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主减速器齿轮啮合间隙或行星齿轮与半轴齿轮啮合间隙过小。</a:t>
            </a:r>
          </a:p>
          <a:p>
            <a:pPr marL="0" indent="457200"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行星齿轮及半轴齿轮止推垫片过紧或主减速器支撑螺柱背隙过小。</a:t>
            </a:r>
          </a:p>
          <a:p>
            <a:pPr marL="0" indent="457200"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轴承过紧或油封过紧。</a:t>
            </a:r>
          </a:p>
        </p:txBody>
      </p:sp>
    </p:spTree>
    <p:extLst>
      <p:ext uri="{BB962C8B-B14F-4D97-AF65-F5344CB8AC3E}">
        <p14:creationId xmlns:p14="http://schemas.microsoft.com/office/powerpoint/2010/main" val="162868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8280920" cy="6264696"/>
          </a:xfrm>
        </p:spPr>
        <p:txBody>
          <a:bodyPr>
            <a:noAutofit/>
          </a:bodyPr>
          <a:lstStyle/>
          <a:p>
            <a:pPr marL="0" indent="457200">
              <a:lnSpc>
                <a:spcPct val="200000"/>
              </a:lnSpc>
              <a:buNone/>
            </a:pPr>
            <a:r>
              <a:rPr lang="zh-CN" altLang="zh-CN" sz="2400" b="1" dirty="0" smtClean="0">
                <a:solidFill>
                  <a:srgbClr val="FFFF00"/>
                </a:solidFill>
              </a:rPr>
              <a:t>故障排除</a:t>
            </a:r>
            <a:r>
              <a:rPr lang="zh-CN" altLang="en-US" sz="2400" b="1" dirty="0" smtClean="0">
                <a:solidFill>
                  <a:srgbClr val="FFFF00"/>
                </a:solidFill>
              </a:rPr>
              <a:t>方法</a:t>
            </a:r>
            <a:endParaRPr lang="en-US" altLang="zh-CN" sz="2400" b="1" dirty="0" smtClean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1.</a:t>
            </a:r>
            <a:r>
              <a:rPr lang="zh-CN" altLang="zh-CN" sz="2400" dirty="0"/>
              <a:t>局部</a:t>
            </a:r>
            <a:r>
              <a:rPr lang="zh-CN" altLang="zh-CN" sz="2400" dirty="0" smtClean="0"/>
              <a:t>过热</a:t>
            </a:r>
            <a:endParaRPr lang="zh-CN" altLang="zh-CN" sz="2400" b="1" dirty="0">
              <a:solidFill>
                <a:srgbClr val="FFFF00"/>
              </a:solidFill>
            </a:endParaRP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 smtClean="0"/>
              <a:t>油</a:t>
            </a:r>
            <a:r>
              <a:rPr lang="zh-CN" altLang="zh-CN" sz="2400" dirty="0"/>
              <a:t>封处过热，则故障由油封过紧引起</a:t>
            </a:r>
            <a:r>
              <a:rPr lang="zh-CN" altLang="zh-CN" sz="2400" dirty="0" smtClean="0"/>
              <a:t>。轴承</a:t>
            </a:r>
            <a:r>
              <a:rPr lang="zh-CN" altLang="zh-CN" sz="2400" dirty="0"/>
              <a:t>处过热，则故障由轴承损坏或调整不当引起</a:t>
            </a:r>
            <a:r>
              <a:rPr lang="zh-CN" altLang="zh-CN" sz="2400" dirty="0" smtClean="0"/>
              <a:t>。油</a:t>
            </a:r>
            <a:r>
              <a:rPr lang="zh-CN" altLang="zh-CN" sz="2400" dirty="0"/>
              <a:t>封和轴承处均不过热，</a:t>
            </a:r>
            <a:r>
              <a:rPr lang="zh-CN" altLang="zh-CN" sz="2400" dirty="0"/>
              <a:t>则由</a:t>
            </a:r>
            <a:r>
              <a:rPr lang="zh-CN" altLang="zh-CN" sz="2400" dirty="0"/>
              <a:t>止推</a:t>
            </a:r>
            <a:r>
              <a:rPr lang="zh-CN" altLang="zh-CN" sz="2400" dirty="0" smtClean="0"/>
              <a:t>垫片</a:t>
            </a:r>
            <a:r>
              <a:rPr lang="zh-CN" altLang="zh-CN" sz="2400" dirty="0"/>
              <a:t>或支撑螺柱过紧引起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>
              <a:lnSpc>
                <a:spcPct val="200000"/>
              </a:lnSpc>
              <a:buNone/>
            </a:pPr>
            <a:r>
              <a:rPr lang="en-US" altLang="zh-CN" sz="2400" dirty="0"/>
              <a:t>2.</a:t>
            </a:r>
            <a:r>
              <a:rPr lang="zh-CN" altLang="zh-CN" sz="2400" dirty="0"/>
              <a:t>普遍过热</a:t>
            </a:r>
          </a:p>
          <a:p>
            <a:pPr marL="0" indent="457200">
              <a:lnSpc>
                <a:spcPct val="200000"/>
              </a:lnSpc>
              <a:buNone/>
            </a:pPr>
            <a:r>
              <a:rPr lang="zh-CN" altLang="zh-CN" sz="2400" dirty="0"/>
              <a:t>检查润滑油油量，若油面过低，应加至规定位置，否则检查润滑油品质。</a:t>
            </a:r>
          </a:p>
        </p:txBody>
      </p:sp>
    </p:spTree>
    <p:extLst>
      <p:ext uri="{BB962C8B-B14F-4D97-AF65-F5344CB8AC3E}">
        <p14:creationId xmlns:p14="http://schemas.microsoft.com/office/powerpoint/2010/main" val="50356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980728"/>
            <a:ext cx="7632848" cy="1109723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zh-CN" altLang="en-US" sz="44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indent="457200" algn="ctr"/>
            <a:r>
              <a:rPr lang="zh-CN" altLang="en-US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项目</a:t>
            </a:r>
            <a:r>
              <a:rPr lang="en-US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1 </a:t>
            </a:r>
            <a:r>
              <a:rPr lang="zh-CN" altLang="zh-CN" sz="3600" b="1" dirty="0" smtClean="0">
                <a:solidFill>
                  <a:srgbClr val="FFFF00"/>
                </a:solidFill>
                <a:effectLst/>
                <a:latin typeface="+mn-ea"/>
                <a:ea typeface="+mn-ea"/>
              </a:rPr>
              <a:t>驱动</a:t>
            </a:r>
            <a:r>
              <a:rPr lang="zh-CN" altLang="zh-CN" sz="3600" b="1" dirty="0">
                <a:solidFill>
                  <a:srgbClr val="FFFF00"/>
                </a:solidFill>
                <a:effectLst/>
                <a:latin typeface="+mn-ea"/>
                <a:ea typeface="+mn-ea"/>
              </a:rPr>
              <a:t>桥的维护</a:t>
            </a:r>
            <a:endParaRPr lang="zh-CN" altLang="en-US" sz="3600" b="1" dirty="0">
              <a:solidFill>
                <a:srgbClr val="FFFF00"/>
              </a:solidFill>
              <a:effectLst/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568" y="2924944"/>
            <a:ext cx="7632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</a:pPr>
            <a:r>
              <a:rPr lang="zh-CN" altLang="zh-CN" sz="2800" dirty="0">
                <a:solidFill>
                  <a:srgbClr val="FFFF00"/>
                </a:solidFill>
              </a:rPr>
              <a:t>实训要求</a:t>
            </a:r>
          </a:p>
          <a:p>
            <a:pPr indent="457200" algn="just">
              <a:lnSpc>
                <a:spcPct val="200000"/>
              </a:lnSpc>
            </a:pPr>
            <a:r>
              <a:rPr lang="zh-CN" altLang="zh-CN" sz="2800" dirty="0"/>
              <a:t>掌握驱动桥的维护作业内容及操作要点。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6985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83568" y="260648"/>
            <a:ext cx="7848872" cy="1008112"/>
          </a:xfrm>
        </p:spPr>
        <p:txBody>
          <a:bodyPr>
            <a:noAutofit/>
          </a:bodyPr>
          <a:lstStyle/>
          <a:p>
            <a:pPr indent="0" algn="just">
              <a:lnSpc>
                <a:spcPct val="200000"/>
              </a:lnSpc>
              <a:buNone/>
            </a:pPr>
            <a:r>
              <a:rPr lang="zh-CN" altLang="en-US" sz="2400" b="1" dirty="0" smtClean="0">
                <a:solidFill>
                  <a:srgbClr val="FFFF00"/>
                </a:solidFill>
              </a:rPr>
              <a:t>主要实训器材</a:t>
            </a:r>
            <a:endParaRPr lang="en-US" altLang="zh-CN" sz="2400" b="1" dirty="0" smtClean="0">
              <a:solidFill>
                <a:srgbClr val="FFFF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9552" y="3789040"/>
            <a:ext cx="3600400" cy="3240360"/>
            <a:chOff x="4932040" y="1628800"/>
            <a:chExt cx="3167019" cy="24187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32040" y="1628800"/>
              <a:ext cx="3167019" cy="180020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508104" y="3573016"/>
              <a:ext cx="2053640" cy="474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b="1" dirty="0"/>
                <a:t>常用修理工具</a:t>
              </a:r>
              <a:endParaRPr lang="zh-CN" altLang="en-US" b="1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15616" y="3068960"/>
            <a:ext cx="1944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/>
              <a:t>驱动桥</a:t>
            </a:r>
            <a:endParaRPr lang="zh-CN" altLang="en-US" sz="2000" dirty="0"/>
          </a:p>
        </p:txBody>
      </p:sp>
      <p:sp>
        <p:nvSpPr>
          <p:cNvPr id="12" name="文本框 11"/>
          <p:cNvSpPr txBox="1"/>
          <p:nvPr/>
        </p:nvSpPr>
        <p:spPr>
          <a:xfrm>
            <a:off x="6300192" y="630932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黄油枪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484784"/>
            <a:ext cx="2838450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52" y="620688"/>
            <a:ext cx="1440160" cy="23685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200" y="908720"/>
            <a:ext cx="2066925" cy="20574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4008" y="3573016"/>
            <a:ext cx="864096" cy="27563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2160" y="4293096"/>
            <a:ext cx="2522145" cy="187220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355976" y="638132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弹簧秤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3851920" y="3068960"/>
            <a:ext cx="1944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/>
              <a:t>百分表及座</a:t>
            </a:r>
            <a:endParaRPr lang="zh-CN" altLang="en-US" sz="2000" dirty="0"/>
          </a:p>
        </p:txBody>
      </p:sp>
      <p:sp>
        <p:nvSpPr>
          <p:cNvPr id="18" name="文本框 17"/>
          <p:cNvSpPr txBox="1"/>
          <p:nvPr/>
        </p:nvSpPr>
        <p:spPr>
          <a:xfrm>
            <a:off x="6444208" y="3068960"/>
            <a:ext cx="1944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000"/>
              <a:t>压力机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0872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632848" cy="1109723"/>
          </a:xfrm>
        </p:spPr>
        <p:txBody>
          <a:bodyPr>
            <a:noAutofit/>
          </a:bodyPr>
          <a:lstStyle/>
          <a:p>
            <a:pPr indent="457200" algn="just"/>
            <a:r>
              <a:rPr lang="zh-CN" altLang="zh-CN" sz="3600" b="1" dirty="0">
                <a:solidFill>
                  <a:srgbClr val="FFFF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实训内容</a:t>
            </a:r>
            <a:endParaRPr lang="zh-CN" altLang="en-US" sz="3600" b="1" dirty="0">
              <a:solidFill>
                <a:srgbClr val="FFFF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1560" y="980728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（一）</a:t>
            </a:r>
            <a:r>
              <a:rPr lang="zh-CN" altLang="zh-CN" sz="2400" b="1" dirty="0">
                <a:solidFill>
                  <a:srgbClr val="FFFF00"/>
                </a:solidFill>
              </a:rPr>
              <a:t>清洁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700808"/>
            <a:ext cx="7992888" cy="3009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1.</a:t>
            </a:r>
            <a:r>
              <a:rPr lang="zh-CN" altLang="zh-CN" sz="2400" dirty="0"/>
              <a:t>清洁减速器外部，并注意通气塞的清洁，始终保持通气塞畅通。</a:t>
            </a:r>
          </a:p>
          <a:p>
            <a:pPr indent="45720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/>
              <a:t>2.</a:t>
            </a:r>
            <a:r>
              <a:rPr lang="zh-CN" altLang="zh-CN" sz="2400" dirty="0"/>
              <a:t>检查减速器及后桥是否漏油或有无漏油痕迹，若有，应查明漏油原因。</a:t>
            </a:r>
          </a:p>
        </p:txBody>
      </p:sp>
    </p:spTree>
    <p:extLst>
      <p:ext uri="{BB962C8B-B14F-4D97-AF65-F5344CB8AC3E}">
        <p14:creationId xmlns:p14="http://schemas.microsoft.com/office/powerpoint/2010/main" val="367724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（二）</a:t>
            </a:r>
            <a:r>
              <a:rPr lang="zh-CN" altLang="zh-CN" sz="2400" b="1" dirty="0">
                <a:solidFill>
                  <a:srgbClr val="FFFF00"/>
                </a:solidFill>
              </a:rPr>
              <a:t>检查紧固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340768"/>
            <a:ext cx="813690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拧下放油螺塞，放尽润滑油，拆下减速器后盖</a:t>
            </a:r>
          </a:p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拆下减速器主动圆锥齿轮凸缘与传动轴的连接</a:t>
            </a:r>
            <a:r>
              <a:rPr lang="zh-CN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螺栓</a:t>
            </a:r>
            <a:endParaRPr lang="zh-CN" altLang="zh-CN" sz="24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429000"/>
            <a:ext cx="3024336" cy="2363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3" y="3429000"/>
            <a:ext cx="3097419" cy="2376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75656" y="594928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拆放油螺栓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004048" y="594928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拆传动轴连接螺栓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373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20688"/>
            <a:ext cx="3744416" cy="5832648"/>
          </a:xfrm>
        </p:spPr>
        <p:txBody>
          <a:bodyPr>
            <a:noAutofit/>
          </a:bodyPr>
          <a:lstStyle/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3.</a:t>
            </a:r>
            <a:r>
              <a:rPr lang="zh-CN" altLang="zh-CN" sz="2400" dirty="0"/>
              <a:t>拆下半轴，拆下主减速器固定螺栓，拆下主减速器及差速器总成。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4.</a:t>
            </a:r>
            <a:r>
              <a:rPr lang="zh-CN" altLang="zh-CN" sz="2400" dirty="0"/>
              <a:t>转动减速器齿轮，检查各齿轮表面有无损伤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5.</a:t>
            </a:r>
            <a:r>
              <a:rPr lang="zh-CN" altLang="zh-CN" sz="2400" dirty="0"/>
              <a:t>检查主、从动圆锥齿轮的啮合</a:t>
            </a:r>
            <a:r>
              <a:rPr lang="zh-CN" altLang="zh-CN" sz="2400" dirty="0" smtClean="0"/>
              <a:t>间隙</a:t>
            </a:r>
            <a:endParaRPr lang="zh-CN" altLang="zh-CN" sz="2400" dirty="0"/>
          </a:p>
        </p:txBody>
      </p:sp>
      <p:sp>
        <p:nvSpPr>
          <p:cNvPr id="8" name="文本框 7"/>
          <p:cNvSpPr txBox="1"/>
          <p:nvPr/>
        </p:nvSpPr>
        <p:spPr>
          <a:xfrm>
            <a:off x="3856476" y="5157192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检查主、从动圆锥齿轮的啮合间隙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00808"/>
            <a:ext cx="3456384" cy="321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34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20688"/>
            <a:ext cx="3744416" cy="5832648"/>
          </a:xfrm>
        </p:spPr>
        <p:txBody>
          <a:bodyPr>
            <a:noAutofit/>
          </a:bodyPr>
          <a:lstStyle/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6.</a:t>
            </a:r>
            <a:r>
              <a:rPr lang="zh-CN" altLang="zh-CN" sz="2400" dirty="0"/>
              <a:t>用百分表检查从动圆锥齿轮背面的端面跳动</a:t>
            </a:r>
            <a:r>
              <a:rPr lang="zh-CN" altLang="zh-CN" sz="2400" dirty="0" smtClean="0"/>
              <a:t>量</a:t>
            </a:r>
            <a:r>
              <a:rPr lang="zh-CN" altLang="en-US" sz="2400" dirty="0" smtClean="0"/>
              <a:t>。</a:t>
            </a:r>
            <a:endParaRPr lang="zh-CN" altLang="zh-CN" sz="2400" dirty="0"/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7.</a:t>
            </a:r>
            <a:r>
              <a:rPr lang="zh-CN" altLang="zh-CN" sz="2400" dirty="0"/>
              <a:t>检查差速器壳固定螺栓的拧紧力矩。</a:t>
            </a:r>
          </a:p>
          <a:p>
            <a:pPr marL="0" indent="457200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en-US" altLang="zh-CN" sz="2400" dirty="0"/>
              <a:t>8.</a:t>
            </a:r>
            <a:r>
              <a:rPr lang="zh-CN" altLang="zh-CN" sz="2400" dirty="0"/>
              <a:t>检查差速器轴承盖固定螺栓的拧紧力矩。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56476" y="5157192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检查从动圆锥齿轮背面的端面跳动量</a:t>
            </a:r>
            <a:endParaRPr lang="zh-CN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44824"/>
            <a:ext cx="3970259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424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683568" y="332656"/>
            <a:ext cx="8064896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zh-CN" sz="2400" b="1" dirty="0"/>
              <a:t>（三）</a:t>
            </a:r>
            <a:r>
              <a:rPr lang="zh-CN" altLang="zh-CN" sz="2400" b="1" dirty="0">
                <a:solidFill>
                  <a:srgbClr val="FFFF00"/>
                </a:solidFill>
              </a:rPr>
              <a:t>调整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568" y="1340768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主动圆锥齿轮轴承预紧度的</a:t>
            </a:r>
            <a:r>
              <a:rPr lang="zh-CN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7704" y="458112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/>
              <a:t>拆传动轴连接螺栓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060848"/>
            <a:ext cx="3672408" cy="25082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3568" y="4869160"/>
            <a:ext cx="8136904" cy="719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60000"/>
            </a:pPr>
            <a:r>
              <a:rPr lang="en-US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双级主减速器从动圆锥齿轮轴承预紧度的</a:t>
            </a:r>
            <a:r>
              <a:rPr lang="zh-CN" altLang="zh-CN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r>
              <a:rPr lang="zh-CN" altLang="en-US" sz="24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44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3375</TotalTime>
  <Words>1237</Words>
  <Application>Microsoft Office PowerPoint</Application>
  <PresentationFormat>全屏显示(4:3)</PresentationFormat>
  <Paragraphs>137</Paragraphs>
  <Slides>26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华文隶书</vt:lpstr>
      <vt:lpstr>华文新魏</vt:lpstr>
      <vt:lpstr>宋体</vt:lpstr>
      <vt:lpstr>Arial</vt:lpstr>
      <vt:lpstr>Calibri</vt:lpstr>
      <vt:lpstr>Footlight MT Light</vt:lpstr>
      <vt:lpstr>Goudy Old Style</vt:lpstr>
      <vt:lpstr>Times New Roman</vt:lpstr>
      <vt:lpstr>Wingdings 2</vt:lpstr>
      <vt:lpstr>凤舞九天</vt:lpstr>
      <vt:lpstr>单元4 驱动桥的维护与故障诊断排除</vt:lpstr>
      <vt:lpstr>课题1 驱动桥的维护</vt:lpstr>
      <vt:lpstr>PowerPoint 演示文稿</vt:lpstr>
      <vt:lpstr>PowerPoint 演示文稿</vt:lpstr>
      <vt:lpstr>实训内容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项目1驱动桥异响故障的诊断与排除</vt:lpstr>
      <vt:lpstr>PowerPoint 演示文稿</vt:lpstr>
      <vt:lpstr>PowerPoint 演示文稿</vt:lpstr>
      <vt:lpstr>PowerPoint 演示文稿</vt:lpstr>
      <vt:lpstr>PowerPoint 演示文稿</vt:lpstr>
      <vt:lpstr>项目2 驱动桥漏油故障的诊断与               排除</vt:lpstr>
      <vt:lpstr>PowerPoint 演示文稿</vt:lpstr>
      <vt:lpstr>PowerPoint 演示文稿</vt:lpstr>
      <vt:lpstr>PowerPoint 演示文稿</vt:lpstr>
      <vt:lpstr>项目3 驱动桥过热故障的诊断与排除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李明智</cp:lastModifiedBy>
  <cp:revision>526</cp:revision>
  <dcterms:modified xsi:type="dcterms:W3CDTF">2014-05-30T10:02:02Z</dcterms:modified>
</cp:coreProperties>
</file>