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6"/>
  </p:notesMasterIdLst>
  <p:sldIdLst>
    <p:sldId id="436" r:id="rId2"/>
    <p:sldId id="437" r:id="rId3"/>
    <p:sldId id="439" r:id="rId4"/>
    <p:sldId id="362" r:id="rId5"/>
    <p:sldId id="395" r:id="rId6"/>
    <p:sldId id="531" r:id="rId7"/>
    <p:sldId id="444" r:id="rId8"/>
    <p:sldId id="516" r:id="rId9"/>
    <p:sldId id="539" r:id="rId10"/>
    <p:sldId id="540" r:id="rId11"/>
    <p:sldId id="541" r:id="rId12"/>
    <p:sldId id="542" r:id="rId13"/>
    <p:sldId id="543" r:id="rId14"/>
    <p:sldId id="544" r:id="rId15"/>
    <p:sldId id="545" r:id="rId16"/>
    <p:sldId id="546" r:id="rId17"/>
    <p:sldId id="547" r:id="rId18"/>
    <p:sldId id="416" r:id="rId19"/>
    <p:sldId id="534" r:id="rId20"/>
    <p:sldId id="518" r:id="rId21"/>
    <p:sldId id="519" r:id="rId22"/>
    <p:sldId id="520" r:id="rId23"/>
    <p:sldId id="522" r:id="rId24"/>
    <p:sldId id="467" r:id="rId25"/>
    <p:sldId id="548" r:id="rId26"/>
    <p:sldId id="524" r:id="rId27"/>
    <p:sldId id="526" r:id="rId28"/>
    <p:sldId id="525" r:id="rId29"/>
    <p:sldId id="421" r:id="rId30"/>
    <p:sldId id="549" r:id="rId31"/>
    <p:sldId id="528" r:id="rId32"/>
    <p:sldId id="538" r:id="rId33"/>
    <p:sldId id="530" r:id="rId34"/>
    <p:sldId id="550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4" autoAdjust="0"/>
    <p:restoredTop sz="94424" autoAdjust="0"/>
  </p:normalViewPr>
  <p:slideViewPr>
    <p:cSldViewPr>
      <p:cViewPr varScale="1">
        <p:scale>
          <a:sx n="70" d="100"/>
          <a:sy n="70" d="100"/>
        </p:scale>
        <p:origin x="109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35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6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745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56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430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711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63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7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748464" cy="1584176"/>
          </a:xfrm>
        </p:spPr>
        <p:txBody>
          <a:bodyPr>
            <a:normAutofit fontScale="90000"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2 </a:t>
            </a:r>
            <a:r>
              <a:rPr lang="zh-CN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变速器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的维护与故障诊断排除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964488" cy="2808312"/>
          </a:xfrm>
        </p:spPr>
        <p:txBody>
          <a:bodyPr>
            <a:normAutofit/>
          </a:bodyPr>
          <a:lstStyle/>
          <a:p>
            <a:pPr algn="just"/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1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变速器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的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维护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2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变速器的故障诊断排除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7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60232" y="342900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611560" y="3501008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/>
              <a:t>手动变速器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4077072"/>
            <a:ext cx="3744416" cy="212840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835696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724128" y="63093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百分表及座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268760"/>
            <a:ext cx="3105345" cy="2160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936" y="1700808"/>
            <a:ext cx="2800350" cy="1533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264" y="1484784"/>
            <a:ext cx="1943100" cy="1752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2160" y="3861048"/>
            <a:ext cx="1371600" cy="23145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139952" y="350100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卡尺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3118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变速器操纵机构的检查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4608512" cy="467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拆下变速器上盖，清洗干净。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将变速器上盖固定在台虎钳上，用手推变速</a:t>
            </a:r>
            <a:r>
              <a:rPr lang="zh-CN" altLang="zh-CN" sz="2400" dirty="0" smtClean="0"/>
              <a:t>叉</a:t>
            </a:r>
            <a:r>
              <a:rPr lang="zh-CN" altLang="en-US" sz="2400" dirty="0"/>
              <a:t>，</a:t>
            </a:r>
            <a:r>
              <a:rPr lang="zh-CN" altLang="en-US" sz="2400" dirty="0" smtClean="0"/>
              <a:t>检查自锁。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3.</a:t>
            </a:r>
            <a:r>
              <a:rPr lang="zh-CN" altLang="zh-CN" sz="2400" dirty="0"/>
              <a:t>某一变速叉已在挡位上，同时推动另一变速叉，若能推上挡位，说明互锁装置失效。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64088" y="566124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检查自锁装置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88840"/>
            <a:ext cx="3528392" cy="356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6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4320480" cy="324036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4.</a:t>
            </a:r>
            <a:r>
              <a:rPr lang="zh-CN" altLang="zh-CN" sz="2400" dirty="0" smtClean="0"/>
              <a:t>检查</a:t>
            </a:r>
            <a:r>
              <a:rPr lang="zh-CN" altLang="zh-CN" sz="2400" dirty="0"/>
              <a:t>变速叉在变速轨上是否锁得牢固，变速叉在变速轨上不应有松旷现象，锁止螺钉不应</a:t>
            </a:r>
            <a:r>
              <a:rPr lang="zh-CN" altLang="zh-CN" sz="2400" dirty="0" smtClean="0"/>
              <a:t>松动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683568" y="3501008"/>
            <a:ext cx="4464496" cy="238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5.</a:t>
            </a:r>
            <a:r>
              <a:rPr lang="zh-CN" altLang="zh-CN" sz="2400" dirty="0"/>
              <a:t>检查变速</a:t>
            </a:r>
            <a:r>
              <a:rPr lang="zh-CN" altLang="zh-CN" sz="2400" dirty="0" smtClean="0"/>
              <a:t>叉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变速叉应不变形，可用游标卡尺</a:t>
            </a:r>
            <a:r>
              <a:rPr lang="zh-CN" altLang="zh-CN" sz="2400" dirty="0" smtClean="0"/>
              <a:t>测量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也</a:t>
            </a:r>
            <a:r>
              <a:rPr lang="zh-CN" altLang="zh-CN" sz="2400" dirty="0"/>
              <a:t>可用塞尺</a:t>
            </a:r>
            <a:r>
              <a:rPr lang="zh-CN" altLang="zh-CN" sz="2400" dirty="0" smtClean="0"/>
              <a:t>测量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32656"/>
            <a:ext cx="3168353" cy="2672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789040"/>
            <a:ext cx="2160240" cy="250559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220072" y="314096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 检查变速器叉是否锁的</a:t>
            </a:r>
            <a:r>
              <a:rPr lang="zh-CN" altLang="zh-CN" dirty="0" smtClean="0"/>
              <a:t>牢固</a:t>
            </a:r>
            <a:endParaRPr lang="zh-CN" altLang="zh-CN" dirty="0"/>
          </a:p>
        </p:txBody>
      </p:sp>
      <p:sp>
        <p:nvSpPr>
          <p:cNvPr id="9" name="文本框 8"/>
          <p:cNvSpPr txBox="1"/>
          <p:nvPr/>
        </p:nvSpPr>
        <p:spPr>
          <a:xfrm>
            <a:off x="5004048" y="630932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检查变速器叉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11212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变速器传动机构的检查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340768"/>
            <a:ext cx="3960440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将变速器中的润滑油放净，用汽油清洗干净。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检查各齿轮齿面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3.</a:t>
            </a:r>
            <a:r>
              <a:rPr lang="zh-CN" altLang="zh-CN" sz="2400" dirty="0"/>
              <a:t>检查齿轮的啮合</a:t>
            </a:r>
            <a:r>
              <a:rPr lang="zh-CN" altLang="zh-CN" sz="2400" dirty="0" smtClean="0"/>
              <a:t>间隙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4.</a:t>
            </a:r>
            <a:r>
              <a:rPr lang="zh-CN" altLang="zh-CN" sz="2400" dirty="0"/>
              <a:t>检查变速器第一、二轴及中间轴的轴向</a:t>
            </a:r>
            <a:r>
              <a:rPr lang="zh-CN" altLang="zh-CN" sz="2400" dirty="0" smtClean="0"/>
              <a:t>间隙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908720"/>
            <a:ext cx="3227379" cy="22322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284984"/>
            <a:ext cx="1872208" cy="343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7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64896" cy="324036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用塞尺插入齿轮的端面，检查齿轮的端面</a:t>
            </a:r>
            <a:r>
              <a:rPr lang="zh-CN" altLang="zh-CN" sz="2400" dirty="0" smtClean="0"/>
              <a:t>间隙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899592" y="515719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用塞尺检查齿轮的端面间隙（一）</a:t>
            </a:r>
            <a:endParaRPr lang="zh-CN" altLang="zh-CN" dirty="0"/>
          </a:p>
        </p:txBody>
      </p:sp>
      <p:sp>
        <p:nvSpPr>
          <p:cNvPr id="9" name="文本框 8"/>
          <p:cNvSpPr txBox="1"/>
          <p:nvPr/>
        </p:nvSpPr>
        <p:spPr>
          <a:xfrm>
            <a:off x="4860032" y="515719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用塞尺检查齿轮的端面间隙（二）</a:t>
            </a:r>
            <a:endParaRPr lang="zh-CN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132856"/>
            <a:ext cx="3600400" cy="25387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132856"/>
            <a:ext cx="320853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76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64896" cy="151216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同步器的</a:t>
            </a:r>
            <a:r>
              <a:rPr lang="zh-CN" altLang="zh-CN" sz="2400" dirty="0" smtClean="0"/>
              <a:t>检查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683568" y="465313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检查同步器锥环的制动作用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51920" y="465313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测量锁销式惯性同步器的后备行程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2896"/>
            <a:ext cx="2905650" cy="20162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492896"/>
            <a:ext cx="2668958" cy="2016224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204864"/>
            <a:ext cx="1800200" cy="2468315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10" name="文本框 9"/>
          <p:cNvSpPr txBox="1"/>
          <p:nvPr/>
        </p:nvSpPr>
        <p:spPr>
          <a:xfrm>
            <a:off x="6660232" y="4725144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测量锁环式惯性同步器的后备行程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145431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64896" cy="151216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变速器轴、轴承的</a:t>
            </a:r>
            <a:r>
              <a:rPr lang="zh-CN" altLang="zh-CN" sz="2400" dirty="0" smtClean="0"/>
              <a:t>检查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1331640" y="566124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/>
              <a:t>检查同步器锥环的制动作用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08104" y="566124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测量锁销式惯性同步器的后备行程</a:t>
            </a:r>
            <a:endParaRPr lang="zh-CN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556792"/>
            <a:ext cx="2376264" cy="36323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636912"/>
            <a:ext cx="3528392" cy="217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917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196752"/>
            <a:ext cx="5112568" cy="238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齿轮端面间隙的</a:t>
            </a:r>
            <a:r>
              <a:rPr lang="zh-CN" altLang="zh-CN" sz="2400" dirty="0" smtClean="0"/>
              <a:t>调整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第一、二轴及中间轴轴向间隙的</a:t>
            </a:r>
            <a:r>
              <a:rPr lang="zh-CN" altLang="zh-CN" sz="2400" dirty="0" smtClean="0"/>
              <a:t>调整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196752"/>
            <a:ext cx="2880320" cy="19794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40152" y="3212976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齿轮端面间隙的调整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83568" y="3645024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（四）</a:t>
            </a:r>
            <a:r>
              <a:rPr lang="zh-CN" altLang="zh-CN" sz="2400" b="1" dirty="0">
                <a:solidFill>
                  <a:srgbClr val="FFFF00"/>
                </a:solidFill>
              </a:rPr>
              <a:t>紧固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568" y="4581128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按照顺序装复变速器，并按规定力矩拧紧各部位螺栓、螺母。</a:t>
            </a:r>
          </a:p>
        </p:txBody>
      </p:sp>
    </p:spTree>
    <p:extLst>
      <p:ext uri="{BB962C8B-B14F-4D97-AF65-F5344CB8AC3E}">
        <p14:creationId xmlns:p14="http://schemas.microsoft.com/office/powerpoint/2010/main" val="957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143000"/>
          </a:xfrm>
        </p:spPr>
        <p:txBody>
          <a:bodyPr>
            <a:normAutofit/>
          </a:bodyPr>
          <a:lstStyle/>
          <a:p>
            <a:pPr indent="457200" algn="ctr"/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2</a:t>
            </a:r>
            <a:r>
              <a:rPr lang="zh-CN" altLang="zh-CN" b="1" dirty="0" smtClean="0">
                <a:effectLst/>
              </a:rPr>
              <a:t> 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变速器的故障诊断排除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683568" y="1628800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手动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变速器掉挡故障的诊断与排除</a:t>
            </a:r>
            <a:endParaRPr lang="zh-CN" altLang="en-US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292494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掌握手动变速器掉挡故障的现象及原因；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掌握手动变速器掉挡故障的排除方法。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402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27584" y="2204864"/>
            <a:ext cx="3600400" cy="3312368"/>
            <a:chOff x="611560" y="2420888"/>
            <a:chExt cx="3096344" cy="2488342"/>
          </a:xfrm>
        </p:grpSpPr>
        <p:sp>
          <p:nvSpPr>
            <p:cNvPr id="8" name="文本框 7"/>
            <p:cNvSpPr txBox="1"/>
            <p:nvPr/>
          </p:nvSpPr>
          <p:spPr>
            <a:xfrm>
              <a:off x="611560" y="4509120"/>
              <a:ext cx="30963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dirty="0"/>
                <a:t>实训汽车</a:t>
              </a:r>
              <a:endParaRPr lang="zh-CN" altLang="en-US" sz="20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9592" y="2420888"/>
              <a:ext cx="2760307" cy="208823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004048" y="2492896"/>
            <a:ext cx="3600400" cy="3240360"/>
            <a:chOff x="4932040" y="1628800"/>
            <a:chExt cx="3167019" cy="2418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2040" y="1628800"/>
              <a:ext cx="3167019" cy="180020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508104" y="3573016"/>
              <a:ext cx="2053640" cy="47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常用修理工具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087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000" cy="1143000"/>
          </a:xfrm>
        </p:spPr>
        <p:txBody>
          <a:bodyPr/>
          <a:lstStyle/>
          <a:p>
            <a:pPr algn="ctr"/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en-US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变速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器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的维护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412776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 smtClean="0"/>
              <a:t>1.</a:t>
            </a:r>
            <a:r>
              <a:rPr lang="zh-CN" altLang="zh-CN" sz="2400" dirty="0" smtClean="0">
                <a:solidFill>
                  <a:srgbClr val="FFFF00"/>
                </a:solidFill>
              </a:rPr>
              <a:t>手动变速器</a:t>
            </a:r>
            <a:r>
              <a:rPr lang="zh-CN" altLang="zh-CN" sz="2400" dirty="0" smtClean="0"/>
              <a:t>由变速传动机构和变速操纵机构组成。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en-US" altLang="zh-CN" sz="2400" dirty="0" smtClean="0"/>
              <a:t>2</a:t>
            </a:r>
            <a:r>
              <a:rPr lang="en-US" altLang="zh-CN" sz="2400" dirty="0"/>
              <a:t>.</a:t>
            </a:r>
            <a:r>
              <a:rPr lang="zh-CN" altLang="zh-CN" sz="2400" dirty="0">
                <a:solidFill>
                  <a:srgbClr val="FFFF00"/>
                </a:solidFill>
              </a:rPr>
              <a:t>自动变速器</a:t>
            </a:r>
            <a:r>
              <a:rPr lang="zh-CN" altLang="zh-CN" sz="2400" dirty="0"/>
              <a:t>主要由液力变矩器、齿轮变速器、油泵、控制系统等几个部分组成。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5576" y="6472447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三轴变速器的结构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3645024"/>
            <a:ext cx="3810000" cy="2828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3861048"/>
            <a:ext cx="3996752" cy="244827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60032" y="648866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二轴变速器的结构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032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992888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在行驶中，变速器自动跳至空档位置，自动掉档一般发生在中、高速负荷突然变化或车辆剧烈振动时。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变速器与离合器壳固定螺栓松动。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变速器自锁装置失效。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变速操纵杆变形。</a:t>
            </a:r>
          </a:p>
        </p:txBody>
      </p:sp>
    </p:spTree>
    <p:extLst>
      <p:ext uri="{BB962C8B-B14F-4D97-AF65-F5344CB8AC3E}">
        <p14:creationId xmlns:p14="http://schemas.microsoft.com/office/powerpoint/2010/main" val="3837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352928" cy="5577483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变速器换档拨叉翘曲变形或严重磨损</a:t>
            </a:r>
            <a:r>
              <a:rPr lang="zh-CN" altLang="zh-CN" sz="2400" dirty="0" smtClean="0"/>
              <a:t>，使</a:t>
            </a:r>
            <a:r>
              <a:rPr lang="zh-CN" altLang="zh-CN" sz="2400" dirty="0"/>
              <a:t>齿轮挂档不到位。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5</a:t>
            </a:r>
            <a:r>
              <a:rPr lang="en-US" altLang="zh-CN" sz="2400" dirty="0"/>
              <a:t>.</a:t>
            </a:r>
            <a:r>
              <a:rPr lang="zh-CN" altLang="zh-CN" sz="2400" dirty="0"/>
              <a:t>同步器磨损严重或损坏。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变速器齿轮、齿套磨损过量，沿齿长方向形成锥形。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变速器输出轴花键齿与滑动齿轮或接合套花键齿槽磨损松旷。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轴承磨损过甚、松旷，使齿轮不能正确啮合而上下摆动。</a:t>
            </a:r>
            <a:r>
              <a:rPr lang="en-US" altLang="zh-CN" sz="2400" dirty="0"/>
              <a:t>    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9.</a:t>
            </a:r>
            <a:r>
              <a:rPr lang="zh-CN" altLang="zh-CN" sz="2400" dirty="0"/>
              <a:t>变速器中间轴轴向间隙过大。</a:t>
            </a:r>
          </a:p>
        </p:txBody>
      </p:sp>
    </p:spTree>
    <p:extLst>
      <p:ext uri="{BB962C8B-B14F-4D97-AF65-F5344CB8AC3E}">
        <p14:creationId xmlns:p14="http://schemas.microsoft.com/office/powerpoint/2010/main" val="88671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619268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检查变速器与离合器壳体固定螺栓是否</a:t>
            </a:r>
            <a:r>
              <a:rPr lang="zh-CN" altLang="zh-CN" sz="2400" dirty="0" smtClean="0"/>
              <a:t>松动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不松动，应拆下变速器盖，检查齿轮、齿套是否磨成锥形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上述检查正常，再检视变速器操纵杆、拨叉是否磨损、变形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拨叉和变速操纵杆正常，则应检查自锁装置，其凹槽是否磨损严重。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6936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上述检查均正常，应将变速器拆下解体，检查轴承是否松旷。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检查齿轮的轴向间隙和径向间隙。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若轴承不松旷，应检查同步器是否散架，衬套和锥环是否磨损、破碎。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若仍未发现故障，则应检查变速器输出轴与发动机的同轴度是否超限。</a:t>
            </a:r>
          </a:p>
        </p:txBody>
      </p:sp>
    </p:spTree>
    <p:extLst>
      <p:ext uri="{BB962C8B-B14F-4D97-AF65-F5344CB8AC3E}">
        <p14:creationId xmlns:p14="http://schemas.microsoft.com/office/powerpoint/2010/main" val="407967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手动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变速器乱挡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故障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</a:b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          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诊断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272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掌握手动变速器乱挡故障的现象及原因；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掌握手动变速器乱挡故障的排除</a:t>
            </a:r>
            <a:r>
              <a:rPr lang="zh-CN" altLang="zh-CN" sz="2800" dirty="0" smtClean="0"/>
              <a:t>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46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27584" y="2204864"/>
            <a:ext cx="3600400" cy="3312368"/>
            <a:chOff x="611560" y="2420888"/>
            <a:chExt cx="3096344" cy="2488342"/>
          </a:xfrm>
        </p:grpSpPr>
        <p:sp>
          <p:nvSpPr>
            <p:cNvPr id="8" name="文本框 7"/>
            <p:cNvSpPr txBox="1"/>
            <p:nvPr/>
          </p:nvSpPr>
          <p:spPr>
            <a:xfrm>
              <a:off x="611560" y="4509120"/>
              <a:ext cx="30963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dirty="0"/>
                <a:t>实训汽车</a:t>
              </a:r>
              <a:endParaRPr lang="zh-CN" altLang="en-US" sz="20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9592" y="2420888"/>
              <a:ext cx="2760307" cy="208823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004048" y="2492896"/>
            <a:ext cx="3600400" cy="3240360"/>
            <a:chOff x="4932040" y="1628800"/>
            <a:chExt cx="3167019" cy="2418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2040" y="1628800"/>
              <a:ext cx="3167019" cy="180020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508104" y="3573016"/>
              <a:ext cx="2053640" cy="47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常用修理工具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043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46043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在换档时，挂不上所需要的档位或挂上档后不能脱回空档。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挂入的档位与应挂入的档位不符。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一次挂入两个档位</a:t>
            </a:r>
            <a:r>
              <a:rPr lang="zh-CN" altLang="zh-CN" sz="2400" dirty="0"/>
              <a:t>。</a:t>
            </a:r>
            <a:endParaRPr lang="en-US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变速操纵机构互锁装置损坏，不起作用。</a:t>
            </a:r>
          </a:p>
        </p:txBody>
      </p:sp>
    </p:spTree>
    <p:extLst>
      <p:ext uri="{BB962C8B-B14F-4D97-AF65-F5344CB8AC3E}">
        <p14:creationId xmlns:p14="http://schemas.microsoft.com/office/powerpoint/2010/main" val="25414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变速操纵杆弯曲变形，球节磨损过大，限位销松旷或折断。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拨叉导块凹槽和变速操纵杆下端的工作面磨损严重，使变速操纵杆从两个导块之间滑出。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输出轴前端滚针轴承烧结，使输入轴和输出轴连成一体。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同步器损坏，同步器锥环卡在锥面上。</a:t>
            </a:r>
          </a:p>
        </p:txBody>
      </p:sp>
    </p:spTree>
    <p:extLst>
      <p:ext uri="{BB962C8B-B14F-4D97-AF65-F5344CB8AC3E}">
        <p14:creationId xmlns:p14="http://schemas.microsoft.com/office/powerpoint/2010/main" val="18539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0"/>
            <a:ext cx="8280920" cy="685800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若变速杆能任意转动</a:t>
            </a:r>
            <a:r>
              <a:rPr lang="zh-CN" altLang="zh-CN" sz="2400" dirty="0"/>
              <a:t>，应</a:t>
            </a:r>
            <a:r>
              <a:rPr lang="zh-CN" altLang="zh-CN" sz="2400" dirty="0"/>
              <a:t>予以修理或更换。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变速器同时能挂入两个档，输出轴卡住不转，应拆下变速器盖，检查和修理变速器互锁装置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变速器不能挂入所需要的档位，挂档后不能脱回</a:t>
            </a:r>
            <a:r>
              <a:rPr lang="zh-CN" altLang="zh-CN" sz="2400" dirty="0"/>
              <a:t>空档</a:t>
            </a:r>
            <a:r>
              <a:rPr lang="zh-CN" altLang="en-US" sz="2400" dirty="0"/>
              <a:t>，</a:t>
            </a:r>
            <a:r>
              <a:rPr lang="zh-CN" altLang="zh-CN" sz="2400" dirty="0"/>
              <a:t>检查</a:t>
            </a:r>
            <a:r>
              <a:rPr lang="zh-CN" altLang="zh-CN" sz="2400" dirty="0" smtClean="0"/>
              <a:t>操纵杆下端弧形工作面和拨叉导块凹槽磨损是否过大。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只有直接档和空档能行驶，而其他档均不能行驶，则拆下变速器检查输出轴前端滚针轴承是否烧结。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检查同步器的导块是否与同步器锁环卡</a:t>
            </a:r>
            <a:r>
              <a:rPr lang="zh-CN" altLang="zh-CN" sz="2400" dirty="0" smtClean="0"/>
              <a:t>滞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5901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136904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手动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变速器异响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故障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诊断</a:t>
            </a:r>
            <a:endParaRPr lang="en-US" altLang="zh-CN" sz="3600" b="1" dirty="0" smtClean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indent="457200" algn="just"/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与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06084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掌握手动变速器异响故障的现象及原因；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掌握手动变速器异响故障的排除方法。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03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变速器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油的检查与更换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掌握变速器油的检查、更换方法。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6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27584" y="2204864"/>
            <a:ext cx="3600400" cy="3312368"/>
            <a:chOff x="611560" y="2420888"/>
            <a:chExt cx="3096344" cy="2488342"/>
          </a:xfrm>
        </p:grpSpPr>
        <p:sp>
          <p:nvSpPr>
            <p:cNvPr id="8" name="文本框 7"/>
            <p:cNvSpPr txBox="1"/>
            <p:nvPr/>
          </p:nvSpPr>
          <p:spPr>
            <a:xfrm>
              <a:off x="611560" y="4509120"/>
              <a:ext cx="30963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dirty="0"/>
                <a:t>实训汽车</a:t>
              </a:r>
              <a:endParaRPr lang="zh-CN" altLang="en-US" sz="20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9592" y="2420888"/>
              <a:ext cx="2760307" cy="208823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004048" y="2492896"/>
            <a:ext cx="3600400" cy="3240360"/>
            <a:chOff x="4932040" y="1628800"/>
            <a:chExt cx="3167019" cy="2418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2040" y="1628800"/>
              <a:ext cx="3167019" cy="180020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508104" y="3573016"/>
              <a:ext cx="2053640" cy="47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常用修理工具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99244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692696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变速器处于空档位置或挂上某一档位行驶时，有异响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变速器缺油或油质变环。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轴承磨损松旷或</a:t>
            </a:r>
            <a:r>
              <a:rPr lang="zh-CN" altLang="zh-CN" sz="2400" dirty="0" smtClean="0"/>
              <a:t>损坏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齿轮磨损过量，使啮合间隙过大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0159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908720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齿轮齿面金属剥落、轮齿断裂或修理后装配错位。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输入轴、输出轴弯曲变形。</a:t>
            </a:r>
            <a:r>
              <a:rPr lang="en-US" altLang="zh-CN" sz="2400" dirty="0"/>
              <a:t>    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同步器弹簧失效、锁块脱落。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变速杆下端工作面与拨叉凹槽磨损松旷。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变速器定位不准、装配松动或操纵机构连接部位松动。</a:t>
            </a:r>
          </a:p>
        </p:txBody>
      </p:sp>
    </p:spTree>
    <p:extLst>
      <p:ext uri="{BB962C8B-B14F-4D97-AF65-F5344CB8AC3E}">
        <p14:creationId xmlns:p14="http://schemas.microsoft.com/office/powerpoint/2010/main" val="469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6120680"/>
          </a:xfrm>
        </p:spPr>
        <p:txBody>
          <a:bodyPr>
            <a:normAutofit fontScale="92500"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汽车行驶中有金属摩擦声，用手摸变速器壳有烫手感觉，应检查油质和油量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2.</a:t>
            </a:r>
            <a:r>
              <a:rPr lang="zh-CN" altLang="zh-CN" sz="2400" dirty="0" smtClean="0"/>
              <a:t>发动机</a:t>
            </a:r>
            <a:r>
              <a:rPr lang="zh-CN" altLang="zh-CN" sz="2400" dirty="0"/>
              <a:t>怠速运转时，有异响，踏下离合器踏板后响声消失，则应拆下变速器，检查输入轴后轴承和常啮合齿轮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汽车在起步或换档时，变速器发出强烈的金属摩擦声，而在离合器完全接合后消失，应检查变速器输入轴前</a:t>
            </a:r>
            <a:r>
              <a:rPr lang="zh-CN" altLang="zh-CN" sz="2400" dirty="0" smtClean="0"/>
              <a:t>轴承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空档时无异响，当挂入某一档位时产生异响，应检查该档位的齿轮啮合</a:t>
            </a:r>
            <a:r>
              <a:rPr lang="zh-CN" altLang="zh-CN" sz="2400" dirty="0" smtClean="0"/>
              <a:t>情况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79349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8003232" cy="5865515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低速档行驶时有异响，但高速时响声减弱或消失，应检查变速器输出轴后轴承的松旷程度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用直接档行驶时无异响，而其他档均有异响，应检查变速器中间轴轴承和输出轴前端</a:t>
            </a:r>
            <a:r>
              <a:rPr lang="zh-CN" altLang="zh-CN" sz="2400" dirty="0" smtClean="0"/>
              <a:t>轴承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变速器各档位行驶均有异响，且加速时声响更为明显，应分解变速器，检查</a:t>
            </a:r>
            <a:r>
              <a:rPr lang="zh-CN" altLang="zh-CN" sz="2400" dirty="0" smtClean="0"/>
              <a:t>变速器是否</a:t>
            </a:r>
            <a:r>
              <a:rPr lang="zh-CN" altLang="zh-CN" sz="2400" dirty="0"/>
              <a:t>磨损或变形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汽车行驶在不平路面时，变速操纵杆摆动且出现无节奏的响声</a:t>
            </a:r>
            <a:r>
              <a:rPr lang="zh-CN" altLang="zh-CN" sz="2400" dirty="0" smtClean="0"/>
              <a:t>，应</a:t>
            </a:r>
            <a:r>
              <a:rPr lang="zh-CN" altLang="zh-CN" sz="2400" dirty="0"/>
              <a:t>检查拨叉凹槽或变速操纵杆</a:t>
            </a:r>
            <a:r>
              <a:rPr lang="zh-CN" altLang="zh-CN" sz="2400" dirty="0" smtClean="0"/>
              <a:t>下端磨损</a:t>
            </a:r>
            <a:r>
              <a:rPr lang="zh-CN" altLang="zh-CN" sz="2400" dirty="0"/>
              <a:t>情况。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94022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3608" y="638132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手动变速器油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251520" y="3573016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（手动、自动变速器各一辆）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1484784"/>
            <a:ext cx="3167019" cy="18002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148064" y="350100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220072" y="638132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自动变速器油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196752"/>
            <a:ext cx="2808312" cy="2274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4005064"/>
            <a:ext cx="1656184" cy="23362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088" y="4005064"/>
            <a:ext cx="1728192" cy="238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</a:t>
            </a:r>
            <a:r>
              <a:rPr lang="zh-CN" altLang="zh-CN" sz="2400" b="1" dirty="0" smtClean="0"/>
              <a:t>）</a:t>
            </a:r>
            <a:r>
              <a:rPr lang="zh-CN" altLang="zh-CN" sz="2400" b="1" dirty="0">
                <a:solidFill>
                  <a:srgbClr val="FFFF00"/>
                </a:solidFill>
              </a:rPr>
              <a:t>手动变速器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7992888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 smtClean="0"/>
              <a:t>清洁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变速器润滑油数量的</a:t>
            </a:r>
            <a:r>
              <a:rPr lang="zh-CN" altLang="zh-CN" sz="2400" dirty="0" smtClean="0"/>
              <a:t>检查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4932040" y="630932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测量离合器踏板自由行程</a:t>
            </a:r>
            <a:endParaRPr lang="zh-CN" altLang="en-US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1331640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检视离合器输油胶管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3501008"/>
            <a:ext cx="3744416" cy="28117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3501008"/>
            <a:ext cx="3384376" cy="278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17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4320480" cy="324036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变速器润滑油质量的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用手指碾压润滑油，如果润滑油稠度降低，很稀，说明润滑油</a:t>
            </a:r>
            <a:r>
              <a:rPr lang="zh-CN" altLang="zh-CN" sz="2400" dirty="0" smtClean="0"/>
              <a:t>失效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683568" y="3861048"/>
            <a:ext cx="44644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4.</a:t>
            </a:r>
            <a:r>
              <a:rPr lang="zh-CN" altLang="zh-CN" sz="2400" dirty="0"/>
              <a:t>变速器润滑油的</a:t>
            </a:r>
            <a:r>
              <a:rPr lang="zh-CN" altLang="zh-CN" sz="2400" dirty="0" smtClean="0"/>
              <a:t>更换</a:t>
            </a:r>
            <a:endParaRPr lang="en-US" altLang="zh-CN" sz="2400" dirty="0" smtClean="0"/>
          </a:p>
          <a:p>
            <a:pPr lvl="0"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000" dirty="0">
                <a:latin typeface="Arial" panose="020B0604020202020204" pitchFamily="34" charset="0"/>
                <a:ea typeface="仿宋_GB2312"/>
                <a:cs typeface="Times New Roman" panose="02020603050405020304" pitchFamily="18" charset="0"/>
              </a:rPr>
              <a:t>说明：一般情况下，润滑油的更换每隔</a:t>
            </a:r>
            <a:r>
              <a:rPr lang="en-US" altLang="zh-CN" sz="2000" dirty="0">
                <a:latin typeface="Arial" panose="020B0604020202020204" pitchFamily="34" charset="0"/>
                <a:ea typeface="仿宋_GB2312"/>
                <a:cs typeface="Times New Roman" panose="02020603050405020304" pitchFamily="18" charset="0"/>
              </a:rPr>
              <a:t>24000 km</a:t>
            </a:r>
            <a:r>
              <a:rPr lang="zh-CN" altLang="en-US" sz="2000" dirty="0">
                <a:latin typeface="Arial" panose="020B0604020202020204" pitchFamily="34" charset="0"/>
                <a:ea typeface="仿宋_GB2312"/>
                <a:cs typeface="Times New Roman" panose="02020603050405020304" pitchFamily="18" charset="0"/>
              </a:rPr>
              <a:t>进行一次。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332656"/>
            <a:ext cx="3168352" cy="29743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789040"/>
            <a:ext cx="3168352" cy="265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906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自动变速器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340768"/>
            <a:ext cx="8136904" cy="4007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油面的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lvl="0"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自动变速器油面高度的检查，一般在汽车每行驶</a:t>
            </a:r>
            <a:r>
              <a:rPr lang="en-US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10000km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后检查一次</a:t>
            </a: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4800" dirty="0" smtClean="0">
              <a:latin typeface="Arial" panose="020B0604020202020204" pitchFamily="34" charset="0"/>
            </a:endParaRPr>
          </a:p>
          <a:p>
            <a:pPr lvl="0"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油品质的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lvl="0"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可对油液的颜色、气味和是否含有杂质进行检查。</a:t>
            </a:r>
            <a:endParaRPr lang="en-US" altLang="zh-CN" sz="2400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92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7776864" cy="108012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油液应为鲜红色、无臭味、无残渣。</a:t>
            </a:r>
            <a:endParaRPr lang="zh-CN" altLang="zh-CN" sz="2000" dirty="0"/>
          </a:p>
        </p:txBody>
      </p:sp>
      <p:sp>
        <p:nvSpPr>
          <p:cNvPr id="8" name="文本框 7"/>
          <p:cNvSpPr txBox="1"/>
          <p:nvPr/>
        </p:nvSpPr>
        <p:spPr>
          <a:xfrm>
            <a:off x="1835696" y="378904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油品质的检查</a:t>
            </a:r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268760"/>
            <a:ext cx="7701184" cy="244447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11560" y="4077072"/>
            <a:ext cx="8136904" cy="2271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</a:pPr>
            <a:r>
              <a:rPr lang="en-US" altLang="zh-CN" sz="2400" dirty="0"/>
              <a:t>3.</a:t>
            </a:r>
            <a:r>
              <a:rPr lang="zh-CN" altLang="en-US" sz="2400" dirty="0"/>
              <a:t>更换油液或过滤器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dirty="0"/>
              <a:t>汽车行驶</a:t>
            </a:r>
            <a:r>
              <a:rPr lang="en-US" altLang="zh-CN" sz="2400" dirty="0"/>
              <a:t>38000 km</a:t>
            </a:r>
            <a:r>
              <a:rPr lang="zh-CN" altLang="en-US" sz="2400" dirty="0"/>
              <a:t>时，自动变速器一般要换用新油和换用新的过滤器。</a:t>
            </a:r>
            <a:r>
              <a:rPr lang="zh-CN" altLang="zh-CN" sz="2400" dirty="0"/>
              <a:t>有的变速器用滤网，则要清洗滤网。</a:t>
            </a:r>
          </a:p>
        </p:txBody>
      </p:sp>
    </p:spTree>
    <p:extLst>
      <p:ext uri="{BB962C8B-B14F-4D97-AF65-F5344CB8AC3E}">
        <p14:creationId xmlns:p14="http://schemas.microsoft.com/office/powerpoint/2010/main" val="1360557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手动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变速器的检查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掌握手动变速器油的检查方法。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4857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3231</TotalTime>
  <Words>1725</Words>
  <Application>Microsoft Office PowerPoint</Application>
  <PresentationFormat>全屏显示(4:3)</PresentationFormat>
  <Paragraphs>164</Paragraphs>
  <Slides>34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仿宋_GB2312</vt:lpstr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Times New Roman</vt:lpstr>
      <vt:lpstr>Wingdings 2</vt:lpstr>
      <vt:lpstr>凤舞九天</vt:lpstr>
      <vt:lpstr>单元2 变速器的维护与故障诊断排除</vt:lpstr>
      <vt:lpstr>课题1 变速器的维护</vt:lpstr>
      <vt:lpstr>项目1 变速器油的检查与更换</vt:lpstr>
      <vt:lpstr>PowerPoint 演示文稿</vt:lpstr>
      <vt:lpstr>实训内容</vt:lpstr>
      <vt:lpstr>PowerPoint 演示文稿</vt:lpstr>
      <vt:lpstr>PowerPoint 演示文稿</vt:lpstr>
      <vt:lpstr>PowerPoint 演示文稿</vt:lpstr>
      <vt:lpstr>项目2 手动变速器的检查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课题2 变速器的故障诊断排除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项目2 手动变速器乱挡故障的             诊断与排除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498</cp:revision>
  <dcterms:modified xsi:type="dcterms:W3CDTF">2014-05-30T07:21:26Z</dcterms:modified>
</cp:coreProperties>
</file>