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tif" ContentType="image/tif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74"/>
  </p:notesMasterIdLst>
  <p:sldIdLst>
    <p:sldId id="436" r:id="rId2"/>
    <p:sldId id="437" r:id="rId3"/>
    <p:sldId id="439" r:id="rId4"/>
    <p:sldId id="362" r:id="rId5"/>
    <p:sldId id="566" r:id="rId6"/>
    <p:sldId id="570" r:id="rId7"/>
    <p:sldId id="567" r:id="rId8"/>
    <p:sldId id="568" r:id="rId9"/>
    <p:sldId id="571" r:id="rId10"/>
    <p:sldId id="572" r:id="rId11"/>
    <p:sldId id="573" r:id="rId12"/>
    <p:sldId id="541" r:id="rId13"/>
    <p:sldId id="542" r:id="rId14"/>
    <p:sldId id="543" r:id="rId15"/>
    <p:sldId id="545" r:id="rId16"/>
    <p:sldId id="574" r:id="rId17"/>
    <p:sldId id="575" r:id="rId18"/>
    <p:sldId id="576" r:id="rId19"/>
    <p:sldId id="577" r:id="rId20"/>
    <p:sldId id="578" r:id="rId21"/>
    <p:sldId id="579" r:id="rId22"/>
    <p:sldId id="416" r:id="rId23"/>
    <p:sldId id="534" r:id="rId24"/>
    <p:sldId id="580" r:id="rId25"/>
    <p:sldId id="518" r:id="rId26"/>
    <p:sldId id="519" r:id="rId27"/>
    <p:sldId id="520" r:id="rId28"/>
    <p:sldId id="467" r:id="rId29"/>
    <p:sldId id="581" r:id="rId30"/>
    <p:sldId id="582" r:id="rId31"/>
    <p:sldId id="524" r:id="rId32"/>
    <p:sldId id="526" r:id="rId33"/>
    <p:sldId id="525" r:id="rId34"/>
    <p:sldId id="421" r:id="rId35"/>
    <p:sldId id="583" r:id="rId36"/>
    <p:sldId id="584" r:id="rId37"/>
    <p:sldId id="528" r:id="rId38"/>
    <p:sldId id="538" r:id="rId39"/>
    <p:sldId id="530" r:id="rId40"/>
    <p:sldId id="565" r:id="rId41"/>
    <p:sldId id="585" r:id="rId42"/>
    <p:sldId id="586" r:id="rId43"/>
    <p:sldId id="587" r:id="rId44"/>
    <p:sldId id="588" r:id="rId45"/>
    <p:sldId id="589" r:id="rId46"/>
    <p:sldId id="590" r:id="rId47"/>
    <p:sldId id="591" r:id="rId48"/>
    <p:sldId id="592" r:id="rId49"/>
    <p:sldId id="593" r:id="rId50"/>
    <p:sldId id="594" r:id="rId51"/>
    <p:sldId id="596" r:id="rId52"/>
    <p:sldId id="597" r:id="rId53"/>
    <p:sldId id="598" r:id="rId54"/>
    <p:sldId id="599" r:id="rId55"/>
    <p:sldId id="600" r:id="rId56"/>
    <p:sldId id="602" r:id="rId57"/>
    <p:sldId id="601" r:id="rId58"/>
    <p:sldId id="603" r:id="rId59"/>
    <p:sldId id="604" r:id="rId60"/>
    <p:sldId id="605" r:id="rId61"/>
    <p:sldId id="606" r:id="rId62"/>
    <p:sldId id="607" r:id="rId63"/>
    <p:sldId id="608" r:id="rId64"/>
    <p:sldId id="611" r:id="rId65"/>
    <p:sldId id="609" r:id="rId66"/>
    <p:sldId id="617" r:id="rId67"/>
    <p:sldId id="612" r:id="rId68"/>
    <p:sldId id="613" r:id="rId69"/>
    <p:sldId id="614" r:id="rId70"/>
    <p:sldId id="615" r:id="rId71"/>
    <p:sldId id="616" r:id="rId72"/>
    <p:sldId id="618" r:id="rId7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李明智" initials="李明智" lastIdx="1" clrIdx="0">
    <p:extLst>
      <p:ext uri="{19B8F6BF-5375-455C-9EA6-DF929625EA0E}">
        <p15:presenceInfo xmlns:p15="http://schemas.microsoft.com/office/powerpoint/2012/main" userId="dd59f04c061f829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574" autoAdjust="0"/>
    <p:restoredTop sz="94424" autoAdjust="0"/>
  </p:normalViewPr>
  <p:slideViewPr>
    <p:cSldViewPr>
      <p:cViewPr varScale="1">
        <p:scale>
          <a:sx n="70" d="100"/>
          <a:sy n="70" d="100"/>
        </p:scale>
        <p:origin x="588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46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60E96D-3469-49AB-9C08-DCB1034BA53E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AFAF80-362C-4F17-BC9E-6C00E6BAE5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202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9359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9508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0679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6589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5697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1860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17530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9605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2721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9158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5961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0932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3280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0339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2706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9970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6537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40000"/>
          </a:blip>
          <a:stretch>
            <a:fillRect/>
          </a:stretch>
        </p:blipFill>
        <p:spPr>
          <a:xfrm>
            <a:off x="1" y="5214950"/>
            <a:ext cx="1472173" cy="16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214422"/>
            <a:ext cx="7772400" cy="1470025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3" y="2759581"/>
            <a:ext cx="6100534" cy="1740989"/>
          </a:xfrm>
        </p:spPr>
        <p:txBody>
          <a:bodyPr anchor="t"/>
          <a:lstStyle>
            <a:lvl1pPr marL="0" indent="0" algn="ctr">
              <a:buNone/>
              <a:defRPr lang="zh-CN" altLang="en-US" dirty="0"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00176"/>
            <a:ext cx="8229600" cy="4714907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38"/>
            <a:ext cx="1400156" cy="5940444"/>
          </a:xfrm>
        </p:spPr>
        <p:txBody>
          <a:bodyPr vert="eaVert"/>
          <a:lstStyle>
            <a:lvl1pPr algn="ctr">
              <a:defRPr>
                <a:effectLst>
                  <a:outerShdw dist="50800" dir="18900000" algn="tl" rotWithShape="0">
                    <a:srgbClr val="000000">
                      <a:alpha val="7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758006" cy="59404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14336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643182"/>
            <a:ext cx="7772400" cy="1500187"/>
          </a:xfrm>
        </p:spPr>
        <p:txBody>
          <a:bodyPr anchor="b"/>
          <a:lstStyle>
            <a:lvl1pPr marL="0" indent="0">
              <a:buNone/>
              <a:defRPr lang="zh-CN" altLang="en-US" sz="2800" smtClean="0">
                <a:effectLst/>
              </a:defRPr>
            </a:lvl1pPr>
            <a:lvl2pPr marL="457200" indent="0">
              <a:buNone/>
              <a:defRPr lang="zh-CN" altLang="en-US" sz="2400" smtClean="0">
                <a:effectLst/>
              </a:defRPr>
            </a:lvl2pPr>
            <a:lvl3pPr marL="914400" indent="0">
              <a:buNone/>
              <a:defRPr lang="zh-CN" altLang="en-US" sz="2000" smtClean="0">
                <a:effectLst/>
              </a:defRPr>
            </a:lvl3pPr>
            <a:lvl4pPr marL="1371600" indent="0">
              <a:buNone/>
              <a:defRPr lang="zh-CN" altLang="en-US" sz="1600" smtClean="0">
                <a:effectLst/>
              </a:defRPr>
            </a:lvl4pPr>
            <a:lvl5pPr marL="1828800" indent="0">
              <a:buNone/>
              <a:defRPr lang="zh-CN" altLang="en-US" sz="1400" dirty="0" smtClean="0">
                <a:effectLst/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30000"/>
          </a:blip>
          <a:stretch>
            <a:fillRect/>
          </a:stretch>
        </p:blipFill>
        <p:spPr>
          <a:xfrm>
            <a:off x="7480636" y="0"/>
            <a:ext cx="1663364" cy="2357430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55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6408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73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175" y="5357826"/>
            <a:ext cx="8226225" cy="768028"/>
          </a:xfrm>
        </p:spPr>
        <p:txBody>
          <a:bodyPr anchor="ctr"/>
          <a:lstStyle>
            <a:lvl1pPr algn="ctr">
              <a:defRPr lang="zh-CN" altLang="en-US" sz="3600" b="0" kern="1200" spc="50" dirty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428604"/>
            <a:ext cx="5111750" cy="48577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6" y="1357298"/>
            <a:ext cx="3008313" cy="3929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298" y="214290"/>
            <a:ext cx="7448602" cy="781052"/>
          </a:xfrm>
        </p:spPr>
        <p:txBody>
          <a:bodyPr anchor="ctr"/>
          <a:lstStyle>
            <a:lvl1pPr algn="ctr" rtl="0">
              <a:spcBef>
                <a:spcPct val="0"/>
              </a:spcBef>
              <a:buNone/>
              <a:defRPr sz="36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1015" y="1000108"/>
            <a:ext cx="7452360" cy="5214974"/>
          </a:xfrm>
          <a:prstGeom prst="snip2DiagRect">
            <a:avLst>
              <a:gd name="adj1" fmla="val 0"/>
              <a:gd name="adj2" fmla="val 1794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0" y="6243633"/>
            <a:ext cx="3180375" cy="614367"/>
          </a:xfrm>
        </p:spPr>
        <p:txBody>
          <a:bodyPr anchor="t"/>
          <a:lstStyle>
            <a:lvl1pPr marL="0" indent="0" algn="r">
              <a:buNone/>
              <a:defRPr sz="1400"/>
            </a:lvl1pPr>
            <a:lvl2pPr marL="457200" indent="0" algn="r">
              <a:buNone/>
              <a:defRPr sz="1200"/>
            </a:lvl2pPr>
            <a:lvl3pPr marL="914400" indent="0" algn="r">
              <a:buNone/>
              <a:defRPr sz="1000"/>
            </a:lvl3pPr>
            <a:lvl4pPr marL="1371600" indent="0" algn="r">
              <a:buNone/>
              <a:defRPr sz="900"/>
            </a:lvl4pPr>
            <a:lvl5pPr marL="1828800" indent="0" algn="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492878"/>
            <a:ext cx="1676384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285984" y="6492876"/>
            <a:ext cx="2643206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83073" y="5347005"/>
            <a:ext cx="871200" cy="871200"/>
          </a:xfrm>
          <a:prstGeom prst="rtTriangl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60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lstStyle>
            <a:lvl1pPr algn="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lang="zh-CN" altLang="en-US" sz="4400" b="0" kern="1200" spc="50" dirty="0">
          <a:ln w="12700">
            <a:noFill/>
            <a:prstDash val="solid"/>
          </a:ln>
          <a:solidFill>
            <a:schemeClr val="accent4"/>
          </a:solidFill>
          <a:effectLst>
            <a:outerShdw blurRad="38100" dist="20320" dir="27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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image" Target="../media/image5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5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image" Target="../media/image59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56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"/><Relationship Id="rId2" Type="http://schemas.openxmlformats.org/officeDocument/2006/relationships/image" Target="../media/image12.tif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image" Target="../media/image59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56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692696"/>
            <a:ext cx="8748464" cy="1584176"/>
          </a:xfrm>
        </p:spPr>
        <p:txBody>
          <a:bodyPr>
            <a:normAutofit fontScale="90000"/>
          </a:bodyPr>
          <a:lstStyle/>
          <a:p>
            <a:r>
              <a:rPr lang="zh-CN" altLang="en-US" sz="5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单元</a:t>
            </a:r>
            <a:r>
              <a:rPr lang="en-US" altLang="zh-CN" sz="5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7</a:t>
            </a:r>
            <a:r>
              <a:rPr lang="en-US" altLang="zh-CN" sz="5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 </a:t>
            </a:r>
            <a:r>
              <a:rPr lang="zh-CN" altLang="zh-CN" sz="5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制动</a:t>
            </a:r>
            <a:r>
              <a:rPr lang="zh-CN" altLang="zh-CN" sz="5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系的维护与故障诊断排除</a:t>
            </a:r>
            <a:endParaRPr lang="zh-CN" altLang="en-US" sz="5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9512" y="3068960"/>
            <a:ext cx="8964488" cy="2808312"/>
          </a:xfrm>
        </p:spPr>
        <p:txBody>
          <a:bodyPr>
            <a:normAutofit/>
          </a:bodyPr>
          <a:lstStyle/>
          <a:p>
            <a:pPr algn="just"/>
            <a:r>
              <a:rPr lang="en-US" altLang="zh-CN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     </a:t>
            </a:r>
            <a:r>
              <a:rPr lang="zh-CN" altLang="zh-CN" sz="4000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2" action="ppaction://hlinksldjump"/>
              </a:rPr>
              <a:t>课题</a:t>
            </a:r>
            <a:r>
              <a:rPr lang="en-US" altLang="zh-CN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2" action="ppaction://hlinksldjump"/>
              </a:rPr>
              <a:t>1</a:t>
            </a:r>
            <a:r>
              <a:rPr lang="zh-CN" altLang="zh-CN" sz="4000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2" action="ppaction://hlinksldjump"/>
              </a:rPr>
              <a:t>制动系</a:t>
            </a:r>
            <a:r>
              <a:rPr lang="zh-CN" altLang="zh-CN" sz="4000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2" action="ppaction://hlinksldjump"/>
              </a:rPr>
              <a:t>的</a:t>
            </a:r>
            <a:r>
              <a:rPr lang="zh-CN" altLang="zh-CN" sz="4000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2" action="ppaction://hlinksldjump"/>
              </a:rPr>
              <a:t>维护</a:t>
            </a:r>
            <a:endParaRPr lang="en-US" altLang="zh-CN" sz="400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  <a:p>
            <a:pPr algn="just"/>
            <a:r>
              <a:rPr lang="zh-CN" altLang="en-US" sz="4000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     </a:t>
            </a:r>
            <a:r>
              <a:rPr lang="zh-CN" altLang="en-US" sz="4000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3" action="ppaction://hlinksldjump"/>
              </a:rPr>
              <a:t>课题</a:t>
            </a:r>
            <a:r>
              <a:rPr lang="en-US" altLang="zh-CN" sz="4000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3" action="ppaction://hlinksldjump"/>
              </a:rPr>
              <a:t>2 </a:t>
            </a:r>
            <a:r>
              <a:rPr lang="zh-CN" altLang="zh-CN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3" action="ppaction://hlinksldjump"/>
              </a:rPr>
              <a:t>汽车</a:t>
            </a:r>
            <a:r>
              <a:rPr lang="zh-CN" altLang="zh-CN" sz="4000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3" action="ppaction://hlinksldjump"/>
              </a:rPr>
              <a:t>制动</a:t>
            </a:r>
            <a:r>
              <a:rPr lang="zh-CN" altLang="zh-CN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3" action="ppaction://hlinksldjump"/>
              </a:rPr>
              <a:t>系</a:t>
            </a:r>
            <a:r>
              <a:rPr lang="zh-CN" altLang="zh-CN" sz="4000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3" action="ppaction://hlinksldjump"/>
              </a:rPr>
              <a:t>的故障诊断与排除</a:t>
            </a:r>
            <a:endParaRPr lang="en-US" altLang="zh-CN" sz="400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8726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683568" y="332656"/>
            <a:ext cx="806489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/>
              <a:t>（五）</a:t>
            </a:r>
            <a:r>
              <a:rPr lang="zh-CN" altLang="zh-CN" sz="2400" b="1" dirty="0">
                <a:solidFill>
                  <a:srgbClr val="FFFF00"/>
                </a:solidFill>
              </a:rPr>
              <a:t>车轮制动器的调整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568" y="1268760"/>
            <a:ext cx="79928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en-US" altLang="zh-CN" sz="2400" dirty="0"/>
              <a:t>1.</a:t>
            </a:r>
            <a:r>
              <a:rPr lang="zh-CN" altLang="zh-CN" sz="2400" dirty="0"/>
              <a:t>车轮制动器的局部</a:t>
            </a:r>
            <a:r>
              <a:rPr lang="zh-CN" altLang="zh-CN" sz="2400" dirty="0" smtClean="0"/>
              <a:t>调整</a:t>
            </a:r>
            <a:endParaRPr lang="en-US" altLang="zh-CN" sz="2400" dirty="0"/>
          </a:p>
          <a:p>
            <a:pPr indent="457200">
              <a:lnSpc>
                <a:spcPct val="200000"/>
              </a:lnSpc>
            </a:pPr>
            <a:r>
              <a:rPr lang="en-US" altLang="zh-CN" sz="2400" dirty="0"/>
              <a:t>2.</a:t>
            </a:r>
            <a:r>
              <a:rPr lang="zh-CN" altLang="zh-CN" sz="2400" dirty="0"/>
              <a:t>车轮制动器的全面调整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95536" y="5950943"/>
            <a:ext cx="4896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制动调整臂调整部位</a:t>
            </a:r>
          </a:p>
          <a:p>
            <a:pPr algn="ctr"/>
            <a:r>
              <a:rPr lang="en-US" altLang="zh-CN" dirty="0"/>
              <a:t>1-</a:t>
            </a:r>
            <a:r>
              <a:rPr lang="zh-CN" altLang="zh-CN" dirty="0"/>
              <a:t>黄油嘴</a:t>
            </a:r>
            <a:r>
              <a:rPr lang="en-US" altLang="zh-CN" dirty="0"/>
              <a:t>2-</a:t>
            </a:r>
            <a:r>
              <a:rPr lang="zh-CN" altLang="zh-CN" dirty="0"/>
              <a:t>蜗轮</a:t>
            </a:r>
            <a:r>
              <a:rPr lang="en-US" altLang="zh-CN" dirty="0"/>
              <a:t> 3-</a:t>
            </a:r>
            <a:r>
              <a:rPr lang="zh-CN" altLang="zh-CN" dirty="0"/>
              <a:t>蜗杆</a:t>
            </a:r>
            <a:r>
              <a:rPr lang="en-US" altLang="zh-CN" dirty="0"/>
              <a:t> 4-</a:t>
            </a:r>
            <a:r>
              <a:rPr lang="zh-CN" altLang="zh-CN" dirty="0"/>
              <a:t>弹簧</a:t>
            </a:r>
            <a:r>
              <a:rPr lang="en-US" altLang="zh-CN" dirty="0"/>
              <a:t> 5-</a:t>
            </a:r>
            <a:r>
              <a:rPr lang="zh-CN" altLang="zh-CN" dirty="0"/>
              <a:t>防尘罩</a:t>
            </a:r>
            <a:r>
              <a:rPr lang="en-US" altLang="zh-CN" dirty="0"/>
              <a:t> 6-</a:t>
            </a:r>
            <a:r>
              <a:rPr lang="zh-CN" altLang="zh-CN" dirty="0"/>
              <a:t>蜗杆轴</a:t>
            </a:r>
          </a:p>
          <a:p>
            <a:pPr algn="ctr"/>
            <a:r>
              <a:rPr lang="en-US" altLang="zh-CN" dirty="0"/>
              <a:t>7-</a:t>
            </a:r>
            <a:r>
              <a:rPr lang="zh-CN" altLang="zh-CN" dirty="0"/>
              <a:t>锁止套</a:t>
            </a:r>
            <a:r>
              <a:rPr lang="en-US" altLang="zh-CN" dirty="0"/>
              <a:t> 8-</a:t>
            </a:r>
            <a:r>
              <a:rPr lang="zh-CN" altLang="zh-CN" dirty="0"/>
              <a:t>锁紧螺钉</a:t>
            </a:r>
            <a:r>
              <a:rPr lang="en-US" altLang="zh-CN" dirty="0"/>
              <a:t> 9-</a:t>
            </a:r>
            <a:r>
              <a:rPr lang="zh-CN" altLang="zh-CN" dirty="0"/>
              <a:t>制动臂</a:t>
            </a:r>
            <a:endParaRPr lang="zh-CN" altLang="zh-CN" dirty="0"/>
          </a:p>
        </p:txBody>
      </p:sp>
      <p:sp>
        <p:nvSpPr>
          <p:cNvPr id="8" name="文本框 7"/>
          <p:cNvSpPr txBox="1"/>
          <p:nvPr/>
        </p:nvSpPr>
        <p:spPr>
          <a:xfrm>
            <a:off x="4956871" y="6021288"/>
            <a:ext cx="417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装配记号相对</a:t>
            </a:r>
            <a:endParaRPr lang="zh-CN" altLang="zh-CN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708920"/>
            <a:ext cx="2376264" cy="3316029"/>
          </a:xfrm>
          <a:prstGeom prst="rect">
            <a:avLst/>
          </a:prstGeom>
          <a:solidFill>
            <a:schemeClr val="tx1"/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3717032"/>
            <a:ext cx="2736304" cy="2088782"/>
          </a:xfrm>
          <a:prstGeom prst="rect">
            <a:avLst/>
          </a:prstGeom>
          <a:solidFill>
            <a:schemeClr val="tx1"/>
          </a:solidFill>
        </p:spPr>
      </p:pic>
    </p:spTree>
    <p:extLst>
      <p:ext uri="{BB962C8B-B14F-4D97-AF65-F5344CB8AC3E}">
        <p14:creationId xmlns:p14="http://schemas.microsoft.com/office/powerpoint/2010/main" val="924164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683568" y="332656"/>
            <a:ext cx="806489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/>
              <a:t>（六）</a:t>
            </a:r>
            <a:r>
              <a:rPr lang="zh-CN" altLang="zh-CN" sz="2400" b="1" dirty="0">
                <a:solidFill>
                  <a:srgbClr val="FFFF00"/>
                </a:solidFill>
              </a:rPr>
              <a:t>驻车制动器的检查与调整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16016" y="5229200"/>
            <a:ext cx="42484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鼓式驻车制动器的调整</a:t>
            </a:r>
          </a:p>
          <a:p>
            <a:pPr algn="ctr"/>
            <a:r>
              <a:rPr lang="en-US" altLang="zh-CN"/>
              <a:t>1-</a:t>
            </a:r>
            <a:r>
              <a:rPr lang="zh-CN" altLang="zh-CN"/>
              <a:t>夹紧螺栓</a:t>
            </a:r>
            <a:r>
              <a:rPr lang="en-US" altLang="zh-CN"/>
              <a:t> 2-</a:t>
            </a:r>
            <a:r>
              <a:rPr lang="zh-CN" altLang="zh-CN"/>
              <a:t>凸轮轴</a:t>
            </a:r>
            <a:r>
              <a:rPr lang="en-US" altLang="zh-CN"/>
              <a:t>3-</a:t>
            </a:r>
            <a:r>
              <a:rPr lang="zh-CN" altLang="zh-CN"/>
              <a:t>摇臂</a:t>
            </a:r>
            <a:r>
              <a:rPr lang="en-US" altLang="zh-CN"/>
              <a:t>4-</a:t>
            </a:r>
            <a:r>
              <a:rPr lang="zh-CN" altLang="zh-CN"/>
              <a:t>拉杆</a:t>
            </a:r>
            <a:r>
              <a:rPr lang="en-US" altLang="zh-CN"/>
              <a:t>5-</a:t>
            </a:r>
            <a:r>
              <a:rPr lang="zh-CN" altLang="zh-CN"/>
              <a:t>调整垫</a:t>
            </a:r>
          </a:p>
          <a:p>
            <a:pPr algn="ctr"/>
            <a:r>
              <a:rPr lang="en-US" altLang="zh-CN"/>
              <a:t>6-</a:t>
            </a:r>
            <a:r>
              <a:rPr lang="zh-CN" altLang="zh-CN"/>
              <a:t>调整螺母</a:t>
            </a:r>
            <a:r>
              <a:rPr lang="en-US" altLang="zh-CN"/>
              <a:t>7-</a:t>
            </a:r>
            <a:r>
              <a:rPr lang="zh-CN" altLang="zh-CN"/>
              <a:t>锁紧螺母</a:t>
            </a:r>
            <a:r>
              <a:rPr lang="en-US" altLang="zh-CN"/>
              <a:t>8-</a:t>
            </a:r>
            <a:r>
              <a:rPr lang="zh-CN" altLang="zh-CN"/>
              <a:t>支撑销</a:t>
            </a:r>
            <a:r>
              <a:rPr lang="en-US" altLang="zh-CN"/>
              <a:t>9-</a:t>
            </a:r>
            <a:r>
              <a:rPr lang="zh-CN" altLang="zh-CN"/>
              <a:t>锁紧螺母</a:t>
            </a:r>
            <a:endParaRPr lang="zh-CN" altLang="zh-CN" dirty="0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83568" y="1268760"/>
            <a:ext cx="4176464" cy="5262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4572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/>
              <a:t>1.</a:t>
            </a:r>
            <a:r>
              <a:rPr lang="zh-CN" altLang="en-US" sz="2400" dirty="0"/>
              <a:t>驻车制动器的检查</a:t>
            </a:r>
          </a:p>
          <a:p>
            <a:pPr marR="0" lvl="0" indent="4572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400" dirty="0"/>
              <a:t>汽车每行驶</a:t>
            </a:r>
            <a:r>
              <a:rPr lang="en-US" altLang="zh-CN" sz="2400" dirty="0"/>
              <a:t>12 000 km</a:t>
            </a:r>
            <a:r>
              <a:rPr lang="zh-CN" altLang="en-US" sz="2400" dirty="0"/>
              <a:t>左右时，应检查驻车制动器的性能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marR="0" lvl="0" indent="4572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/>
              <a:t>2.</a:t>
            </a:r>
            <a:r>
              <a:rPr lang="zh-CN" altLang="zh-CN" sz="2400" dirty="0"/>
              <a:t>驻车制动器的</a:t>
            </a:r>
            <a:r>
              <a:rPr lang="zh-CN" altLang="zh-CN" sz="2400" dirty="0" smtClean="0"/>
              <a:t>调整</a:t>
            </a:r>
            <a:endParaRPr lang="en-US" altLang="zh-CN" sz="2400" dirty="0" smtClean="0"/>
          </a:p>
          <a:p>
            <a:pPr indent="4572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400" dirty="0"/>
              <a:t>鼓式驻车</a:t>
            </a:r>
            <a:r>
              <a:rPr lang="zh-CN" altLang="zh-CN" sz="2400" dirty="0"/>
              <a:t>制动器有</a:t>
            </a:r>
            <a:r>
              <a:rPr lang="zh-CN" altLang="zh-CN" sz="2400" dirty="0"/>
              <a:t>拉杆长度</a:t>
            </a:r>
            <a:r>
              <a:rPr lang="zh-CN" altLang="zh-CN" sz="2400" dirty="0"/>
              <a:t>调整</a:t>
            </a:r>
            <a:r>
              <a:rPr lang="zh-CN" altLang="en-US" sz="2400" dirty="0"/>
              <a:t>和</a:t>
            </a:r>
            <a:r>
              <a:rPr lang="zh-CN" altLang="zh-CN" sz="2400" dirty="0"/>
              <a:t>摇臂</a:t>
            </a:r>
            <a:r>
              <a:rPr lang="zh-CN" altLang="zh-CN" sz="2400" dirty="0"/>
              <a:t>与凸轮的相互位置</a:t>
            </a:r>
            <a:r>
              <a:rPr lang="zh-CN" altLang="zh-CN" sz="2400" dirty="0"/>
              <a:t>调整两种</a:t>
            </a:r>
            <a:r>
              <a:rPr lang="zh-CN" altLang="zh-CN" sz="2400" dirty="0"/>
              <a:t>调整方法。</a:t>
            </a:r>
            <a:endParaRPr lang="zh-CN" altLang="en-US" sz="24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556792"/>
            <a:ext cx="3744416" cy="3381521"/>
          </a:xfrm>
          <a:prstGeom prst="rect">
            <a:avLst/>
          </a:prstGeom>
          <a:solidFill>
            <a:schemeClr val="tx1"/>
          </a:solidFill>
        </p:spPr>
      </p:pic>
    </p:spTree>
    <p:extLst>
      <p:ext uri="{BB962C8B-B14F-4D97-AF65-F5344CB8AC3E}">
        <p14:creationId xmlns:p14="http://schemas.microsoft.com/office/powerpoint/2010/main" val="3416611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632848" cy="1109723"/>
          </a:xfrm>
        </p:spPr>
        <p:txBody>
          <a:bodyPr>
            <a:noAutofit/>
          </a:bodyPr>
          <a:lstStyle/>
          <a:p>
            <a:pPr indent="457200" algn="ctr"/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项目</a:t>
            </a:r>
            <a:r>
              <a:rPr lang="en-US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2 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液压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制动系的检查与调整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83568" y="2132856"/>
            <a:ext cx="727280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zh-CN" sz="2800" dirty="0">
                <a:solidFill>
                  <a:srgbClr val="FFFF00"/>
                </a:solidFill>
              </a:rPr>
              <a:t>实训要求</a:t>
            </a:r>
          </a:p>
          <a:p>
            <a:pPr indent="457200" algn="just">
              <a:lnSpc>
                <a:spcPct val="200000"/>
              </a:lnSpc>
            </a:pPr>
            <a:r>
              <a:rPr lang="zh-CN" altLang="zh-CN" sz="2800" dirty="0"/>
              <a:t>掌握液压制动控制机构的检查与调整方法。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74110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7848872" cy="1008112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b="1" dirty="0" smtClean="0">
                <a:solidFill>
                  <a:srgbClr val="FFFF00"/>
                </a:solidFill>
              </a:rPr>
              <a:t>主要实训器材</a:t>
            </a:r>
            <a:endParaRPr lang="en-US" altLang="zh-CN" sz="2400" b="1" dirty="0" smtClean="0">
              <a:solidFill>
                <a:srgbClr val="FFFF00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0032" y="1340768"/>
            <a:ext cx="4053784" cy="2304256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6012160" y="3717032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常用修理工具</a:t>
            </a:r>
            <a:endParaRPr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1331640" y="3717032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实训汽车</a:t>
            </a:r>
            <a:endParaRPr lang="zh-CN" altLang="en-US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600" y="1412776"/>
            <a:ext cx="2946567" cy="22322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1600" y="4221088"/>
            <a:ext cx="3219450" cy="1781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80112" y="4077072"/>
            <a:ext cx="2533650" cy="20383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331640" y="6093296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卡尺</a:t>
            </a:r>
            <a:endParaRPr lang="zh-CN" altLang="en-US" b="1" dirty="0"/>
          </a:p>
        </p:txBody>
      </p:sp>
      <p:sp>
        <p:nvSpPr>
          <p:cNvPr id="12" name="文本框 11"/>
          <p:cNvSpPr txBox="1"/>
          <p:nvPr/>
        </p:nvSpPr>
        <p:spPr>
          <a:xfrm>
            <a:off x="6012160" y="6165304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制动系换油机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739436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632848" cy="1109723"/>
          </a:xfrm>
        </p:spPr>
        <p:txBody>
          <a:bodyPr>
            <a:noAutofit/>
          </a:bodyPr>
          <a:lstStyle/>
          <a:p>
            <a:pPr indent="457200" algn="just"/>
            <a:r>
              <a:rPr lang="zh-CN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实训内容</a:t>
            </a:r>
            <a:endParaRPr lang="zh-CN" altLang="en-US" sz="3600" b="1" dirty="0">
              <a:solidFill>
                <a:srgbClr val="FFFF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11560" y="980728"/>
            <a:ext cx="806489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/>
              <a:t>（一）</a:t>
            </a:r>
            <a:r>
              <a:rPr lang="zh-CN" altLang="zh-CN" sz="2400" b="1" dirty="0">
                <a:solidFill>
                  <a:srgbClr val="FFFF00"/>
                </a:solidFill>
              </a:rPr>
              <a:t>制动液液面的检查与添加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568" y="1700808"/>
            <a:ext cx="8064896" cy="1458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dirty="0"/>
              <a:t>制动液储液室位于发动机舱内制动主缸的上方</a:t>
            </a:r>
            <a:r>
              <a:rPr lang="zh-CN" altLang="zh-CN" sz="2400" dirty="0"/>
              <a:t>，在</a:t>
            </a:r>
            <a:r>
              <a:rPr lang="zh-CN" altLang="zh-CN" sz="2400" dirty="0"/>
              <a:t>正常情况下，制动液面应处于“</a:t>
            </a:r>
            <a:r>
              <a:rPr lang="en-US" altLang="zh-CN" sz="2400" dirty="0"/>
              <a:t>MAX</a:t>
            </a:r>
            <a:r>
              <a:rPr lang="zh-CN" altLang="zh-CN" sz="2400" dirty="0"/>
              <a:t>”和“</a:t>
            </a:r>
            <a:r>
              <a:rPr lang="en-US" altLang="zh-CN" sz="2400" dirty="0"/>
              <a:t>MIN</a:t>
            </a:r>
            <a:r>
              <a:rPr lang="zh-CN" altLang="zh-CN" sz="2400" dirty="0"/>
              <a:t>”之间。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5776" y="3356992"/>
            <a:ext cx="4104456" cy="3047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486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683568" y="332656"/>
            <a:ext cx="806489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/>
              <a:t>（二）</a:t>
            </a:r>
            <a:r>
              <a:rPr lang="zh-CN" altLang="zh-CN" sz="2400" b="1" dirty="0">
                <a:solidFill>
                  <a:srgbClr val="FFFF00"/>
                </a:solidFill>
              </a:rPr>
              <a:t>制动液的更换与排气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83568" y="1412776"/>
            <a:ext cx="8064896" cy="4332235"/>
            <a:chOff x="683568" y="1412776"/>
            <a:chExt cx="8064896" cy="4332235"/>
          </a:xfrm>
        </p:grpSpPr>
        <p:sp>
          <p:nvSpPr>
            <p:cNvPr id="10" name="文本框 9"/>
            <p:cNvSpPr txBox="1"/>
            <p:nvPr/>
          </p:nvSpPr>
          <p:spPr>
            <a:xfrm>
              <a:off x="683568" y="1412776"/>
              <a:ext cx="8064896" cy="7198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457200">
                <a:lnSpc>
                  <a:spcPct val="200000"/>
                </a:lnSpc>
              </a:pPr>
              <a:r>
                <a:rPr lang="en-US" altLang="zh-CN" sz="2400" dirty="0"/>
                <a:t>1.</a:t>
              </a:r>
              <a:r>
                <a:rPr lang="zh-CN" altLang="zh-CN" sz="2400" dirty="0"/>
                <a:t>将车轮拆下，在放气阀处接一根透明的塑料管。</a:t>
              </a:r>
              <a:endParaRPr lang="en-US" altLang="zh-CN" sz="2400" dirty="0" smtClean="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15816" y="2636912"/>
              <a:ext cx="3754338" cy="3108099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683568" y="1412776"/>
            <a:ext cx="8064896" cy="4882494"/>
            <a:chOff x="611560" y="2924944"/>
            <a:chExt cx="8064896" cy="4882494"/>
          </a:xfrm>
        </p:grpSpPr>
        <p:sp>
          <p:nvSpPr>
            <p:cNvPr id="11" name="文本框 10"/>
            <p:cNvSpPr txBox="1"/>
            <p:nvPr/>
          </p:nvSpPr>
          <p:spPr>
            <a:xfrm>
              <a:off x="611560" y="2924944"/>
              <a:ext cx="8064896" cy="7198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457200">
                <a:lnSpc>
                  <a:spcPct val="200000"/>
                </a:lnSpc>
              </a:pPr>
              <a:r>
                <a:rPr lang="en-US" altLang="zh-CN" sz="2400" dirty="0"/>
                <a:t>2.</a:t>
              </a:r>
              <a:r>
                <a:rPr lang="zh-CN" altLang="zh-CN" sz="2400" dirty="0"/>
                <a:t>拧松放气阀，放出旧制动液。</a:t>
              </a:r>
              <a:endParaRPr lang="en-US" altLang="zh-CN" sz="2400" dirty="0" smtClean="0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87824" y="4365104"/>
              <a:ext cx="3528392" cy="3442334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683568" y="1412776"/>
            <a:ext cx="8064896" cy="4355161"/>
            <a:chOff x="755576" y="2708920"/>
            <a:chExt cx="8064896" cy="4355161"/>
          </a:xfrm>
        </p:grpSpPr>
        <p:sp>
          <p:nvSpPr>
            <p:cNvPr id="13" name="文本框 12"/>
            <p:cNvSpPr txBox="1"/>
            <p:nvPr/>
          </p:nvSpPr>
          <p:spPr>
            <a:xfrm>
              <a:off x="755576" y="2708920"/>
              <a:ext cx="8064896" cy="7198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457200">
                <a:lnSpc>
                  <a:spcPct val="200000"/>
                </a:lnSpc>
              </a:pPr>
              <a:r>
                <a:rPr lang="en-US" altLang="zh-CN" sz="2400" dirty="0"/>
                <a:t>3.</a:t>
              </a:r>
              <a:r>
                <a:rPr lang="zh-CN" altLang="zh-CN" sz="2400" dirty="0"/>
                <a:t>同时连续踩下制动踏板，直到制动液不再流出为止。</a:t>
              </a:r>
              <a:endParaRPr lang="en-US" altLang="zh-CN" sz="2400" dirty="0" smtClean="0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987824" y="3933056"/>
              <a:ext cx="3816424" cy="3131025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683568" y="1412776"/>
            <a:ext cx="8064896" cy="4910119"/>
            <a:chOff x="683568" y="1412776"/>
            <a:chExt cx="8064896" cy="4910119"/>
          </a:xfrm>
        </p:grpSpPr>
        <p:sp>
          <p:nvSpPr>
            <p:cNvPr id="16" name="文本框 15"/>
            <p:cNvSpPr txBox="1"/>
            <p:nvPr/>
          </p:nvSpPr>
          <p:spPr>
            <a:xfrm>
              <a:off x="683568" y="1412776"/>
              <a:ext cx="8064896" cy="1458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457200">
                <a:lnSpc>
                  <a:spcPct val="200000"/>
                </a:lnSpc>
              </a:pPr>
              <a:r>
                <a:rPr lang="en-US" altLang="zh-CN" sz="2400" dirty="0"/>
                <a:t>4.</a:t>
              </a:r>
              <a:r>
                <a:rPr lang="zh-CN" altLang="zh-CN" sz="2400" dirty="0"/>
                <a:t>拧紧放气阀，向储液罐内加入符合要求的制动液。同时，排出液压管路内的空气。</a:t>
              </a:r>
              <a:endParaRPr lang="en-US" altLang="zh-CN" sz="2400" dirty="0" smtClean="0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699792" y="2924944"/>
              <a:ext cx="4104456" cy="3397951"/>
            </a:xfrm>
            <a:prstGeom prst="rect">
              <a:avLst/>
            </a:prstGeom>
          </p:spPr>
        </p:pic>
      </p:grpSp>
      <p:grpSp>
        <p:nvGrpSpPr>
          <p:cNvPr id="20" name="组合 19"/>
          <p:cNvGrpSpPr/>
          <p:nvPr/>
        </p:nvGrpSpPr>
        <p:grpSpPr>
          <a:xfrm>
            <a:off x="683568" y="1412776"/>
            <a:ext cx="8064896" cy="4896250"/>
            <a:chOff x="683568" y="1412776"/>
            <a:chExt cx="8064896" cy="4896250"/>
          </a:xfrm>
        </p:grpSpPr>
        <p:sp>
          <p:nvSpPr>
            <p:cNvPr id="19" name="文本框 18"/>
            <p:cNvSpPr txBox="1"/>
            <p:nvPr/>
          </p:nvSpPr>
          <p:spPr>
            <a:xfrm>
              <a:off x="683568" y="1412776"/>
              <a:ext cx="8064896" cy="1458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457200">
                <a:lnSpc>
                  <a:spcPct val="200000"/>
                </a:lnSpc>
              </a:pPr>
              <a:r>
                <a:rPr lang="en-US" altLang="zh-CN" sz="2400" dirty="0"/>
                <a:t>5.</a:t>
              </a:r>
              <a:r>
                <a:rPr lang="zh-CN" altLang="zh-CN" sz="2400" dirty="0"/>
                <a:t>当空气和制动液一同排出时立即拧紧放气阀，如此反复多次，直到塑料管内没有气泡排出为止。</a:t>
              </a:r>
              <a:endParaRPr lang="en-US" altLang="zh-CN" sz="2400" dirty="0" smtClean="0"/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699792" y="2924944"/>
              <a:ext cx="4104456" cy="3384082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683568" y="1412776"/>
            <a:ext cx="8064896" cy="5320138"/>
            <a:chOff x="683568" y="1412776"/>
            <a:chExt cx="8064896" cy="5320138"/>
          </a:xfrm>
        </p:grpSpPr>
        <p:sp>
          <p:nvSpPr>
            <p:cNvPr id="22" name="文本框 21"/>
            <p:cNvSpPr txBox="1"/>
            <p:nvPr/>
          </p:nvSpPr>
          <p:spPr>
            <a:xfrm>
              <a:off x="683568" y="1412776"/>
              <a:ext cx="8064896" cy="21971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457200">
                <a:lnSpc>
                  <a:spcPct val="200000"/>
                </a:lnSpc>
              </a:pPr>
              <a:r>
                <a:rPr lang="en-US" altLang="zh-CN" sz="2400" dirty="0"/>
                <a:t>6.</a:t>
              </a:r>
              <a:r>
                <a:rPr lang="zh-CN" altLang="zh-CN" sz="2400" dirty="0"/>
                <a:t>更换制动油，也可以使用换油机。</a:t>
              </a:r>
            </a:p>
            <a:p>
              <a:pPr indent="457200">
                <a:lnSpc>
                  <a:spcPct val="200000"/>
                </a:lnSpc>
              </a:pPr>
              <a:r>
                <a:rPr lang="en-US" altLang="zh-CN" sz="2400" dirty="0"/>
                <a:t>7.</a:t>
              </a:r>
              <a:r>
                <a:rPr lang="zh-CN" altLang="zh-CN" sz="2400" dirty="0"/>
                <a:t>用相应的连接盖将充液软管连接到车辆刹车总泵的储液盒上，拧紧以保证密闭性良好。</a:t>
              </a:r>
              <a:endParaRPr lang="en-US" altLang="zh-CN" sz="2400" dirty="0"/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131840" y="3501008"/>
              <a:ext cx="3312368" cy="3231906"/>
            </a:xfrm>
            <a:prstGeom prst="rect">
              <a:avLst/>
            </a:prstGeom>
          </p:spPr>
        </p:pic>
      </p:grpSp>
      <p:grpSp>
        <p:nvGrpSpPr>
          <p:cNvPr id="26" name="组合 25"/>
          <p:cNvGrpSpPr/>
          <p:nvPr/>
        </p:nvGrpSpPr>
        <p:grpSpPr>
          <a:xfrm>
            <a:off x="683568" y="1412776"/>
            <a:ext cx="8064896" cy="5186927"/>
            <a:chOff x="683568" y="1412776"/>
            <a:chExt cx="8064896" cy="5186927"/>
          </a:xfrm>
        </p:grpSpPr>
        <p:sp>
          <p:nvSpPr>
            <p:cNvPr id="25" name="文本框 24"/>
            <p:cNvSpPr txBox="1"/>
            <p:nvPr/>
          </p:nvSpPr>
          <p:spPr>
            <a:xfrm>
              <a:off x="683568" y="1412776"/>
              <a:ext cx="8064896" cy="7198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457200">
                <a:lnSpc>
                  <a:spcPct val="200000"/>
                </a:lnSpc>
              </a:pPr>
              <a:r>
                <a:rPr lang="en-US" altLang="zh-CN" sz="2400" dirty="0"/>
                <a:t>8.</a:t>
              </a:r>
              <a:r>
                <a:rPr lang="zh-CN" altLang="zh-CN" sz="2400" dirty="0"/>
                <a:t>将新的刹车油用漏斗倒入刹车油更换机内。</a:t>
              </a:r>
              <a:endParaRPr lang="en-US" altLang="zh-CN" sz="2400" dirty="0"/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843808" y="2996952"/>
              <a:ext cx="3888432" cy="3602751"/>
            </a:xfrm>
            <a:prstGeom prst="rect">
              <a:avLst/>
            </a:prstGeom>
          </p:spPr>
        </p:pic>
      </p:grpSp>
      <p:grpSp>
        <p:nvGrpSpPr>
          <p:cNvPr id="29" name="组合 28"/>
          <p:cNvGrpSpPr/>
          <p:nvPr/>
        </p:nvGrpSpPr>
        <p:grpSpPr>
          <a:xfrm>
            <a:off x="683568" y="1412776"/>
            <a:ext cx="8064896" cy="5275938"/>
            <a:chOff x="683568" y="1412776"/>
            <a:chExt cx="8064896" cy="5275938"/>
          </a:xfrm>
        </p:grpSpPr>
        <p:sp>
          <p:nvSpPr>
            <p:cNvPr id="28" name="文本框 27"/>
            <p:cNvSpPr txBox="1"/>
            <p:nvPr/>
          </p:nvSpPr>
          <p:spPr>
            <a:xfrm>
              <a:off x="683568" y="1412776"/>
              <a:ext cx="8064896" cy="1458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457200">
                <a:lnSpc>
                  <a:spcPct val="200000"/>
                </a:lnSpc>
              </a:pPr>
              <a:r>
                <a:rPr lang="en-US" altLang="zh-CN" sz="2400" dirty="0"/>
                <a:t>9.</a:t>
              </a:r>
              <a:r>
                <a:rPr lang="zh-CN" altLang="zh-CN" sz="2400" dirty="0"/>
                <a:t>将废油回收罐依次挂在车轮上</a:t>
              </a:r>
              <a:r>
                <a:rPr lang="zh-CN" altLang="zh-CN" sz="2400" dirty="0"/>
                <a:t>，拧开放</a:t>
              </a:r>
              <a:r>
                <a:rPr lang="zh-CN" altLang="zh-CN" sz="2400" dirty="0"/>
                <a:t>油螺丝</a:t>
              </a:r>
              <a:r>
                <a:rPr lang="zh-CN" altLang="zh-CN" sz="2400" dirty="0"/>
                <a:t>，软管</a:t>
              </a:r>
              <a:r>
                <a:rPr lang="zh-CN" altLang="zh-CN" sz="2400" dirty="0"/>
                <a:t>连接到放油接口上，起动换油机。</a:t>
              </a: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699792" y="2924944"/>
              <a:ext cx="4104456" cy="3763770"/>
            </a:xfrm>
            <a:prstGeom prst="rect">
              <a:avLst/>
            </a:prstGeom>
          </p:spPr>
        </p:pic>
      </p:grpSp>
      <p:grpSp>
        <p:nvGrpSpPr>
          <p:cNvPr id="32" name="组合 31"/>
          <p:cNvGrpSpPr/>
          <p:nvPr/>
        </p:nvGrpSpPr>
        <p:grpSpPr>
          <a:xfrm>
            <a:off x="539552" y="1412776"/>
            <a:ext cx="8064896" cy="5297738"/>
            <a:chOff x="539552" y="1412776"/>
            <a:chExt cx="8064896" cy="5297738"/>
          </a:xfrm>
        </p:grpSpPr>
        <p:sp>
          <p:nvSpPr>
            <p:cNvPr id="31" name="文本框 30"/>
            <p:cNvSpPr txBox="1"/>
            <p:nvPr/>
          </p:nvSpPr>
          <p:spPr>
            <a:xfrm>
              <a:off x="539552" y="1412776"/>
              <a:ext cx="8064896" cy="1458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457200">
                <a:lnSpc>
                  <a:spcPct val="200000"/>
                </a:lnSpc>
              </a:pPr>
              <a:r>
                <a:rPr lang="en-US" altLang="zh-CN" sz="2400" dirty="0"/>
                <a:t>10.</a:t>
              </a:r>
              <a:r>
                <a:rPr lang="zh-CN" altLang="zh-CN" sz="2400" dirty="0"/>
                <a:t>随着车轮废油回收罐内的液面逐渐上升</a:t>
              </a:r>
              <a:r>
                <a:rPr lang="zh-CN" altLang="zh-CN" sz="2400" dirty="0" smtClean="0"/>
                <a:t>，待</a:t>
              </a:r>
              <a:r>
                <a:rPr lang="zh-CN" altLang="zh-CN" sz="2400" dirty="0"/>
                <a:t>颜色由深灰色或黑色变为半透明黄色新油后即可结束。</a:t>
              </a:r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2843808" y="2875871"/>
              <a:ext cx="3744416" cy="3834643"/>
            </a:xfrm>
            <a:prstGeom prst="rect">
              <a:avLst/>
            </a:prstGeom>
          </p:spPr>
        </p:pic>
      </p:grpSp>
      <p:grpSp>
        <p:nvGrpSpPr>
          <p:cNvPr id="36" name="组合 35"/>
          <p:cNvGrpSpPr/>
          <p:nvPr/>
        </p:nvGrpSpPr>
        <p:grpSpPr>
          <a:xfrm>
            <a:off x="539552" y="1425551"/>
            <a:ext cx="8064896" cy="4701331"/>
            <a:chOff x="611560" y="3284984"/>
            <a:chExt cx="8064896" cy="4701331"/>
          </a:xfrm>
        </p:grpSpPr>
        <p:sp>
          <p:nvSpPr>
            <p:cNvPr id="34" name="文本框 33"/>
            <p:cNvSpPr txBox="1"/>
            <p:nvPr/>
          </p:nvSpPr>
          <p:spPr>
            <a:xfrm>
              <a:off x="611560" y="3284984"/>
              <a:ext cx="8064896" cy="1458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457200">
                <a:lnSpc>
                  <a:spcPct val="200000"/>
                </a:lnSpc>
              </a:pPr>
              <a:r>
                <a:rPr lang="en-US" altLang="zh-CN" sz="2400"/>
                <a:t>11.</a:t>
              </a:r>
              <a:r>
                <a:rPr lang="zh-CN" altLang="zh-CN" sz="2400"/>
                <a:t>更换结束后，及时将放油螺塞拧紧，并擦干净一旁的油渍，检查一下是否有轻微的渗漏。</a:t>
              </a:r>
              <a:endParaRPr lang="zh-CN" altLang="zh-CN" sz="2400" dirty="0"/>
            </a:p>
          </p:txBody>
        </p: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2771800" y="5216425"/>
              <a:ext cx="4392488" cy="27698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3723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683568" y="404664"/>
            <a:ext cx="806489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/>
              <a:t>（三）</a:t>
            </a:r>
            <a:r>
              <a:rPr lang="zh-CN" altLang="zh-CN" sz="2400" b="1" dirty="0">
                <a:solidFill>
                  <a:srgbClr val="FFFF00"/>
                </a:solidFill>
              </a:rPr>
              <a:t>制动主缸及制动管路的检查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568" y="1340768"/>
            <a:ext cx="8064896" cy="2197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dirty="0"/>
              <a:t>检查制动主缸不应有渗漏或损坏，若有则更换新件；检查制动软管是否磨损、泄漏或老化，若有应立即更换；制动管路不能扭曲、凹瘪、否则应进行校直或更换。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1800" y="3501008"/>
            <a:ext cx="3744416" cy="307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47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683568" y="404664"/>
            <a:ext cx="806489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/>
              <a:t>（四）</a:t>
            </a:r>
            <a:r>
              <a:rPr lang="zh-CN" altLang="zh-CN" sz="2400" b="1" dirty="0">
                <a:solidFill>
                  <a:srgbClr val="FFFF00"/>
                </a:solidFill>
              </a:rPr>
              <a:t>盘式车轮制动器的检查与调整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83568" y="1340768"/>
            <a:ext cx="8064896" cy="4953988"/>
            <a:chOff x="683568" y="1340768"/>
            <a:chExt cx="8064896" cy="4953988"/>
          </a:xfrm>
        </p:grpSpPr>
        <p:sp>
          <p:nvSpPr>
            <p:cNvPr id="10" name="文本框 9"/>
            <p:cNvSpPr txBox="1"/>
            <p:nvPr/>
          </p:nvSpPr>
          <p:spPr>
            <a:xfrm>
              <a:off x="683568" y="1340768"/>
              <a:ext cx="8064896" cy="7198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457200">
                <a:lnSpc>
                  <a:spcPct val="200000"/>
                </a:lnSpc>
              </a:pPr>
              <a:r>
                <a:rPr lang="en-US" altLang="zh-CN" sz="2400" dirty="0"/>
                <a:t>1.</a:t>
              </a:r>
              <a:r>
                <a:rPr lang="zh-CN" altLang="zh-CN" sz="2400" dirty="0"/>
                <a:t>支起车轮，拆下制动钳，取下制动摩擦片。</a:t>
              </a: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27784" y="3212976"/>
              <a:ext cx="3791868" cy="3081780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683568" y="1340768"/>
            <a:ext cx="7848872" cy="4990853"/>
            <a:chOff x="683568" y="1340768"/>
            <a:chExt cx="7848872" cy="4990853"/>
          </a:xfrm>
        </p:grpSpPr>
        <p:sp>
          <p:nvSpPr>
            <p:cNvPr id="4" name="Rectangle 1"/>
            <p:cNvSpPr>
              <a:spLocks noChangeArrowheads="1"/>
            </p:cNvSpPr>
            <p:nvPr/>
          </p:nvSpPr>
          <p:spPr bwMode="auto">
            <a:xfrm>
              <a:off x="683568" y="1340768"/>
              <a:ext cx="7848872" cy="15696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R="0" lvl="0" indent="457200" fontAlgn="base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400" dirty="0"/>
                <a:t>2.</a:t>
              </a:r>
              <a:r>
                <a:rPr lang="zh-CN" altLang="en-US" sz="2400" dirty="0"/>
                <a:t>用直尺测量摩擦片磨损极限值，通常包括底板，摩擦片的厚度不应小于</a:t>
              </a:r>
              <a:r>
                <a:rPr lang="en-US" altLang="zh-CN" sz="2400" dirty="0"/>
                <a:t>7mm </a:t>
              </a:r>
              <a:r>
                <a:rPr lang="zh-CN" altLang="en-US" sz="2400" dirty="0" smtClean="0"/>
                <a:t>。</a:t>
              </a:r>
              <a:endParaRPr lang="en-US" altLang="zh-CN" sz="2400" dirty="0"/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27784" y="3212976"/>
              <a:ext cx="3816424" cy="3118645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683568" y="1340768"/>
            <a:ext cx="8064896" cy="5055216"/>
            <a:chOff x="683568" y="1340768"/>
            <a:chExt cx="8064896" cy="5055216"/>
          </a:xfrm>
        </p:grpSpPr>
        <p:sp>
          <p:nvSpPr>
            <p:cNvPr id="11" name="Rectangle 2"/>
            <p:cNvSpPr>
              <a:spLocks noChangeArrowheads="1"/>
            </p:cNvSpPr>
            <p:nvPr/>
          </p:nvSpPr>
          <p:spPr bwMode="auto">
            <a:xfrm>
              <a:off x="683568" y="1340768"/>
              <a:ext cx="8064896" cy="15696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indent="457200" fontAlgn="base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dirty="0"/>
                <a:t>3</a:t>
              </a:r>
              <a:r>
                <a:rPr lang="en-US" altLang="zh-CN" sz="2400" dirty="0"/>
                <a:t>.</a:t>
              </a:r>
              <a:r>
                <a:rPr lang="zh-CN" altLang="en-US" sz="2400" dirty="0"/>
                <a:t>再用卡尺</a:t>
              </a:r>
              <a:r>
                <a:rPr lang="zh-CN" altLang="en-US" sz="2400" dirty="0"/>
                <a:t>测量制动盘的厚度，制动盘磨损极限值不应小于</a:t>
              </a:r>
              <a:r>
                <a:rPr lang="en-US" altLang="zh-CN" sz="2400" dirty="0"/>
                <a:t>18mm </a:t>
              </a: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627784" y="3212976"/>
              <a:ext cx="3888432" cy="3183008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683568" y="1340768"/>
            <a:ext cx="8172400" cy="5306190"/>
            <a:chOff x="683568" y="1340768"/>
            <a:chExt cx="8172400" cy="5306190"/>
          </a:xfrm>
        </p:grpSpPr>
        <p:sp>
          <p:nvSpPr>
            <p:cNvPr id="16" name="Rectangle 4"/>
            <p:cNvSpPr>
              <a:spLocks noChangeArrowheads="1"/>
            </p:cNvSpPr>
            <p:nvPr/>
          </p:nvSpPr>
          <p:spPr bwMode="auto">
            <a:xfrm>
              <a:off x="683568" y="1340768"/>
              <a:ext cx="8172400" cy="15696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R="0" lvl="0" indent="457200" fontAlgn="base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400" dirty="0"/>
                <a:t>4.</a:t>
              </a:r>
              <a:r>
                <a:rPr lang="zh-CN" altLang="en-US" sz="2400" dirty="0"/>
                <a:t>转动制动盘，检查制动盘摩擦表面上的径向圆跳动量，如果超过</a:t>
              </a:r>
              <a:r>
                <a:rPr lang="en-US" altLang="zh-CN" sz="2400" dirty="0"/>
                <a:t>0.06mm</a:t>
              </a:r>
              <a:r>
                <a:rPr lang="zh-CN" altLang="en-US" sz="2400" dirty="0"/>
                <a:t>，应更换制动盘。</a:t>
              </a: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699792" y="3068960"/>
              <a:ext cx="3744416" cy="35779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63924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683568" y="404664"/>
            <a:ext cx="806489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/>
              <a:t>（五）</a:t>
            </a:r>
            <a:r>
              <a:rPr lang="zh-CN" altLang="zh-CN" sz="2400" b="1" dirty="0">
                <a:solidFill>
                  <a:srgbClr val="FFFF00"/>
                </a:solidFill>
              </a:rPr>
              <a:t>鼓式车轮制动器的检查与调整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83568" y="1285176"/>
            <a:ext cx="7704856" cy="5036559"/>
            <a:chOff x="683568" y="1285176"/>
            <a:chExt cx="7704856" cy="5036559"/>
          </a:xfrm>
        </p:grpSpPr>
        <p:sp>
          <p:nvSpPr>
            <p:cNvPr id="12" name="Rectangle 6"/>
            <p:cNvSpPr>
              <a:spLocks noChangeArrowheads="1"/>
            </p:cNvSpPr>
            <p:nvPr/>
          </p:nvSpPr>
          <p:spPr bwMode="auto">
            <a:xfrm>
              <a:off x="683568" y="1285176"/>
              <a:ext cx="7704856" cy="830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indent="457200" fontAlgn="base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dirty="0"/>
                <a:t>1.</a:t>
              </a:r>
              <a:r>
                <a:rPr lang="zh-CN" altLang="en-US" sz="2400" dirty="0"/>
                <a:t>先检查制动蹄的厚度，不应低于</a:t>
              </a:r>
              <a:r>
                <a:rPr lang="en-US" altLang="zh-CN" sz="2400" dirty="0"/>
                <a:t>2.5mm</a:t>
              </a:r>
              <a:r>
                <a:rPr lang="zh-CN" altLang="en-US" sz="2400" dirty="0"/>
                <a:t>。 </a:t>
              </a: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39752" y="2924944"/>
              <a:ext cx="4104456" cy="3396791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683568" y="1268760"/>
            <a:ext cx="7848872" cy="5112568"/>
            <a:chOff x="683568" y="1268760"/>
            <a:chExt cx="7848872" cy="5112568"/>
          </a:xfrm>
        </p:grpSpPr>
        <p:sp>
          <p:nvSpPr>
            <p:cNvPr id="15" name="Rectangle 7"/>
            <p:cNvSpPr>
              <a:spLocks noChangeArrowheads="1"/>
            </p:cNvSpPr>
            <p:nvPr/>
          </p:nvSpPr>
          <p:spPr bwMode="auto">
            <a:xfrm>
              <a:off x="683568" y="1268760"/>
              <a:ext cx="7848872" cy="15696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R="0" lvl="0" indent="457200" fontAlgn="base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400" dirty="0"/>
                <a:t>2.</a:t>
              </a:r>
              <a:r>
                <a:rPr lang="zh-CN" altLang="en-US" sz="2400" dirty="0"/>
                <a:t>检查制动毂的尺寸，制动毂的内径尺寸应不大于</a:t>
              </a:r>
              <a:r>
                <a:rPr lang="en-US" altLang="zh-CN" sz="2400" dirty="0"/>
                <a:t>200mm</a:t>
              </a:r>
              <a:r>
                <a:rPr lang="zh-CN" altLang="en-US" sz="2400" dirty="0"/>
                <a:t>，否则应更换制动毂。 </a:t>
              </a: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39752" y="3068960"/>
              <a:ext cx="4113747" cy="3312368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/>
        </p:nvGrpSpPr>
        <p:grpSpPr>
          <a:xfrm>
            <a:off x="683568" y="1268760"/>
            <a:ext cx="7848872" cy="5289034"/>
            <a:chOff x="683568" y="1268760"/>
            <a:chExt cx="7848872" cy="5289034"/>
          </a:xfrm>
        </p:grpSpPr>
        <p:sp>
          <p:nvSpPr>
            <p:cNvPr id="20" name="Rectangle 7"/>
            <p:cNvSpPr>
              <a:spLocks noChangeArrowheads="1"/>
            </p:cNvSpPr>
            <p:nvPr/>
          </p:nvSpPr>
          <p:spPr bwMode="auto">
            <a:xfrm>
              <a:off x="683568" y="1268760"/>
              <a:ext cx="7848872" cy="14584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indent="457200" fontAlgn="base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dirty="0"/>
                <a:t>3.</a:t>
              </a:r>
              <a:r>
                <a:rPr lang="zh-CN" altLang="zh-CN" sz="2400" dirty="0"/>
                <a:t>制动分泵的检查主要是看活塞是否顺畅，皮碗是否老化、漏油。</a:t>
              </a: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411760" y="2852936"/>
              <a:ext cx="3888432" cy="370485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1724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683568" y="404664"/>
            <a:ext cx="806489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/>
              <a:t>（六）</a:t>
            </a:r>
            <a:r>
              <a:rPr lang="zh-CN" altLang="zh-CN" sz="2400" b="1" dirty="0">
                <a:solidFill>
                  <a:srgbClr val="FFFF00"/>
                </a:solidFill>
              </a:rPr>
              <a:t>驻车制动器的检查与调整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83568" y="1340768"/>
            <a:ext cx="8064896" cy="5274201"/>
            <a:chOff x="683568" y="1340768"/>
            <a:chExt cx="8064896" cy="5274201"/>
          </a:xfrm>
        </p:grpSpPr>
        <p:sp>
          <p:nvSpPr>
            <p:cNvPr id="10" name="文本框 9"/>
            <p:cNvSpPr txBox="1"/>
            <p:nvPr/>
          </p:nvSpPr>
          <p:spPr>
            <a:xfrm>
              <a:off x="683568" y="1340768"/>
              <a:ext cx="8064896" cy="1458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457200">
                <a:lnSpc>
                  <a:spcPct val="200000"/>
                </a:lnSpc>
              </a:pPr>
              <a:r>
                <a:rPr lang="en-US" altLang="zh-CN" sz="2400" dirty="0"/>
                <a:t>1.</a:t>
              </a:r>
              <a:r>
                <a:rPr lang="zh-CN" altLang="zh-CN" sz="2400" dirty="0"/>
                <a:t>拉动驻车制动杆，听驻车制动杆的响声次数（轿车一般为</a:t>
              </a:r>
              <a:r>
                <a:rPr lang="en-US" altLang="zh-CN" sz="2400" dirty="0"/>
                <a:t>5</a:t>
              </a:r>
              <a:r>
                <a:rPr lang="zh-CN" altLang="zh-CN" sz="2400" dirty="0"/>
                <a:t>～</a:t>
              </a:r>
              <a:r>
                <a:rPr lang="en-US" altLang="zh-CN" sz="2400" dirty="0"/>
                <a:t>9</a:t>
              </a:r>
              <a:r>
                <a:rPr lang="zh-CN" altLang="zh-CN" sz="2400" dirty="0"/>
                <a:t>次）。</a:t>
              </a: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27784" y="3284984"/>
              <a:ext cx="4042370" cy="3329985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683568" y="1340768"/>
            <a:ext cx="8064896" cy="5266028"/>
            <a:chOff x="683568" y="1340768"/>
            <a:chExt cx="8064896" cy="5266028"/>
          </a:xfrm>
        </p:grpSpPr>
        <p:sp>
          <p:nvSpPr>
            <p:cNvPr id="7" name="文本框 6"/>
            <p:cNvSpPr txBox="1"/>
            <p:nvPr/>
          </p:nvSpPr>
          <p:spPr>
            <a:xfrm>
              <a:off x="683568" y="1340768"/>
              <a:ext cx="8064896" cy="7198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457200">
                <a:lnSpc>
                  <a:spcPct val="200000"/>
                </a:lnSpc>
              </a:pPr>
              <a:r>
                <a:rPr lang="en-US" altLang="zh-CN" sz="2400" dirty="0"/>
                <a:t>2.</a:t>
              </a:r>
              <a:r>
                <a:rPr lang="zh-CN" altLang="zh-CN" sz="2400" dirty="0"/>
                <a:t>调整固定螺母。</a:t>
              </a: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27784" y="3284984"/>
              <a:ext cx="4032448" cy="3321812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683568" y="1340768"/>
            <a:ext cx="8064896" cy="5227138"/>
            <a:chOff x="683568" y="1340768"/>
            <a:chExt cx="8064896" cy="5227138"/>
          </a:xfrm>
        </p:grpSpPr>
        <p:sp>
          <p:nvSpPr>
            <p:cNvPr id="11" name="文本框 10"/>
            <p:cNvSpPr txBox="1"/>
            <p:nvPr/>
          </p:nvSpPr>
          <p:spPr>
            <a:xfrm>
              <a:off x="683568" y="1340768"/>
              <a:ext cx="8064896" cy="1458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457200">
                <a:lnSpc>
                  <a:spcPct val="200000"/>
                </a:lnSpc>
              </a:pPr>
              <a:r>
                <a:rPr lang="en-US" altLang="zh-CN" sz="2400" dirty="0"/>
                <a:t>3.</a:t>
              </a:r>
              <a:r>
                <a:rPr lang="zh-CN" altLang="zh-CN" sz="2400" dirty="0"/>
                <a:t>直到用手不能转动两个后轮为止。</a:t>
              </a:r>
            </a:p>
            <a:p>
              <a:pPr indent="457200">
                <a:lnSpc>
                  <a:spcPct val="200000"/>
                </a:lnSpc>
              </a:pPr>
              <a:r>
                <a:rPr lang="en-US" altLang="zh-CN" sz="2400" dirty="0"/>
                <a:t>4.</a:t>
              </a:r>
              <a:r>
                <a:rPr lang="zh-CN" altLang="zh-CN" sz="2400" dirty="0"/>
                <a:t>松开驻车制动操纵杆，两后轮旋转自如即为调整合适。</a:t>
              </a: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627784" y="3284984"/>
              <a:ext cx="4032448" cy="328292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41831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83568" y="260648"/>
            <a:ext cx="7776000" cy="1143000"/>
          </a:xfrm>
        </p:spPr>
        <p:txBody>
          <a:bodyPr/>
          <a:lstStyle/>
          <a:p>
            <a:pPr algn="ctr"/>
            <a:r>
              <a:rPr lang="zh-CN" altLang="zh-CN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课题</a:t>
            </a:r>
            <a:r>
              <a:rPr lang="en-US" altLang="zh-CN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1 </a:t>
            </a:r>
            <a:r>
              <a:rPr lang="zh-CN" altLang="en-US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制动</a:t>
            </a:r>
            <a:r>
              <a:rPr lang="zh-CN" altLang="zh-CN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系</a:t>
            </a:r>
            <a:r>
              <a:rPr lang="zh-CN" altLang="zh-CN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的</a:t>
            </a:r>
            <a:r>
              <a:rPr lang="zh-CN" altLang="zh-CN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维护</a:t>
            </a:r>
            <a:endParaRPr lang="en-US" altLang="zh-CN" b="1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/>
              <a:latin typeface="+mn-ea"/>
              <a:ea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3568" y="1124744"/>
            <a:ext cx="8208912" cy="2197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dirty="0"/>
              <a:t>汽车</a:t>
            </a:r>
            <a:r>
              <a:rPr lang="zh-CN" altLang="zh-CN" sz="2400" dirty="0" smtClean="0"/>
              <a:t>制</a:t>
            </a:r>
            <a:r>
              <a:rPr lang="zh-CN" altLang="en-US" sz="2400" dirty="0" smtClean="0"/>
              <a:t>动</a:t>
            </a:r>
            <a:r>
              <a:rPr lang="zh-CN" altLang="zh-CN" sz="2400" dirty="0" smtClean="0"/>
              <a:t>系</a:t>
            </a:r>
            <a:r>
              <a:rPr lang="zh-CN" altLang="zh-CN" sz="2400" dirty="0"/>
              <a:t>包括</a:t>
            </a:r>
            <a:r>
              <a:rPr lang="zh-CN" altLang="zh-CN" sz="2400" dirty="0">
                <a:solidFill>
                  <a:srgbClr val="FFFF00"/>
                </a:solidFill>
              </a:rPr>
              <a:t>行车制动系统</a:t>
            </a:r>
            <a:r>
              <a:rPr lang="zh-CN" altLang="zh-CN" sz="2400" dirty="0"/>
              <a:t>、</a:t>
            </a:r>
            <a:r>
              <a:rPr lang="zh-CN" altLang="zh-CN" sz="2400" dirty="0">
                <a:solidFill>
                  <a:srgbClr val="FFFF00"/>
                </a:solidFill>
              </a:rPr>
              <a:t>驻车制动系统</a:t>
            </a:r>
            <a:r>
              <a:rPr lang="zh-CN" altLang="zh-CN" sz="2400" dirty="0"/>
              <a:t>和</a:t>
            </a:r>
            <a:r>
              <a:rPr lang="zh-CN" altLang="zh-CN" sz="2400" dirty="0">
                <a:solidFill>
                  <a:srgbClr val="FFFF00"/>
                </a:solidFill>
              </a:rPr>
              <a:t>辅助</a:t>
            </a:r>
            <a:r>
              <a:rPr lang="zh-CN" altLang="zh-CN" sz="2400" dirty="0" smtClean="0">
                <a:solidFill>
                  <a:srgbClr val="FFFF00"/>
                </a:solidFill>
              </a:rPr>
              <a:t>制动系统</a:t>
            </a:r>
            <a:r>
              <a:rPr lang="zh-CN" altLang="en-US" sz="2400" dirty="0" smtClean="0"/>
              <a:t>。</a:t>
            </a:r>
            <a:r>
              <a:rPr lang="zh-CN" altLang="zh-CN" sz="2400" dirty="0" smtClean="0"/>
              <a:t>汽车</a:t>
            </a:r>
            <a:r>
              <a:rPr lang="zh-CN" altLang="zh-CN" sz="2400" dirty="0"/>
              <a:t>制动系统分</a:t>
            </a:r>
            <a:r>
              <a:rPr lang="zh-CN" altLang="zh-CN" sz="2400" dirty="0">
                <a:solidFill>
                  <a:srgbClr val="FFFF00"/>
                </a:solidFill>
              </a:rPr>
              <a:t>气压制动系统</a:t>
            </a:r>
            <a:r>
              <a:rPr lang="zh-CN" altLang="zh-CN" sz="2400" dirty="0"/>
              <a:t>和</a:t>
            </a:r>
            <a:r>
              <a:rPr lang="zh-CN" altLang="zh-CN" sz="2400" dirty="0">
                <a:solidFill>
                  <a:srgbClr val="FFFF00"/>
                </a:solidFill>
              </a:rPr>
              <a:t>液压制动系统</a:t>
            </a:r>
            <a:r>
              <a:rPr lang="zh-CN" altLang="zh-CN" sz="2400" dirty="0" smtClean="0"/>
              <a:t>。</a:t>
            </a:r>
            <a:r>
              <a:rPr lang="zh-CN" altLang="zh-CN" sz="2400" dirty="0"/>
              <a:t>一般由</a:t>
            </a:r>
            <a:r>
              <a:rPr lang="zh-CN" altLang="zh-CN" sz="2400" dirty="0">
                <a:solidFill>
                  <a:srgbClr val="FFFF00"/>
                </a:solidFill>
              </a:rPr>
              <a:t>制动操纵机构</a:t>
            </a:r>
            <a:r>
              <a:rPr lang="zh-CN" altLang="zh-CN" sz="2400" dirty="0"/>
              <a:t>和</a:t>
            </a:r>
            <a:r>
              <a:rPr lang="zh-CN" altLang="zh-CN" sz="2400" dirty="0">
                <a:solidFill>
                  <a:srgbClr val="FFFF00"/>
                </a:solidFill>
              </a:rPr>
              <a:t>制动器</a:t>
            </a:r>
            <a:r>
              <a:rPr lang="zh-CN" altLang="zh-CN" sz="2400" dirty="0"/>
              <a:t>两个主要部分</a:t>
            </a:r>
            <a:r>
              <a:rPr lang="zh-CN" altLang="zh-CN" sz="2400" dirty="0" smtClean="0"/>
              <a:t>组成</a:t>
            </a:r>
            <a:r>
              <a:rPr lang="zh-CN" altLang="en-US" sz="2400" dirty="0" smtClean="0"/>
              <a:t>。</a:t>
            </a:r>
            <a:endParaRPr lang="zh-CN" altLang="zh-CN" sz="2400" dirty="0"/>
          </a:p>
        </p:txBody>
      </p:sp>
      <p:sp>
        <p:nvSpPr>
          <p:cNvPr id="4" name="文本框 3"/>
          <p:cNvSpPr txBox="1"/>
          <p:nvPr/>
        </p:nvSpPr>
        <p:spPr>
          <a:xfrm>
            <a:off x="2771800" y="6381328"/>
            <a:ext cx="381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汽车制动系布置图</a:t>
            </a:r>
            <a:endParaRPr lang="zh-CN" altLang="en-US" b="1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696" y="3284984"/>
            <a:ext cx="5663428" cy="3114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212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683568" y="404664"/>
            <a:ext cx="806489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/>
              <a:t>（七）</a:t>
            </a:r>
            <a:r>
              <a:rPr lang="zh-CN" altLang="zh-CN" sz="2400" b="1" dirty="0">
                <a:solidFill>
                  <a:srgbClr val="FFFF00"/>
                </a:solidFill>
              </a:rPr>
              <a:t>检查制动真空加力器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568" y="1340768"/>
            <a:ext cx="511256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en-US" altLang="zh-CN" sz="2400" dirty="0"/>
              <a:t>1</a:t>
            </a:r>
            <a:r>
              <a:rPr lang="en-US" altLang="zh-CN" sz="2400" dirty="0"/>
              <a:t>.</a:t>
            </a:r>
            <a:r>
              <a:rPr lang="zh-CN" altLang="zh-CN" sz="2400" dirty="0"/>
              <a:t>将发动机熄火状态，踩几下制动踏板，排除加力器气室中的真空度。</a:t>
            </a:r>
          </a:p>
          <a:p>
            <a:pPr indent="457200">
              <a:lnSpc>
                <a:spcPct val="200000"/>
              </a:lnSpc>
            </a:pPr>
            <a:r>
              <a:rPr lang="en-US" altLang="zh-CN" sz="2400" dirty="0"/>
              <a:t>2.</a:t>
            </a:r>
            <a:r>
              <a:rPr lang="zh-CN" altLang="zh-CN" sz="2400" dirty="0"/>
              <a:t>以适中的力踩下制动踏板，并保持一定的位置。</a:t>
            </a:r>
          </a:p>
          <a:p>
            <a:pPr indent="457200">
              <a:lnSpc>
                <a:spcPct val="200000"/>
              </a:lnSpc>
            </a:pPr>
            <a:r>
              <a:rPr lang="en-US" altLang="zh-CN" sz="2400" dirty="0"/>
              <a:t>3.</a:t>
            </a:r>
            <a:r>
              <a:rPr lang="zh-CN" altLang="zh-CN" sz="2400" dirty="0"/>
              <a:t>起动发动机，如果制动踏板高度有所下降，说明真空加力器工作情况良好。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2120" y="2132856"/>
            <a:ext cx="3279306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3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683568" y="404664"/>
            <a:ext cx="806489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/>
              <a:t>（八）</a:t>
            </a:r>
            <a:r>
              <a:rPr lang="zh-CN" altLang="zh-CN" sz="2400" b="1" dirty="0">
                <a:solidFill>
                  <a:srgbClr val="FFFF00"/>
                </a:solidFill>
              </a:rPr>
              <a:t>踏板自由行程的检查与调整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568" y="1340768"/>
            <a:ext cx="403244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dirty="0"/>
              <a:t>将直尺支撑在驾驶室制动踏板旁边，用手轻轻压下踏板，测量手感变重时的踏板行程，即为自由行程。</a:t>
            </a:r>
          </a:p>
          <a:p>
            <a:pPr indent="457200">
              <a:lnSpc>
                <a:spcPct val="200000"/>
              </a:lnSpc>
            </a:pPr>
            <a:r>
              <a:rPr lang="zh-CN" altLang="zh-CN" sz="2400" dirty="0"/>
              <a:t>如果不符合要求，通过踏板推杆进行调整。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844824"/>
            <a:ext cx="3744416" cy="3325785"/>
          </a:xfrm>
          <a:prstGeom prst="rect">
            <a:avLst/>
          </a:prstGeom>
          <a:solidFill>
            <a:schemeClr val="tx1"/>
          </a:solidFill>
        </p:spPr>
      </p:pic>
    </p:spTree>
    <p:extLst>
      <p:ext uri="{BB962C8B-B14F-4D97-AF65-F5344CB8AC3E}">
        <p14:creationId xmlns:p14="http://schemas.microsoft.com/office/powerpoint/2010/main" val="2372577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83568" y="332656"/>
            <a:ext cx="7992888" cy="1143000"/>
          </a:xfrm>
        </p:spPr>
        <p:txBody>
          <a:bodyPr>
            <a:normAutofit fontScale="90000"/>
          </a:bodyPr>
          <a:lstStyle/>
          <a:p>
            <a:pPr indent="457200" algn="ctr"/>
            <a:r>
              <a:rPr lang="zh-CN" altLang="zh-CN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课题</a:t>
            </a:r>
            <a:r>
              <a:rPr lang="en-US" altLang="zh-CN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2 </a:t>
            </a:r>
            <a:r>
              <a:rPr lang="zh-CN" altLang="zh-CN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汽车</a:t>
            </a:r>
            <a:r>
              <a:rPr lang="zh-CN" altLang="zh-CN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制动系</a:t>
            </a:r>
            <a:r>
              <a:rPr lang="zh-CN" altLang="zh-CN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的</a:t>
            </a:r>
            <a:r>
              <a:rPr lang="zh-CN" altLang="zh-CN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故障诊断与排除</a:t>
            </a:r>
            <a:endParaRPr lang="en-US" altLang="zh-CN" b="1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/>
              <a:latin typeface="+mn-ea"/>
              <a:ea typeface="+mn-ea"/>
            </a:endParaRP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683568" y="1628800"/>
            <a:ext cx="7632848" cy="1109723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zh-CN" altLang="en-US" sz="44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 indent="457200" algn="ctr"/>
            <a:r>
              <a:rPr lang="zh-CN" altLang="en-US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项目</a:t>
            </a:r>
            <a:r>
              <a:rPr lang="en-US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1 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气压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制动失效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的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故障诊断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与排除</a:t>
            </a:r>
            <a:endParaRPr lang="zh-CN" altLang="en-US" sz="3600" b="1" dirty="0">
              <a:solidFill>
                <a:srgbClr val="FFFF00"/>
              </a:solidFill>
              <a:effectLst/>
              <a:latin typeface="+mn-ea"/>
              <a:ea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568" y="2852936"/>
            <a:ext cx="76328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zh-CN" sz="2800" dirty="0">
                <a:solidFill>
                  <a:srgbClr val="FFFF00"/>
                </a:solidFill>
              </a:rPr>
              <a:t>实训要求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1.</a:t>
            </a:r>
            <a:r>
              <a:rPr lang="zh-CN" altLang="zh-CN" sz="2800" dirty="0"/>
              <a:t>了解气压制动失效的故障现象及原因；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2.</a:t>
            </a:r>
            <a:r>
              <a:rPr lang="zh-CN" altLang="zh-CN" sz="2800" dirty="0"/>
              <a:t>掌握气压制动失效的故障排除</a:t>
            </a:r>
            <a:r>
              <a:rPr lang="zh-CN" altLang="zh-CN" sz="2800" dirty="0" smtClean="0"/>
              <a:t>方法</a:t>
            </a:r>
            <a:r>
              <a:rPr lang="zh-CN" altLang="en-US" sz="2800" dirty="0" smtClean="0"/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84022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7848872" cy="1008112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b="1" dirty="0" smtClean="0">
                <a:solidFill>
                  <a:srgbClr val="FFFF00"/>
                </a:solidFill>
              </a:rPr>
              <a:t>主要实训器材</a:t>
            </a:r>
            <a:endParaRPr lang="en-US" altLang="zh-CN" sz="2400" b="1" dirty="0" smtClean="0">
              <a:solidFill>
                <a:srgbClr val="FFFF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5536" y="3284984"/>
            <a:ext cx="3096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000" dirty="0"/>
              <a:t>实训</a:t>
            </a:r>
            <a:r>
              <a:rPr lang="zh-CN" altLang="zh-CN" sz="2000" dirty="0" smtClean="0"/>
              <a:t>汽车</a:t>
            </a:r>
            <a:r>
              <a:rPr lang="zh-CN" altLang="zh-CN" sz="2000" dirty="0"/>
              <a:t>（</a:t>
            </a:r>
            <a:r>
              <a:rPr lang="en-US" altLang="zh-CN" sz="2000" dirty="0"/>
              <a:t>EQ1092</a:t>
            </a:r>
            <a:r>
              <a:rPr lang="zh-CN" altLang="zh-CN" sz="2000" dirty="0"/>
              <a:t>）</a:t>
            </a:r>
            <a:endParaRPr lang="zh-CN" altLang="en-US" sz="2000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984" y="980728"/>
            <a:ext cx="4053784" cy="2304256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5652120" y="3356992"/>
            <a:ext cx="2053640" cy="47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b="1" dirty="0"/>
              <a:t>常用修理工具</a:t>
            </a:r>
            <a:endParaRPr lang="zh-CN" altLang="en-US" b="1" dirty="0"/>
          </a:p>
        </p:txBody>
      </p:sp>
      <p:sp>
        <p:nvSpPr>
          <p:cNvPr id="21" name="文本框 20"/>
          <p:cNvSpPr txBox="1"/>
          <p:nvPr/>
        </p:nvSpPr>
        <p:spPr>
          <a:xfrm>
            <a:off x="1691680" y="6165304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塞</a:t>
            </a:r>
            <a:r>
              <a:rPr lang="zh-CN" altLang="zh-CN" dirty="0" smtClean="0"/>
              <a:t>尺</a:t>
            </a:r>
            <a:endParaRPr lang="zh-CN" altLang="en-US" b="1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1052736"/>
            <a:ext cx="3627402" cy="2232248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5652120" y="6093296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千斤顶</a:t>
            </a:r>
            <a:endParaRPr lang="zh-CN" altLang="en-US" b="1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7664" y="3933056"/>
            <a:ext cx="2592288" cy="21360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24128" y="3933056"/>
            <a:ext cx="1809750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721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7864" y="548680"/>
            <a:ext cx="2428875" cy="21145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563888" y="2636912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轮胎气压表</a:t>
            </a:r>
            <a:endParaRPr lang="zh-CN" altLang="en-US" b="1" dirty="0"/>
          </a:p>
        </p:txBody>
      </p:sp>
      <p:sp>
        <p:nvSpPr>
          <p:cNvPr id="6" name="文本框 5"/>
          <p:cNvSpPr txBox="1"/>
          <p:nvPr/>
        </p:nvSpPr>
        <p:spPr>
          <a:xfrm>
            <a:off x="539552" y="2636912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卡尺</a:t>
            </a:r>
            <a:endParaRPr lang="zh-CN" altLang="en-US" b="1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836712"/>
            <a:ext cx="3057525" cy="17240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8144" y="1340768"/>
            <a:ext cx="3024336" cy="98489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300192" y="2708920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前束尺</a:t>
            </a:r>
            <a:endParaRPr lang="zh-CN" altLang="en-US" b="1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3789040"/>
            <a:ext cx="2562225" cy="208597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67544" y="5949280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卷尺</a:t>
            </a:r>
            <a:endParaRPr lang="zh-CN" altLang="en-US" b="1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43808" y="3789040"/>
            <a:ext cx="3087343" cy="2088232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275856" y="6021288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前轮定位仪</a:t>
            </a:r>
            <a:endParaRPr lang="zh-CN" altLang="en-US" b="1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12160" y="3717032"/>
            <a:ext cx="3048000" cy="230505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444208" y="6021288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气泵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156865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04664"/>
            <a:ext cx="7992888" cy="5721499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故障现象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汽车行驶中使用制动时，汽车不能减速或停车。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在使用一次或几次制动后，制动突然不起作用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 smtClean="0">
                <a:solidFill>
                  <a:srgbClr val="FFFF00"/>
                </a:solidFill>
              </a:rPr>
              <a:t>故障</a:t>
            </a:r>
            <a:r>
              <a:rPr lang="zh-CN" altLang="zh-CN" sz="2400" b="1" dirty="0">
                <a:solidFill>
                  <a:srgbClr val="FFFF00"/>
                </a:solidFill>
              </a:rPr>
              <a:t>原因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制动器内进水、涉水后，没有及时排除干净制动器内的水分，导致制动失灵。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空气压缩机皮带断裂或皮带严重打滑。</a:t>
            </a:r>
          </a:p>
        </p:txBody>
      </p:sp>
    </p:spTree>
    <p:extLst>
      <p:ext uri="{BB962C8B-B14F-4D97-AF65-F5344CB8AC3E}">
        <p14:creationId xmlns:p14="http://schemas.microsoft.com/office/powerpoint/2010/main" val="383773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332656"/>
            <a:ext cx="8003232" cy="6408712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空气压缩机损坏。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空气压缩机至储气筒或储气筒至制动控制阀间的管路或接头漏气。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5.</a:t>
            </a:r>
            <a:r>
              <a:rPr lang="zh-CN" altLang="zh-CN" sz="2400" dirty="0"/>
              <a:t>制动踏板至制动控制阀间的拉臂脱节。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6.</a:t>
            </a:r>
            <a:r>
              <a:rPr lang="zh-CN" altLang="zh-CN" sz="2400" dirty="0"/>
              <a:t>制动踏板自由行程过大，使制动阀打不开。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7.</a:t>
            </a:r>
            <a:r>
              <a:rPr lang="zh-CN" altLang="zh-CN" sz="2400" dirty="0"/>
              <a:t>制动控制阀推杆卡死。</a:t>
            </a:r>
          </a:p>
        </p:txBody>
      </p:sp>
    </p:spTree>
    <p:extLst>
      <p:ext uri="{BB962C8B-B14F-4D97-AF65-F5344CB8AC3E}">
        <p14:creationId xmlns:p14="http://schemas.microsoft.com/office/powerpoint/2010/main" val="886715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188640"/>
            <a:ext cx="8280920" cy="6408712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故障诊断与排除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首先检查气压表有无指示，检查储气筒内有无压缩空气。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检查制动踏板与制动阀拉臂是否脱节，若脱节，应状复。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踩下制动踏板试验，若气压表读数不下降或下降很</a:t>
            </a:r>
            <a:r>
              <a:rPr lang="zh-CN" altLang="zh-CN" sz="2400" dirty="0" smtClean="0"/>
              <a:t>小</a:t>
            </a:r>
            <a:r>
              <a:rPr lang="zh-CN" altLang="en-US" sz="2400" dirty="0" smtClean="0"/>
              <a:t>：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）检查制动踏板自由行程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）检查制动阀拉臂的活动</a:t>
            </a:r>
            <a:r>
              <a:rPr lang="zh-CN" altLang="zh-CN" sz="2400" dirty="0"/>
              <a:t>情况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693632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83568" y="2348880"/>
            <a:ext cx="748883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zh-CN" sz="2800" dirty="0">
                <a:solidFill>
                  <a:srgbClr val="FFFF00"/>
                </a:solidFill>
              </a:rPr>
              <a:t>实训要求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1.</a:t>
            </a:r>
            <a:r>
              <a:rPr lang="zh-CN" altLang="zh-CN" sz="2800" dirty="0"/>
              <a:t>了解气压制动不良的故障现象及原因；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2.</a:t>
            </a:r>
            <a:r>
              <a:rPr lang="zh-CN" altLang="zh-CN" sz="2800" dirty="0"/>
              <a:t>掌握气压制动不良的故障排除方法。</a:t>
            </a:r>
            <a:endParaRPr lang="en-US" altLang="zh-CN" sz="2800" dirty="0"/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683568" y="620688"/>
            <a:ext cx="7632848" cy="1109723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zh-CN" altLang="en-US" sz="44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 indent="457200" algn="just"/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项目</a:t>
            </a:r>
            <a:r>
              <a:rPr lang="en-US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2 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气压制动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不良故</a:t>
            </a:r>
            <a:r>
              <a:rPr lang="zh-CN" altLang="en-US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障的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诊断</a:t>
            </a:r>
            <a:endParaRPr lang="en-US" altLang="zh-CN" sz="3600" b="1" dirty="0" smtClean="0">
              <a:solidFill>
                <a:srgbClr val="FFFF00"/>
              </a:solidFill>
              <a:effectLst/>
              <a:latin typeface="+mn-ea"/>
              <a:ea typeface="+mn-ea"/>
            </a:endParaRPr>
          </a:p>
          <a:p>
            <a:pPr indent="457200" algn="just"/>
            <a:r>
              <a:rPr lang="en-US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 </a:t>
            </a:r>
            <a:r>
              <a:rPr lang="en-US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           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与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排除</a:t>
            </a:r>
            <a:endParaRPr lang="zh-CN" altLang="en-US" sz="3600" b="1" dirty="0">
              <a:solidFill>
                <a:srgbClr val="FFFF00"/>
              </a:solidFill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84631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7848872" cy="1008112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b="1" dirty="0" smtClean="0">
                <a:solidFill>
                  <a:srgbClr val="FFFF00"/>
                </a:solidFill>
              </a:rPr>
              <a:t>主要实训器材</a:t>
            </a:r>
            <a:endParaRPr lang="en-US" altLang="zh-CN" sz="2400" b="1" dirty="0" smtClean="0">
              <a:solidFill>
                <a:srgbClr val="FFFF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5536" y="3284984"/>
            <a:ext cx="3096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000" dirty="0"/>
              <a:t>实训</a:t>
            </a:r>
            <a:r>
              <a:rPr lang="zh-CN" altLang="zh-CN" sz="2000" dirty="0" smtClean="0"/>
              <a:t>汽车</a:t>
            </a:r>
            <a:r>
              <a:rPr lang="zh-CN" altLang="zh-CN" sz="2000" dirty="0"/>
              <a:t>（</a:t>
            </a:r>
            <a:r>
              <a:rPr lang="en-US" altLang="zh-CN" sz="2000" dirty="0"/>
              <a:t>EQ1092</a:t>
            </a:r>
            <a:r>
              <a:rPr lang="zh-CN" altLang="zh-CN" sz="2000" dirty="0"/>
              <a:t>）</a:t>
            </a:r>
            <a:endParaRPr lang="zh-CN" altLang="en-US" sz="2000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984" y="980728"/>
            <a:ext cx="4053784" cy="2304256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5652120" y="3356992"/>
            <a:ext cx="2053640" cy="47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b="1" dirty="0"/>
              <a:t>常用修理工具</a:t>
            </a:r>
            <a:endParaRPr lang="zh-CN" altLang="en-US" b="1" dirty="0"/>
          </a:p>
        </p:txBody>
      </p:sp>
      <p:sp>
        <p:nvSpPr>
          <p:cNvPr id="21" name="文本框 20"/>
          <p:cNvSpPr txBox="1"/>
          <p:nvPr/>
        </p:nvSpPr>
        <p:spPr>
          <a:xfrm>
            <a:off x="1691680" y="6165304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塞</a:t>
            </a:r>
            <a:r>
              <a:rPr lang="zh-CN" altLang="zh-CN" dirty="0" smtClean="0"/>
              <a:t>尺</a:t>
            </a:r>
            <a:endParaRPr lang="zh-CN" altLang="en-US" b="1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1052736"/>
            <a:ext cx="3627402" cy="2232248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5652120" y="6093296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千斤顶</a:t>
            </a:r>
            <a:endParaRPr lang="zh-CN" altLang="en-US" b="1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7664" y="3933056"/>
            <a:ext cx="2592288" cy="21360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24128" y="3933056"/>
            <a:ext cx="1809750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704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632848" cy="1109723"/>
          </a:xfrm>
        </p:spPr>
        <p:txBody>
          <a:bodyPr>
            <a:noAutofit/>
          </a:bodyPr>
          <a:lstStyle/>
          <a:p>
            <a:pPr indent="457200" algn="ctr"/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项目</a:t>
            </a:r>
            <a:r>
              <a:rPr lang="en-US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1 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气压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制动系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的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检查与调整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83568" y="2132856"/>
            <a:ext cx="727280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zh-CN" sz="2800" dirty="0">
                <a:solidFill>
                  <a:srgbClr val="FFFF00"/>
                </a:solidFill>
              </a:rPr>
              <a:t>实训要求</a:t>
            </a:r>
          </a:p>
          <a:p>
            <a:pPr indent="457200" algn="just">
              <a:lnSpc>
                <a:spcPct val="200000"/>
              </a:lnSpc>
            </a:pPr>
            <a:r>
              <a:rPr lang="zh-CN" altLang="zh-CN" sz="2800" dirty="0"/>
              <a:t>掌握气压制动控制机构的检查与调整方法。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396500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7864" y="548680"/>
            <a:ext cx="2428875" cy="21145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563888" y="2636912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轮胎气压表</a:t>
            </a:r>
            <a:endParaRPr lang="zh-CN" altLang="en-US" b="1" dirty="0"/>
          </a:p>
        </p:txBody>
      </p:sp>
      <p:sp>
        <p:nvSpPr>
          <p:cNvPr id="6" name="文本框 5"/>
          <p:cNvSpPr txBox="1"/>
          <p:nvPr/>
        </p:nvSpPr>
        <p:spPr>
          <a:xfrm>
            <a:off x="539552" y="2636912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卡尺</a:t>
            </a:r>
            <a:endParaRPr lang="zh-CN" altLang="en-US" b="1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836712"/>
            <a:ext cx="3057525" cy="17240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8144" y="1340768"/>
            <a:ext cx="3024336" cy="98489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300192" y="2708920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前束尺</a:t>
            </a:r>
            <a:endParaRPr lang="zh-CN" altLang="en-US" b="1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3789040"/>
            <a:ext cx="2562225" cy="208597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67544" y="5949280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卷尺</a:t>
            </a:r>
            <a:endParaRPr lang="zh-CN" altLang="en-US" b="1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43808" y="3789040"/>
            <a:ext cx="3087343" cy="2088232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275856" y="6021288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前轮定位仪</a:t>
            </a:r>
            <a:endParaRPr lang="zh-CN" altLang="en-US" b="1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12160" y="3717032"/>
            <a:ext cx="3048000" cy="230505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444208" y="6021288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气泵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317879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04664"/>
            <a:ext cx="8208912" cy="5721499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故障现象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汽车在行驶过程中，制动力明显不足。在一般制动时，需要比平时早踩踏板行程，才能取得预期的制动效果。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紧急制动时，制动距离明显增长，制动时间也增大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 smtClean="0">
                <a:solidFill>
                  <a:srgbClr val="FFFF00"/>
                </a:solidFill>
              </a:rPr>
              <a:t>故障</a:t>
            </a:r>
            <a:r>
              <a:rPr lang="zh-CN" altLang="zh-CN" sz="2400" b="1" dirty="0">
                <a:solidFill>
                  <a:srgbClr val="FFFF00"/>
                </a:solidFill>
              </a:rPr>
              <a:t>原因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储气筒内压缩空气压力不足。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制动踏板自由行程过大</a:t>
            </a:r>
            <a:r>
              <a:rPr lang="zh-CN" altLang="zh-CN" sz="2400" dirty="0" smtClean="0"/>
              <a:t>。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54149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908720"/>
            <a:ext cx="8208912" cy="5289451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</a:t>
            </a:r>
            <a:r>
              <a:rPr lang="en-US" altLang="zh-CN" sz="2400" dirty="0"/>
              <a:t>.</a:t>
            </a:r>
            <a:r>
              <a:rPr lang="zh-CN" altLang="zh-CN" sz="2400" dirty="0"/>
              <a:t>双管路制动系统的某一制动管路断裂而不产生制动作用。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制动阀故障。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5.</a:t>
            </a:r>
            <a:r>
              <a:rPr lang="zh-CN" altLang="zh-CN" sz="2400" dirty="0"/>
              <a:t>制动器故障。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6.</a:t>
            </a:r>
            <a:r>
              <a:rPr lang="zh-CN" altLang="zh-CN" sz="2400" dirty="0"/>
              <a:t>制动管路有漏气处。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7.</a:t>
            </a:r>
            <a:r>
              <a:rPr lang="zh-CN" altLang="zh-CN" sz="2400" dirty="0"/>
              <a:t>制动气室皮碗破裂。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8.</a:t>
            </a:r>
            <a:r>
              <a:rPr lang="zh-CN" altLang="zh-CN" sz="2400" dirty="0"/>
              <a:t>制动软管老化。</a:t>
            </a:r>
          </a:p>
        </p:txBody>
      </p:sp>
    </p:spTree>
    <p:extLst>
      <p:ext uri="{BB962C8B-B14F-4D97-AF65-F5344CB8AC3E}">
        <p14:creationId xmlns:p14="http://schemas.microsoft.com/office/powerpoint/2010/main" val="1853979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04664"/>
            <a:ext cx="8003232" cy="792088"/>
          </a:xfrm>
        </p:spPr>
        <p:txBody>
          <a:bodyPr>
            <a:normAutofit lnSpcReduction="10000"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 smtClean="0">
                <a:solidFill>
                  <a:srgbClr val="FFFF00"/>
                </a:solidFill>
              </a:rPr>
              <a:t>故障排除</a:t>
            </a:r>
            <a:r>
              <a:rPr lang="zh-CN" altLang="en-US" sz="2400" b="1" dirty="0" smtClean="0">
                <a:solidFill>
                  <a:srgbClr val="FFFF00"/>
                </a:solidFill>
              </a:rPr>
              <a:t>方法</a:t>
            </a:r>
            <a:endParaRPr lang="zh-CN" altLang="zh-CN" sz="2400" b="1" dirty="0">
              <a:solidFill>
                <a:srgbClr val="FFFF00"/>
              </a:solidFill>
            </a:endParaRPr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683568" y="1268760"/>
            <a:ext cx="7920880" cy="4608512"/>
          </a:xfrm>
          <a:prstGeom prst="rect">
            <a:avLst/>
          </a:prstGeom>
        </p:spPr>
        <p:txBody>
          <a:bodyPr vert="horz" rtlCol="0">
            <a:no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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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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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首先观察制动</a:t>
            </a:r>
            <a:r>
              <a:rPr lang="zh-CN" altLang="zh-CN" sz="2400" dirty="0" smtClean="0"/>
              <a:t>气压表</a:t>
            </a:r>
            <a:r>
              <a:rPr lang="zh-CN" altLang="en-US" sz="2400" dirty="0" smtClean="0"/>
              <a:t>。</a:t>
            </a:r>
            <a:endParaRPr lang="zh-CN" altLang="zh-CN" sz="2400" dirty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若气压表指示值符合要求，将制动踏板踩到底后观察气压表</a:t>
            </a:r>
            <a:r>
              <a:rPr lang="zh-CN" altLang="zh-CN" sz="2400" dirty="0" smtClean="0"/>
              <a:t>指针</a:t>
            </a:r>
            <a:r>
              <a:rPr lang="zh-CN" altLang="en-US" sz="2400" dirty="0" smtClean="0"/>
              <a:t>。</a:t>
            </a:r>
            <a:endParaRPr lang="zh-CN" altLang="zh-CN" sz="2400" dirty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气压下降值正常（约</a:t>
            </a:r>
            <a:r>
              <a:rPr lang="en-US" altLang="zh-CN" sz="2400" dirty="0"/>
              <a:t>50 </a:t>
            </a:r>
            <a:r>
              <a:rPr lang="en-US" altLang="zh-CN" sz="2400" dirty="0" err="1"/>
              <a:t>kPa</a:t>
            </a:r>
            <a:r>
              <a:rPr lang="zh-CN" altLang="zh-CN" sz="2400" dirty="0"/>
              <a:t>），察看制动气室推杆外伸</a:t>
            </a:r>
            <a:r>
              <a:rPr lang="zh-CN" altLang="zh-CN" sz="2400" dirty="0" smtClean="0"/>
              <a:t>情况</a:t>
            </a:r>
            <a:r>
              <a:rPr lang="zh-CN" altLang="en-US" sz="2400" dirty="0" smtClean="0"/>
              <a:t>。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590118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683568" y="476672"/>
            <a:ext cx="8460432" cy="1109723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zh-CN" altLang="en-US" sz="44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 indent="457200" algn="just"/>
            <a:r>
              <a:rPr lang="zh-CN" altLang="en-US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项目</a:t>
            </a:r>
            <a:r>
              <a:rPr lang="en-US" altLang="zh-CN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3 </a:t>
            </a:r>
            <a:r>
              <a:rPr lang="zh-CN" altLang="zh-CN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气压</a:t>
            </a:r>
            <a:r>
              <a:rPr lang="zh-CN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制动跑偏</a:t>
            </a:r>
            <a:r>
              <a:rPr lang="zh-CN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故障</a:t>
            </a:r>
            <a:r>
              <a:rPr lang="zh-CN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的诊断与排除</a:t>
            </a:r>
            <a:endParaRPr lang="zh-CN" altLang="en-US" sz="3600" b="1" dirty="0">
              <a:solidFill>
                <a:srgbClr val="FFFF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3568" y="2060848"/>
            <a:ext cx="76328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en-US" sz="2800" dirty="0" smtClean="0">
                <a:solidFill>
                  <a:srgbClr val="FFFF00"/>
                </a:solidFill>
              </a:rPr>
              <a:t>实训要求</a:t>
            </a:r>
            <a:endParaRPr lang="en-US" altLang="zh-CN" sz="2800" dirty="0" smtClean="0">
              <a:solidFill>
                <a:srgbClr val="FFFF00"/>
              </a:solidFill>
            </a:endParaRP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1.</a:t>
            </a:r>
            <a:r>
              <a:rPr lang="zh-CN" altLang="zh-CN" sz="2800" dirty="0"/>
              <a:t>了解气压制动跑偏的故障现象及原因；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2.</a:t>
            </a:r>
            <a:r>
              <a:rPr lang="zh-CN" altLang="zh-CN" sz="2800" dirty="0"/>
              <a:t>掌握气压制动跑偏的故障排除方法。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35036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7848872" cy="1008112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b="1" dirty="0" smtClean="0">
                <a:solidFill>
                  <a:srgbClr val="FFFF00"/>
                </a:solidFill>
              </a:rPr>
              <a:t>主要实训器材</a:t>
            </a:r>
            <a:endParaRPr lang="en-US" altLang="zh-CN" sz="2400" b="1" dirty="0" smtClean="0">
              <a:solidFill>
                <a:srgbClr val="FFFF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5536" y="3284984"/>
            <a:ext cx="3096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000" dirty="0"/>
              <a:t>实训</a:t>
            </a:r>
            <a:r>
              <a:rPr lang="zh-CN" altLang="zh-CN" sz="2000" dirty="0" smtClean="0"/>
              <a:t>汽车</a:t>
            </a:r>
            <a:r>
              <a:rPr lang="zh-CN" altLang="zh-CN" sz="2000" dirty="0"/>
              <a:t>（</a:t>
            </a:r>
            <a:r>
              <a:rPr lang="en-US" altLang="zh-CN" sz="2000" dirty="0"/>
              <a:t>EQ1092</a:t>
            </a:r>
            <a:r>
              <a:rPr lang="zh-CN" altLang="zh-CN" sz="2000" dirty="0"/>
              <a:t>）</a:t>
            </a:r>
            <a:endParaRPr lang="zh-CN" altLang="en-US" sz="2000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984" y="980728"/>
            <a:ext cx="4053784" cy="2304256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5652120" y="3356992"/>
            <a:ext cx="2053640" cy="47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b="1" dirty="0"/>
              <a:t>常用修理工具</a:t>
            </a:r>
            <a:endParaRPr lang="zh-CN" altLang="en-US" b="1" dirty="0"/>
          </a:p>
        </p:txBody>
      </p:sp>
      <p:sp>
        <p:nvSpPr>
          <p:cNvPr id="21" name="文本框 20"/>
          <p:cNvSpPr txBox="1"/>
          <p:nvPr/>
        </p:nvSpPr>
        <p:spPr>
          <a:xfrm>
            <a:off x="1691680" y="6165304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塞</a:t>
            </a:r>
            <a:r>
              <a:rPr lang="zh-CN" altLang="zh-CN" dirty="0" smtClean="0"/>
              <a:t>尺</a:t>
            </a:r>
            <a:endParaRPr lang="zh-CN" altLang="en-US" b="1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1052736"/>
            <a:ext cx="3627402" cy="2232248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5652120" y="6093296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千斤顶</a:t>
            </a:r>
            <a:endParaRPr lang="zh-CN" altLang="en-US" b="1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7664" y="3933056"/>
            <a:ext cx="2592288" cy="21360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24128" y="3933056"/>
            <a:ext cx="1809750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593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7864" y="548680"/>
            <a:ext cx="2428875" cy="21145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563888" y="2636912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轮胎气压表</a:t>
            </a:r>
            <a:endParaRPr lang="zh-CN" altLang="en-US" b="1" dirty="0"/>
          </a:p>
        </p:txBody>
      </p:sp>
      <p:sp>
        <p:nvSpPr>
          <p:cNvPr id="6" name="文本框 5"/>
          <p:cNvSpPr txBox="1"/>
          <p:nvPr/>
        </p:nvSpPr>
        <p:spPr>
          <a:xfrm>
            <a:off x="539552" y="2636912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卡尺</a:t>
            </a:r>
            <a:endParaRPr lang="zh-CN" altLang="en-US" b="1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836712"/>
            <a:ext cx="3057525" cy="17240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8144" y="1340768"/>
            <a:ext cx="3024336" cy="98489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300192" y="2708920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前束尺</a:t>
            </a:r>
            <a:endParaRPr lang="zh-CN" altLang="en-US" b="1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3789040"/>
            <a:ext cx="2562225" cy="208597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67544" y="5949280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卷尺</a:t>
            </a:r>
            <a:endParaRPr lang="zh-CN" altLang="en-US" b="1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43808" y="3789040"/>
            <a:ext cx="3087343" cy="2088232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275856" y="6021288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前轮定位仪</a:t>
            </a:r>
            <a:endParaRPr lang="zh-CN" altLang="en-US" b="1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12160" y="3717032"/>
            <a:ext cx="3048000" cy="230505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444208" y="6021288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气泵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053193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76672"/>
            <a:ext cx="8208912" cy="5721499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故障现象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制动时，汽车向一侧偏驶。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制动时，必须紧握转向盘，才能使车辆保持直线行驶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 smtClean="0">
                <a:solidFill>
                  <a:srgbClr val="FFFF00"/>
                </a:solidFill>
              </a:rPr>
              <a:t>故障</a:t>
            </a:r>
            <a:r>
              <a:rPr lang="zh-CN" altLang="zh-CN" sz="2400" b="1" dirty="0">
                <a:solidFill>
                  <a:srgbClr val="FFFF00"/>
                </a:solidFill>
              </a:rPr>
              <a:t>原因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 smtClean="0"/>
              <a:t>由于</a:t>
            </a:r>
            <a:r>
              <a:rPr lang="zh-CN" altLang="zh-CN" sz="2400" dirty="0"/>
              <a:t>左、右两侧制动力或制动时间不</a:t>
            </a:r>
            <a:r>
              <a:rPr lang="zh-CN" altLang="zh-CN" sz="2400" dirty="0" smtClean="0"/>
              <a:t>一致，</a:t>
            </a:r>
            <a:r>
              <a:rPr lang="zh-CN" altLang="zh-CN" sz="2400" dirty="0"/>
              <a:t>具体原因为：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左右两轮</a:t>
            </a:r>
            <a:r>
              <a:rPr lang="zh-CN" altLang="zh-CN" sz="2400" dirty="0" smtClean="0"/>
              <a:t>轮胎气压</a:t>
            </a:r>
            <a:r>
              <a:rPr lang="zh-CN" altLang="zh-CN" sz="2400" dirty="0"/>
              <a:t>不一致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左右两轮制动间隙不一</a:t>
            </a:r>
            <a:r>
              <a:rPr lang="zh-CN" altLang="zh-CN" sz="2400" dirty="0" smtClean="0"/>
              <a:t>。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201593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76672"/>
            <a:ext cx="8003232" cy="5289451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 smtClean="0"/>
              <a:t>3</a:t>
            </a:r>
            <a:r>
              <a:rPr lang="en-US" altLang="zh-CN" sz="2400" dirty="0"/>
              <a:t>.</a:t>
            </a:r>
            <a:r>
              <a:rPr lang="zh-CN" altLang="zh-CN" sz="2400" dirty="0"/>
              <a:t>左右两轮制动蹄与鼓的接触面积不一致。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一侧前轮制动器进水或油污。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5.</a:t>
            </a:r>
            <a:r>
              <a:rPr lang="zh-CN" altLang="zh-CN" sz="2400" dirty="0"/>
              <a:t>一侧前轮制动鼓变形严重或磨出沟槽。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6.</a:t>
            </a:r>
            <a:r>
              <a:rPr lang="zh-CN" altLang="zh-CN" sz="2400" dirty="0"/>
              <a:t>左右两轮制动凸轮转角相差太大。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7.</a:t>
            </a:r>
            <a:r>
              <a:rPr lang="zh-CN" altLang="zh-CN" sz="2400" dirty="0"/>
              <a:t>左右两轮制动气室推杆外露长度不一，伸张长度不等。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8.</a:t>
            </a:r>
            <a:r>
              <a:rPr lang="zh-CN" altLang="zh-CN" sz="2400" dirty="0"/>
              <a:t>左右两轮制动软管与制动器室膜片新旧程度不一样。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9.</a:t>
            </a:r>
            <a:r>
              <a:rPr lang="zh-CN" altLang="zh-CN" sz="2400" dirty="0"/>
              <a:t>前轮负前束。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10.</a:t>
            </a:r>
            <a:r>
              <a:rPr lang="zh-CN" altLang="zh-CN" sz="2400" dirty="0"/>
              <a:t>两钢板弹簧弹力不等，车架变形或前桥移位等。</a:t>
            </a:r>
          </a:p>
        </p:txBody>
      </p:sp>
    </p:spTree>
    <p:extLst>
      <p:ext uri="{BB962C8B-B14F-4D97-AF65-F5344CB8AC3E}">
        <p14:creationId xmlns:p14="http://schemas.microsoft.com/office/powerpoint/2010/main" val="46989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04664"/>
            <a:ext cx="8003232" cy="6120680"/>
          </a:xfrm>
        </p:spPr>
        <p:txBody>
          <a:bodyPr>
            <a:norm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故障诊断与排除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在良好的路面上，对车辆进行紧急制动试验，若各车轮的拖印基本一致，而在正常行驶中不踩制动踏板也出现跑偏，则故障的原因同行驶跑偏一样。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制动时各车轮拖印不一致，特别是左右轮的拖印不一致，汽车向一侧跑偏，说明方向相反的一侧车轮制动力不足或制动过晚</a:t>
            </a:r>
            <a:r>
              <a:rPr lang="zh-CN" altLang="zh-CN" sz="2400" dirty="0" smtClean="0"/>
              <a:t>。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793490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7848872" cy="1008112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b="1" dirty="0" smtClean="0">
                <a:solidFill>
                  <a:srgbClr val="FFFF00"/>
                </a:solidFill>
              </a:rPr>
              <a:t>主要实训器材</a:t>
            </a:r>
            <a:endParaRPr lang="en-US" altLang="zh-CN" sz="2400" b="1" dirty="0" smtClean="0">
              <a:solidFill>
                <a:srgbClr val="FFFF0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99592" y="6237312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弹簧拉压试验仪</a:t>
            </a:r>
            <a:endParaRPr lang="zh-CN" altLang="en-US" b="1" dirty="0"/>
          </a:p>
        </p:txBody>
      </p:sp>
      <p:sp>
        <p:nvSpPr>
          <p:cNvPr id="20" name="文本框 19"/>
          <p:cNvSpPr txBox="1"/>
          <p:nvPr/>
        </p:nvSpPr>
        <p:spPr>
          <a:xfrm>
            <a:off x="3779912" y="6237312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卡尺</a:t>
            </a:r>
            <a:endParaRPr lang="zh-CN" altLang="en-US" b="1" dirty="0"/>
          </a:p>
        </p:txBody>
      </p:sp>
      <p:sp>
        <p:nvSpPr>
          <p:cNvPr id="21" name="文本框 20"/>
          <p:cNvSpPr txBox="1"/>
          <p:nvPr/>
        </p:nvSpPr>
        <p:spPr>
          <a:xfrm>
            <a:off x="6516216" y="6237312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塞尺</a:t>
            </a:r>
            <a:endParaRPr lang="zh-CN" altLang="en-US" b="1" dirty="0"/>
          </a:p>
        </p:txBody>
      </p:sp>
      <p:sp>
        <p:nvSpPr>
          <p:cNvPr id="13" name="文本框 12"/>
          <p:cNvSpPr txBox="1"/>
          <p:nvPr/>
        </p:nvSpPr>
        <p:spPr>
          <a:xfrm>
            <a:off x="1259632" y="3212976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实训汽车（</a:t>
            </a:r>
            <a:r>
              <a:rPr lang="en-US" altLang="zh-CN"/>
              <a:t>EQ1092</a:t>
            </a:r>
            <a:r>
              <a:rPr lang="zh-CN" altLang="zh-CN"/>
              <a:t>）</a:t>
            </a:r>
            <a:endParaRPr lang="zh-CN" altLang="en-US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980728"/>
            <a:ext cx="3528392" cy="215839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032" y="836712"/>
            <a:ext cx="4053784" cy="2304256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5868144" y="3140968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常用修理工具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560" y="3573016"/>
            <a:ext cx="2657475" cy="2638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19872" y="4077072"/>
            <a:ext cx="2808312" cy="151988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72200" y="3789040"/>
            <a:ext cx="2571750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049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76672"/>
            <a:ext cx="8003232" cy="5289451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汽车在制动时，忽而向左跑偏，忽而向右跑偏，则应进行如下检查</a:t>
            </a:r>
            <a:r>
              <a:rPr lang="zh-CN" altLang="zh-CN" sz="2400" dirty="0" smtClean="0"/>
              <a:t>：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）检查测量前轮前</a:t>
            </a:r>
            <a:r>
              <a:rPr lang="zh-CN" altLang="zh-CN" sz="2400" dirty="0" smtClean="0"/>
              <a:t>束</a:t>
            </a:r>
            <a:r>
              <a:rPr lang="zh-CN" altLang="en-US" sz="2400" dirty="0" smtClean="0"/>
              <a:t>。</a:t>
            </a:r>
            <a:endParaRPr lang="zh-CN" altLang="zh-CN" sz="2400" dirty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）检查转向横直拉杆球头销是否松</a:t>
            </a:r>
            <a:r>
              <a:rPr lang="zh-CN" altLang="zh-CN" sz="2400" dirty="0" smtClean="0"/>
              <a:t>旷</a:t>
            </a:r>
            <a:r>
              <a:rPr lang="zh-CN" altLang="en-US" sz="2400" dirty="0" smtClean="0"/>
              <a:t>。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428044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683568" y="476672"/>
            <a:ext cx="8460432" cy="1109723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zh-CN" altLang="en-US" sz="44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 indent="457200" algn="just"/>
            <a:r>
              <a:rPr lang="zh-CN" altLang="en-US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项目</a:t>
            </a:r>
            <a:r>
              <a:rPr lang="en-US" altLang="zh-CN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4 </a:t>
            </a:r>
            <a:r>
              <a:rPr lang="zh-CN" altLang="zh-CN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气压</a:t>
            </a:r>
            <a:r>
              <a:rPr lang="zh-CN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制动拖滞</a:t>
            </a:r>
            <a:r>
              <a:rPr lang="zh-CN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故障</a:t>
            </a:r>
            <a:r>
              <a:rPr lang="zh-CN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的诊断与排除</a:t>
            </a:r>
            <a:endParaRPr lang="zh-CN" altLang="en-US" sz="3600" b="1" dirty="0">
              <a:solidFill>
                <a:srgbClr val="FFFF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3568" y="2060848"/>
            <a:ext cx="76328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en-US" sz="2800" dirty="0" smtClean="0">
                <a:solidFill>
                  <a:srgbClr val="FFFF00"/>
                </a:solidFill>
              </a:rPr>
              <a:t>实训要求</a:t>
            </a:r>
            <a:endParaRPr lang="en-US" altLang="zh-CN" sz="2800" dirty="0" smtClean="0">
              <a:solidFill>
                <a:srgbClr val="FFFF00"/>
              </a:solidFill>
            </a:endParaRP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1</a:t>
            </a:r>
            <a:r>
              <a:rPr lang="en-US" altLang="zh-CN" sz="2800" dirty="0"/>
              <a:t>.</a:t>
            </a:r>
            <a:r>
              <a:rPr lang="zh-CN" altLang="zh-CN" sz="2800" dirty="0"/>
              <a:t>了解气压制动拖滞的故障现象及原因；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2.</a:t>
            </a:r>
            <a:r>
              <a:rPr lang="zh-CN" altLang="zh-CN" sz="2800" dirty="0"/>
              <a:t>掌握气压制动拖滞的故障排除方法。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262957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7848872" cy="1008112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b="1" dirty="0" smtClean="0">
                <a:solidFill>
                  <a:srgbClr val="FFFF00"/>
                </a:solidFill>
              </a:rPr>
              <a:t>主要实训器材</a:t>
            </a:r>
            <a:endParaRPr lang="en-US" altLang="zh-CN" sz="2400" b="1" dirty="0" smtClean="0">
              <a:solidFill>
                <a:srgbClr val="FFFF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5536" y="3284984"/>
            <a:ext cx="3096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000" dirty="0"/>
              <a:t>实训</a:t>
            </a:r>
            <a:r>
              <a:rPr lang="zh-CN" altLang="zh-CN" sz="2000" dirty="0" smtClean="0"/>
              <a:t>汽车</a:t>
            </a:r>
            <a:r>
              <a:rPr lang="zh-CN" altLang="zh-CN" sz="2000" dirty="0"/>
              <a:t>（</a:t>
            </a:r>
            <a:r>
              <a:rPr lang="en-US" altLang="zh-CN" sz="2000" dirty="0"/>
              <a:t>EQ1092</a:t>
            </a:r>
            <a:r>
              <a:rPr lang="zh-CN" altLang="zh-CN" sz="2000" dirty="0"/>
              <a:t>）</a:t>
            </a:r>
            <a:endParaRPr lang="zh-CN" altLang="en-US" sz="2000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984" y="980728"/>
            <a:ext cx="4053784" cy="2304256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5652120" y="3356992"/>
            <a:ext cx="2053640" cy="47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b="1" dirty="0"/>
              <a:t>常用修理工具</a:t>
            </a:r>
            <a:endParaRPr lang="zh-CN" altLang="en-US" b="1" dirty="0"/>
          </a:p>
        </p:txBody>
      </p:sp>
      <p:sp>
        <p:nvSpPr>
          <p:cNvPr id="21" name="文本框 20"/>
          <p:cNvSpPr txBox="1"/>
          <p:nvPr/>
        </p:nvSpPr>
        <p:spPr>
          <a:xfrm>
            <a:off x="1691680" y="6165304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塞</a:t>
            </a:r>
            <a:r>
              <a:rPr lang="zh-CN" altLang="zh-CN" dirty="0" smtClean="0"/>
              <a:t>尺</a:t>
            </a:r>
            <a:endParaRPr lang="zh-CN" altLang="en-US" b="1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1052736"/>
            <a:ext cx="3627402" cy="2232248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5652120" y="6093296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千斤顶</a:t>
            </a:r>
            <a:endParaRPr lang="zh-CN" altLang="en-US" b="1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7664" y="3933056"/>
            <a:ext cx="2592288" cy="21360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24128" y="3933056"/>
            <a:ext cx="1809750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06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7864" y="548680"/>
            <a:ext cx="2428875" cy="21145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563888" y="2636912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轮胎气压表</a:t>
            </a:r>
            <a:endParaRPr lang="zh-CN" altLang="en-US" b="1" dirty="0"/>
          </a:p>
        </p:txBody>
      </p:sp>
      <p:sp>
        <p:nvSpPr>
          <p:cNvPr id="6" name="文本框 5"/>
          <p:cNvSpPr txBox="1"/>
          <p:nvPr/>
        </p:nvSpPr>
        <p:spPr>
          <a:xfrm>
            <a:off x="539552" y="2636912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卡尺</a:t>
            </a:r>
            <a:endParaRPr lang="zh-CN" altLang="en-US" b="1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836712"/>
            <a:ext cx="3057525" cy="17240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8144" y="1340768"/>
            <a:ext cx="3024336" cy="98489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300192" y="2708920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前束尺</a:t>
            </a:r>
            <a:endParaRPr lang="zh-CN" altLang="en-US" b="1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3789040"/>
            <a:ext cx="2562225" cy="208597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67544" y="5949280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卷尺</a:t>
            </a:r>
            <a:endParaRPr lang="zh-CN" altLang="en-US" b="1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43808" y="3789040"/>
            <a:ext cx="3087343" cy="2088232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275856" y="6021288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前轮定位仪</a:t>
            </a:r>
            <a:endParaRPr lang="zh-CN" altLang="en-US" b="1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12160" y="3717032"/>
            <a:ext cx="3048000" cy="230505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444208" y="6021288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气泵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077370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76672"/>
            <a:ext cx="8208912" cy="5721499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故障现象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汽车起步困难，行驶无力。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汽车行驶一定里程后，制动鼓发热，滑行距离缩短。</a:t>
            </a:r>
            <a:endParaRPr lang="en-US" altLang="zh-CN" sz="2400" dirty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 smtClean="0">
                <a:solidFill>
                  <a:srgbClr val="FFFF00"/>
                </a:solidFill>
              </a:rPr>
              <a:t>故障</a:t>
            </a:r>
            <a:r>
              <a:rPr lang="zh-CN" altLang="zh-CN" sz="2400" b="1" dirty="0">
                <a:solidFill>
                  <a:srgbClr val="FFFF00"/>
                </a:solidFill>
              </a:rPr>
              <a:t>原因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制动踏板无自由行程。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制动连动杆发卡或回位弹簧过软使制动踏板不能回位。</a:t>
            </a:r>
          </a:p>
        </p:txBody>
      </p:sp>
    </p:spTree>
    <p:extLst>
      <p:ext uri="{BB962C8B-B14F-4D97-AF65-F5344CB8AC3E}">
        <p14:creationId xmlns:p14="http://schemas.microsoft.com/office/powerpoint/2010/main" val="27918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76672"/>
            <a:ext cx="8003232" cy="5289451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制动阀故障。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制动器故障。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5.</a:t>
            </a:r>
            <a:r>
              <a:rPr lang="zh-CN" altLang="zh-CN" sz="2400" dirty="0"/>
              <a:t>其他方面原因：如轮毂轴承松动、半轴套管松动等。</a:t>
            </a:r>
          </a:p>
        </p:txBody>
      </p:sp>
    </p:spTree>
    <p:extLst>
      <p:ext uri="{BB962C8B-B14F-4D97-AF65-F5344CB8AC3E}">
        <p14:creationId xmlns:p14="http://schemas.microsoft.com/office/powerpoint/2010/main" val="3510706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04664"/>
            <a:ext cx="8136904" cy="6120680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故障诊断与排除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</a:t>
            </a:r>
            <a:r>
              <a:rPr lang="en-US" altLang="zh-CN" sz="2400" dirty="0" smtClean="0"/>
              <a:t>.</a:t>
            </a:r>
            <a:r>
              <a:rPr lang="zh-CN" altLang="zh-CN" sz="2400" dirty="0" smtClean="0"/>
              <a:t> 对</a:t>
            </a:r>
            <a:r>
              <a:rPr lang="zh-CN" altLang="zh-CN" sz="2400" dirty="0"/>
              <a:t>车辆进行路试</a:t>
            </a:r>
            <a:r>
              <a:rPr lang="zh-CN" altLang="zh-CN" sz="2400" dirty="0" smtClean="0"/>
              <a:t>，有意</a:t>
            </a:r>
            <a:r>
              <a:rPr lang="zh-CN" altLang="zh-CN" sz="2400" dirty="0"/>
              <a:t>使用制动器</a:t>
            </a:r>
            <a:r>
              <a:rPr lang="zh-CN" altLang="zh-CN" sz="2400" dirty="0" smtClean="0"/>
              <a:t>，行驶</a:t>
            </a:r>
            <a:r>
              <a:rPr lang="zh-CN" altLang="zh-CN" sz="2400" dirty="0"/>
              <a:t>一定路程后</a:t>
            </a:r>
            <a:r>
              <a:rPr lang="zh-CN" altLang="zh-CN" sz="2400" dirty="0" smtClean="0"/>
              <a:t>，检查</a:t>
            </a:r>
            <a:r>
              <a:rPr lang="zh-CN" altLang="zh-CN" sz="2400" dirty="0"/>
              <a:t>各车轮</a:t>
            </a:r>
            <a:r>
              <a:rPr lang="zh-CN" altLang="zh-CN" sz="2400" dirty="0" smtClean="0"/>
              <a:t>制动鼓温度</a:t>
            </a:r>
            <a:r>
              <a:rPr lang="zh-CN" altLang="zh-CN" sz="2400" dirty="0"/>
              <a:t>，若发现个别制动鼓发热，说明该轮制动拖滞；若发现全部制动鼓发热，说明全车制动拖滞。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若发现个别制动鼓发热，可由一人在驾驶室内连续踩下、抬起制动踏板，另一人在该车轮处观察制动气室推杆的动作情况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若发现全部制动鼓发热，应检查制动操纵机构的</a:t>
            </a:r>
            <a:r>
              <a:rPr lang="zh-CN" altLang="zh-CN" sz="2400" dirty="0" smtClean="0"/>
              <a:t>状况</a:t>
            </a:r>
            <a:r>
              <a:rPr lang="zh-CN" altLang="en-US" sz="2400" dirty="0" smtClean="0"/>
              <a:t>。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403668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683568" y="476672"/>
            <a:ext cx="8460432" cy="1109723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zh-CN" altLang="en-US" sz="44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 indent="457200" algn="just"/>
            <a:r>
              <a:rPr lang="zh-CN" altLang="en-US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项目</a:t>
            </a:r>
            <a:r>
              <a:rPr lang="en-US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5 </a:t>
            </a:r>
            <a:r>
              <a:rPr lang="zh-CN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液压</a:t>
            </a:r>
            <a:r>
              <a:rPr lang="zh-CN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制动失效</a:t>
            </a:r>
            <a:r>
              <a:rPr lang="zh-CN" altLang="zh-CN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故障</a:t>
            </a:r>
            <a:r>
              <a:rPr lang="zh-CN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的诊断与排除</a:t>
            </a:r>
            <a:endParaRPr lang="zh-CN" altLang="en-US" sz="3600" b="1" dirty="0">
              <a:solidFill>
                <a:srgbClr val="FFFF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3568" y="2060848"/>
            <a:ext cx="76328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en-US" sz="2800" dirty="0" smtClean="0">
                <a:solidFill>
                  <a:srgbClr val="FFFF00"/>
                </a:solidFill>
              </a:rPr>
              <a:t>实训要求</a:t>
            </a:r>
            <a:endParaRPr lang="en-US" altLang="zh-CN" sz="2800" dirty="0" smtClean="0">
              <a:solidFill>
                <a:srgbClr val="FFFF00"/>
              </a:solidFill>
            </a:endParaRP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1</a:t>
            </a:r>
            <a:r>
              <a:rPr lang="en-US" altLang="zh-CN" sz="2800" dirty="0"/>
              <a:t>.</a:t>
            </a:r>
            <a:r>
              <a:rPr lang="zh-CN" altLang="zh-CN" sz="2800" dirty="0"/>
              <a:t>了解液压制动失效的故障现象及原因；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2.</a:t>
            </a:r>
            <a:r>
              <a:rPr lang="zh-CN" altLang="zh-CN" sz="2800" dirty="0"/>
              <a:t>掌握液压制动失效的故障排除方法。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64367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7848872" cy="1008112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b="1" dirty="0" smtClean="0">
                <a:solidFill>
                  <a:srgbClr val="FFFF00"/>
                </a:solidFill>
              </a:rPr>
              <a:t>主要实训器材</a:t>
            </a:r>
            <a:endParaRPr lang="en-US" altLang="zh-CN" sz="2400" b="1" dirty="0" smtClean="0">
              <a:solidFill>
                <a:srgbClr val="FFFF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5576" y="3284984"/>
            <a:ext cx="3096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000" dirty="0"/>
              <a:t>实训</a:t>
            </a:r>
            <a:r>
              <a:rPr lang="zh-CN" altLang="zh-CN" sz="2000" dirty="0" smtClean="0"/>
              <a:t>汽车</a:t>
            </a:r>
            <a:r>
              <a:rPr lang="zh-CN" altLang="zh-CN" sz="2000" dirty="0"/>
              <a:t>（</a:t>
            </a:r>
            <a:r>
              <a:rPr lang="en-US" altLang="zh-CN" sz="2000" dirty="0"/>
              <a:t>EQ1092</a:t>
            </a:r>
            <a:r>
              <a:rPr lang="zh-CN" altLang="zh-CN" sz="2000" dirty="0"/>
              <a:t>）</a:t>
            </a:r>
            <a:endParaRPr lang="zh-CN" altLang="en-US" sz="2000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984" y="980728"/>
            <a:ext cx="4053784" cy="2304256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5652120" y="3356992"/>
            <a:ext cx="2053640" cy="47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b="1" dirty="0"/>
              <a:t>常用修理工具</a:t>
            </a:r>
            <a:endParaRPr lang="zh-CN" altLang="en-US" b="1" dirty="0"/>
          </a:p>
        </p:txBody>
      </p:sp>
      <p:sp>
        <p:nvSpPr>
          <p:cNvPr id="21" name="文本框 20"/>
          <p:cNvSpPr txBox="1"/>
          <p:nvPr/>
        </p:nvSpPr>
        <p:spPr>
          <a:xfrm>
            <a:off x="1331640" y="6165304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塞</a:t>
            </a:r>
            <a:r>
              <a:rPr lang="zh-CN" altLang="zh-CN" dirty="0" smtClean="0"/>
              <a:t>尺</a:t>
            </a:r>
            <a:endParaRPr lang="zh-CN" altLang="en-US" b="1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584" y="1052735"/>
            <a:ext cx="2880320" cy="216776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9632" y="3717032"/>
            <a:ext cx="2105025" cy="239077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292080" y="6165304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卡尺</a:t>
            </a:r>
            <a:endParaRPr lang="zh-CN" altLang="en-US" b="1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4048" y="4365104"/>
            <a:ext cx="3057525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985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620688"/>
            <a:ext cx="2428875" cy="21145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75656" y="2780928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轮胎气压表</a:t>
            </a:r>
            <a:endParaRPr lang="zh-CN" altLang="en-US" b="1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0112" y="3861048"/>
            <a:ext cx="2562225" cy="208597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796136" y="6021288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卷尺</a:t>
            </a:r>
            <a:endParaRPr lang="zh-CN" altLang="en-US" b="1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7624" y="3789040"/>
            <a:ext cx="3087343" cy="2088232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619672" y="6021288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前轮定位仪</a:t>
            </a:r>
            <a:endParaRPr lang="zh-CN" altLang="en-US" b="1" dirty="0"/>
          </a:p>
        </p:txBody>
      </p:sp>
      <p:sp>
        <p:nvSpPr>
          <p:cNvPr id="16" name="文本框 15"/>
          <p:cNvSpPr txBox="1"/>
          <p:nvPr/>
        </p:nvSpPr>
        <p:spPr>
          <a:xfrm>
            <a:off x="5436096" y="2852936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塞</a:t>
            </a:r>
            <a:r>
              <a:rPr lang="zh-CN" altLang="zh-CN" dirty="0" smtClean="0"/>
              <a:t>尺</a:t>
            </a:r>
            <a:endParaRPr lang="zh-CN" altLang="en-US" b="1" dirty="0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2080" y="620688"/>
            <a:ext cx="2592288" cy="2136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790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632848" cy="1109723"/>
          </a:xfrm>
        </p:spPr>
        <p:txBody>
          <a:bodyPr>
            <a:noAutofit/>
          </a:bodyPr>
          <a:lstStyle/>
          <a:p>
            <a:pPr indent="457200" algn="just"/>
            <a:r>
              <a:rPr lang="zh-CN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实训内容</a:t>
            </a:r>
            <a:endParaRPr lang="zh-CN" altLang="en-US" sz="3600" b="1" dirty="0">
              <a:solidFill>
                <a:srgbClr val="FFFF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11560" y="980728"/>
            <a:ext cx="806489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/>
              <a:t>（一）</a:t>
            </a:r>
            <a:r>
              <a:rPr lang="zh-CN" altLang="zh-CN" sz="2400" b="1" dirty="0">
                <a:solidFill>
                  <a:srgbClr val="FFFF00"/>
                </a:solidFill>
              </a:rPr>
              <a:t>空气压缩机及调压阀的检查与调整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568" y="1700808"/>
            <a:ext cx="381642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en-US" altLang="zh-CN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400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检查</a:t>
            </a:r>
            <a:endParaRPr lang="en-US" altLang="zh-CN" sz="2400" dirty="0" smtClean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>
              <a:lnSpc>
                <a:spcPct val="200000"/>
              </a:lnSpc>
            </a:pPr>
            <a:r>
              <a:rPr lang="zh-CN" altLang="zh-CN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空气压缩机皮带松紧</a:t>
            </a:r>
            <a:r>
              <a:rPr lang="zh-CN" altLang="zh-CN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度</a:t>
            </a:r>
            <a:r>
              <a:rPr lang="zh-CN" altLang="en-US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充气性能的检查</a:t>
            </a:r>
            <a:r>
              <a:rPr lang="zh-CN" altLang="en-US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空气</a:t>
            </a:r>
            <a:r>
              <a:rPr lang="zh-CN" altLang="zh-CN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滤清器滤心的清洗与更换</a:t>
            </a:r>
            <a:r>
              <a:rPr lang="zh-CN" altLang="zh-CN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400" dirty="0"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132856"/>
            <a:ext cx="3865385" cy="302433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16016" y="5301208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空气压缩机皮带松紧度的检查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1895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76672"/>
            <a:ext cx="8208912" cy="5721499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故障现象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汽车行驶中，踩下制动踏板，车辆不减速，即使连续几脚制动也无明显减速作用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 smtClean="0">
                <a:solidFill>
                  <a:srgbClr val="FFFF00"/>
                </a:solidFill>
              </a:rPr>
              <a:t>故障</a:t>
            </a:r>
            <a:r>
              <a:rPr lang="zh-CN" altLang="zh-CN" sz="2400" b="1" dirty="0">
                <a:solidFill>
                  <a:srgbClr val="FFFF00"/>
                </a:solidFill>
              </a:rPr>
              <a:t>原因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制动踏板至制动主缸的连接松脱。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制动储液室无液或严重缺液。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制动管路断裂漏油。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制动主缸皮碗破裂。</a:t>
            </a:r>
          </a:p>
        </p:txBody>
      </p:sp>
    </p:spTree>
    <p:extLst>
      <p:ext uri="{BB962C8B-B14F-4D97-AF65-F5344CB8AC3E}">
        <p14:creationId xmlns:p14="http://schemas.microsoft.com/office/powerpoint/2010/main" val="2904150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8879"/>
            <a:ext cx="8460432" cy="6120680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故障诊断与排除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踩动制动踏板试验，检查踏板与制动主缸是否有连接感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踩下制动踏板，若没有阻力感，检查制动主缸至制动轮缸的制动软管或金属管有无断裂漏</a:t>
            </a:r>
            <a:r>
              <a:rPr lang="zh-CN" altLang="zh-CN" sz="2400" dirty="0"/>
              <a:t>油</a:t>
            </a:r>
            <a:r>
              <a:rPr lang="zh-CN" altLang="en-US" sz="2400" dirty="0"/>
              <a:t>。</a:t>
            </a:r>
            <a:endParaRPr lang="en-US" altLang="zh-CN" sz="2400" dirty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踩下制动踏板，感到很轻，仅稍有阻力感，观察制动液储液室内的液面</a:t>
            </a:r>
            <a:r>
              <a:rPr lang="zh-CN" altLang="zh-CN" sz="2400" dirty="0" smtClean="0"/>
              <a:t>位置</a:t>
            </a:r>
            <a:r>
              <a:rPr lang="zh-CN" altLang="en-US" sz="2400" dirty="0" smtClean="0"/>
              <a:t>。</a:t>
            </a:r>
            <a:endParaRPr lang="zh-CN" altLang="zh-CN" sz="2400" dirty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踩下制动踏板，虽然感到有一定的阻力，但踏板位置保持不住，能明显下沉，可检查制动主缸后部有无漏油，若有漏油，说明制动主缸皮碗</a:t>
            </a:r>
            <a:r>
              <a:rPr lang="zh-CN" altLang="zh-CN" sz="2400" dirty="0"/>
              <a:t>破裂</a:t>
            </a:r>
            <a:r>
              <a:rPr lang="zh-CN" altLang="en-US" sz="2400" dirty="0"/>
              <a:t>。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64226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683568" y="476672"/>
            <a:ext cx="8460432" cy="1109723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zh-CN" altLang="en-US" sz="44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 indent="457200" algn="just"/>
            <a:r>
              <a:rPr lang="zh-CN" altLang="en-US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项目</a:t>
            </a:r>
            <a:r>
              <a:rPr lang="en-US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6 </a:t>
            </a:r>
            <a:r>
              <a:rPr lang="zh-CN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液压</a:t>
            </a:r>
            <a:r>
              <a:rPr lang="zh-CN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制动不良</a:t>
            </a:r>
            <a:r>
              <a:rPr lang="zh-CN" altLang="zh-CN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故障</a:t>
            </a:r>
            <a:r>
              <a:rPr lang="zh-CN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的诊断与排除</a:t>
            </a:r>
            <a:endParaRPr lang="zh-CN" altLang="en-US" sz="3600" b="1" dirty="0">
              <a:solidFill>
                <a:srgbClr val="FFFF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3568" y="2204864"/>
            <a:ext cx="76328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en-US" sz="2800" dirty="0" smtClean="0">
                <a:solidFill>
                  <a:srgbClr val="FFFF00"/>
                </a:solidFill>
              </a:rPr>
              <a:t>实训要求</a:t>
            </a:r>
            <a:endParaRPr lang="en-US" altLang="zh-CN" sz="2800" dirty="0" smtClean="0">
              <a:solidFill>
                <a:srgbClr val="FFFF00"/>
              </a:solidFill>
            </a:endParaRP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1.</a:t>
            </a:r>
            <a:r>
              <a:rPr lang="zh-CN" altLang="zh-CN" sz="2800" dirty="0"/>
              <a:t>了解液压制动不良的故障现象及原因；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2.</a:t>
            </a:r>
            <a:r>
              <a:rPr lang="zh-CN" altLang="zh-CN" sz="2800" dirty="0"/>
              <a:t>掌握液压制动不良的故障排除方法。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942376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7848872" cy="1008112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b="1" dirty="0" smtClean="0">
                <a:solidFill>
                  <a:srgbClr val="FFFF00"/>
                </a:solidFill>
              </a:rPr>
              <a:t>主要实训器材</a:t>
            </a:r>
            <a:endParaRPr lang="en-US" altLang="zh-CN" sz="2400" b="1" dirty="0" smtClean="0">
              <a:solidFill>
                <a:srgbClr val="FFFF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5576" y="3284984"/>
            <a:ext cx="3096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000" dirty="0"/>
              <a:t>实训</a:t>
            </a:r>
            <a:r>
              <a:rPr lang="zh-CN" altLang="zh-CN" sz="2000" dirty="0" smtClean="0"/>
              <a:t>汽车</a:t>
            </a:r>
            <a:r>
              <a:rPr lang="zh-CN" altLang="zh-CN" sz="2000" dirty="0"/>
              <a:t>（</a:t>
            </a:r>
            <a:r>
              <a:rPr lang="en-US" altLang="zh-CN" sz="2000" dirty="0"/>
              <a:t>EQ1092</a:t>
            </a:r>
            <a:r>
              <a:rPr lang="zh-CN" altLang="zh-CN" sz="2000" dirty="0"/>
              <a:t>）</a:t>
            </a:r>
            <a:endParaRPr lang="zh-CN" altLang="en-US" sz="2000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984" y="980728"/>
            <a:ext cx="4053784" cy="2304256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5652120" y="3356992"/>
            <a:ext cx="2053640" cy="47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b="1" dirty="0"/>
              <a:t>常用修理工具</a:t>
            </a:r>
            <a:endParaRPr lang="zh-CN" altLang="en-US" b="1" dirty="0"/>
          </a:p>
        </p:txBody>
      </p:sp>
      <p:sp>
        <p:nvSpPr>
          <p:cNvPr id="21" name="文本框 20"/>
          <p:cNvSpPr txBox="1"/>
          <p:nvPr/>
        </p:nvSpPr>
        <p:spPr>
          <a:xfrm>
            <a:off x="1331640" y="6165304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塞</a:t>
            </a:r>
            <a:r>
              <a:rPr lang="zh-CN" altLang="zh-CN" dirty="0" smtClean="0"/>
              <a:t>尺</a:t>
            </a:r>
            <a:endParaRPr lang="zh-CN" altLang="en-US" b="1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584" y="1052735"/>
            <a:ext cx="2880320" cy="216776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9632" y="3717032"/>
            <a:ext cx="2105025" cy="239077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292080" y="6165304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卡尺</a:t>
            </a:r>
            <a:endParaRPr lang="zh-CN" altLang="en-US" b="1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4048" y="4365104"/>
            <a:ext cx="3057525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053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620688"/>
            <a:ext cx="2428875" cy="21145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75656" y="2780928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轮胎气压表</a:t>
            </a:r>
            <a:endParaRPr lang="zh-CN" altLang="en-US" b="1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0112" y="3861048"/>
            <a:ext cx="2562225" cy="208597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796136" y="6021288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卷尺</a:t>
            </a:r>
            <a:endParaRPr lang="zh-CN" altLang="en-US" b="1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7624" y="3789040"/>
            <a:ext cx="3087343" cy="2088232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619672" y="6021288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前轮定位仪</a:t>
            </a:r>
            <a:endParaRPr lang="zh-CN" altLang="en-US" b="1" dirty="0"/>
          </a:p>
        </p:txBody>
      </p:sp>
      <p:sp>
        <p:nvSpPr>
          <p:cNvPr id="16" name="文本框 15"/>
          <p:cNvSpPr txBox="1"/>
          <p:nvPr/>
        </p:nvSpPr>
        <p:spPr>
          <a:xfrm>
            <a:off x="5436096" y="2852936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塞</a:t>
            </a:r>
            <a:r>
              <a:rPr lang="zh-CN" altLang="zh-CN" dirty="0" smtClean="0"/>
              <a:t>尺</a:t>
            </a:r>
            <a:endParaRPr lang="zh-CN" altLang="en-US" b="1" dirty="0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2080" y="620688"/>
            <a:ext cx="2592288" cy="2136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04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76672"/>
            <a:ext cx="8208912" cy="5721499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故障现象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汽车在行驶中，踩一次制动踏板不能减速或停车，连续踩几次制动踏板，效果也不好。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汽车紧急制动时，制动距离太长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 smtClean="0">
                <a:solidFill>
                  <a:srgbClr val="FFFF00"/>
                </a:solidFill>
              </a:rPr>
              <a:t>故障</a:t>
            </a:r>
            <a:r>
              <a:rPr lang="zh-CN" altLang="zh-CN" sz="2400" b="1" dirty="0">
                <a:solidFill>
                  <a:srgbClr val="FFFF00"/>
                </a:solidFill>
              </a:rPr>
              <a:t>原因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制动踏板自由行程太大。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制动液不足，储液室内液面太低。</a:t>
            </a:r>
          </a:p>
        </p:txBody>
      </p:sp>
    </p:spTree>
    <p:extLst>
      <p:ext uri="{BB962C8B-B14F-4D97-AF65-F5344CB8AC3E}">
        <p14:creationId xmlns:p14="http://schemas.microsoft.com/office/powerpoint/2010/main" val="2690350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76672"/>
            <a:ext cx="8003232" cy="5289451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制动液内进水或混进其他液体。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制动管路内进入空气，或产生气阻。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5.</a:t>
            </a:r>
            <a:r>
              <a:rPr lang="zh-CN" altLang="zh-CN" sz="2400" dirty="0"/>
              <a:t>制动总泵或分泵的活塞磨损过甚，配合松旷。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6.</a:t>
            </a:r>
            <a:r>
              <a:rPr lang="zh-CN" altLang="zh-CN" sz="2400" dirty="0"/>
              <a:t>皮碗老化，密封不良。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7.</a:t>
            </a:r>
            <a:r>
              <a:rPr lang="zh-CN" altLang="zh-CN" sz="2400" dirty="0"/>
              <a:t>总泵的进油孔、补偿孔堵塞，造成油压不够。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8.</a:t>
            </a:r>
            <a:r>
              <a:rPr lang="zh-CN" altLang="zh-CN" sz="2400" dirty="0"/>
              <a:t>制动软管老化过软。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9.</a:t>
            </a:r>
            <a:r>
              <a:rPr lang="zh-CN" altLang="zh-CN" sz="2400" dirty="0"/>
              <a:t>管路或接头有泄漏</a:t>
            </a:r>
            <a:r>
              <a:rPr lang="zh-CN" altLang="zh-CN" sz="2400" dirty="0" smtClean="0"/>
              <a:t>处</a:t>
            </a:r>
            <a:r>
              <a:rPr lang="zh-CN" altLang="en-US" sz="2400" dirty="0" smtClean="0"/>
              <a:t>等。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573649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476672"/>
            <a:ext cx="8460432" cy="6120680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故障诊断与排除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检查储液室中制动液液面高度是否符合要求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若连续踩几次制动踏板都能踩到底，且感觉阻力很小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检查制动踏板联动机构有无松脱</a:t>
            </a:r>
            <a:r>
              <a:rPr lang="zh-CN" altLang="zh-CN" sz="2400" dirty="0"/>
              <a:t>，制动管路</a:t>
            </a:r>
            <a:r>
              <a:rPr lang="zh-CN" altLang="zh-CN" sz="2400" dirty="0"/>
              <a:t>是否有漏油</a:t>
            </a:r>
            <a:r>
              <a:rPr lang="zh-CN" altLang="zh-CN" sz="2400" dirty="0"/>
              <a:t>，制动</a:t>
            </a:r>
            <a:r>
              <a:rPr lang="zh-CN" altLang="zh-CN" sz="2400" dirty="0"/>
              <a:t>主缸是否有不回位</a:t>
            </a:r>
            <a:r>
              <a:rPr lang="zh-CN" altLang="zh-CN" sz="2400" dirty="0"/>
              <a:t>现象</a:t>
            </a:r>
            <a:endParaRPr lang="zh-CN" altLang="zh-CN" sz="2400" dirty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连续几次踩制动踏板，踏板能迅速升高，然后踩住踏板并保持一定的位置不动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353785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76672"/>
            <a:ext cx="8003232" cy="5289451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在踩制动踏板时，感觉较软（轻）且有弹力，说明制动系统中有空气，应排气并添加制动液。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5.</a:t>
            </a:r>
            <a:r>
              <a:rPr lang="zh-CN" altLang="zh-CN" sz="2400" dirty="0"/>
              <a:t>对于装有真空助力器的汽车，踩制动踏板时需用力大，而且感觉很硬（沉）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检查是否有真空吸力</a:t>
            </a:r>
            <a:r>
              <a:rPr lang="zh-CN" altLang="zh-CN" sz="2400" dirty="0"/>
              <a:t>，检查</a:t>
            </a:r>
            <a:r>
              <a:rPr lang="zh-CN" altLang="zh-CN" sz="2400" dirty="0"/>
              <a:t>是否有</a:t>
            </a:r>
            <a:r>
              <a:rPr lang="zh-CN" altLang="zh-CN" sz="2400" dirty="0"/>
              <a:t>真空度检查</a:t>
            </a:r>
            <a:r>
              <a:rPr lang="zh-CN" altLang="zh-CN" sz="2400" dirty="0"/>
              <a:t>真空助力器单向阀是否失效</a:t>
            </a:r>
            <a:r>
              <a:rPr lang="zh-CN" altLang="zh-CN" sz="2400" dirty="0"/>
              <a:t>，检查</a:t>
            </a:r>
            <a:r>
              <a:rPr lang="zh-CN" altLang="zh-CN" sz="2400" dirty="0" smtClean="0"/>
              <a:t>制动管路是否堵塞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 smtClean="0"/>
              <a:t>6.</a:t>
            </a:r>
            <a:r>
              <a:rPr lang="zh-CN" altLang="zh-CN" sz="2400" dirty="0"/>
              <a:t>若上述检查均正常，应拆检车轮制动器。</a:t>
            </a:r>
          </a:p>
          <a:p>
            <a:pPr marL="0" indent="457200">
              <a:lnSpc>
                <a:spcPct val="200000"/>
              </a:lnSpc>
              <a:buNone/>
            </a:pP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747635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683568" y="476672"/>
            <a:ext cx="8460432" cy="1109723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zh-CN" altLang="en-US" sz="44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 indent="457200" algn="just"/>
            <a:r>
              <a:rPr lang="zh-CN" altLang="en-US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项目</a:t>
            </a:r>
            <a:r>
              <a:rPr lang="en-US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7 </a:t>
            </a:r>
            <a:r>
              <a:rPr lang="zh-CN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液压</a:t>
            </a:r>
            <a:r>
              <a:rPr lang="zh-CN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制动跑偏</a:t>
            </a:r>
            <a:r>
              <a:rPr lang="zh-CN" altLang="zh-CN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故障</a:t>
            </a:r>
            <a:r>
              <a:rPr lang="zh-CN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的诊断与排除</a:t>
            </a:r>
            <a:endParaRPr lang="zh-CN" altLang="en-US" sz="3600" b="1" dirty="0">
              <a:solidFill>
                <a:srgbClr val="FFFF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3568" y="2204864"/>
            <a:ext cx="76328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en-US" sz="2800" dirty="0" smtClean="0">
                <a:solidFill>
                  <a:srgbClr val="FFFF00"/>
                </a:solidFill>
              </a:rPr>
              <a:t>实训要求</a:t>
            </a:r>
            <a:endParaRPr lang="en-US" altLang="zh-CN" sz="2800" dirty="0" smtClean="0">
              <a:solidFill>
                <a:srgbClr val="FFFF00"/>
              </a:solidFill>
            </a:endParaRP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1.</a:t>
            </a:r>
            <a:r>
              <a:rPr lang="zh-CN" altLang="zh-CN" sz="2800" dirty="0"/>
              <a:t>了解液压制动跑偏的故障现象及原因；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2.</a:t>
            </a:r>
            <a:r>
              <a:rPr lang="zh-CN" altLang="zh-CN" sz="2800" dirty="0"/>
              <a:t>掌握液压制动跑偏的故障排除方法。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564984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04664"/>
            <a:ext cx="8075240" cy="2088232"/>
          </a:xfrm>
        </p:spPr>
        <p:txBody>
          <a:bodyPr>
            <a:norm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调整</a:t>
            </a:r>
            <a:endParaRPr lang="en-US" altLang="zh-CN" sz="2400" dirty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空气压缩机皮带松紧</a:t>
            </a:r>
            <a:r>
              <a:rPr lang="zh-CN" altLang="zh-CN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度</a:t>
            </a:r>
            <a:r>
              <a:rPr lang="zh-CN" altLang="en-US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气压调节阀</a:t>
            </a:r>
            <a:r>
              <a:rPr lang="zh-CN" altLang="zh-CN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调整</a:t>
            </a:r>
            <a:r>
              <a:rPr lang="zh-CN" altLang="en-US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400" dirty="0"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1" y="2780928"/>
            <a:ext cx="3902009" cy="27363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2780928"/>
            <a:ext cx="2880320" cy="278268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99592" y="5661248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空气压缩机皮带松紧度的调整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4860032" y="5661248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气压调节阀的调整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8474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7848872" cy="1008112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b="1" dirty="0" smtClean="0">
                <a:solidFill>
                  <a:srgbClr val="FFFF00"/>
                </a:solidFill>
              </a:rPr>
              <a:t>主要实训器材</a:t>
            </a:r>
            <a:endParaRPr lang="en-US" altLang="zh-CN" sz="2400" b="1" dirty="0" smtClean="0">
              <a:solidFill>
                <a:srgbClr val="FFFF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5576" y="3284984"/>
            <a:ext cx="3096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000" dirty="0"/>
              <a:t>实训</a:t>
            </a:r>
            <a:r>
              <a:rPr lang="zh-CN" altLang="zh-CN" sz="2000" dirty="0" smtClean="0"/>
              <a:t>汽车</a:t>
            </a:r>
            <a:r>
              <a:rPr lang="zh-CN" altLang="zh-CN" sz="2000" dirty="0"/>
              <a:t>（</a:t>
            </a:r>
            <a:r>
              <a:rPr lang="en-US" altLang="zh-CN" sz="2000" dirty="0"/>
              <a:t>EQ1092</a:t>
            </a:r>
            <a:r>
              <a:rPr lang="zh-CN" altLang="zh-CN" sz="2000" dirty="0"/>
              <a:t>）</a:t>
            </a:r>
            <a:endParaRPr lang="zh-CN" altLang="en-US" sz="2000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984" y="980728"/>
            <a:ext cx="4053784" cy="2304256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5652120" y="3356992"/>
            <a:ext cx="2053640" cy="47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b="1" dirty="0"/>
              <a:t>常用修理工具</a:t>
            </a:r>
            <a:endParaRPr lang="zh-CN" altLang="en-US" b="1" dirty="0"/>
          </a:p>
        </p:txBody>
      </p:sp>
      <p:sp>
        <p:nvSpPr>
          <p:cNvPr id="21" name="文本框 20"/>
          <p:cNvSpPr txBox="1"/>
          <p:nvPr/>
        </p:nvSpPr>
        <p:spPr>
          <a:xfrm>
            <a:off x="1331640" y="6165304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塞</a:t>
            </a:r>
            <a:r>
              <a:rPr lang="zh-CN" altLang="zh-CN" dirty="0" smtClean="0"/>
              <a:t>尺</a:t>
            </a:r>
            <a:endParaRPr lang="zh-CN" altLang="en-US" b="1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584" y="1052735"/>
            <a:ext cx="2880320" cy="216776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9632" y="3717032"/>
            <a:ext cx="2105025" cy="239077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292080" y="6165304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卡尺</a:t>
            </a:r>
            <a:endParaRPr lang="zh-CN" altLang="en-US" b="1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4048" y="4365104"/>
            <a:ext cx="3057525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027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620688"/>
            <a:ext cx="2428875" cy="21145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75656" y="2780928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轮胎气压表</a:t>
            </a:r>
            <a:endParaRPr lang="zh-CN" altLang="en-US" b="1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0112" y="3861048"/>
            <a:ext cx="2562225" cy="208597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796136" y="6021288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卷尺</a:t>
            </a:r>
            <a:endParaRPr lang="zh-CN" altLang="en-US" b="1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7624" y="3789040"/>
            <a:ext cx="3087343" cy="2088232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619672" y="6021288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前轮定位仪</a:t>
            </a:r>
            <a:endParaRPr lang="zh-CN" altLang="en-US" b="1" dirty="0"/>
          </a:p>
        </p:txBody>
      </p:sp>
      <p:sp>
        <p:nvSpPr>
          <p:cNvPr id="16" name="文本框 15"/>
          <p:cNvSpPr txBox="1"/>
          <p:nvPr/>
        </p:nvSpPr>
        <p:spPr>
          <a:xfrm>
            <a:off x="5436096" y="2852936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塞</a:t>
            </a:r>
            <a:r>
              <a:rPr lang="zh-CN" altLang="zh-CN" dirty="0" smtClean="0"/>
              <a:t>尺</a:t>
            </a:r>
            <a:endParaRPr lang="zh-CN" altLang="en-US" b="1" dirty="0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2080" y="620688"/>
            <a:ext cx="2592288" cy="2136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874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76672"/>
            <a:ext cx="8208912" cy="5721499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故障现象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汽车行驶制动时，行驶方向发生偏斜。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紧急制动时，方向急转或车辆甩尾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 smtClean="0">
                <a:solidFill>
                  <a:srgbClr val="FFFF00"/>
                </a:solidFill>
              </a:rPr>
              <a:t>故障</a:t>
            </a:r>
            <a:r>
              <a:rPr lang="zh-CN" altLang="zh-CN" sz="2400" b="1" dirty="0">
                <a:solidFill>
                  <a:srgbClr val="FFFF00"/>
                </a:solidFill>
              </a:rPr>
              <a:t>原因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左、右车轮轮胎气压、花纹或磨损程度不一致。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左、右车轮轮毂轴承松紧不一，个别破损或毁坏。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一侧减振器漏油或失效。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一侧悬架弹簧折断或弹力过低。</a:t>
            </a:r>
          </a:p>
        </p:txBody>
      </p:sp>
    </p:spTree>
    <p:extLst>
      <p:ext uri="{BB962C8B-B14F-4D97-AF65-F5344CB8AC3E}">
        <p14:creationId xmlns:p14="http://schemas.microsoft.com/office/powerpoint/2010/main" val="3786626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76672"/>
            <a:ext cx="8003232" cy="5289451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5.</a:t>
            </a:r>
            <a:r>
              <a:rPr lang="zh-CN" altLang="zh-CN" sz="2400" dirty="0"/>
              <a:t>一侧的摩擦衬片油污、水湿或铆钉外露。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6.</a:t>
            </a:r>
            <a:r>
              <a:rPr lang="zh-CN" altLang="zh-CN" sz="2400" dirty="0"/>
              <a:t>一侧制动管路堵塞或混入空气。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7.</a:t>
            </a:r>
            <a:r>
              <a:rPr lang="zh-CN" altLang="zh-CN" sz="2400" dirty="0"/>
              <a:t>一侧制动蹄间隙过大，制动蹄摩擦片磨损严重或制动白调装置失效。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8.</a:t>
            </a:r>
            <a:r>
              <a:rPr lang="zh-CN" altLang="zh-CN" sz="2400" dirty="0"/>
              <a:t>一侧制动鼓或制动盘磨损过甚或沟槽。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9.</a:t>
            </a:r>
            <a:r>
              <a:rPr lang="zh-CN" altLang="zh-CN" sz="2400" dirty="0"/>
              <a:t>一侧制动盘翘曲或松动。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10.</a:t>
            </a:r>
            <a:r>
              <a:rPr lang="zh-CN" altLang="zh-CN" sz="2400" dirty="0"/>
              <a:t>制动钳活塞卡死不能运动</a:t>
            </a:r>
            <a:r>
              <a:rPr lang="zh-CN" altLang="zh-CN" sz="2400" dirty="0" smtClean="0"/>
              <a:t>。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769781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76672"/>
            <a:ext cx="8003232" cy="5289451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11.</a:t>
            </a:r>
            <a:r>
              <a:rPr lang="zh-CN" altLang="zh-CN" sz="2400" dirty="0"/>
              <a:t>制动轮缸活塞漏油或发卡。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12.</a:t>
            </a:r>
            <a:r>
              <a:rPr lang="zh-CN" altLang="zh-CN" sz="2400" dirty="0"/>
              <a:t>前轮定位失准。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13.</a:t>
            </a:r>
            <a:r>
              <a:rPr lang="zh-CN" altLang="zh-CN" sz="2400" dirty="0"/>
              <a:t>转向传动机构松旷。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14.</a:t>
            </a:r>
            <a:r>
              <a:rPr lang="zh-CN" altLang="zh-CN" sz="2400" dirty="0"/>
              <a:t>感载比例阀故障。</a:t>
            </a:r>
          </a:p>
        </p:txBody>
      </p:sp>
    </p:spTree>
    <p:extLst>
      <p:ext uri="{BB962C8B-B14F-4D97-AF65-F5344CB8AC3E}">
        <p14:creationId xmlns:p14="http://schemas.microsoft.com/office/powerpoint/2010/main" val="637559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476672"/>
            <a:ext cx="8460432" cy="6120680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故障诊断与排除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外观</a:t>
            </a:r>
            <a:r>
              <a:rPr lang="zh-CN" altLang="zh-CN" sz="2400" dirty="0" smtClean="0"/>
              <a:t>检查</a:t>
            </a:r>
            <a:r>
              <a:rPr lang="zh-CN" altLang="en-US" sz="2400" dirty="0" smtClean="0"/>
              <a:t>。</a:t>
            </a:r>
            <a:endParaRPr lang="zh-CN" altLang="zh-CN" sz="2400" dirty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对汽车进行路试，制动时汽车向一侧跑偏，则另一侧的车轮制动</a:t>
            </a:r>
            <a:r>
              <a:rPr lang="zh-CN" altLang="zh-CN" sz="2400" dirty="0" smtClean="0"/>
              <a:t>不良</a:t>
            </a:r>
            <a:r>
              <a:rPr lang="zh-CN" altLang="en-US" sz="2400" dirty="0" smtClean="0"/>
              <a:t>。</a:t>
            </a:r>
            <a:endParaRPr lang="zh-CN" altLang="zh-CN" sz="2400" dirty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制动时，出现忽左忽右跑偏现象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 smtClean="0"/>
              <a:t>检查</a:t>
            </a:r>
            <a:r>
              <a:rPr lang="zh-CN" altLang="zh-CN" sz="2400" dirty="0"/>
              <a:t>前轮定位是否符合</a:t>
            </a:r>
            <a:r>
              <a:rPr lang="zh-CN" altLang="zh-CN" sz="2400" dirty="0" smtClean="0"/>
              <a:t>要求</a:t>
            </a:r>
            <a:r>
              <a:rPr lang="zh-CN" altLang="en-US" sz="2400" dirty="0" smtClean="0"/>
              <a:t>，</a:t>
            </a:r>
            <a:r>
              <a:rPr lang="zh-CN" altLang="zh-CN" sz="2400" dirty="0" smtClean="0"/>
              <a:t>检查</a:t>
            </a:r>
            <a:r>
              <a:rPr lang="zh-CN" altLang="zh-CN" sz="2400" dirty="0"/>
              <a:t>转向传动机构是否松</a:t>
            </a:r>
            <a:r>
              <a:rPr lang="zh-CN" altLang="zh-CN" sz="2400" dirty="0" smtClean="0"/>
              <a:t>旷</a:t>
            </a:r>
            <a:r>
              <a:rPr lang="zh-CN" altLang="en-US" sz="2400" dirty="0" smtClean="0"/>
              <a:t>。</a:t>
            </a:r>
            <a:endParaRPr lang="zh-CN" altLang="zh-CN" sz="2400" dirty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若在制动时，车辆出现甩尾现象，应检查感载比例阀是否有故障</a:t>
            </a:r>
            <a:r>
              <a:rPr lang="zh-CN" altLang="zh-CN" sz="2400" dirty="0"/>
              <a:t>。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61183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683568" y="476672"/>
            <a:ext cx="8460432" cy="1109723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zh-CN" altLang="en-US" sz="44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 indent="457200" algn="just"/>
            <a:r>
              <a:rPr lang="zh-CN" altLang="en-US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项目</a:t>
            </a:r>
            <a:r>
              <a:rPr lang="en-US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8 </a:t>
            </a:r>
            <a:r>
              <a:rPr lang="zh-CN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液压</a:t>
            </a:r>
            <a:r>
              <a:rPr lang="zh-CN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制动拖滞</a:t>
            </a:r>
            <a:r>
              <a:rPr lang="zh-CN" altLang="zh-CN" sz="3600" b="1" dirty="0" smtClean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故障</a:t>
            </a:r>
            <a:r>
              <a:rPr lang="zh-CN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的诊断与排除</a:t>
            </a:r>
            <a:endParaRPr lang="zh-CN" altLang="en-US" sz="3600" b="1" dirty="0">
              <a:solidFill>
                <a:srgbClr val="FFFF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3568" y="2204864"/>
            <a:ext cx="76328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en-US" sz="2800" dirty="0" smtClean="0">
                <a:solidFill>
                  <a:srgbClr val="FFFF00"/>
                </a:solidFill>
              </a:rPr>
              <a:t>实训要求</a:t>
            </a:r>
            <a:endParaRPr lang="en-US" altLang="zh-CN" sz="2800" dirty="0" smtClean="0">
              <a:solidFill>
                <a:srgbClr val="FFFF00"/>
              </a:solidFill>
            </a:endParaRP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1.</a:t>
            </a:r>
            <a:r>
              <a:rPr lang="zh-CN" altLang="zh-CN" sz="2800" dirty="0"/>
              <a:t>了解液压制动拖滞的故障现象及原因；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2.</a:t>
            </a:r>
            <a:r>
              <a:rPr lang="zh-CN" altLang="zh-CN" sz="2800" dirty="0"/>
              <a:t>掌握液压制动拖滞的故障排除方法。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338085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7848872" cy="1008112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b="1" dirty="0" smtClean="0">
                <a:solidFill>
                  <a:srgbClr val="FFFF00"/>
                </a:solidFill>
              </a:rPr>
              <a:t>主要实训器材</a:t>
            </a:r>
            <a:endParaRPr lang="en-US" altLang="zh-CN" sz="2400" b="1" dirty="0" smtClean="0">
              <a:solidFill>
                <a:srgbClr val="FFFF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5536" y="3284984"/>
            <a:ext cx="3096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000" dirty="0"/>
              <a:t>实训</a:t>
            </a:r>
            <a:r>
              <a:rPr lang="zh-CN" altLang="zh-CN" sz="2000" dirty="0" smtClean="0"/>
              <a:t>汽车</a:t>
            </a:r>
            <a:r>
              <a:rPr lang="zh-CN" altLang="zh-CN" sz="2000" dirty="0"/>
              <a:t>（</a:t>
            </a:r>
            <a:r>
              <a:rPr lang="en-US" altLang="zh-CN" sz="2000" dirty="0"/>
              <a:t>EQ1092</a:t>
            </a:r>
            <a:r>
              <a:rPr lang="zh-CN" altLang="zh-CN" sz="2000" dirty="0"/>
              <a:t>）</a:t>
            </a:r>
            <a:endParaRPr lang="zh-CN" altLang="en-US" sz="2000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984" y="980728"/>
            <a:ext cx="4053784" cy="2304256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5652120" y="3356992"/>
            <a:ext cx="2053640" cy="47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b="1" dirty="0"/>
              <a:t>常用修理工具</a:t>
            </a:r>
            <a:endParaRPr lang="zh-CN" altLang="en-US" b="1" dirty="0"/>
          </a:p>
        </p:txBody>
      </p:sp>
      <p:sp>
        <p:nvSpPr>
          <p:cNvPr id="21" name="文本框 20"/>
          <p:cNvSpPr txBox="1"/>
          <p:nvPr/>
        </p:nvSpPr>
        <p:spPr>
          <a:xfrm>
            <a:off x="1691680" y="6165304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塞</a:t>
            </a:r>
            <a:r>
              <a:rPr lang="zh-CN" altLang="zh-CN" dirty="0" smtClean="0"/>
              <a:t>尺</a:t>
            </a:r>
            <a:endParaRPr lang="zh-CN" altLang="en-US" b="1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1052736"/>
            <a:ext cx="3627402" cy="2232248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5652120" y="6093296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千斤顶</a:t>
            </a:r>
            <a:endParaRPr lang="zh-CN" altLang="en-US" b="1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7664" y="3933056"/>
            <a:ext cx="2592288" cy="21360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24128" y="3933056"/>
            <a:ext cx="1809750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740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7864" y="548680"/>
            <a:ext cx="2428875" cy="21145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563888" y="2636912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轮胎气压表</a:t>
            </a:r>
            <a:endParaRPr lang="zh-CN" altLang="en-US" b="1" dirty="0"/>
          </a:p>
        </p:txBody>
      </p:sp>
      <p:sp>
        <p:nvSpPr>
          <p:cNvPr id="6" name="文本框 5"/>
          <p:cNvSpPr txBox="1"/>
          <p:nvPr/>
        </p:nvSpPr>
        <p:spPr>
          <a:xfrm>
            <a:off x="539552" y="2636912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卡尺</a:t>
            </a:r>
            <a:endParaRPr lang="zh-CN" altLang="en-US" b="1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836712"/>
            <a:ext cx="3057525" cy="17240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8144" y="1340768"/>
            <a:ext cx="3024336" cy="98489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300192" y="2708920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前束尺</a:t>
            </a:r>
            <a:endParaRPr lang="zh-CN" altLang="en-US" b="1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3789040"/>
            <a:ext cx="2562225" cy="208597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67544" y="5949280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卷尺</a:t>
            </a:r>
            <a:endParaRPr lang="zh-CN" altLang="en-US" b="1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43808" y="3789040"/>
            <a:ext cx="3087343" cy="2088232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275856" y="6021288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前轮定位仪</a:t>
            </a:r>
            <a:endParaRPr lang="zh-CN" altLang="en-US" b="1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12160" y="3717032"/>
            <a:ext cx="3048000" cy="230505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444208" y="6021288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气泵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027920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04664"/>
            <a:ext cx="7992888" cy="5721499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故障现象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抬起制动踏板后，全部或个别车轮的制动作用不能立即完全解除，以致影响了车辆重新起步、加速行驶或滑行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 smtClean="0">
                <a:solidFill>
                  <a:srgbClr val="FFFF00"/>
                </a:solidFill>
              </a:rPr>
              <a:t>故障</a:t>
            </a:r>
            <a:r>
              <a:rPr lang="zh-CN" altLang="zh-CN" sz="2400" b="1" dirty="0">
                <a:solidFill>
                  <a:srgbClr val="FFFF00"/>
                </a:solidFill>
              </a:rPr>
              <a:t>原因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制动踏板无自由行程，制动踏板拉杆系统不能回位。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制动总泵回位弹簧折断或失效。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制动总泵回油孔被污物堵塞，密封圈发胀或发黏与泵体卡死。</a:t>
            </a:r>
          </a:p>
        </p:txBody>
      </p:sp>
    </p:spTree>
    <p:extLst>
      <p:ext uri="{BB962C8B-B14F-4D97-AF65-F5344CB8AC3E}">
        <p14:creationId xmlns:p14="http://schemas.microsoft.com/office/powerpoint/2010/main" val="1219411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683568" y="332656"/>
            <a:ext cx="806489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/>
              <a:t>（二）</a:t>
            </a:r>
            <a:r>
              <a:rPr lang="zh-CN" altLang="zh-CN" sz="2400" b="1" dirty="0">
                <a:solidFill>
                  <a:srgbClr val="FFFF00"/>
                </a:solidFill>
              </a:rPr>
              <a:t>储气筒及其阀门、制动器室、制动管路的检查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568" y="1196752"/>
            <a:ext cx="7632848" cy="2197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en-US" altLang="zh-CN" sz="2400" dirty="0"/>
              <a:t>1.</a:t>
            </a:r>
            <a:r>
              <a:rPr lang="zh-CN" altLang="zh-CN" sz="2400" dirty="0"/>
              <a:t>储气筒及其阀门的检查</a:t>
            </a:r>
          </a:p>
          <a:p>
            <a:pPr indent="457200">
              <a:lnSpc>
                <a:spcPct val="200000"/>
              </a:lnSpc>
            </a:pPr>
            <a:r>
              <a:rPr lang="en-US" altLang="zh-CN" sz="2400" dirty="0"/>
              <a:t>2.</a:t>
            </a:r>
            <a:r>
              <a:rPr lang="zh-CN" altLang="zh-CN" sz="2400" dirty="0"/>
              <a:t>制动器室的检查</a:t>
            </a:r>
          </a:p>
          <a:p>
            <a:pPr indent="457200">
              <a:lnSpc>
                <a:spcPct val="200000"/>
              </a:lnSpc>
            </a:pPr>
            <a:r>
              <a:rPr lang="en-US" altLang="zh-CN" sz="2400" dirty="0"/>
              <a:t>3.</a:t>
            </a:r>
            <a:r>
              <a:rPr lang="zh-CN" altLang="zh-CN" sz="2400" dirty="0"/>
              <a:t>制动管路的外部检查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347864" y="6309320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单向阀的清洗和检查</a:t>
            </a:r>
            <a:endParaRPr lang="zh-CN" altLang="en-US" b="1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3501008"/>
            <a:ext cx="4015942" cy="2531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363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332656"/>
            <a:ext cx="8003232" cy="6408712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通往分泵的油管凹瘪或堵塞。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5.</a:t>
            </a:r>
            <a:r>
              <a:rPr lang="zh-CN" altLang="zh-CN" sz="2400" dirty="0"/>
              <a:t>制动盘摆差过大。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6.</a:t>
            </a:r>
            <a:r>
              <a:rPr lang="zh-CN" altLang="zh-CN" sz="2400" dirty="0"/>
              <a:t>前制动器密封圈损坏，造成活塞不能正常复位。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7.</a:t>
            </a:r>
            <a:r>
              <a:rPr lang="zh-CN" altLang="zh-CN" sz="2400" dirty="0"/>
              <a:t>前、后制动器分泵密封圈发胀或发黏与泵体卡死。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8.</a:t>
            </a:r>
            <a:r>
              <a:rPr lang="zh-CN" altLang="zh-CN" sz="2400" dirty="0"/>
              <a:t>鼓式制动器制动蹄回位弹簧折断或过软。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9.</a:t>
            </a:r>
            <a:r>
              <a:rPr lang="zh-CN" altLang="zh-CN" sz="2400" dirty="0"/>
              <a:t>鼓式制动器制动蹄摩擦片破裂或铆钉松动。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10.</a:t>
            </a:r>
            <a:r>
              <a:rPr lang="zh-CN" altLang="zh-CN" sz="2400" dirty="0"/>
              <a:t>鼓式制动器制动鼓严重失网。</a:t>
            </a:r>
          </a:p>
        </p:txBody>
      </p:sp>
    </p:spTree>
    <p:extLst>
      <p:ext uri="{BB962C8B-B14F-4D97-AF65-F5344CB8AC3E}">
        <p14:creationId xmlns:p14="http://schemas.microsoft.com/office/powerpoint/2010/main" val="283991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188640"/>
            <a:ext cx="8280920" cy="6408712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故障诊断与排除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将汽车支起，在未踩制动踏板的情况下，用手转动</a:t>
            </a:r>
            <a:r>
              <a:rPr lang="zh-CN" altLang="zh-CN" sz="2400" dirty="0" smtClean="0"/>
              <a:t>车轮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若某一车轮转不动，说明该轮制动器拖滞</a:t>
            </a:r>
            <a:r>
              <a:rPr lang="zh-CN" altLang="zh-CN" sz="2400" dirty="0"/>
              <a:t>。若</a:t>
            </a:r>
            <a:r>
              <a:rPr lang="zh-CN" altLang="zh-CN" sz="2400" dirty="0"/>
              <a:t>全部车轮转不动，说明全部车轮制动器拖滞。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个别车轮制动器</a:t>
            </a:r>
            <a:r>
              <a:rPr lang="zh-CN" altLang="zh-CN" sz="2400" dirty="0" smtClean="0"/>
              <a:t>拖滞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放松该轮制动轮缸的放气螺钉，若制动液急速喷出，随即车轮能旋转自如，说明该轮制动管路堵塞，轮缸未能回</a:t>
            </a:r>
            <a:r>
              <a:rPr lang="zh-CN" altLang="zh-CN" sz="2400" dirty="0"/>
              <a:t>油</a:t>
            </a:r>
            <a:r>
              <a:rPr lang="zh-CN" altLang="en-US" sz="2400" dirty="0"/>
              <a:t>。</a:t>
            </a:r>
            <a:r>
              <a:rPr lang="zh-CN" altLang="zh-CN" sz="2400" dirty="0"/>
              <a:t>若</a:t>
            </a:r>
            <a:r>
              <a:rPr lang="zh-CN" altLang="zh-CN" sz="2400" dirty="0"/>
              <a:t>车轮还转不动，则拆下车轮，解体检查制动器</a:t>
            </a:r>
            <a:r>
              <a:rPr lang="zh-CN" altLang="zh-CN" sz="2400" dirty="0" smtClean="0"/>
              <a:t>。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40458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332656"/>
            <a:ext cx="8003232" cy="6408712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全部车轮制动器</a:t>
            </a:r>
            <a:r>
              <a:rPr lang="zh-CN" altLang="zh-CN" sz="2400" dirty="0" smtClean="0"/>
              <a:t>拖滞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检查制动踏板白由行程是否符合要求，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检查制动踏板的回位情况，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打开制动液储液室盖，由一人连续踩制动踏板，另一人观察制动主缸的回油情况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若经过上述检查均正常，可由一人踩下制动踏板，另一人拧松任一放气螺钉，若有制动液喷出，且全车制动拖滞消除，说明制动主缸活塞或皮碗、密封圈</a:t>
            </a:r>
            <a:r>
              <a:rPr lang="zh-CN" altLang="zh-CN" sz="2400" dirty="0" smtClean="0"/>
              <a:t>发卡。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912396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683568" y="116632"/>
            <a:ext cx="806489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/>
              <a:t>（三）</a:t>
            </a:r>
            <a:r>
              <a:rPr lang="zh-CN" altLang="zh-CN" sz="2400" b="1" dirty="0">
                <a:solidFill>
                  <a:srgbClr val="FFFF00"/>
                </a:solidFill>
              </a:rPr>
              <a:t>制动踏板自由行程的检查与调整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568" y="692696"/>
            <a:ext cx="561662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en-US" altLang="zh-CN" sz="2400" dirty="0"/>
              <a:t>1.</a:t>
            </a:r>
            <a:r>
              <a:rPr lang="zh-CN" altLang="zh-CN" sz="2400" dirty="0"/>
              <a:t>检查</a:t>
            </a:r>
          </a:p>
          <a:p>
            <a:pPr indent="457200">
              <a:lnSpc>
                <a:spcPct val="200000"/>
              </a:lnSpc>
            </a:pPr>
            <a:r>
              <a:rPr lang="zh-CN" altLang="zh-CN" sz="2400" dirty="0"/>
              <a:t>较轻地踩制动踏板至刚有阻力时为止，踏板下端所移动的距离即为自由</a:t>
            </a:r>
            <a:r>
              <a:rPr lang="zh-CN" altLang="zh-CN" sz="2400" dirty="0"/>
              <a:t>行程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indent="457200">
              <a:lnSpc>
                <a:spcPct val="200000"/>
              </a:lnSpc>
            </a:pPr>
            <a:r>
              <a:rPr lang="en-US" altLang="zh-CN" sz="2400" dirty="0"/>
              <a:t>2.</a:t>
            </a:r>
            <a:r>
              <a:rPr lang="zh-CN" altLang="zh-CN" sz="2400" dirty="0"/>
              <a:t>调整（以</a:t>
            </a:r>
            <a:r>
              <a:rPr lang="en-US" altLang="zh-CN" sz="2400" dirty="0"/>
              <a:t>EQ1092</a:t>
            </a:r>
            <a:r>
              <a:rPr lang="zh-CN" altLang="zh-CN" sz="2400" dirty="0"/>
              <a:t>型汽车为</a:t>
            </a:r>
            <a:r>
              <a:rPr lang="zh-CN" altLang="zh-CN" sz="2400" dirty="0"/>
              <a:t>例</a:t>
            </a:r>
            <a:r>
              <a:rPr lang="zh-CN" altLang="zh-CN" sz="2400" dirty="0" smtClean="0"/>
              <a:t>）</a:t>
            </a:r>
            <a:endParaRPr lang="en-US" altLang="zh-CN" sz="2400" dirty="0"/>
          </a:p>
        </p:txBody>
      </p:sp>
      <p:sp>
        <p:nvSpPr>
          <p:cNvPr id="15" name="文本框 14"/>
          <p:cNvSpPr txBox="1"/>
          <p:nvPr/>
        </p:nvSpPr>
        <p:spPr>
          <a:xfrm>
            <a:off x="611560" y="6093296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制动踏板自由行程的检查</a:t>
            </a:r>
            <a:endParaRPr lang="zh-CN" altLang="zh-CN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3573016"/>
            <a:ext cx="2376264" cy="2451107"/>
          </a:xfrm>
          <a:prstGeom prst="rect">
            <a:avLst/>
          </a:prstGeom>
          <a:solidFill>
            <a:schemeClr val="tx1"/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3429000"/>
            <a:ext cx="2376264" cy="2516964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8" name="文本框 7"/>
          <p:cNvSpPr txBox="1"/>
          <p:nvPr/>
        </p:nvSpPr>
        <p:spPr>
          <a:xfrm>
            <a:off x="4716016" y="5934670"/>
            <a:ext cx="41764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EQ1092</a:t>
            </a:r>
            <a:r>
              <a:rPr lang="zh-CN" altLang="zh-CN" dirty="0"/>
              <a:t>型汽车制动踏板白由行程的</a:t>
            </a:r>
            <a:r>
              <a:rPr lang="zh-CN" altLang="zh-CN" dirty="0" smtClean="0"/>
              <a:t>调整</a:t>
            </a:r>
            <a:endParaRPr lang="en-US" altLang="zh-CN" dirty="0" smtClean="0"/>
          </a:p>
          <a:p>
            <a:pPr algn="ctr"/>
            <a:r>
              <a:rPr lang="en-US" altLang="zh-CN" dirty="0"/>
              <a:t>1-</a:t>
            </a:r>
            <a:r>
              <a:rPr lang="zh-CN" altLang="zh-CN" dirty="0"/>
              <a:t>制动踏板拉杆</a:t>
            </a:r>
            <a:r>
              <a:rPr lang="en-US" altLang="zh-CN" dirty="0"/>
              <a:t> 2-</a:t>
            </a:r>
            <a:r>
              <a:rPr lang="zh-CN" altLang="zh-CN" dirty="0"/>
              <a:t>连接销</a:t>
            </a:r>
            <a:r>
              <a:rPr lang="en-US" altLang="zh-CN" dirty="0"/>
              <a:t> 3-</a:t>
            </a:r>
            <a:r>
              <a:rPr lang="zh-CN" altLang="zh-CN" dirty="0"/>
              <a:t>制动阀拉臂</a:t>
            </a:r>
            <a:r>
              <a:rPr lang="en-US" altLang="zh-CN" dirty="0"/>
              <a:t> 4-</a:t>
            </a:r>
            <a:r>
              <a:rPr lang="zh-CN" altLang="zh-CN" dirty="0"/>
              <a:t>调整螺钉</a:t>
            </a:r>
            <a:r>
              <a:rPr lang="en-US" altLang="zh-CN" dirty="0"/>
              <a:t> 5-</a:t>
            </a:r>
            <a:r>
              <a:rPr lang="zh-CN" altLang="zh-CN" dirty="0"/>
              <a:t>锁紧螺母</a:t>
            </a:r>
            <a:r>
              <a:rPr lang="en-US" altLang="zh-CN" dirty="0"/>
              <a:t>6-</a:t>
            </a:r>
            <a:r>
              <a:rPr lang="zh-CN" altLang="zh-CN" dirty="0"/>
              <a:t>制动阀上体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877973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683568" y="332656"/>
            <a:ext cx="806489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/>
              <a:t>（四）</a:t>
            </a:r>
            <a:r>
              <a:rPr lang="zh-CN" altLang="zh-CN" sz="2400" b="1" dirty="0">
                <a:solidFill>
                  <a:srgbClr val="FFFF00"/>
                </a:solidFill>
              </a:rPr>
              <a:t>车轮制动器的检查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568" y="1556792"/>
            <a:ext cx="396044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en-US" altLang="zh-CN" sz="2400" dirty="0"/>
              <a:t>1.</a:t>
            </a:r>
            <a:r>
              <a:rPr lang="zh-CN" altLang="zh-CN" sz="2400" dirty="0"/>
              <a:t>制动鼓的</a:t>
            </a:r>
            <a:r>
              <a:rPr lang="zh-CN" altLang="zh-CN" sz="2400" dirty="0" smtClean="0"/>
              <a:t>检查</a:t>
            </a:r>
            <a:r>
              <a:rPr lang="zh-CN" altLang="en-US" sz="2400" dirty="0" smtClean="0"/>
              <a:t>。</a:t>
            </a:r>
            <a:endParaRPr lang="zh-CN" altLang="zh-CN" sz="2400" dirty="0"/>
          </a:p>
          <a:p>
            <a:pPr indent="457200">
              <a:lnSpc>
                <a:spcPct val="200000"/>
              </a:lnSpc>
            </a:pPr>
            <a:r>
              <a:rPr lang="en-US" altLang="zh-CN" sz="2400" dirty="0"/>
              <a:t>2.</a:t>
            </a:r>
            <a:r>
              <a:rPr lang="zh-CN" altLang="zh-CN" sz="2400" dirty="0"/>
              <a:t>制动蹄及支承销的</a:t>
            </a:r>
            <a:r>
              <a:rPr lang="zh-CN" altLang="zh-CN" sz="2400" dirty="0" smtClean="0"/>
              <a:t>检查</a:t>
            </a:r>
            <a:r>
              <a:rPr lang="zh-CN" altLang="en-US" sz="2400" dirty="0" smtClean="0"/>
              <a:t>。</a:t>
            </a:r>
            <a:endParaRPr lang="zh-CN" altLang="zh-CN" sz="2400" dirty="0"/>
          </a:p>
          <a:p>
            <a:pPr indent="457200">
              <a:lnSpc>
                <a:spcPct val="200000"/>
              </a:lnSpc>
            </a:pPr>
            <a:r>
              <a:rPr lang="en-US" altLang="zh-CN" sz="2400" dirty="0"/>
              <a:t>3.</a:t>
            </a:r>
            <a:r>
              <a:rPr lang="zh-CN" altLang="zh-CN" sz="2400" dirty="0"/>
              <a:t>检查制动底板、制动</a:t>
            </a:r>
            <a:r>
              <a:rPr lang="zh-CN" altLang="zh-CN" sz="2400" dirty="0" smtClean="0"/>
              <a:t>凸轮轴</a:t>
            </a:r>
            <a:r>
              <a:rPr lang="zh-CN" altLang="en-US" sz="2400" dirty="0" smtClean="0"/>
              <a:t>。</a:t>
            </a:r>
            <a:endParaRPr lang="zh-CN" altLang="zh-CN" sz="2400" dirty="0"/>
          </a:p>
          <a:p>
            <a:pPr indent="457200">
              <a:lnSpc>
                <a:spcPct val="200000"/>
              </a:lnSpc>
            </a:pPr>
            <a:r>
              <a:rPr lang="en-US" altLang="zh-CN" sz="2400" dirty="0"/>
              <a:t>4.</a:t>
            </a:r>
            <a:r>
              <a:rPr lang="zh-CN" altLang="zh-CN" sz="2400" dirty="0"/>
              <a:t>检查制动蹄</a:t>
            </a:r>
            <a:r>
              <a:rPr lang="zh-CN" altLang="zh-CN" sz="2400" dirty="0" smtClean="0"/>
              <a:t>回位弹簧</a:t>
            </a:r>
            <a:r>
              <a:rPr lang="zh-CN" altLang="en-US" sz="2400" dirty="0" smtClean="0"/>
              <a:t>。</a:t>
            </a:r>
            <a:endParaRPr lang="zh-CN" altLang="zh-CN" sz="2400" dirty="0"/>
          </a:p>
        </p:txBody>
      </p:sp>
      <p:sp>
        <p:nvSpPr>
          <p:cNvPr id="15" name="文本框 14"/>
          <p:cNvSpPr txBox="1"/>
          <p:nvPr/>
        </p:nvSpPr>
        <p:spPr>
          <a:xfrm>
            <a:off x="4932040" y="2636912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制动鼓内径的测量</a:t>
            </a:r>
            <a:endParaRPr lang="zh-CN" altLang="zh-CN" dirty="0"/>
          </a:p>
        </p:txBody>
      </p:sp>
      <p:sp>
        <p:nvSpPr>
          <p:cNvPr id="8" name="文本框 7"/>
          <p:cNvSpPr txBox="1"/>
          <p:nvPr/>
        </p:nvSpPr>
        <p:spPr>
          <a:xfrm>
            <a:off x="4860032" y="5517232"/>
            <a:ext cx="41764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测量制动鼓的圆度和圆柱度</a:t>
            </a:r>
          </a:p>
          <a:p>
            <a:pPr algn="ctr"/>
            <a:r>
              <a:rPr lang="en-US" altLang="zh-CN"/>
              <a:t>1-</a:t>
            </a:r>
            <a:r>
              <a:rPr lang="zh-CN" altLang="zh-CN"/>
              <a:t>锁紧装置</a:t>
            </a:r>
            <a:r>
              <a:rPr lang="en-US" altLang="zh-CN"/>
              <a:t> 2-</a:t>
            </a:r>
            <a:r>
              <a:rPr lang="zh-CN" altLang="zh-CN"/>
              <a:t>百分表</a:t>
            </a:r>
            <a:r>
              <a:rPr lang="en-US" altLang="zh-CN"/>
              <a:t> 3-</a:t>
            </a:r>
            <a:r>
              <a:rPr lang="zh-CN" altLang="zh-CN"/>
              <a:t>弓形架</a:t>
            </a:r>
            <a:r>
              <a:rPr lang="en-US" altLang="zh-CN"/>
              <a:t>4-</a:t>
            </a:r>
            <a:r>
              <a:rPr lang="zh-CN" altLang="zh-CN"/>
              <a:t>锁紧螺母</a:t>
            </a:r>
            <a:r>
              <a:rPr lang="en-US" altLang="zh-CN"/>
              <a:t> 5-</a:t>
            </a:r>
            <a:r>
              <a:rPr lang="zh-CN" altLang="zh-CN"/>
              <a:t>测量调整杆</a:t>
            </a:r>
            <a:r>
              <a:rPr lang="en-US" altLang="zh-CN"/>
              <a:t> 6-</a:t>
            </a:r>
            <a:r>
              <a:rPr lang="zh-CN" altLang="zh-CN"/>
              <a:t>制动鼓</a:t>
            </a:r>
            <a:endParaRPr lang="zh-CN" altLang="zh-CN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052736"/>
            <a:ext cx="3854348" cy="15121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3068960"/>
            <a:ext cx="3712913" cy="2376264"/>
          </a:xfrm>
          <a:prstGeom prst="rect">
            <a:avLst/>
          </a:prstGeom>
          <a:solidFill>
            <a:schemeClr val="tx1"/>
          </a:solidFill>
        </p:spPr>
      </p:pic>
    </p:spTree>
    <p:extLst>
      <p:ext uri="{BB962C8B-B14F-4D97-AF65-F5344CB8AC3E}">
        <p14:creationId xmlns:p14="http://schemas.microsoft.com/office/powerpoint/2010/main" val="675737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凤舞九天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凤舞九天">
      <a:majorFont>
        <a:latin typeface="Footlight MT Light"/>
        <a:ea typeface=""/>
        <a:cs typeface=""/>
        <a:font script="Jpan" typeface="ＭＳ Ｐゴシック"/>
        <a:font script="Hang" typeface="맑은 고딕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oudy Old Style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凤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00000"/>
              </a:schemeClr>
            </a:gs>
            <a:gs pos="100000">
              <a:schemeClr val="phClr">
                <a:shade val="15000"/>
                <a:satMod val="300000"/>
              </a:schemeClr>
            </a:gs>
          </a:gsLst>
          <a:path path="circle">
            <a:fillToRect l="10000" t="180000" r="1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tile tx="0" ty="0" sx="50000" sy="5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Phoenix</Template>
  <TotalTime>4595</TotalTime>
  <Words>3728</Words>
  <Application>Microsoft Office PowerPoint</Application>
  <PresentationFormat>全屏显示(4:3)</PresentationFormat>
  <Paragraphs>386</Paragraphs>
  <Slides>72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72</vt:i4>
      </vt:variant>
    </vt:vector>
  </HeadingPairs>
  <TitlesOfParts>
    <vt:vector size="82" baseType="lpstr">
      <vt:lpstr>华文隶书</vt:lpstr>
      <vt:lpstr>华文新魏</vt:lpstr>
      <vt:lpstr>宋体</vt:lpstr>
      <vt:lpstr>Arial</vt:lpstr>
      <vt:lpstr>Calibri</vt:lpstr>
      <vt:lpstr>Footlight MT Light</vt:lpstr>
      <vt:lpstr>Goudy Old Style</vt:lpstr>
      <vt:lpstr>Times New Roman</vt:lpstr>
      <vt:lpstr>Wingdings 2</vt:lpstr>
      <vt:lpstr>凤舞九天</vt:lpstr>
      <vt:lpstr>单元7 制动系的维护与故障诊断排除</vt:lpstr>
      <vt:lpstr>课题1 制动系的维护</vt:lpstr>
      <vt:lpstr>项目1 气压制动系的检查与调整</vt:lpstr>
      <vt:lpstr>PowerPoint 演示文稿</vt:lpstr>
      <vt:lpstr>实训内容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项目2 液压制动系的检查与调整</vt:lpstr>
      <vt:lpstr>PowerPoint 演示文稿</vt:lpstr>
      <vt:lpstr>实训内容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课题2 汽车制动系的故障诊断与排除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李明智</cp:lastModifiedBy>
  <cp:revision>538</cp:revision>
  <dcterms:modified xsi:type="dcterms:W3CDTF">2014-06-02T03:29:30Z</dcterms:modified>
</cp:coreProperties>
</file>