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2"/>
  </p:notesMasterIdLst>
  <p:sldIdLst>
    <p:sldId id="436" r:id="rId2"/>
    <p:sldId id="437" r:id="rId3"/>
    <p:sldId id="439" r:id="rId4"/>
    <p:sldId id="362" r:id="rId5"/>
    <p:sldId id="595" r:id="rId6"/>
    <p:sldId id="395" r:id="rId7"/>
    <p:sldId id="531" r:id="rId8"/>
    <p:sldId id="596" r:id="rId9"/>
    <p:sldId id="444" r:id="rId10"/>
    <p:sldId id="532" r:id="rId11"/>
    <p:sldId id="533" r:id="rId12"/>
    <p:sldId id="540" r:id="rId13"/>
    <p:sldId id="541" r:id="rId14"/>
    <p:sldId id="597" r:id="rId15"/>
    <p:sldId id="598" r:id="rId16"/>
    <p:sldId id="542" r:id="rId17"/>
    <p:sldId id="599" r:id="rId18"/>
    <p:sldId id="544" r:id="rId19"/>
    <p:sldId id="545" r:id="rId20"/>
    <p:sldId id="600" r:id="rId21"/>
    <p:sldId id="546" r:id="rId22"/>
    <p:sldId id="547" r:id="rId23"/>
    <p:sldId id="601" r:id="rId24"/>
    <p:sldId id="416" r:id="rId25"/>
    <p:sldId id="564" r:id="rId26"/>
    <p:sldId id="518" r:id="rId27"/>
    <p:sldId id="520" r:id="rId28"/>
    <p:sldId id="602" r:id="rId29"/>
    <p:sldId id="603" r:id="rId30"/>
    <p:sldId id="467" r:id="rId31"/>
    <p:sldId id="604" r:id="rId32"/>
    <p:sldId id="524" r:id="rId33"/>
    <p:sldId id="526" r:id="rId34"/>
    <p:sldId id="525" r:id="rId35"/>
    <p:sldId id="421" r:id="rId36"/>
    <p:sldId id="605" r:id="rId37"/>
    <p:sldId id="528" r:id="rId38"/>
    <p:sldId id="538" r:id="rId39"/>
    <p:sldId id="607" r:id="rId40"/>
    <p:sldId id="608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58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413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86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77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99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74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70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83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2  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起动系的维护与故障诊断排除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71296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起动系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的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起动系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故障诊断与排除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电刷总成检查与维护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412776"/>
            <a:ext cx="813690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电刷架及电刷弹簧的检查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）电刷架的</a:t>
            </a:r>
            <a:r>
              <a:rPr lang="zh-CN" altLang="zh-CN" sz="2400" dirty="0" smtClean="0"/>
              <a:t>检查（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）电刷弹簧的检查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1187624" y="6211669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检查电刷架</a:t>
            </a:r>
          </a:p>
          <a:p>
            <a:pPr algn="ctr"/>
            <a:r>
              <a:rPr lang="en-US" altLang="zh-CN" dirty="0"/>
              <a:t>a)</a:t>
            </a:r>
            <a:r>
              <a:rPr lang="zh-CN" altLang="zh-CN" dirty="0"/>
              <a:t>万用表检查</a:t>
            </a:r>
            <a:r>
              <a:rPr lang="en-US" altLang="zh-CN" dirty="0"/>
              <a:t>b)</a:t>
            </a:r>
            <a:r>
              <a:rPr lang="zh-CN" altLang="zh-CN" dirty="0"/>
              <a:t>试灯检查</a:t>
            </a:r>
            <a:endParaRPr lang="zh-CN" altLang="zh-CN" dirty="0"/>
          </a:p>
        </p:txBody>
      </p:sp>
      <p:sp>
        <p:nvSpPr>
          <p:cNvPr id="15" name="文本框 14"/>
          <p:cNvSpPr txBox="1"/>
          <p:nvPr/>
        </p:nvSpPr>
        <p:spPr>
          <a:xfrm>
            <a:off x="6012160" y="630932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电刷弹簧的检查</a:t>
            </a:r>
            <a:endParaRPr lang="zh-CN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852936"/>
            <a:ext cx="2232248" cy="34546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4149080"/>
            <a:ext cx="535979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9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776864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电刷的检查与维护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）电刷的长度应不小于原尺寸的</a:t>
            </a:r>
            <a:r>
              <a:rPr lang="en-US" altLang="zh-CN" sz="2400" dirty="0"/>
              <a:t>2/3</a:t>
            </a:r>
            <a:r>
              <a:rPr lang="zh-CN" altLang="zh-CN" sz="2400" dirty="0"/>
              <a:t>。否则，应更换新电刷。电刷在电刷架中不能有卡滞和松旷现象。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）电刷的工作面的检查与研磨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为了保证起动电流的畅通，电刷与换向器的接触工作面积不得小于</a:t>
            </a:r>
            <a:r>
              <a:rPr lang="en-US" altLang="zh-CN" sz="2400" dirty="0"/>
              <a:t>75%</a:t>
            </a:r>
            <a:r>
              <a:rPr lang="zh-CN" altLang="zh-CN" sz="2400" dirty="0"/>
              <a:t>。否则，应研磨。</a:t>
            </a:r>
          </a:p>
        </p:txBody>
      </p:sp>
    </p:spTree>
    <p:extLst>
      <p:ext uri="{BB962C8B-B14F-4D97-AF65-F5344CB8AC3E}">
        <p14:creationId xmlns:p14="http://schemas.microsoft.com/office/powerpoint/2010/main" val="220281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控制装置的检查与维护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268760"/>
            <a:ext cx="5328592" cy="400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１</a:t>
            </a:r>
            <a:r>
              <a:rPr lang="en-US" altLang="zh-CN" sz="2400" dirty="0"/>
              <a:t>.</a:t>
            </a:r>
            <a:r>
              <a:rPr lang="zh-CN" altLang="zh-CN" sz="2400" dirty="0"/>
              <a:t>电磁开关的检查与维护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（１）吸引线圈和保持线圈的</a:t>
            </a:r>
            <a:r>
              <a:rPr lang="zh-CN" altLang="zh-CN" sz="2400" dirty="0" smtClean="0"/>
              <a:t>测量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）电磁开关接触状况的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 smtClean="0"/>
              <a:t>可</a:t>
            </a:r>
            <a:r>
              <a:rPr lang="zh-CN" altLang="zh-CN" sz="2400" dirty="0"/>
              <a:t>通过测量其接触电阻，进行初步的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568661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764703"/>
            <a:ext cx="2448272" cy="23596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789040"/>
            <a:ext cx="2514432" cy="2520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84168" y="314096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吸引线圈和保持线圈的测量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084168" y="6211669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电磁开关接触状况的检查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239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4248472" cy="266429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起动继电器的检查与维护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</a:t>
            </a:r>
            <a:r>
              <a:rPr lang="en-US" altLang="zh-CN" sz="2400" dirty="0"/>
              <a:t> JD136</a:t>
            </a:r>
            <a:r>
              <a:rPr lang="zh-CN" altLang="zh-CN" sz="2400" dirty="0"/>
              <a:t>型</a:t>
            </a:r>
            <a:r>
              <a:rPr lang="zh-CN" altLang="zh-CN" sz="2400" dirty="0" smtClean="0"/>
              <a:t>起动继电器</a:t>
            </a:r>
            <a:r>
              <a:rPr lang="zh-CN" altLang="zh-CN" sz="2400" dirty="0"/>
              <a:t>的检查与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60648"/>
            <a:ext cx="2109228" cy="2160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221088"/>
            <a:ext cx="6653579" cy="187220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3568" y="2636912"/>
            <a:ext cx="8280920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）复合起动继电器的检查与调整（例如</a:t>
            </a:r>
            <a:r>
              <a:rPr lang="en-US" altLang="zh-CN" sz="2400" dirty="0"/>
              <a:t>JD171</a:t>
            </a:r>
            <a:r>
              <a:rPr lang="zh-CN" altLang="zh-CN" sz="2400" dirty="0"/>
              <a:t>）</a:t>
            </a:r>
            <a:endParaRPr lang="en-US" altLang="zh-CN" sz="2400" dirty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复合式起动继电器</a:t>
            </a:r>
            <a:r>
              <a:rPr lang="zh-CN" altLang="zh-CN" sz="2400" dirty="0" smtClean="0"/>
              <a:t>，由</a:t>
            </a:r>
            <a:r>
              <a:rPr lang="zh-CN" altLang="zh-CN" sz="2400" dirty="0"/>
              <a:t>起动继电器和保护继电器</a:t>
            </a:r>
            <a:r>
              <a:rPr lang="zh-CN" altLang="zh-CN" sz="2400" dirty="0" smtClean="0"/>
              <a:t>组成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403648" y="6165304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复合起动继电器的检查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652120" y="24928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起动继电器的检查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9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（五）</a:t>
            </a:r>
            <a:r>
              <a:rPr lang="zh-CN" altLang="zh-CN" sz="2400" b="1" dirty="0">
                <a:solidFill>
                  <a:srgbClr val="FFFF00"/>
                </a:solidFill>
              </a:rPr>
              <a:t>传动机构的检查与维护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196752"/>
            <a:ext cx="5328592" cy="548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拨叉的检查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拨叉不应有变形、断裂、松旷和严重的磨损现象。回位弹簧不应有弹力减弱或折断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单向离合器的检查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单向离合器总成常见的故障主要是驱动齿轮磨损和离合器打滑。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568661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4168" y="314096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检查驱动齿轮磨损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084168" y="621166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单向离合器的检查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692696"/>
            <a:ext cx="2664296" cy="2492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3501008"/>
            <a:ext cx="2664296" cy="259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3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776864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轴承衬套的检查与维护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在起动机维护中，应控制各轴径与衬套的配合间隙在一定的范围之内，若超出规定范围，以重新加工或更换合适的轴承衬套。</a:t>
            </a:r>
          </a:p>
        </p:txBody>
      </p:sp>
    </p:spTree>
    <p:extLst>
      <p:ext uri="{BB962C8B-B14F-4D97-AF65-F5344CB8AC3E}">
        <p14:creationId xmlns:p14="http://schemas.microsoft.com/office/powerpoint/2010/main" val="347569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20880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起动机的调整与技术性能测试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7768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学会对起动机的调整与技术性测试的方法步骤与技术要求。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28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7625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043608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355976" y="321297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580112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试灯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908720"/>
            <a:ext cx="2304256" cy="2251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196752"/>
            <a:ext cx="3159180" cy="2016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280" y="620688"/>
            <a:ext cx="1296144" cy="25175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696" y="3650901"/>
            <a:ext cx="2376264" cy="234830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79712" y="6093296"/>
            <a:ext cx="205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TQD-2</a:t>
            </a:r>
            <a:r>
              <a:rPr lang="zh-CN" altLang="zh-CN" dirty="0"/>
              <a:t>型汽车电器万能试验台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6056" y="4005064"/>
            <a:ext cx="3024336" cy="16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1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起动机的调整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7056784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驱动齿轮初始位置的检查与调整</a:t>
            </a:r>
            <a:endParaRPr lang="en-US" altLang="zh-CN" sz="2400" dirty="0" smtClean="0"/>
          </a:p>
        </p:txBody>
      </p:sp>
      <p:sp>
        <p:nvSpPr>
          <p:cNvPr id="12" name="文本框 11"/>
          <p:cNvSpPr txBox="1"/>
          <p:nvPr/>
        </p:nvSpPr>
        <p:spPr>
          <a:xfrm>
            <a:off x="1115616" y="6093296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起动机有关间隙的调整</a:t>
            </a:r>
          </a:p>
          <a:p>
            <a:pPr algn="ctr"/>
            <a:r>
              <a:rPr lang="en-US" altLang="zh-CN" dirty="0"/>
              <a:t>1-</a:t>
            </a:r>
            <a:r>
              <a:rPr lang="zh-CN" altLang="zh-CN" dirty="0"/>
              <a:t>固定螺母</a:t>
            </a:r>
            <a:r>
              <a:rPr lang="en-US" altLang="zh-CN" dirty="0"/>
              <a:t> 2-</a:t>
            </a:r>
            <a:r>
              <a:rPr lang="zh-CN" altLang="zh-CN" dirty="0"/>
              <a:t>连接杆</a:t>
            </a:r>
            <a:r>
              <a:rPr lang="en-US" altLang="zh-CN" dirty="0"/>
              <a:t> 3-</a:t>
            </a:r>
            <a:r>
              <a:rPr lang="zh-CN" altLang="zh-CN" dirty="0"/>
              <a:t>销钉</a:t>
            </a:r>
            <a:r>
              <a:rPr lang="en-US" altLang="zh-CN" dirty="0"/>
              <a:t> 4-</a:t>
            </a:r>
            <a:r>
              <a:rPr lang="zh-CN" altLang="zh-CN" dirty="0"/>
              <a:t>锁紧螺母</a:t>
            </a:r>
            <a:r>
              <a:rPr lang="en-US" altLang="zh-CN" dirty="0"/>
              <a:t> 5-</a:t>
            </a:r>
            <a:r>
              <a:rPr lang="zh-CN" altLang="zh-CN" dirty="0"/>
              <a:t>限位螺钉</a:t>
            </a:r>
            <a:r>
              <a:rPr lang="en-US" altLang="zh-CN" dirty="0"/>
              <a:t> 6-</a:t>
            </a:r>
            <a:r>
              <a:rPr lang="zh-CN" altLang="zh-CN" dirty="0"/>
              <a:t>驱动齿轮</a:t>
            </a:r>
            <a:r>
              <a:rPr lang="en-US" altLang="zh-CN" dirty="0"/>
              <a:t> 7-</a:t>
            </a:r>
            <a:r>
              <a:rPr lang="zh-CN" altLang="zh-CN" dirty="0"/>
              <a:t>挡圈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852936"/>
            <a:ext cx="3240360" cy="318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3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208912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2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起动机电磁开关接通时刻的调整</a:t>
            </a:r>
          </a:p>
          <a:p>
            <a:pPr marL="0" indent="457200">
              <a:lnSpc>
                <a:spcPct val="220000"/>
              </a:lnSpc>
              <a:buNone/>
            </a:pPr>
            <a:r>
              <a:rPr lang="zh-CN" altLang="zh-CN" sz="2400" dirty="0"/>
              <a:t>起动机电磁开关接通时刻的调整，即对开关铁芯（动铁）工作行程的调整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2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）调整标准</a:t>
            </a:r>
          </a:p>
          <a:p>
            <a:pPr marL="0" indent="457200">
              <a:lnSpc>
                <a:spcPct val="220000"/>
              </a:lnSpc>
              <a:buNone/>
            </a:pPr>
            <a:r>
              <a:rPr lang="zh-CN" altLang="zh-CN" sz="2400" dirty="0"/>
              <a:t>当电磁开关接触盘刚刚接通电动机主接线柱时，驱动齿轮</a:t>
            </a:r>
            <a:r>
              <a:rPr lang="en-US" altLang="zh-CN" sz="2400" dirty="0"/>
              <a:t>6</a:t>
            </a:r>
            <a:r>
              <a:rPr lang="zh-CN" altLang="zh-CN" sz="2400" dirty="0"/>
              <a:t>与挡圈</a:t>
            </a:r>
            <a:r>
              <a:rPr lang="en-US" altLang="zh-CN" sz="2400" dirty="0"/>
              <a:t>7</a:t>
            </a:r>
            <a:r>
              <a:rPr lang="zh-CN" altLang="zh-CN" sz="2400" dirty="0"/>
              <a:t>之间的距离应符合要求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602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en-US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	</a:t>
            </a:r>
            <a:r>
              <a:rPr lang="zh-CN" altLang="en-US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起动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412776"/>
            <a:ext cx="374441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起动系统一般由蓄电池、起动机、点火开关、空档起动开关、继电器等组成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起动机由直流串励式电动机、传动机构、控制装置（即电磁开关）三部分</a:t>
            </a:r>
            <a:r>
              <a:rPr lang="zh-CN" altLang="zh-CN" sz="2400" dirty="0" smtClean="0"/>
              <a:t>组成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4143990" y="5661248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常规起动机的结构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44824"/>
            <a:ext cx="4464496" cy="372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4680520" cy="360040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2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）检查</a:t>
            </a:r>
            <a:r>
              <a:rPr lang="zh-CN" altLang="zh-CN" sz="2400" dirty="0" smtClean="0"/>
              <a:t>方法</a:t>
            </a:r>
            <a:endParaRPr lang="en-US" altLang="zh-CN" sz="2400" dirty="0" smtClean="0"/>
          </a:p>
          <a:p>
            <a:pPr marL="0" indent="457200" algn="just">
              <a:lnSpc>
                <a:spcPct val="22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）调整</a:t>
            </a:r>
            <a:r>
              <a:rPr lang="zh-CN" altLang="zh-CN" sz="2400" dirty="0" smtClean="0"/>
              <a:t>方法</a:t>
            </a:r>
            <a:endParaRPr lang="en-US" altLang="zh-CN" sz="2400" dirty="0" smtClean="0"/>
          </a:p>
          <a:p>
            <a:pPr marL="0" indent="457200" algn="just">
              <a:lnSpc>
                <a:spcPct val="220000"/>
              </a:lnSpc>
              <a:buNone/>
            </a:pPr>
            <a:r>
              <a:rPr lang="en-US" altLang="zh-CN" sz="2400" dirty="0"/>
              <a:t>1</a:t>
            </a:r>
            <a:r>
              <a:rPr lang="zh-CN" altLang="zh-CN" sz="2400" dirty="0"/>
              <a:t>）偏心螺钉</a:t>
            </a:r>
            <a:r>
              <a:rPr lang="zh-CN" altLang="zh-CN" sz="2400" dirty="0" smtClean="0"/>
              <a:t>法</a:t>
            </a:r>
            <a:r>
              <a:rPr lang="en-US" altLang="zh-CN" sz="2400" dirty="0" smtClean="0"/>
              <a:t>2</a:t>
            </a:r>
            <a:r>
              <a:rPr lang="zh-CN" altLang="zh-CN" sz="2400" dirty="0"/>
              <a:t>）增减垫片法</a:t>
            </a:r>
          </a:p>
          <a:p>
            <a:pPr marL="0" indent="457200" algn="just">
              <a:lnSpc>
                <a:spcPct val="220000"/>
              </a:lnSpc>
              <a:buNone/>
            </a:pPr>
            <a:r>
              <a:rPr lang="en-US" altLang="zh-CN" sz="2400" dirty="0"/>
              <a:t>3</a:t>
            </a:r>
            <a:r>
              <a:rPr lang="zh-CN" altLang="zh-CN" sz="2400" dirty="0"/>
              <a:t>）铁芯螺栓</a:t>
            </a:r>
            <a:r>
              <a:rPr lang="zh-CN" altLang="zh-CN" sz="2400" dirty="0" smtClean="0"/>
              <a:t>法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836712"/>
            <a:ext cx="3456384" cy="20750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64088" y="299695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主开关接通时刻的测量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077072"/>
            <a:ext cx="7416824" cy="19688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59632" y="616530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电磁开关铁芯行程调整方式</a:t>
            </a:r>
          </a:p>
          <a:p>
            <a:pPr algn="ctr"/>
            <a:r>
              <a:rPr lang="en-US" altLang="zh-CN" dirty="0"/>
              <a:t>a)</a:t>
            </a:r>
            <a:r>
              <a:rPr lang="zh-CN" altLang="zh-CN" dirty="0"/>
              <a:t>偏心螺钉式</a:t>
            </a:r>
            <a:r>
              <a:rPr lang="en-US" altLang="zh-CN" dirty="0"/>
              <a:t>  b)</a:t>
            </a:r>
            <a:r>
              <a:rPr lang="zh-CN" altLang="zh-CN" dirty="0"/>
              <a:t>增减垫片式</a:t>
            </a:r>
            <a:r>
              <a:rPr lang="en-US" altLang="zh-CN" dirty="0"/>
              <a:t>  c)</a:t>
            </a:r>
            <a:r>
              <a:rPr lang="zh-CN" altLang="zh-CN" dirty="0"/>
              <a:t>铁芯螺栓式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760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起动机的技术性能测试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3212976"/>
            <a:ext cx="41044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en-US" altLang="zh-CN" sz="2400" dirty="0"/>
              <a:t>.</a:t>
            </a:r>
            <a:r>
              <a:rPr lang="zh-CN" altLang="zh-CN" sz="2400" dirty="0" smtClean="0"/>
              <a:t>空载试验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 smtClean="0"/>
              <a:t>检测起动机</a:t>
            </a:r>
            <a:r>
              <a:rPr lang="zh-CN" altLang="zh-CN" sz="2400" dirty="0"/>
              <a:t>空转消耗的电流、电压和空转转速，来判断起动机的机械状况和电路的基本技术状况。</a:t>
            </a:r>
            <a:endParaRPr lang="zh-CN" altLang="zh-CN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364088" y="6093296"/>
            <a:ext cx="2699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起动机空载试验</a:t>
            </a:r>
            <a:endParaRPr lang="zh-CN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1052736"/>
            <a:ext cx="8208912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起动机的技术性能测试，是通过对起动机的空载试验和全制动试验的结果与其标准相对照，而做出的起动机技术性能的结论</a:t>
            </a:r>
            <a:r>
              <a:rPr lang="zh-CN" altLang="zh-CN" sz="2400" dirty="0"/>
              <a:t>。</a:t>
            </a:r>
            <a:endParaRPr lang="en-US" altLang="zh-CN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429000"/>
            <a:ext cx="338137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7992888" cy="295232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全制动试验（转矩或扭矩试验</a:t>
            </a:r>
            <a:r>
              <a:rPr lang="zh-CN" altLang="zh-CN" sz="2400" dirty="0" smtClean="0"/>
              <a:t>）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全制动试验就是检测起动机全制动时，产生的扭矩和消耗的电流与电压，进一步检测起动机内部电路的基本技术状况；另外还可以检验单向离合器是否打滑。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3808" y="609329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全制动试验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12976"/>
            <a:ext cx="4320480" cy="275861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2828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116632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注意事项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764704"/>
            <a:ext cx="8352928" cy="629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蓄电池的容量应与被测起动机的功率相匹配，而且必须采用技术状况良好的蓄电池。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做全制动试验时，制动夹具必须夹牢固，身体避开弹簧秤的夹具，以保证人身安全。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空载试验的时间不得超过</a:t>
            </a:r>
            <a:r>
              <a:rPr lang="en-US" altLang="zh-CN" sz="2400" dirty="0"/>
              <a:t>1min</a:t>
            </a:r>
            <a:r>
              <a:rPr lang="zh-CN" altLang="zh-CN" sz="2400" dirty="0"/>
              <a:t>，以免起动机过热而烧坏。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全制动试验时，每次接通电路的时间不得超过</a:t>
            </a:r>
            <a:r>
              <a:rPr lang="en-US" altLang="zh-CN" sz="2400" dirty="0"/>
              <a:t>5S</a:t>
            </a:r>
            <a:r>
              <a:rPr lang="zh-CN" altLang="zh-CN" sz="2400" dirty="0"/>
              <a:t>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5.</a:t>
            </a:r>
            <a:r>
              <a:rPr lang="zh-CN" altLang="zh-CN" sz="2400" dirty="0"/>
              <a:t>每次试验后，待蓄电池休息</a:t>
            </a:r>
            <a:r>
              <a:rPr lang="en-US" altLang="zh-CN" sz="2400" dirty="0" smtClean="0"/>
              <a:t>1-2min</a:t>
            </a:r>
            <a:r>
              <a:rPr lang="zh-CN" altLang="zh-CN" sz="2400" dirty="0"/>
              <a:t>，载进行下一次的试验，以免降低蓄电池的使用寿命。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688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en-US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起动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的故障诊断与排除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起动机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不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转故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障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的诊断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与</a:t>
            </a:r>
            <a:endParaRPr lang="en-US" altLang="zh-CN" sz="3600" b="1" dirty="0" smtClean="0">
              <a:solidFill>
                <a:srgbClr val="FFFF00"/>
              </a:solidFill>
              <a:effectLst/>
              <a:latin typeface="+mn-ea"/>
              <a:ea typeface="+mn-ea"/>
            </a:endParaRPr>
          </a:p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92494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掌握起动机不转故障的现象及原因；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掌握起动机不转故障的排除方法。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084168" y="1124744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547664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3861048"/>
            <a:ext cx="1944216" cy="233938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2080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试灯</a:t>
            </a:r>
            <a:endParaRPr lang="zh-CN" altLang="en-US" b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4581128"/>
            <a:ext cx="3024336" cy="16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4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接通起动开关后，起动机不转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蓄电池严重亏电。导线、开关</a:t>
            </a:r>
            <a:r>
              <a:rPr lang="zh-CN" altLang="zh-CN" sz="2400" dirty="0" smtClean="0"/>
              <a:t>有接触不良</a:t>
            </a:r>
            <a:r>
              <a:rPr lang="zh-CN" altLang="zh-CN" sz="2400" dirty="0"/>
              <a:t>甚至断路现象。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起动机电磁开关有短路、断路、搭铁、卡滞等故障。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电动机励磁、电枢绕组有故障，电刷与换向器有故障等。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装有自动变速器的车辆，其自动变速器不在</a:t>
            </a:r>
            <a:r>
              <a:rPr lang="en-US" altLang="zh-CN" sz="2400" dirty="0"/>
              <a:t>N</a:t>
            </a:r>
            <a:r>
              <a:rPr lang="zh-CN" altLang="zh-CN" sz="2400" dirty="0"/>
              <a:t>档或</a:t>
            </a:r>
            <a:r>
              <a:rPr lang="en-US" altLang="zh-CN" sz="2400" dirty="0"/>
              <a:t>P</a:t>
            </a:r>
            <a:r>
              <a:rPr lang="zh-CN" altLang="zh-CN" sz="2400" dirty="0"/>
              <a:t>档，或多功能开关有故障，或控制单元有故障。</a:t>
            </a:r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4392488" cy="674136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开大灯、按喇叭，检查蓄电池存电量和电源线路的连接情况。如果良好，检查电动机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用螺刀短接起动机两主接柱，若电机不转，说明其内部有问题，需拆检；若电机能正常转动，说明电机正常，故障在外部，需继续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772816"/>
            <a:ext cx="3816424" cy="31907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32040" y="508518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电动机的短接试验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7992888" cy="3096344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检查电磁开关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短接起动机电源接柱与电磁开关火线接柱</a:t>
            </a:r>
            <a:r>
              <a:rPr lang="zh-CN" altLang="zh-CN" sz="2400" dirty="0" smtClean="0"/>
              <a:t>，</a:t>
            </a:r>
            <a:r>
              <a:rPr lang="zh-CN" altLang="zh-CN" sz="2400" dirty="0"/>
              <a:t>若电磁开关有接通动作且电机正常旋转，说明电磁开关正常，故障在外部；若电磁开关无动作，或者虽有动作但电机不转，均说明电磁开关有</a:t>
            </a:r>
            <a:r>
              <a:rPr lang="zh-CN" altLang="zh-CN" sz="2400" dirty="0" smtClean="0"/>
              <a:t>故障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699792" y="623731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电磁开关的短接试验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3068960"/>
            <a:ext cx="3816424" cy="318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0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4248472" cy="655272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检查起动继电器。在继电器火线均有电的前提下，短接触点观察起动机是否能通电转动，能转动说明触点已损坏造成断路；将线圈输出端直接搭铁听（或摸）继电器触点能否闭合，或不能闭合说明线圈已损坏，能闭合应对搭铁线或控制单元进行检查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4788024" y="515719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 短接起动继电器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08720"/>
            <a:ext cx="3688804" cy="3891688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0897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起动机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维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掌握起动机的维护作业内容及操作要点。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起动机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运转无力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掌握起动机运转无力故障的现象及原因；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掌握起动机运转无力故障的排除方法。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084168" y="1124744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547664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3861048"/>
            <a:ext cx="1944216" cy="233938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2080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试灯</a:t>
            </a:r>
            <a:endParaRPr lang="zh-CN" altLang="en-US" b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4581128"/>
            <a:ext cx="3024336" cy="16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起动机转动缓慢无力，带动发动机运转困难，甚至稍转即停；或起动时，起动机只发出“咔嗒”一声响，但不能转动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蓄电池电压过低或接柱接触不良。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电磁开关中接触盘与触点烧蚀导致接触不良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电机内部励磁线圈或电枢线圈短路。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电刷与整流器接触不良，如整流器脏污、烧蚀，电刷磨损严重、弹簧过弱等。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电枢与磁极铁心相碰扫膛，如转子轴弯曲变形或轴承磨损严重导致松旷等。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发动机搭铁线接触不良或发动机转动阻力太大。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5616624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参照起动机不转的诊断方法。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）检查蓄电池存电情况及线路连接是否有松动。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）短接起动机两主接柱，若起动机转动无力，先确定发动机搭铁线接触是否良好，发动机运转阻力是否过大，若没问题则表明电机内部有问题，需拆检；若起动机转动良好，表明电磁开关接触不良，应更换。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136904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单向离合器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不回位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掌握单向离合器不回位故障的现象及原因；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掌握单向离合器不回位故障的排除方法。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084168" y="1124744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547664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3861048"/>
            <a:ext cx="1944216" cy="233938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2080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试灯</a:t>
            </a:r>
            <a:endParaRPr lang="zh-CN" altLang="en-US" b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4581128"/>
            <a:ext cx="3024336" cy="16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4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663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使用起动机后，放松点火开关，起动机仍转动不停，驱动齿轮与飞轮齿圈仍保持啮合而不能回位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蓄电池电压过低；点火开关未能回位。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起动继电器触点烧结。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电磁开关主触点烧结，活动铁心卡住或复位弹簧折断。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单向离合器回位弹簧过软或折断。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起动机安装不牢固或轴线倾斜。</a:t>
            </a:r>
          </a:p>
        </p:txBody>
      </p:sp>
    </p:spTree>
    <p:extLst>
      <p:ext uri="{BB962C8B-B14F-4D97-AF65-F5344CB8AC3E}">
        <p14:creationId xmlns:p14="http://schemas.microsoft.com/office/powerpoint/2010/main" val="32015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故障诊断</a:t>
            </a:r>
            <a:r>
              <a:rPr lang="zh-CN" altLang="zh-CN" sz="2400" b="1" dirty="0">
                <a:solidFill>
                  <a:srgbClr val="FFFF00"/>
                </a:solidFill>
              </a:rPr>
              <a:t>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出现此故障时，应迅速断开电源总开关或拆除蓄电池搭铁线，将电源切断，然后进行诊断，以防起动机被烧坏。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708920"/>
            <a:ext cx="5688632" cy="320821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文本框 3"/>
          <p:cNvSpPr txBox="1"/>
          <p:nvPr/>
        </p:nvSpPr>
        <p:spPr>
          <a:xfrm>
            <a:off x="683568" y="5934670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单向离合器不回位故障的诊断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</a:t>
            </a:r>
            <a:r>
              <a:rPr lang="zh-CN" altLang="en-US" dirty="0" smtClean="0"/>
              <a:t>点火开关 </a:t>
            </a:r>
            <a:r>
              <a:rPr lang="en-US" altLang="zh-CN" dirty="0" smtClean="0"/>
              <a:t>2</a:t>
            </a:r>
            <a:r>
              <a:rPr lang="zh-CN" altLang="en-US" dirty="0" smtClean="0"/>
              <a:t>电压线圈 </a:t>
            </a:r>
            <a:r>
              <a:rPr lang="en-US" altLang="zh-CN" dirty="0" smtClean="0"/>
              <a:t>3</a:t>
            </a:r>
            <a:r>
              <a:rPr lang="zh-CN" altLang="en-US" dirty="0" smtClean="0"/>
              <a:t>开关铁心 </a:t>
            </a:r>
            <a:r>
              <a:rPr lang="en-US" altLang="zh-CN" dirty="0" smtClean="0"/>
              <a:t>4</a:t>
            </a:r>
            <a:r>
              <a:rPr lang="zh-CN" altLang="en-US" dirty="0" smtClean="0"/>
              <a:t>保持线圈 </a:t>
            </a:r>
            <a:r>
              <a:rPr lang="en-US" altLang="zh-CN" dirty="0" smtClean="0"/>
              <a:t>5</a:t>
            </a:r>
            <a:r>
              <a:rPr lang="zh-CN" altLang="en-US" dirty="0" smtClean="0"/>
              <a:t>吸引线圈 </a:t>
            </a:r>
            <a:r>
              <a:rPr lang="en-US" altLang="zh-CN" dirty="0" smtClean="0"/>
              <a:t>6</a:t>
            </a:r>
            <a:r>
              <a:rPr lang="zh-CN" altLang="en-US" dirty="0" smtClean="0"/>
              <a:t>起动绕组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 </a:t>
            </a:r>
            <a:r>
              <a:rPr lang="en-US" altLang="zh-CN" dirty="0" smtClean="0"/>
              <a:t>7</a:t>
            </a:r>
            <a:r>
              <a:rPr lang="zh-CN" altLang="en-US" dirty="0" smtClean="0"/>
              <a:t>蓄电池 </a:t>
            </a:r>
            <a:r>
              <a:rPr lang="en-US" altLang="zh-CN" dirty="0" smtClean="0"/>
              <a:t>8</a:t>
            </a:r>
            <a:r>
              <a:rPr lang="zh-CN" altLang="en-US" dirty="0" smtClean="0"/>
              <a:t>起动机主回路触点 </a:t>
            </a:r>
            <a:r>
              <a:rPr lang="en-US" altLang="zh-CN" dirty="0" smtClean="0"/>
              <a:t>9</a:t>
            </a:r>
            <a:r>
              <a:rPr lang="zh-CN" altLang="en-US" dirty="0" smtClean="0"/>
              <a:t>起动机接柱 </a:t>
            </a:r>
            <a:r>
              <a:rPr lang="en-US" altLang="zh-CN" dirty="0" smtClean="0"/>
              <a:t>10</a:t>
            </a:r>
            <a:r>
              <a:rPr lang="zh-CN" altLang="en-US" dirty="0" smtClean="0"/>
              <a:t>起动继电器触动点 </a:t>
            </a:r>
            <a:r>
              <a:rPr lang="en-US" altLang="zh-CN" dirty="0" smtClean="0"/>
              <a:t>11</a:t>
            </a:r>
            <a:r>
              <a:rPr lang="zh-CN" altLang="en-US" dirty="0" smtClean="0"/>
              <a:t>起动继电器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将点火开关打到起动档，起动机不转，电磁开关内发出较强的“哒、哒”声，说明保持线圈短路或断路，应更换电磁开关。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起动机运转中发出</a:t>
            </a:r>
            <a:r>
              <a:rPr lang="zh-CN" altLang="zh-CN" sz="2400" dirty="0" smtClean="0"/>
              <a:t>“沙沙”</a:t>
            </a:r>
            <a:r>
              <a:rPr lang="zh-CN" altLang="zh-CN" sz="2400" dirty="0"/>
              <a:t>的扫膛声，需拆检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起动时，起动机不能顺利进入啮合，发出较快的撞击声或打齿声，应根据响声的特征予以</a:t>
            </a:r>
            <a:r>
              <a:rPr lang="zh-CN" altLang="zh-CN" sz="2400" dirty="0" smtClean="0"/>
              <a:t>区别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）首先试试摇转曲轴，换个啮合位置</a:t>
            </a:r>
            <a:r>
              <a:rPr lang="zh-CN" altLang="zh-CN" sz="2400" dirty="0" smtClean="0"/>
              <a:t>起动</a:t>
            </a:r>
            <a:r>
              <a:rPr lang="zh-CN" altLang="zh-CN" sz="2400" dirty="0"/>
              <a:t>，若能起动成功，说明飞轮齿圈部分牙齿已</a:t>
            </a:r>
            <a:r>
              <a:rPr lang="zh-CN" altLang="zh-CN" sz="2400" dirty="0" smtClean="0"/>
              <a:t>损坏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99247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372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547664" y="328498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起动机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48064" y="335699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292080" y="638132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百分表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980728"/>
            <a:ext cx="2304256" cy="2251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196752"/>
            <a:ext cx="3159180" cy="2016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3717032"/>
            <a:ext cx="1296144" cy="251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3717032"/>
            <a:ext cx="2160240" cy="264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7"/>
            <a:ext cx="8064896" cy="607353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）确定起动机的安装是否存在松动、歪斜等问题，若有问题应予以紧固。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）确定是否属于调整不当，若电机接通太早，可通过旋入活动铁心与拨叉的连接螺钉等相应方法，增大驱动齿轮的行程。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）若上述检查均无问题，则应对起动机进行拆检，重点检查驱动小齿轮或飞轮齿圈是否损坏或磨损过大，回位弹簧是否有变软、折断现象等。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0383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12372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游标卡尺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1547664" y="328498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弹簧秤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148064" y="335699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500</a:t>
            </a:r>
            <a:r>
              <a:rPr lang="zh-CN" altLang="zh-CN"/>
              <a:t>型万用表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292080" y="638132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电枢检验仪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332656"/>
            <a:ext cx="927592" cy="29055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620688"/>
            <a:ext cx="2088232" cy="2617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4581128"/>
            <a:ext cx="3618864" cy="11521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4005064"/>
            <a:ext cx="1944216" cy="21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4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电枢总成的检查与维护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换向器的检查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400" dirty="0"/>
              <a:t>换向器表面是否有脏污、烧蚀、划痕沟槽和失圆等现象，并进行相应的处理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331640" y="3789040"/>
            <a:ext cx="7416824" cy="2745596"/>
            <a:chOff x="1259632" y="3933056"/>
            <a:chExt cx="7416824" cy="2745596"/>
          </a:xfrm>
        </p:grpSpPr>
        <p:sp>
          <p:nvSpPr>
            <p:cNvPr id="6" name="文本框 5"/>
            <p:cNvSpPr txBox="1"/>
            <p:nvPr/>
          </p:nvSpPr>
          <p:spPr>
            <a:xfrm>
              <a:off x="1259632" y="6309320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换向器工作面的磨光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9632" y="4077071"/>
              <a:ext cx="3672408" cy="211855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0112" y="3933056"/>
              <a:ext cx="2448272" cy="226820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076056" y="6237312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/>
                <a:t>换向器外径的检查</a:t>
              </a:r>
              <a:endParaRPr lang="zh-CN" altLang="en-US" b="1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87624" y="3933056"/>
            <a:ext cx="7488832" cy="2673588"/>
            <a:chOff x="1259632" y="3717032"/>
            <a:chExt cx="7488832" cy="267358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8" y="3717032"/>
              <a:ext cx="3456384" cy="219040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6096" y="3717032"/>
              <a:ext cx="3128635" cy="223224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259632" y="6021288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换向器绝缘云母层的修磨</a:t>
              </a:r>
              <a:endParaRPr lang="zh-CN" altLang="en-US" b="1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48064" y="6021288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换向器失圆的检查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3528392" cy="612068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电枢轴弯曲度（径向圆跳动量）的检查</a:t>
            </a:r>
            <a:r>
              <a:rPr lang="zh-CN" altLang="zh-CN" sz="2400" dirty="0"/>
              <a:t>，否则</a:t>
            </a:r>
            <a:r>
              <a:rPr lang="zh-CN" altLang="zh-CN" sz="2400" dirty="0"/>
              <a:t>，会造成碰磁场现象，必须进行校正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电枢绕组的检查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）电枢绕组断路的检查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60032" y="306896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电枢轴弯曲度的检查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48680"/>
            <a:ext cx="3746712" cy="2438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17032"/>
            <a:ext cx="3740074" cy="23042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60032" y="602128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电枢绕组断路的检查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90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4824536" cy="612068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）电枢绕组匝间短路的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）电枢绕组绝缘性能的检查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1680" y="61653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电枢绕组匝间短路的检查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292080" y="6021288"/>
            <a:ext cx="3635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电枢绕组绝缘性能的检查</a:t>
            </a:r>
          </a:p>
          <a:p>
            <a:pPr algn="ctr"/>
            <a:r>
              <a:rPr lang="en-US" altLang="zh-CN"/>
              <a:t>a)</a:t>
            </a:r>
            <a:r>
              <a:rPr lang="zh-CN" altLang="zh-CN"/>
              <a:t>用交流试灯检查</a:t>
            </a:r>
            <a:r>
              <a:rPr lang="en-US" altLang="zh-CN"/>
              <a:t>b)</a:t>
            </a:r>
            <a:r>
              <a:rPr lang="zh-CN" altLang="zh-CN"/>
              <a:t>用万用表检查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501008"/>
            <a:ext cx="2952328" cy="24958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96752"/>
            <a:ext cx="2808312" cy="480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8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励磁绕组的检查与维护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5576" y="908720"/>
            <a:ext cx="7992888" cy="5841940"/>
            <a:chOff x="755576" y="908720"/>
            <a:chExt cx="7992888" cy="5841940"/>
          </a:xfrm>
        </p:grpSpPr>
        <p:sp>
          <p:nvSpPr>
            <p:cNvPr id="10" name="文本框 9"/>
            <p:cNvSpPr txBox="1"/>
            <p:nvPr/>
          </p:nvSpPr>
          <p:spPr>
            <a:xfrm>
              <a:off x="755576" y="908720"/>
              <a:ext cx="799288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1.</a:t>
              </a:r>
              <a:r>
                <a:rPr lang="zh-CN" altLang="zh-CN" sz="2400" dirty="0"/>
                <a:t>短路故障的</a:t>
              </a:r>
              <a:r>
                <a:rPr lang="zh-CN" altLang="zh-CN" sz="2400" dirty="0" smtClean="0"/>
                <a:t>检查</a:t>
              </a:r>
              <a:endParaRPr lang="en-US" altLang="zh-CN" sz="2400" dirty="0" smtClean="0"/>
            </a:p>
            <a:p>
              <a:pPr indent="457200">
                <a:lnSpc>
                  <a:spcPct val="200000"/>
                </a:lnSpc>
              </a:pPr>
              <a:r>
                <a:rPr lang="zh-CN" altLang="zh-CN" sz="2400" dirty="0"/>
                <a:t>应首先观察绕组导线表面是否有漆包线变黑烧焦的现象或</a:t>
              </a:r>
              <a:r>
                <a:rPr lang="zh-CN" altLang="zh-CN" sz="2400" dirty="0" smtClean="0"/>
                <a:t>气味</a:t>
              </a:r>
              <a:r>
                <a:rPr lang="zh-CN" altLang="en-US" sz="2400" dirty="0" smtClean="0"/>
                <a:t>。</a:t>
              </a:r>
              <a:r>
                <a:rPr lang="zh-CN" altLang="zh-CN" sz="2400" dirty="0"/>
                <a:t>若没有明显征兆，可对励磁绕组进行电磁</a:t>
              </a:r>
              <a:r>
                <a:rPr lang="zh-CN" altLang="zh-CN" sz="2400" dirty="0" smtClean="0"/>
                <a:t>试验</a:t>
              </a:r>
              <a:r>
                <a:rPr lang="zh-CN" altLang="en-US" sz="2400" dirty="0" smtClean="0"/>
                <a:t>。</a:t>
              </a:r>
              <a:endParaRPr lang="zh-CN" altLang="zh-CN" sz="2400" dirty="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87824" y="6381328"/>
              <a:ext cx="309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/>
                <a:t>励磁绕组的电磁吸力试验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784" y="3356992"/>
              <a:ext cx="4079320" cy="2871627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755576" y="928192"/>
            <a:ext cx="7992888" cy="5929808"/>
            <a:chOff x="5364088" y="548680"/>
            <a:chExt cx="7992888" cy="5929808"/>
          </a:xfrm>
        </p:grpSpPr>
        <p:grpSp>
          <p:nvGrpSpPr>
            <p:cNvPr id="12" name="组合 11"/>
            <p:cNvGrpSpPr/>
            <p:nvPr/>
          </p:nvGrpSpPr>
          <p:grpSpPr>
            <a:xfrm>
              <a:off x="5364088" y="548680"/>
              <a:ext cx="7992888" cy="5929808"/>
              <a:chOff x="755576" y="908720"/>
              <a:chExt cx="7992888" cy="5929808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755576" y="908720"/>
                <a:ext cx="7992888" cy="3046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en-US" altLang="zh-CN" sz="2400" dirty="0"/>
                  <a:t>2.</a:t>
                </a:r>
                <a:r>
                  <a:rPr lang="zh-CN" altLang="zh-CN" sz="2400" dirty="0"/>
                  <a:t>断路故障的</a:t>
                </a:r>
                <a:r>
                  <a:rPr lang="zh-CN" altLang="zh-CN" sz="2400" dirty="0" smtClean="0"/>
                  <a:t>检查</a:t>
                </a:r>
                <a:endParaRPr lang="en-US" altLang="zh-CN" sz="2400" dirty="0" smtClean="0"/>
              </a:p>
              <a:p>
                <a:pPr indent="457200">
                  <a:lnSpc>
                    <a:spcPct val="200000"/>
                  </a:lnSpc>
                </a:pPr>
                <a:r>
                  <a:rPr lang="zh-CN" altLang="zh-CN" sz="2400" dirty="0"/>
                  <a:t>最常见的断路点是在机壳接线柱与绕组抽头之间的导线焊接处、各励磁线圈之间的接线处</a:t>
                </a:r>
                <a:r>
                  <a:rPr lang="zh-CN" altLang="zh-CN" sz="2400" dirty="0"/>
                  <a:t>。</a:t>
                </a:r>
                <a:r>
                  <a:rPr lang="zh-CN" altLang="zh-CN" sz="2400" dirty="0"/>
                  <a:t>也可用万用电表的低电阻</a:t>
                </a:r>
                <a:r>
                  <a:rPr lang="zh-CN" altLang="zh-CN" sz="2400" dirty="0"/>
                  <a:t>档进行</a:t>
                </a:r>
                <a:r>
                  <a:rPr lang="zh-CN" altLang="zh-CN" sz="2400" dirty="0" smtClean="0"/>
                  <a:t>测量</a:t>
                </a:r>
                <a:r>
                  <a:rPr lang="zh-CN" altLang="en-US" sz="2400" dirty="0" smtClean="0"/>
                  <a:t>。</a:t>
                </a:r>
                <a:endParaRPr lang="zh-CN" altLang="zh-CN" sz="2400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3059832" y="619219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用万用表测量励磁绕组断路、接地故障</a:t>
                </a:r>
                <a:endParaRPr lang="zh-CN" altLang="en-US" b="1" dirty="0"/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2240" y="3501008"/>
              <a:ext cx="4811532" cy="2245127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55576" y="928192"/>
            <a:ext cx="7992888" cy="5929808"/>
            <a:chOff x="5868144" y="692696"/>
            <a:chExt cx="7992888" cy="5929808"/>
          </a:xfrm>
        </p:grpSpPr>
        <p:grpSp>
          <p:nvGrpSpPr>
            <p:cNvPr id="19" name="组合 18"/>
            <p:cNvGrpSpPr/>
            <p:nvPr/>
          </p:nvGrpSpPr>
          <p:grpSpPr>
            <a:xfrm>
              <a:off x="5868144" y="692696"/>
              <a:ext cx="7992888" cy="5929808"/>
              <a:chOff x="755576" y="908720"/>
              <a:chExt cx="7992888" cy="592980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755576" y="908720"/>
                <a:ext cx="7992888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en-US" altLang="zh-CN" sz="2400" dirty="0"/>
                  <a:t>3.</a:t>
                </a:r>
                <a:r>
                  <a:rPr lang="zh-CN" altLang="zh-CN" sz="2400" dirty="0"/>
                  <a:t>励磁绕组绝缘性能的</a:t>
                </a:r>
                <a:r>
                  <a:rPr lang="zh-CN" altLang="zh-CN" sz="2400" dirty="0" smtClean="0"/>
                  <a:t>检查</a:t>
                </a:r>
                <a:endParaRPr lang="en-US" altLang="zh-CN" sz="2400" dirty="0" smtClean="0"/>
              </a:p>
              <a:p>
                <a:pPr indent="457200">
                  <a:lnSpc>
                    <a:spcPct val="200000"/>
                  </a:lnSpc>
                </a:pPr>
                <a:r>
                  <a:rPr lang="zh-CN" altLang="zh-CN" sz="2400" dirty="0"/>
                  <a:t>用</a:t>
                </a:r>
                <a:r>
                  <a:rPr lang="en-US" altLang="zh-CN" sz="2400" dirty="0"/>
                  <a:t>220V</a:t>
                </a:r>
                <a:r>
                  <a:rPr lang="zh-CN" altLang="zh-CN" sz="2400" dirty="0"/>
                  <a:t>交流试灯或万用表的高电阻</a:t>
                </a:r>
                <a:r>
                  <a:rPr lang="zh-CN" altLang="zh-CN" sz="2400" dirty="0"/>
                  <a:t>档</a:t>
                </a:r>
                <a:r>
                  <a:rPr lang="zh-CN" altLang="zh-CN" sz="2400" dirty="0"/>
                  <a:t>（</a:t>
                </a:r>
                <a:r>
                  <a:rPr lang="en-US" altLang="zh-CN" sz="2400" dirty="0"/>
                  <a:t>500</a:t>
                </a:r>
                <a:r>
                  <a:rPr lang="zh-CN" altLang="zh-CN" sz="2400" dirty="0"/>
                  <a:t>型的</a:t>
                </a:r>
                <a:r>
                  <a:rPr lang="en-US" altLang="zh-CN" sz="2400" dirty="0"/>
                  <a:t>R</a:t>
                </a:r>
                <a:r>
                  <a:rPr lang="zh-CN" altLang="zh-CN" sz="2400" dirty="0"/>
                  <a:t>×</a:t>
                </a:r>
                <a:r>
                  <a:rPr lang="en-US" altLang="zh-CN" sz="2400" dirty="0"/>
                  <a:t>10k</a:t>
                </a:r>
                <a:r>
                  <a:rPr lang="zh-CN" altLang="zh-CN" sz="2400" dirty="0"/>
                  <a:t>Ω档；数字型的</a:t>
                </a:r>
                <a:r>
                  <a:rPr lang="en-US" altLang="zh-CN" sz="2400" dirty="0"/>
                  <a:t>20k</a:t>
                </a:r>
                <a:r>
                  <a:rPr lang="zh-CN" altLang="zh-CN" sz="2400" dirty="0"/>
                  <a:t>Ω</a:t>
                </a:r>
                <a:r>
                  <a:rPr lang="zh-CN" altLang="zh-CN" sz="2400" dirty="0"/>
                  <a:t>档）</a:t>
                </a:r>
                <a:r>
                  <a:rPr lang="zh-CN" altLang="zh-CN" sz="2400" dirty="0"/>
                  <a:t>进行</a:t>
                </a:r>
                <a:r>
                  <a:rPr lang="zh-CN" altLang="zh-CN" sz="2400" dirty="0" smtClean="0"/>
                  <a:t>测试</a:t>
                </a:r>
                <a:r>
                  <a:rPr lang="zh-CN" altLang="en-US" sz="2400" dirty="0" smtClean="0"/>
                  <a:t>。</a:t>
                </a:r>
                <a:endParaRPr lang="zh-CN" altLang="zh-CN" sz="2400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059832" y="6192197"/>
                <a:ext cx="30963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用交流试灯检查励磁绕组的绝缘性能</a:t>
                </a:r>
                <a:endParaRPr lang="zh-CN" altLang="en-US" b="1" dirty="0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8344" y="3121496"/>
              <a:ext cx="4122521" cy="28083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992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3357</TotalTime>
  <Words>2207</Words>
  <Application>Microsoft Office PowerPoint</Application>
  <PresentationFormat>全屏显示(4:3)</PresentationFormat>
  <Paragraphs>209</Paragraphs>
  <Slides>40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单元2  起动系的维护与故障诊断排除</vt:lpstr>
      <vt:lpstr>课题1  起动系的维护</vt:lpstr>
      <vt:lpstr>项目1 起动机的维护</vt:lpstr>
      <vt:lpstr>PowerPoint 演示文稿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项目2起动机的调整与技术性能测试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课题2 起动系的故障诊断与排除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起动机运转无力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518</cp:revision>
  <dcterms:modified xsi:type="dcterms:W3CDTF">2014-06-02T12:02:08Z</dcterms:modified>
</cp:coreProperties>
</file>