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3"/>
  </p:notesMasterIdLst>
  <p:sldIdLst>
    <p:sldId id="256" r:id="rId2"/>
    <p:sldId id="260" r:id="rId3"/>
    <p:sldId id="257" r:id="rId4"/>
    <p:sldId id="258" r:id="rId5"/>
    <p:sldId id="362" r:id="rId6"/>
    <p:sldId id="395" r:id="rId7"/>
    <p:sldId id="396" r:id="rId8"/>
    <p:sldId id="397" r:id="rId9"/>
    <p:sldId id="398" r:id="rId10"/>
    <p:sldId id="399" r:id="rId11"/>
    <p:sldId id="400" r:id="rId12"/>
    <p:sldId id="401" r:id="rId13"/>
    <p:sldId id="402" r:id="rId14"/>
    <p:sldId id="403" r:id="rId15"/>
    <p:sldId id="404" r:id="rId16"/>
    <p:sldId id="405" r:id="rId17"/>
    <p:sldId id="406" r:id="rId18"/>
    <p:sldId id="407" r:id="rId19"/>
    <p:sldId id="408" r:id="rId20"/>
    <p:sldId id="409" r:id="rId21"/>
    <p:sldId id="410"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424" autoAdjust="0"/>
  </p:normalViewPr>
  <p:slideViewPr>
    <p:cSldViewPr>
      <p:cViewPr varScale="1">
        <p:scale>
          <a:sx n="70" d="100"/>
          <a:sy n="70" d="100"/>
        </p:scale>
        <p:origin x="1386" y="66"/>
      </p:cViewPr>
      <p:guideLst>
        <p:guide orient="horz" pos="2160"/>
        <p:guide pos="2880"/>
      </p:guideLst>
    </p:cSldViewPr>
  </p:slideViewPr>
  <p:outlineViewPr>
    <p:cViewPr>
      <p:scale>
        <a:sx n="33" d="100"/>
        <a:sy n="33" d="100"/>
      </p:scale>
      <p:origin x="0" y="646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60E96D-3469-49AB-9C08-DCB1034BA53E}" type="datetimeFigureOut">
              <a:rPr lang="zh-CN" altLang="en-US" smtClean="0"/>
              <a:t>2014/5/27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FAF80-362C-4F17-BC9E-6C00E6BAE5AC}" type="slidenum">
              <a:rPr lang="zh-CN" altLang="en-US" smtClean="0"/>
              <a:t>‹#›</a:t>
            </a:fld>
            <a:endParaRPr lang="zh-CN" altLang="en-US"/>
          </a:p>
        </p:txBody>
      </p:sp>
    </p:spTree>
    <p:extLst>
      <p:ext uri="{BB962C8B-B14F-4D97-AF65-F5344CB8AC3E}">
        <p14:creationId xmlns:p14="http://schemas.microsoft.com/office/powerpoint/2010/main" val="4189202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4</a:t>
            </a:fld>
            <a:endParaRPr lang="zh-CN" altLang="en-US"/>
          </a:p>
        </p:txBody>
      </p:sp>
    </p:spTree>
    <p:extLst>
      <p:ext uri="{BB962C8B-B14F-4D97-AF65-F5344CB8AC3E}">
        <p14:creationId xmlns:p14="http://schemas.microsoft.com/office/powerpoint/2010/main" val="1554143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6</a:t>
            </a:fld>
            <a:endParaRPr lang="zh-CN" altLang="en-US"/>
          </a:p>
        </p:txBody>
      </p:sp>
    </p:spTree>
    <p:extLst>
      <p:ext uri="{BB962C8B-B14F-4D97-AF65-F5344CB8AC3E}">
        <p14:creationId xmlns:p14="http://schemas.microsoft.com/office/powerpoint/2010/main" val="1362469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9</a:t>
            </a:fld>
            <a:endParaRPr lang="zh-CN" altLang="en-US"/>
          </a:p>
        </p:txBody>
      </p:sp>
    </p:spTree>
    <p:extLst>
      <p:ext uri="{BB962C8B-B14F-4D97-AF65-F5344CB8AC3E}">
        <p14:creationId xmlns:p14="http://schemas.microsoft.com/office/powerpoint/2010/main" val="1495888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12</a:t>
            </a:fld>
            <a:endParaRPr lang="zh-CN" altLang="en-US"/>
          </a:p>
        </p:txBody>
      </p:sp>
    </p:spTree>
    <p:extLst>
      <p:ext uri="{BB962C8B-B14F-4D97-AF65-F5344CB8AC3E}">
        <p14:creationId xmlns:p14="http://schemas.microsoft.com/office/powerpoint/2010/main" val="2074663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18</a:t>
            </a:fld>
            <a:endParaRPr lang="zh-CN" altLang="en-US"/>
          </a:p>
        </p:txBody>
      </p:sp>
    </p:spTree>
    <p:extLst>
      <p:ext uri="{BB962C8B-B14F-4D97-AF65-F5344CB8AC3E}">
        <p14:creationId xmlns:p14="http://schemas.microsoft.com/office/powerpoint/2010/main" val="64524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19</a:t>
            </a:fld>
            <a:endParaRPr lang="zh-CN" altLang="en-US"/>
          </a:p>
        </p:txBody>
      </p:sp>
    </p:spTree>
    <p:extLst>
      <p:ext uri="{BB962C8B-B14F-4D97-AF65-F5344CB8AC3E}">
        <p14:creationId xmlns:p14="http://schemas.microsoft.com/office/powerpoint/2010/main" val="4010737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20</a:t>
            </a:fld>
            <a:endParaRPr lang="zh-CN" altLang="en-US"/>
          </a:p>
        </p:txBody>
      </p:sp>
    </p:spTree>
    <p:extLst>
      <p:ext uri="{BB962C8B-B14F-4D97-AF65-F5344CB8AC3E}">
        <p14:creationId xmlns:p14="http://schemas.microsoft.com/office/powerpoint/2010/main" val="6462262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t>2014/5/27</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t>‹#›</a:t>
            </a:fld>
            <a:endParaRPr lang="zh-CN" alt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xml"/><Relationship Id="rId5" Type="http://schemas.openxmlformats.org/officeDocument/2006/relationships/slide" Target="slide16.xml"/><Relationship Id="rId4" Type="http://schemas.openxmlformats.org/officeDocument/2006/relationships/slide" Target="slide14.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512" y="404664"/>
            <a:ext cx="8748464" cy="1584176"/>
          </a:xfrm>
        </p:spPr>
        <p:txBody>
          <a:bodyPr>
            <a:normAutofit/>
          </a:bodyPr>
          <a:lstStyle/>
          <a:p>
            <a:r>
              <a:rPr lang="zh-CN" altLang="en-US"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单元</a:t>
            </a:r>
            <a:r>
              <a:rPr lang="en-US" altLang="zh-CN"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1</a:t>
            </a:r>
            <a:r>
              <a:rPr lang="zh-CN" altLang="en-US"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汽车维护制度</a:t>
            </a:r>
            <a:endParaRPr lang="zh-CN" altLang="en-US"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
        <p:nvSpPr>
          <p:cNvPr id="3" name="副标题 2"/>
          <p:cNvSpPr>
            <a:spLocks noGrp="1"/>
          </p:cNvSpPr>
          <p:nvPr>
            <p:ph type="subTitle" idx="1"/>
          </p:nvPr>
        </p:nvSpPr>
        <p:spPr>
          <a:xfrm>
            <a:off x="522288" y="2564904"/>
            <a:ext cx="8062912" cy="3168352"/>
          </a:xfrm>
        </p:spPr>
        <p:txBody>
          <a:bodyPr>
            <a:normAutofit/>
          </a:bodyPr>
          <a:lstStyle/>
          <a:p>
            <a:pPr algn="just"/>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课题</a:t>
            </a:r>
            <a:r>
              <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1  </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日常维护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a:p>
            <a:pPr algn="just"/>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2   </a:t>
            </a:r>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一级维护</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4" action="ppaction://hlinksldjump"/>
              </a:rPr>
              <a:t>         </a:t>
            </a:r>
            <a:endPar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a:p>
            <a:pPr algn="just"/>
            <a:r>
              <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5"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5" action="ppaction://hlinksldjump"/>
              </a:rPr>
              <a:t>3   </a:t>
            </a:r>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5" action="ppaction://hlinksldjump"/>
              </a:rPr>
              <a:t>二级维护</a:t>
            </a:r>
            <a:endParaRPr lang="zh-CN" altLang="en-US"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a:p>
            <a:pPr algn="just"/>
            <a:endParaRPr lang="zh-CN" altLang="en-US"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cs typeface="+mj-cs"/>
            </a:endParaRPr>
          </a:p>
        </p:txBody>
      </p:sp>
    </p:spTree>
    <p:extLst>
      <p:ext uri="{BB962C8B-B14F-4D97-AF65-F5344CB8AC3E}">
        <p14:creationId xmlns:p14="http://schemas.microsoft.com/office/powerpoint/2010/main" val="13174407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620688"/>
            <a:ext cx="7920880" cy="5400600"/>
          </a:xfrm>
        </p:spPr>
        <p:txBody>
          <a:bodyPr>
            <a:noAutofit/>
          </a:bodyPr>
          <a:lstStyle/>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5.</a:t>
            </a:r>
            <a:r>
              <a:rPr lang="zh-CN" altLang="zh-CN" sz="2400" dirty="0">
                <a:latin typeface="Times New Roman" panose="02020603050405020304" pitchFamily="18" charset="0"/>
                <a:cs typeface="Times New Roman" panose="02020603050405020304" pitchFamily="18" charset="0"/>
              </a:rPr>
              <a:t>检查、补充轮胎气压，清除轮胎胎冠上的杂物。</a:t>
            </a:r>
            <a:endParaRPr lang="en-US" altLang="zh-CN" sz="2400" dirty="0">
              <a:latin typeface="Times New Roman" panose="02020603050405020304" pitchFamily="18" charset="0"/>
              <a:cs typeface="Times New Roman" panose="02020603050405020304" pitchFamily="18" charset="0"/>
            </a:endParaRPr>
          </a:p>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6.</a:t>
            </a:r>
            <a:r>
              <a:rPr lang="zh-CN" altLang="zh-CN" sz="2400" dirty="0">
                <a:latin typeface="Times New Roman" panose="02020603050405020304" pitchFamily="18" charset="0"/>
                <a:cs typeface="Times New Roman" panose="02020603050405020304" pitchFamily="18" charset="0"/>
              </a:rPr>
              <a:t>清洁蓄电池</a:t>
            </a:r>
            <a:r>
              <a:rPr lang="zh-CN" altLang="en-US"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1259632" y="2636912"/>
            <a:ext cx="3146095" cy="2592288"/>
          </a:xfrm>
          <a:prstGeom prst="rect">
            <a:avLst/>
          </a:prstGeom>
        </p:spPr>
      </p:pic>
      <p:pic>
        <p:nvPicPr>
          <p:cNvPr id="3" name="图片 2"/>
          <p:cNvPicPr>
            <a:picLocks noChangeAspect="1"/>
          </p:cNvPicPr>
          <p:nvPr/>
        </p:nvPicPr>
        <p:blipFill>
          <a:blip r:embed="rId3"/>
          <a:stretch>
            <a:fillRect/>
          </a:stretch>
        </p:blipFill>
        <p:spPr>
          <a:xfrm>
            <a:off x="4860031" y="2636912"/>
            <a:ext cx="2756877" cy="2592288"/>
          </a:xfrm>
          <a:prstGeom prst="rect">
            <a:avLst/>
          </a:prstGeom>
        </p:spPr>
      </p:pic>
    </p:spTree>
    <p:extLst>
      <p:ext uri="{BB962C8B-B14F-4D97-AF65-F5344CB8AC3E}">
        <p14:creationId xmlns:p14="http://schemas.microsoft.com/office/powerpoint/2010/main" val="23692136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776000" cy="1143000"/>
          </a:xfrm>
        </p:spPr>
        <p:txBody>
          <a:bodyPr/>
          <a:lstStyle/>
          <a:p>
            <a:pPr algn="ctr"/>
            <a:r>
              <a:rPr lang="zh-CN" altLang="zh-CN" b="1" dirty="0" smtClean="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2 </a:t>
            </a:r>
            <a:r>
              <a:rPr lang="zh-CN" altLang="zh-CN" b="1" dirty="0" smtClean="0">
                <a:ln w="6350">
                  <a:solidFill>
                    <a:schemeClr val="accent1">
                      <a:shade val="43000"/>
                    </a:schemeClr>
                  </a:solidFill>
                </a:ln>
                <a:solidFill>
                  <a:srgbClr val="FFFF00"/>
                </a:solidFill>
                <a:effectLst/>
                <a:latin typeface="+mn-ea"/>
                <a:ea typeface="+mn-ea"/>
              </a:rPr>
              <a:t>一级</a:t>
            </a:r>
            <a:r>
              <a:rPr lang="zh-CN" altLang="zh-CN" b="1" dirty="0">
                <a:ln w="6350">
                  <a:solidFill>
                    <a:schemeClr val="accent1">
                      <a:shade val="43000"/>
                    </a:schemeClr>
                  </a:solidFill>
                </a:ln>
                <a:solidFill>
                  <a:srgbClr val="FFFF00"/>
                </a:solidFill>
                <a:effectLst/>
                <a:latin typeface="+mn-ea"/>
                <a:ea typeface="+mn-ea"/>
              </a:rPr>
              <a:t>维护</a:t>
            </a:r>
            <a:endParaRPr lang="en-US" altLang="zh-CN" b="1" dirty="0">
              <a:ln w="6350">
                <a:solidFill>
                  <a:schemeClr val="accent1">
                    <a:shade val="43000"/>
                  </a:schemeClr>
                </a:solidFill>
              </a:ln>
              <a:solidFill>
                <a:srgbClr val="FFFF00"/>
              </a:solidFill>
              <a:effectLst/>
              <a:latin typeface="+mn-ea"/>
              <a:ea typeface="+mn-ea"/>
            </a:endParaRPr>
          </a:p>
        </p:txBody>
      </p:sp>
      <p:sp>
        <p:nvSpPr>
          <p:cNvPr id="6" name="文本框 5"/>
          <p:cNvSpPr txBox="1"/>
          <p:nvPr/>
        </p:nvSpPr>
        <p:spPr>
          <a:xfrm>
            <a:off x="683568" y="1412776"/>
            <a:ext cx="7848872" cy="2197140"/>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zh-CN" altLang="zh-CN" sz="2400" dirty="0">
                <a:solidFill>
                  <a:srgbClr val="FFFF00"/>
                </a:solidFill>
              </a:rPr>
              <a:t>一级维护</a:t>
            </a:r>
            <a:r>
              <a:rPr lang="zh-CN" altLang="zh-CN" sz="2400" dirty="0"/>
              <a:t>是指除日常维护作业外，以清洁、润滑、紧固为作业中心内容，并检查有关制动、操纵等安全部件，由维修企业负责执行的车辆维护作业。</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9792" y="3717031"/>
            <a:ext cx="4032448" cy="2567599"/>
          </a:xfrm>
          <a:prstGeom prst="rect">
            <a:avLst/>
          </a:prstGeom>
          <a:solidFill>
            <a:schemeClr val="tx1"/>
          </a:solidFill>
        </p:spPr>
      </p:pic>
      <p:sp>
        <p:nvSpPr>
          <p:cNvPr id="4" name="文本框 3"/>
          <p:cNvSpPr txBox="1"/>
          <p:nvPr/>
        </p:nvSpPr>
        <p:spPr>
          <a:xfrm>
            <a:off x="2699792" y="6381328"/>
            <a:ext cx="3960440" cy="369332"/>
          </a:xfrm>
          <a:prstGeom prst="rect">
            <a:avLst/>
          </a:prstGeom>
          <a:noFill/>
        </p:spPr>
        <p:txBody>
          <a:bodyPr wrap="square" rtlCol="0">
            <a:spAutoFit/>
          </a:bodyPr>
          <a:lstStyle/>
          <a:p>
            <a:pPr algn="ctr"/>
            <a:r>
              <a:rPr lang="zh-CN" altLang="zh-CN" b="1"/>
              <a:t>一级维护工艺过程</a:t>
            </a:r>
            <a:endParaRPr lang="zh-CN" altLang="en-US" b="1" dirty="0"/>
          </a:p>
        </p:txBody>
      </p:sp>
    </p:spTree>
    <p:extLst>
      <p:ext uri="{BB962C8B-B14F-4D97-AF65-F5344CB8AC3E}">
        <p14:creationId xmlns:p14="http://schemas.microsoft.com/office/powerpoint/2010/main" val="17786096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0004"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一级维护作业内容</a:t>
            </a:r>
            <a:endParaRPr lang="zh-CN" altLang="en-US" sz="3600" b="1" dirty="0">
              <a:solidFill>
                <a:srgbClr val="FFFF00"/>
              </a:solidFill>
              <a:latin typeface="Times New Roman" pitchFamily="18" charset="0"/>
              <a:ea typeface="+mn-ea"/>
              <a:cs typeface="Times New Roman" pitchFamily="18" charset="0"/>
            </a:endParaRPr>
          </a:p>
        </p:txBody>
      </p:sp>
      <p:grpSp>
        <p:nvGrpSpPr>
          <p:cNvPr id="11" name="组合 10"/>
          <p:cNvGrpSpPr/>
          <p:nvPr/>
        </p:nvGrpSpPr>
        <p:grpSpPr>
          <a:xfrm>
            <a:off x="683568" y="1124744"/>
            <a:ext cx="6192688" cy="2413164"/>
            <a:chOff x="683568" y="1124744"/>
            <a:chExt cx="6192688" cy="2413164"/>
          </a:xfrm>
        </p:grpSpPr>
        <p:sp>
          <p:nvSpPr>
            <p:cNvPr id="4" name="文本框 3"/>
            <p:cNvSpPr txBox="1"/>
            <p:nvPr/>
          </p:nvSpPr>
          <p:spPr>
            <a:xfrm>
              <a:off x="683568" y="1340768"/>
              <a:ext cx="3456384" cy="2197140"/>
            </a:xfrm>
            <a:prstGeom prst="rect">
              <a:avLst/>
            </a:prstGeom>
            <a:noFill/>
          </p:spPr>
          <p:txBody>
            <a:bodyPr wrap="square" rtlCol="0">
              <a:spAutoFit/>
            </a:bodyPr>
            <a:lstStyle/>
            <a:p>
              <a:pPr indent="457200" algn="just">
                <a:lnSpc>
                  <a:spcPct val="200000"/>
                </a:lnSpc>
              </a:pPr>
              <a:r>
                <a:rPr lang="en-US" altLang="zh-CN" sz="2400" dirty="0">
                  <a:latin typeface="Times New Roman" panose="02020603050405020304" pitchFamily="18" charset="0"/>
                  <a:cs typeface="Times New Roman" panose="02020603050405020304" pitchFamily="18" charset="0"/>
                </a:rPr>
                <a:t>1</a:t>
              </a:r>
              <a:r>
                <a:rPr lang="en-US" altLang="zh-CN" sz="2400" dirty="0" smtClean="0">
                  <a:latin typeface="Times New Roman" panose="02020603050405020304" pitchFamily="18" charset="0"/>
                  <a:cs typeface="Times New Roman" panose="02020603050405020304" pitchFamily="18" charset="0"/>
                </a:rPr>
                <a:t>.</a:t>
              </a:r>
              <a:r>
                <a:rPr lang="zh-CN" altLang="zh-CN" sz="2400" dirty="0"/>
                <a:t>清洁或更换发动机空气滤清器、机油滤清器和燃油滤清器等</a:t>
              </a:r>
              <a:r>
                <a:rPr lang="zh-CN" altLang="en-US" sz="2400" dirty="0" smtClean="0">
                  <a:latin typeface="Times New Roman" panose="02020603050405020304" pitchFamily="18" charset="0"/>
                  <a:cs typeface="Times New Roman" panose="02020603050405020304" pitchFamily="18" charset="0"/>
                </a:rPr>
                <a:t>。</a:t>
              </a:r>
              <a:endParaRPr lang="en-US" altLang="zh-CN" sz="2400" dirty="0"/>
            </a:p>
          </p:txBody>
        </p:sp>
        <p:pic>
          <p:nvPicPr>
            <p:cNvPr id="3" name="图片 2"/>
            <p:cNvPicPr>
              <a:picLocks noChangeAspect="1"/>
            </p:cNvPicPr>
            <p:nvPr/>
          </p:nvPicPr>
          <p:blipFill>
            <a:blip r:embed="rId3"/>
            <a:stretch>
              <a:fillRect/>
            </a:stretch>
          </p:blipFill>
          <p:spPr>
            <a:xfrm>
              <a:off x="4211960" y="1124744"/>
              <a:ext cx="2664296" cy="2156414"/>
            </a:xfrm>
            <a:prstGeom prst="rect">
              <a:avLst/>
            </a:prstGeom>
          </p:spPr>
        </p:pic>
      </p:grpSp>
      <p:grpSp>
        <p:nvGrpSpPr>
          <p:cNvPr id="12" name="组合 11"/>
          <p:cNvGrpSpPr/>
          <p:nvPr/>
        </p:nvGrpSpPr>
        <p:grpSpPr>
          <a:xfrm>
            <a:off x="725610" y="2492896"/>
            <a:ext cx="8418390" cy="2605539"/>
            <a:chOff x="683568" y="2564904"/>
            <a:chExt cx="8418390" cy="2605539"/>
          </a:xfrm>
        </p:grpSpPr>
        <p:pic>
          <p:nvPicPr>
            <p:cNvPr id="5" name="图片 4"/>
            <p:cNvPicPr>
              <a:picLocks noChangeAspect="1"/>
            </p:cNvPicPr>
            <p:nvPr/>
          </p:nvPicPr>
          <p:blipFill>
            <a:blip r:embed="rId4"/>
            <a:stretch>
              <a:fillRect/>
            </a:stretch>
          </p:blipFill>
          <p:spPr>
            <a:xfrm>
              <a:off x="6444208" y="2564904"/>
              <a:ext cx="2657750" cy="2088232"/>
            </a:xfrm>
            <a:prstGeom prst="rect">
              <a:avLst/>
            </a:prstGeom>
          </p:spPr>
        </p:pic>
        <p:sp>
          <p:nvSpPr>
            <p:cNvPr id="7" name="文本框 6"/>
            <p:cNvSpPr txBox="1"/>
            <p:nvPr/>
          </p:nvSpPr>
          <p:spPr>
            <a:xfrm>
              <a:off x="683568" y="3717032"/>
              <a:ext cx="3456384" cy="1453411"/>
            </a:xfrm>
            <a:prstGeom prst="rect">
              <a:avLst/>
            </a:prstGeom>
            <a:noFill/>
          </p:spPr>
          <p:txBody>
            <a:bodyPr wrap="square" rtlCol="0">
              <a:spAutoFit/>
            </a:bodyPr>
            <a:lstStyle>
              <a:defPPr>
                <a:defRPr lang="zh-CN"/>
              </a:defPPr>
              <a:lvl1pPr indent="457200" algn="just">
                <a:lnSpc>
                  <a:spcPct val="200000"/>
                </a:lnSpc>
                <a:defRPr sz="2400">
                  <a:latin typeface="Times New Roman" panose="02020603050405020304" pitchFamily="18" charset="0"/>
                  <a:cs typeface="Times New Roman" panose="02020603050405020304" pitchFamily="18" charset="0"/>
                </a:defRPr>
              </a:lvl1pPr>
            </a:lstStyle>
            <a:p>
              <a:r>
                <a:rPr lang="en-US" altLang="zh-CN" dirty="0"/>
                <a:t>2.</a:t>
              </a:r>
              <a:r>
                <a:rPr lang="zh-CN" altLang="zh-CN" dirty="0"/>
                <a:t>检查液面高度应符合规定</a:t>
              </a:r>
              <a:r>
                <a:rPr lang="zh-CN" altLang="en-US" dirty="0" smtClean="0"/>
                <a:t>。</a:t>
              </a:r>
              <a:endParaRPr lang="zh-CN" altLang="zh-CN" dirty="0"/>
            </a:p>
          </p:txBody>
        </p:sp>
      </p:grpSp>
      <p:grpSp>
        <p:nvGrpSpPr>
          <p:cNvPr id="13" name="组合 12"/>
          <p:cNvGrpSpPr/>
          <p:nvPr/>
        </p:nvGrpSpPr>
        <p:grpSpPr>
          <a:xfrm>
            <a:off x="683568" y="4365104"/>
            <a:ext cx="6450028" cy="2160240"/>
            <a:chOff x="683568" y="4365104"/>
            <a:chExt cx="6450028" cy="2160240"/>
          </a:xfrm>
        </p:grpSpPr>
        <p:pic>
          <p:nvPicPr>
            <p:cNvPr id="6" name="图片 5"/>
            <p:cNvPicPr>
              <a:picLocks noChangeAspect="1"/>
            </p:cNvPicPr>
            <p:nvPr/>
          </p:nvPicPr>
          <p:blipFill>
            <a:blip r:embed="rId5"/>
            <a:stretch>
              <a:fillRect/>
            </a:stretch>
          </p:blipFill>
          <p:spPr>
            <a:xfrm>
              <a:off x="4211960" y="4365104"/>
              <a:ext cx="2921636" cy="2160240"/>
            </a:xfrm>
            <a:prstGeom prst="rect">
              <a:avLst/>
            </a:prstGeom>
          </p:spPr>
        </p:pic>
        <p:sp>
          <p:nvSpPr>
            <p:cNvPr id="10" name="文本框 9"/>
            <p:cNvSpPr txBox="1"/>
            <p:nvPr/>
          </p:nvSpPr>
          <p:spPr>
            <a:xfrm>
              <a:off x="683568" y="5229200"/>
              <a:ext cx="3384376" cy="1107996"/>
            </a:xfrm>
            <a:prstGeom prst="rect">
              <a:avLst/>
            </a:prstGeom>
            <a:noFill/>
          </p:spPr>
          <p:txBody>
            <a:bodyPr wrap="square" rtlCol="0">
              <a:spAutoFit/>
            </a:bodyPr>
            <a:lstStyle/>
            <a:p>
              <a:pPr indent="457200" algn="just">
                <a:lnSpc>
                  <a:spcPct val="200000"/>
                </a:lnSpc>
              </a:pPr>
              <a:r>
                <a:rPr lang="en-US" altLang="zh-CN" sz="2400" dirty="0">
                  <a:latin typeface="Times New Roman" panose="02020603050405020304" pitchFamily="18" charset="0"/>
                  <a:cs typeface="Times New Roman" panose="02020603050405020304" pitchFamily="18" charset="0"/>
                </a:rPr>
                <a:t>3.</a:t>
              </a:r>
              <a:r>
                <a:rPr lang="zh-CN" altLang="zh-CN" sz="2400" dirty="0">
                  <a:latin typeface="Times New Roman" panose="02020603050405020304" pitchFamily="18" charset="0"/>
                  <a:cs typeface="Times New Roman" panose="02020603050405020304" pitchFamily="18" charset="0"/>
                </a:rPr>
                <a:t>检查校紧连接螺栓</a:t>
              </a:r>
              <a:r>
                <a:rPr lang="zh-CN" altLang="en-US" sz="2400" dirty="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a:p>
              <a:endParaRPr lang="zh-CN" altLang="en-US" dirty="0"/>
            </a:p>
          </p:txBody>
        </p:sp>
      </p:grpSp>
    </p:spTree>
    <p:extLst>
      <p:ext uri="{BB962C8B-B14F-4D97-AF65-F5344CB8AC3E}">
        <p14:creationId xmlns:p14="http://schemas.microsoft.com/office/powerpoint/2010/main" val="2370107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55576" y="620688"/>
            <a:ext cx="4320480" cy="2520280"/>
          </a:xfrm>
        </p:spPr>
        <p:txBody>
          <a:bodyPr>
            <a:noAutofit/>
          </a:bodyPr>
          <a:lstStyle/>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4.</a:t>
            </a:r>
            <a:r>
              <a:rPr lang="zh-CN" altLang="zh-CN" sz="2400" dirty="0">
                <a:latin typeface="Times New Roman" panose="02020603050405020304" pitchFamily="18" charset="0"/>
                <a:cs typeface="Times New Roman" panose="02020603050405020304" pitchFamily="18" charset="0"/>
              </a:rPr>
              <a:t>检查空压机、发电机、空调机皮带磨损、老化程度，调整皮带松紧度。</a:t>
            </a:r>
            <a:endParaRPr lang="en-US" altLang="zh-CN" sz="2400" dirty="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5220072" y="692696"/>
            <a:ext cx="3009900" cy="2552700"/>
          </a:xfrm>
          <a:prstGeom prst="rect">
            <a:avLst/>
          </a:prstGeom>
        </p:spPr>
      </p:pic>
      <p:grpSp>
        <p:nvGrpSpPr>
          <p:cNvPr id="8" name="组合 7"/>
          <p:cNvGrpSpPr/>
          <p:nvPr/>
        </p:nvGrpSpPr>
        <p:grpSpPr>
          <a:xfrm>
            <a:off x="683568" y="3356992"/>
            <a:ext cx="7584504" cy="2935804"/>
            <a:chOff x="683568" y="3140968"/>
            <a:chExt cx="7584504" cy="2935804"/>
          </a:xfrm>
        </p:grpSpPr>
        <p:pic>
          <p:nvPicPr>
            <p:cNvPr id="3" name="图片 2"/>
            <p:cNvPicPr>
              <a:picLocks noChangeAspect="1"/>
            </p:cNvPicPr>
            <p:nvPr/>
          </p:nvPicPr>
          <p:blipFill>
            <a:blip r:embed="rId3"/>
            <a:stretch>
              <a:fillRect/>
            </a:stretch>
          </p:blipFill>
          <p:spPr>
            <a:xfrm>
              <a:off x="5220072" y="3429000"/>
              <a:ext cx="3048000" cy="2333625"/>
            </a:xfrm>
            <a:prstGeom prst="rect">
              <a:avLst/>
            </a:prstGeom>
          </p:spPr>
        </p:pic>
        <p:sp>
          <p:nvSpPr>
            <p:cNvPr id="4" name="文本框 3"/>
            <p:cNvSpPr txBox="1"/>
            <p:nvPr/>
          </p:nvSpPr>
          <p:spPr>
            <a:xfrm>
              <a:off x="683568" y="3140968"/>
              <a:ext cx="4104456" cy="2935804"/>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en-US" altLang="zh-CN" sz="2400" dirty="0">
                  <a:latin typeface="Times New Roman" panose="02020603050405020304" pitchFamily="18" charset="0"/>
                  <a:cs typeface="Times New Roman" panose="02020603050405020304" pitchFamily="18" charset="0"/>
                </a:rPr>
                <a:t>5.</a:t>
              </a:r>
              <a:r>
                <a:rPr lang="zh-CN" altLang="zh-CN" sz="2400" dirty="0">
                  <a:latin typeface="Times New Roman" panose="02020603050405020304" pitchFamily="18" charset="0"/>
                  <a:cs typeface="Times New Roman" panose="02020603050405020304" pitchFamily="18" charset="0"/>
                </a:rPr>
                <a:t>检查转向器液面及密封状况，润滑万向节十字轴、横直拉杆、球头销、转向节等部位。</a:t>
              </a:r>
              <a:endParaRPr lang="en-US" altLang="zh-CN" sz="24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169254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55576" y="476672"/>
            <a:ext cx="4536504" cy="2520280"/>
          </a:xfrm>
        </p:spPr>
        <p:txBody>
          <a:bodyPr>
            <a:noAutofit/>
          </a:bodyPr>
          <a:lstStyle/>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6.</a:t>
            </a:r>
            <a:r>
              <a:rPr lang="zh-CN" altLang="zh-CN" sz="2400" dirty="0">
                <a:latin typeface="Times New Roman" panose="02020603050405020304" pitchFamily="18" charset="0"/>
                <a:cs typeface="Times New Roman" panose="02020603050405020304" pitchFamily="18" charset="0"/>
              </a:rPr>
              <a:t>检查调整离合器操纵机构应灵敏可靠</a:t>
            </a:r>
            <a:r>
              <a:rPr lang="zh-CN" altLang="en-US" sz="2400" dirty="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7.</a:t>
            </a:r>
            <a:r>
              <a:rPr lang="zh-CN" altLang="zh-CN" sz="2400" dirty="0">
                <a:latin typeface="Times New Roman" panose="02020603050405020304" pitchFamily="18" charset="0"/>
                <a:cs typeface="Times New Roman" panose="02020603050405020304" pitchFamily="18" charset="0"/>
              </a:rPr>
              <a:t>检查紧固各制动管路，检查调整制动踏板自由行程。</a:t>
            </a:r>
            <a:endParaRPr lang="en-US" altLang="zh-CN" sz="2400" dirty="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5292080" y="764704"/>
            <a:ext cx="3238500" cy="2847975"/>
          </a:xfrm>
          <a:prstGeom prst="rect">
            <a:avLst/>
          </a:prstGeom>
        </p:spPr>
      </p:pic>
      <p:grpSp>
        <p:nvGrpSpPr>
          <p:cNvPr id="9" name="组合 8"/>
          <p:cNvGrpSpPr/>
          <p:nvPr/>
        </p:nvGrpSpPr>
        <p:grpSpPr>
          <a:xfrm>
            <a:off x="755576" y="3501008"/>
            <a:ext cx="7789862" cy="3194721"/>
            <a:chOff x="755576" y="3501008"/>
            <a:chExt cx="7789862" cy="3194721"/>
          </a:xfrm>
        </p:grpSpPr>
        <p:sp>
          <p:nvSpPr>
            <p:cNvPr id="4" name="文本框 3"/>
            <p:cNvSpPr txBox="1"/>
            <p:nvPr/>
          </p:nvSpPr>
          <p:spPr>
            <a:xfrm>
              <a:off x="755576" y="3501008"/>
              <a:ext cx="4392488" cy="3194721"/>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en-US" altLang="zh-CN" sz="2400" dirty="0">
                  <a:latin typeface="Times New Roman" panose="02020603050405020304" pitchFamily="18" charset="0"/>
                  <a:cs typeface="Times New Roman" panose="02020603050405020304" pitchFamily="18" charset="0"/>
                </a:rPr>
                <a:t>8.</a:t>
              </a:r>
              <a:r>
                <a:rPr lang="zh-CN" altLang="zh-CN" sz="2400" dirty="0">
                  <a:latin typeface="Times New Roman" panose="02020603050405020304" pitchFamily="18" charset="0"/>
                  <a:cs typeface="Times New Roman" panose="02020603050405020304" pitchFamily="18" charset="0"/>
                </a:rPr>
                <a:t>校紧各部连接螺栓。</a:t>
              </a:r>
            </a:p>
            <a:p>
              <a:pPr indent="457200" algn="just">
                <a:lnSpc>
                  <a:spcPct val="200000"/>
                </a:lnSpc>
                <a:spcBef>
                  <a:spcPct val="20000"/>
                </a:spcBef>
                <a:buClr>
                  <a:schemeClr val="tx2"/>
                </a:buClr>
                <a:buSzPct val="60000"/>
              </a:pPr>
              <a:r>
                <a:rPr lang="en-US" altLang="zh-CN" sz="2400" dirty="0">
                  <a:latin typeface="Times New Roman" panose="02020603050405020304" pitchFamily="18" charset="0"/>
                  <a:cs typeface="Times New Roman" panose="02020603050405020304" pitchFamily="18" charset="0"/>
                </a:rPr>
                <a:t>9.</a:t>
              </a:r>
              <a:r>
                <a:rPr lang="zh-CN" altLang="zh-CN" sz="2400" dirty="0">
                  <a:latin typeface="Times New Roman" panose="02020603050405020304" pitchFamily="18" charset="0"/>
                  <a:cs typeface="Times New Roman" panose="02020603050405020304" pitchFamily="18" charset="0"/>
                </a:rPr>
                <a:t>检查、紧固车架、车身及各附件。</a:t>
              </a:r>
            </a:p>
            <a:p>
              <a:pPr indent="457200" algn="just">
                <a:lnSpc>
                  <a:spcPct val="200000"/>
                </a:lnSpc>
                <a:spcBef>
                  <a:spcPct val="20000"/>
                </a:spcBef>
                <a:buClr>
                  <a:schemeClr val="tx2"/>
                </a:buClr>
                <a:buSzPct val="60000"/>
              </a:pPr>
              <a:r>
                <a:rPr lang="en-US" altLang="zh-CN" sz="2400" dirty="0">
                  <a:latin typeface="Times New Roman" panose="02020603050405020304" pitchFamily="18" charset="0"/>
                  <a:cs typeface="Times New Roman" panose="02020603050405020304" pitchFamily="18" charset="0"/>
                </a:rPr>
                <a:t>10.</a:t>
              </a:r>
              <a:r>
                <a:rPr lang="zh-CN" altLang="zh-CN" sz="2400" dirty="0">
                  <a:latin typeface="Times New Roman" panose="02020603050405020304" pitchFamily="18" charset="0"/>
                  <a:cs typeface="Times New Roman" panose="02020603050405020304" pitchFamily="18" charset="0"/>
                </a:rPr>
                <a:t>检查悬架机构</a:t>
              </a:r>
              <a:r>
                <a:rPr lang="zh-CN" altLang="zh-CN" sz="2400" dirty="0" smtClean="0">
                  <a:latin typeface="Times New Roman" panose="02020603050405020304" pitchFamily="18" charset="0"/>
                  <a:cs typeface="Times New Roman" panose="02020603050405020304" pitchFamily="18" charset="0"/>
                </a:rPr>
                <a:t>，连接可靠</a:t>
              </a:r>
              <a:r>
                <a:rPr lang="zh-CN" altLang="en-US" sz="2400" dirty="0" smtClean="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3"/>
            <a:stretch>
              <a:fillRect/>
            </a:stretch>
          </p:blipFill>
          <p:spPr>
            <a:xfrm>
              <a:off x="5364088" y="3933056"/>
              <a:ext cx="3181350" cy="2400300"/>
            </a:xfrm>
            <a:prstGeom prst="rect">
              <a:avLst/>
            </a:prstGeom>
          </p:spPr>
        </p:pic>
      </p:grpSp>
    </p:spTree>
    <p:extLst>
      <p:ext uri="{BB962C8B-B14F-4D97-AF65-F5344CB8AC3E}">
        <p14:creationId xmlns:p14="http://schemas.microsoft.com/office/powerpoint/2010/main" val="1348434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55576" y="476672"/>
            <a:ext cx="4536504" cy="3096344"/>
          </a:xfrm>
        </p:spPr>
        <p:txBody>
          <a:bodyPr>
            <a:noAutofit/>
          </a:bodyPr>
          <a:lstStyle/>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11.</a:t>
            </a:r>
            <a:r>
              <a:rPr lang="zh-CN" altLang="zh-CN" sz="2400" dirty="0">
                <a:latin typeface="Times New Roman" panose="02020603050405020304" pitchFamily="18" charset="0"/>
                <a:cs typeface="Times New Roman" panose="02020603050405020304" pitchFamily="18" charset="0"/>
              </a:rPr>
              <a:t>检查轮胎（包括备胎）</a:t>
            </a:r>
            <a:r>
              <a:rPr lang="zh-CN" altLang="en-US"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12.</a:t>
            </a:r>
            <a:r>
              <a:rPr lang="zh-CN" altLang="zh-CN" sz="2400" dirty="0">
                <a:latin typeface="Times New Roman" panose="02020603050405020304" pitchFamily="18" charset="0"/>
                <a:cs typeface="Times New Roman" panose="02020603050405020304" pitchFamily="18" charset="0"/>
              </a:rPr>
              <a:t>检查蓄电池</a:t>
            </a:r>
            <a:r>
              <a:rPr lang="zh-CN" altLang="en-US"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13.</a:t>
            </a:r>
            <a:r>
              <a:rPr lang="zh-CN" altLang="zh-CN" sz="2400" dirty="0">
                <a:latin typeface="Times New Roman" panose="02020603050405020304" pitchFamily="18" charset="0"/>
                <a:cs typeface="Times New Roman" panose="02020603050405020304" pitchFamily="18" charset="0"/>
              </a:rPr>
              <a:t>检查灯光、仪表、信号装置，齐全有效，安装牢固</a:t>
            </a:r>
            <a:r>
              <a:rPr lang="zh-CN" altLang="en-US"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5364088" y="908720"/>
            <a:ext cx="3209925" cy="2600325"/>
          </a:xfrm>
          <a:prstGeom prst="rect">
            <a:avLst/>
          </a:prstGeom>
        </p:spPr>
      </p:pic>
      <p:grpSp>
        <p:nvGrpSpPr>
          <p:cNvPr id="8" name="组合 7"/>
          <p:cNvGrpSpPr/>
          <p:nvPr/>
        </p:nvGrpSpPr>
        <p:grpSpPr>
          <a:xfrm>
            <a:off x="683568" y="3717032"/>
            <a:ext cx="7928545" cy="2572891"/>
            <a:chOff x="683568" y="3717032"/>
            <a:chExt cx="7928545" cy="2572891"/>
          </a:xfrm>
        </p:grpSpPr>
        <p:sp>
          <p:nvSpPr>
            <p:cNvPr id="4" name="文本框 3"/>
            <p:cNvSpPr txBox="1"/>
            <p:nvPr/>
          </p:nvSpPr>
          <p:spPr>
            <a:xfrm>
              <a:off x="683568" y="3717032"/>
              <a:ext cx="4392488" cy="2265941"/>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en-US" altLang="zh-CN" sz="2400" dirty="0">
                  <a:latin typeface="Times New Roman" panose="02020603050405020304" pitchFamily="18" charset="0"/>
                  <a:cs typeface="Times New Roman" panose="02020603050405020304" pitchFamily="18" charset="0"/>
                </a:rPr>
                <a:t>14.</a:t>
              </a:r>
              <a:r>
                <a:rPr lang="zh-CN" altLang="zh-CN" sz="2400" dirty="0">
                  <a:latin typeface="Times New Roman" panose="02020603050405020304" pitchFamily="18" charset="0"/>
                  <a:cs typeface="Times New Roman" panose="02020603050405020304" pitchFamily="18" charset="0"/>
                </a:rPr>
                <a:t>润滑全车润滑点，各润滑嘴安装正确，齐全</a:t>
              </a:r>
              <a:r>
                <a:rPr lang="zh-CN" altLang="zh-CN" sz="2400" dirty="0" smtClean="0">
                  <a:latin typeface="Times New Roman" panose="02020603050405020304" pitchFamily="18" charset="0"/>
                  <a:cs typeface="Times New Roman" panose="02020603050405020304" pitchFamily="18" charset="0"/>
                </a:rPr>
                <a:t>有效</a:t>
              </a:r>
              <a:r>
                <a:rPr lang="zh-CN" altLang="en-US" sz="2400" dirty="0" smtClean="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a:p>
              <a:pPr indent="457200" algn="just">
                <a:lnSpc>
                  <a:spcPct val="200000"/>
                </a:lnSpc>
                <a:spcBef>
                  <a:spcPct val="20000"/>
                </a:spcBef>
                <a:buClr>
                  <a:schemeClr val="tx2"/>
                </a:buClr>
                <a:buSzPct val="60000"/>
              </a:pPr>
              <a:r>
                <a:rPr lang="en-US" altLang="zh-CN" sz="2400" dirty="0">
                  <a:latin typeface="Times New Roman" panose="02020603050405020304" pitchFamily="18" charset="0"/>
                  <a:cs typeface="Times New Roman" panose="02020603050405020304" pitchFamily="18" charset="0"/>
                </a:rPr>
                <a:t>15.</a:t>
              </a:r>
              <a:r>
                <a:rPr lang="zh-CN" altLang="zh-CN" sz="2400" dirty="0">
                  <a:latin typeface="Times New Roman" panose="02020603050405020304" pitchFamily="18" charset="0"/>
                  <a:cs typeface="Times New Roman" panose="02020603050405020304" pitchFamily="18" charset="0"/>
                </a:rPr>
                <a:t>检查全车</a:t>
              </a:r>
              <a:r>
                <a:rPr lang="zh-CN" altLang="zh-CN" sz="2400" dirty="0" smtClean="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5364088" y="3861048"/>
              <a:ext cx="3248025" cy="2428875"/>
            </a:xfrm>
            <a:prstGeom prst="rect">
              <a:avLst/>
            </a:prstGeom>
          </p:spPr>
        </p:pic>
      </p:grpSp>
    </p:spTree>
    <p:extLst>
      <p:ext uri="{BB962C8B-B14F-4D97-AF65-F5344CB8AC3E}">
        <p14:creationId xmlns:p14="http://schemas.microsoft.com/office/powerpoint/2010/main" val="247708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776000" cy="1143000"/>
          </a:xfrm>
        </p:spPr>
        <p:txBody>
          <a:bodyPr/>
          <a:lstStyle/>
          <a:p>
            <a:pPr algn="ctr"/>
            <a:r>
              <a:rPr lang="zh-CN" altLang="zh-CN" b="1" dirty="0" smtClean="0">
                <a:ln w="6350">
                  <a:solidFill>
                    <a:schemeClr val="accent1">
                      <a:shade val="43000"/>
                    </a:schemeClr>
                  </a:solidFill>
                </a:ln>
                <a:solidFill>
                  <a:srgbClr val="FFFF00"/>
                </a:solidFill>
                <a:effectLst/>
                <a:latin typeface="+mn-ea"/>
                <a:ea typeface="+mn-ea"/>
              </a:rPr>
              <a:t>课题</a:t>
            </a:r>
            <a:r>
              <a:rPr lang="en-US" altLang="zh-CN" b="1" dirty="0">
                <a:ln w="6350">
                  <a:solidFill>
                    <a:schemeClr val="accent1">
                      <a:shade val="43000"/>
                    </a:schemeClr>
                  </a:solidFill>
                </a:ln>
                <a:solidFill>
                  <a:srgbClr val="FFFF00"/>
                </a:solidFill>
                <a:effectLst/>
                <a:latin typeface="+mn-ea"/>
                <a:ea typeface="+mn-ea"/>
              </a:rPr>
              <a:t>3</a:t>
            </a:r>
            <a:r>
              <a:rPr lang="en-US" altLang="zh-CN" b="1" dirty="0" smtClean="0">
                <a:ln w="6350">
                  <a:solidFill>
                    <a:schemeClr val="accent1">
                      <a:shade val="43000"/>
                    </a:schemeClr>
                  </a:solidFill>
                </a:ln>
                <a:solidFill>
                  <a:srgbClr val="FFFF00"/>
                </a:solidFill>
                <a:effectLst/>
                <a:latin typeface="+mn-ea"/>
                <a:ea typeface="+mn-ea"/>
              </a:rPr>
              <a:t> </a:t>
            </a:r>
            <a:r>
              <a:rPr lang="zh-CN" altLang="en-US" b="1" dirty="0" smtClean="0">
                <a:ln w="6350">
                  <a:solidFill>
                    <a:schemeClr val="accent1">
                      <a:shade val="43000"/>
                    </a:schemeClr>
                  </a:solidFill>
                </a:ln>
                <a:solidFill>
                  <a:srgbClr val="FFFF00"/>
                </a:solidFill>
                <a:effectLst/>
                <a:latin typeface="+mn-ea"/>
                <a:ea typeface="+mn-ea"/>
              </a:rPr>
              <a:t>二</a:t>
            </a:r>
            <a:r>
              <a:rPr lang="zh-CN" altLang="zh-CN" b="1" dirty="0" smtClean="0">
                <a:ln w="6350">
                  <a:solidFill>
                    <a:schemeClr val="accent1">
                      <a:shade val="43000"/>
                    </a:schemeClr>
                  </a:solidFill>
                </a:ln>
                <a:solidFill>
                  <a:srgbClr val="FFFF00"/>
                </a:solidFill>
                <a:effectLst/>
                <a:latin typeface="+mn-ea"/>
                <a:ea typeface="+mn-ea"/>
              </a:rPr>
              <a:t>级</a:t>
            </a:r>
            <a:r>
              <a:rPr lang="zh-CN" altLang="zh-CN" b="1" dirty="0">
                <a:ln w="6350">
                  <a:solidFill>
                    <a:schemeClr val="accent1">
                      <a:shade val="43000"/>
                    </a:schemeClr>
                  </a:solidFill>
                </a:ln>
                <a:solidFill>
                  <a:srgbClr val="FFFF00"/>
                </a:solidFill>
                <a:effectLst/>
                <a:latin typeface="+mn-ea"/>
                <a:ea typeface="+mn-ea"/>
              </a:rPr>
              <a:t>维护</a:t>
            </a:r>
            <a:endParaRPr lang="en-US" altLang="zh-CN" b="1" dirty="0">
              <a:ln w="6350">
                <a:solidFill>
                  <a:schemeClr val="accent1">
                    <a:shade val="43000"/>
                  </a:schemeClr>
                </a:solidFill>
              </a:ln>
              <a:solidFill>
                <a:srgbClr val="FFFF00"/>
              </a:solidFill>
              <a:effectLst/>
              <a:latin typeface="+mn-ea"/>
              <a:ea typeface="+mn-ea"/>
            </a:endParaRPr>
          </a:p>
        </p:txBody>
      </p:sp>
      <p:sp>
        <p:nvSpPr>
          <p:cNvPr id="6" name="文本框 5"/>
          <p:cNvSpPr txBox="1"/>
          <p:nvPr/>
        </p:nvSpPr>
        <p:spPr>
          <a:xfrm>
            <a:off x="683568" y="1700808"/>
            <a:ext cx="7848872" cy="3785652"/>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zh-CN" altLang="zh-CN" sz="2400" dirty="0">
                <a:solidFill>
                  <a:srgbClr val="FFFF00"/>
                </a:solidFill>
                <a:latin typeface="Times New Roman" panose="02020603050405020304" pitchFamily="18" charset="0"/>
                <a:cs typeface="Times New Roman" panose="02020603050405020304" pitchFamily="18" charset="0"/>
              </a:rPr>
              <a:t>汽车二级维护</a:t>
            </a:r>
            <a:r>
              <a:rPr lang="zh-CN" altLang="zh-CN" sz="2400" dirty="0">
                <a:latin typeface="Times New Roman" panose="02020603050405020304" pitchFamily="18" charset="0"/>
                <a:cs typeface="Times New Roman" panose="02020603050405020304" pitchFamily="18" charset="0"/>
              </a:rPr>
              <a:t>是指除完成一级维护作业外，以检查、调整转向节、转向摇臂和悬架等经过一定时间使用后容易磨损或变形的安全部件为主，并拆检轮胎，进行轮胎换位，检查调整发动机工况和排气污染控制装置等，由维修企业负责执行的车辆维护作业。</a:t>
            </a:r>
          </a:p>
        </p:txBody>
      </p:sp>
    </p:spTree>
    <p:extLst>
      <p:ext uri="{BB962C8B-B14F-4D97-AF65-F5344CB8AC3E}">
        <p14:creationId xmlns:p14="http://schemas.microsoft.com/office/powerpoint/2010/main" val="9277287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260648"/>
            <a:ext cx="8075240" cy="576064"/>
          </a:xfrm>
        </p:spPr>
        <p:txBody>
          <a:bodyPr>
            <a:noAutofit/>
          </a:bodyPr>
          <a:lstStyle/>
          <a:p>
            <a:pPr marL="0" indent="457200" algn="just">
              <a:lnSpc>
                <a:spcPct val="210000"/>
              </a:lnSpc>
              <a:buNone/>
            </a:pPr>
            <a:r>
              <a:rPr lang="zh-CN" altLang="zh-CN" sz="2400" dirty="0">
                <a:latin typeface="Times New Roman" panose="02020603050405020304" pitchFamily="18" charset="0"/>
                <a:cs typeface="Times New Roman" panose="02020603050405020304" pitchFamily="18" charset="0"/>
              </a:rPr>
              <a:t>二级维护工艺过程</a:t>
            </a:r>
            <a:endParaRPr lang="zh-CN" altLang="en-US" sz="2400" dirty="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1800" y="1196752"/>
            <a:ext cx="3656833" cy="5400600"/>
          </a:xfrm>
          <a:prstGeom prst="rect">
            <a:avLst/>
          </a:prstGeom>
          <a:solidFill>
            <a:schemeClr val="tx1"/>
          </a:solidFill>
        </p:spPr>
      </p:pic>
    </p:spTree>
    <p:extLst>
      <p:ext uri="{BB962C8B-B14F-4D97-AF65-F5344CB8AC3E}">
        <p14:creationId xmlns:p14="http://schemas.microsoft.com/office/powerpoint/2010/main" val="19612186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0004" y="116632"/>
            <a:ext cx="7632848" cy="1109723"/>
          </a:xfrm>
        </p:spPr>
        <p:txBody>
          <a:bodyPr>
            <a:noAutofit/>
          </a:bodyPr>
          <a:lstStyle/>
          <a:p>
            <a:pPr indent="457200" algn="just"/>
            <a:r>
              <a:rPr lang="zh-CN" altLang="en-US" sz="3600" b="1" dirty="0">
                <a:solidFill>
                  <a:srgbClr val="FFFF00"/>
                </a:solidFill>
                <a:latin typeface="Times New Roman" pitchFamily="18" charset="0"/>
                <a:ea typeface="+mn-ea"/>
                <a:cs typeface="Times New Roman" pitchFamily="18" charset="0"/>
              </a:rPr>
              <a:t>一</a:t>
            </a:r>
            <a:r>
              <a:rPr lang="zh-CN" altLang="en-US" sz="3600" b="1" dirty="0" smtClean="0">
                <a:solidFill>
                  <a:srgbClr val="FFFF00"/>
                </a:solidFill>
                <a:latin typeface="Times New Roman" pitchFamily="18" charset="0"/>
                <a:ea typeface="+mn-ea"/>
                <a:cs typeface="Times New Roman" pitchFamily="18" charset="0"/>
              </a:rPr>
              <a:t>、</a:t>
            </a:r>
            <a:r>
              <a:rPr lang="zh-CN" altLang="zh-CN" sz="3600" b="1" dirty="0">
                <a:solidFill>
                  <a:srgbClr val="FFFF00"/>
                </a:solidFill>
                <a:latin typeface="Times New Roman" pitchFamily="18" charset="0"/>
                <a:ea typeface="+mn-ea"/>
                <a:cs typeface="Times New Roman" pitchFamily="18" charset="0"/>
              </a:rPr>
              <a:t>汽车二级维护作业主要内容及技术要求</a:t>
            </a:r>
            <a:endParaRPr lang="zh-CN" altLang="en-US" sz="3600" b="1" dirty="0">
              <a:solidFill>
                <a:srgbClr val="FFFF00"/>
              </a:solidFill>
              <a:latin typeface="Times New Roman" pitchFamily="18" charset="0"/>
              <a:ea typeface="+mn-ea"/>
              <a:cs typeface="Times New Roman" pitchFamily="18" charset="0"/>
            </a:endParaRPr>
          </a:p>
        </p:txBody>
      </p:sp>
      <p:sp>
        <p:nvSpPr>
          <p:cNvPr id="4" name="文本框 3"/>
          <p:cNvSpPr txBox="1"/>
          <p:nvPr/>
        </p:nvSpPr>
        <p:spPr>
          <a:xfrm>
            <a:off x="683568" y="1196752"/>
            <a:ext cx="7992888" cy="611001"/>
          </a:xfrm>
          <a:prstGeom prst="rect">
            <a:avLst/>
          </a:prstGeom>
          <a:noFill/>
        </p:spPr>
        <p:txBody>
          <a:bodyPr wrap="square" rtlCol="0">
            <a:spAutoFit/>
          </a:bodyPr>
          <a:lstStyle/>
          <a:p>
            <a:pPr indent="457200" algn="ctr">
              <a:lnSpc>
                <a:spcPct val="200000"/>
              </a:lnSpc>
            </a:pPr>
            <a:r>
              <a:rPr lang="zh-CN" altLang="zh-CN" sz="2000" b="1" dirty="0"/>
              <a:t>汽车二级维护作业主要内容及技术</a:t>
            </a:r>
            <a:r>
              <a:rPr lang="zh-CN" altLang="zh-CN" sz="2000" b="1" dirty="0" smtClean="0"/>
              <a:t>要求</a:t>
            </a:r>
            <a:r>
              <a:rPr lang="zh-CN" altLang="en-US" sz="2000" b="1" dirty="0" smtClean="0"/>
              <a:t>（部分）</a:t>
            </a:r>
            <a:endParaRPr lang="en-US" altLang="zh-CN" sz="2000" b="1" dirty="0" smtClean="0">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971600" y="1844824"/>
            <a:ext cx="7674846" cy="4883993"/>
          </a:xfrm>
          <a:prstGeom prst="rect">
            <a:avLst/>
          </a:prstGeom>
        </p:spPr>
      </p:pic>
    </p:spTree>
    <p:extLst>
      <p:ext uri="{BB962C8B-B14F-4D97-AF65-F5344CB8AC3E}">
        <p14:creationId xmlns:p14="http://schemas.microsoft.com/office/powerpoint/2010/main" val="25050075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0"/>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二、二级维护作业前的检测项目</a:t>
            </a:r>
            <a:endParaRPr lang="zh-CN" altLang="en-US" sz="3600" b="1" dirty="0">
              <a:solidFill>
                <a:srgbClr val="FFFF00"/>
              </a:solidFill>
              <a:latin typeface="Times New Roman" pitchFamily="18" charset="0"/>
              <a:ea typeface="+mn-ea"/>
              <a:cs typeface="Times New Roman" pitchFamily="18" charset="0"/>
            </a:endParaRPr>
          </a:p>
        </p:txBody>
      </p:sp>
      <p:sp>
        <p:nvSpPr>
          <p:cNvPr id="4" name="文本框 3"/>
          <p:cNvSpPr txBox="1"/>
          <p:nvPr/>
        </p:nvSpPr>
        <p:spPr>
          <a:xfrm>
            <a:off x="683568" y="886940"/>
            <a:ext cx="7776864" cy="615233"/>
          </a:xfrm>
          <a:prstGeom prst="rect">
            <a:avLst/>
          </a:prstGeom>
          <a:noFill/>
        </p:spPr>
        <p:txBody>
          <a:bodyPr wrap="square" rtlCol="0">
            <a:spAutoFit/>
          </a:bodyPr>
          <a:lstStyle/>
          <a:p>
            <a:pPr indent="457200" algn="ctr">
              <a:lnSpc>
                <a:spcPct val="200000"/>
              </a:lnSpc>
            </a:pPr>
            <a:r>
              <a:rPr lang="zh-CN" altLang="zh-CN" sz="2000" b="1"/>
              <a:t>汽车二级维护前的检测项目</a:t>
            </a:r>
            <a:endParaRPr lang="zh-CN" altLang="zh-CN" sz="2000" b="1" dirty="0"/>
          </a:p>
        </p:txBody>
      </p:sp>
      <p:pic>
        <p:nvPicPr>
          <p:cNvPr id="3" name="图片 2"/>
          <p:cNvPicPr>
            <a:picLocks noChangeAspect="1"/>
          </p:cNvPicPr>
          <p:nvPr/>
        </p:nvPicPr>
        <p:blipFill>
          <a:blip r:embed="rId3"/>
          <a:stretch>
            <a:fillRect/>
          </a:stretch>
        </p:blipFill>
        <p:spPr>
          <a:xfrm>
            <a:off x="251520" y="1916832"/>
            <a:ext cx="8763000" cy="4667250"/>
          </a:xfrm>
          <a:prstGeom prst="rect">
            <a:avLst/>
          </a:prstGeom>
        </p:spPr>
      </p:pic>
    </p:spTree>
    <p:extLst>
      <p:ext uri="{BB962C8B-B14F-4D97-AF65-F5344CB8AC3E}">
        <p14:creationId xmlns:p14="http://schemas.microsoft.com/office/powerpoint/2010/main" val="3247138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1196752"/>
            <a:ext cx="7920880" cy="4752528"/>
          </a:xfrm>
        </p:spPr>
        <p:txBody>
          <a:bodyPr>
            <a:noAutofit/>
          </a:bodyPr>
          <a:lstStyle/>
          <a:p>
            <a:pPr marL="0" indent="457200">
              <a:lnSpc>
                <a:spcPct val="200000"/>
              </a:lnSpc>
              <a:buNone/>
            </a:pPr>
            <a:r>
              <a:rPr lang="zh-CN" altLang="zh-CN" sz="2400" dirty="0">
                <a:solidFill>
                  <a:srgbClr val="FFFF00"/>
                </a:solidFill>
              </a:rPr>
              <a:t>汽车维护</a:t>
            </a:r>
            <a:r>
              <a:rPr lang="zh-CN" altLang="zh-CN" sz="2400" dirty="0"/>
              <a:t>是指为维持汽车完好技术状况或工作能力而进行的</a:t>
            </a:r>
            <a:r>
              <a:rPr lang="zh-CN" altLang="zh-CN" sz="2400" dirty="0" smtClean="0"/>
              <a:t>作业</a:t>
            </a:r>
            <a:r>
              <a:rPr lang="zh-CN" altLang="en-US" sz="2400" dirty="0" smtClean="0"/>
              <a:t>，</a:t>
            </a:r>
            <a:r>
              <a:rPr lang="zh-CN" altLang="zh-CN" sz="2400" dirty="0" smtClean="0"/>
              <a:t>应贯彻</a:t>
            </a:r>
            <a:r>
              <a:rPr lang="zh-CN" altLang="en-US" sz="2400" dirty="0"/>
              <a:t>“</a:t>
            </a:r>
            <a:r>
              <a:rPr lang="zh-CN" altLang="zh-CN" sz="2400" dirty="0" smtClean="0"/>
              <a:t>预防为主</a:t>
            </a:r>
            <a:r>
              <a:rPr lang="zh-CN" altLang="zh-CN" sz="2400" dirty="0"/>
              <a:t>、强制</a:t>
            </a:r>
            <a:r>
              <a:rPr lang="zh-CN" altLang="zh-CN" sz="2400" dirty="0" smtClean="0"/>
              <a:t>维护</a:t>
            </a:r>
            <a:r>
              <a:rPr lang="zh-CN" altLang="en-US" sz="2400" dirty="0"/>
              <a:t>”</a:t>
            </a:r>
            <a:r>
              <a:rPr lang="zh-CN" altLang="zh-CN" sz="2400" dirty="0" smtClean="0"/>
              <a:t>的</a:t>
            </a:r>
            <a:r>
              <a:rPr lang="zh-CN" altLang="zh-CN" sz="2400" dirty="0"/>
              <a:t>原则</a:t>
            </a:r>
            <a:r>
              <a:rPr lang="zh-CN" altLang="zh-CN" sz="2400" dirty="0" smtClean="0"/>
              <a:t>。</a:t>
            </a:r>
            <a:endParaRPr lang="en-US" altLang="zh-CN" sz="2400" dirty="0" smtClean="0"/>
          </a:p>
          <a:p>
            <a:pPr marL="0" indent="457200">
              <a:lnSpc>
                <a:spcPct val="200000"/>
              </a:lnSpc>
              <a:buNone/>
            </a:pPr>
            <a:r>
              <a:rPr lang="zh-CN" altLang="zh-CN" sz="2400" dirty="0"/>
              <a:t>汽车维护分为</a:t>
            </a:r>
            <a:r>
              <a:rPr lang="zh-CN" altLang="zh-CN" sz="2400" dirty="0">
                <a:solidFill>
                  <a:srgbClr val="FFFF00"/>
                </a:solidFill>
              </a:rPr>
              <a:t>日常维护</a:t>
            </a:r>
            <a:r>
              <a:rPr lang="zh-CN" altLang="zh-CN" sz="2400" dirty="0"/>
              <a:t>、</a:t>
            </a:r>
            <a:r>
              <a:rPr lang="zh-CN" altLang="zh-CN" sz="2400" dirty="0">
                <a:solidFill>
                  <a:srgbClr val="FFFF00"/>
                </a:solidFill>
              </a:rPr>
              <a:t>一级维护</a:t>
            </a:r>
            <a:r>
              <a:rPr lang="zh-CN" altLang="zh-CN" sz="2400" dirty="0"/>
              <a:t>、</a:t>
            </a:r>
            <a:r>
              <a:rPr lang="zh-CN" altLang="zh-CN" sz="2400" dirty="0">
                <a:solidFill>
                  <a:srgbClr val="FFFF00"/>
                </a:solidFill>
              </a:rPr>
              <a:t>二级维护</a:t>
            </a:r>
            <a:r>
              <a:rPr lang="zh-CN" altLang="zh-CN" sz="2400" dirty="0"/>
              <a:t>。</a:t>
            </a:r>
          </a:p>
          <a:p>
            <a:pPr marL="0" indent="457200">
              <a:lnSpc>
                <a:spcPct val="200000"/>
              </a:lnSpc>
              <a:buNone/>
            </a:pPr>
            <a:r>
              <a:rPr lang="zh-CN" altLang="zh-CN" sz="2400" dirty="0"/>
              <a:t>日常维护由汽车驾驶员在日常出车时进行；一级、二级维护由专业维修工负责实施。</a:t>
            </a:r>
          </a:p>
        </p:txBody>
      </p:sp>
    </p:spTree>
    <p:extLst>
      <p:ext uri="{BB962C8B-B14F-4D97-AF65-F5344CB8AC3E}">
        <p14:creationId xmlns:p14="http://schemas.microsoft.com/office/powerpoint/2010/main" val="2935500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88640"/>
            <a:ext cx="7776864"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二</a:t>
            </a:r>
            <a:r>
              <a:rPr lang="zh-CN" altLang="zh-CN" sz="3600" b="1" dirty="0" smtClean="0">
                <a:solidFill>
                  <a:srgbClr val="FFFF00"/>
                </a:solidFill>
                <a:latin typeface="Times New Roman" pitchFamily="18" charset="0"/>
                <a:ea typeface="+mn-ea"/>
                <a:cs typeface="Times New Roman" pitchFamily="18" charset="0"/>
              </a:rPr>
              <a:t>、汽车</a:t>
            </a:r>
            <a:r>
              <a:rPr lang="zh-CN" altLang="zh-CN" sz="3600" b="1" dirty="0">
                <a:solidFill>
                  <a:srgbClr val="FFFF00"/>
                </a:solidFill>
                <a:latin typeface="Times New Roman" pitchFamily="18" charset="0"/>
                <a:ea typeface="+mn-ea"/>
                <a:cs typeface="Times New Roman" pitchFamily="18" charset="0"/>
              </a:rPr>
              <a:t>二级维护常用的检测设备、仪器</a:t>
            </a:r>
            <a:endParaRPr lang="zh-CN" altLang="en-US" sz="3600" b="1" dirty="0">
              <a:solidFill>
                <a:srgbClr val="FFFF00"/>
              </a:solidFill>
              <a:latin typeface="Times New Roman" pitchFamily="18" charset="0"/>
              <a:ea typeface="+mn-ea"/>
              <a:cs typeface="Times New Roman" pitchFamily="18" charset="0"/>
            </a:endParaRPr>
          </a:p>
        </p:txBody>
      </p:sp>
      <p:pic>
        <p:nvPicPr>
          <p:cNvPr id="5" name="图片 4"/>
          <p:cNvPicPr>
            <a:picLocks noChangeAspect="1"/>
          </p:cNvPicPr>
          <p:nvPr/>
        </p:nvPicPr>
        <p:blipFill>
          <a:blip r:embed="rId3"/>
          <a:stretch>
            <a:fillRect/>
          </a:stretch>
        </p:blipFill>
        <p:spPr>
          <a:xfrm>
            <a:off x="827584" y="2492896"/>
            <a:ext cx="2324100" cy="2705100"/>
          </a:xfrm>
          <a:prstGeom prst="rect">
            <a:avLst/>
          </a:prstGeom>
        </p:spPr>
      </p:pic>
      <p:pic>
        <p:nvPicPr>
          <p:cNvPr id="6" name="图片 5"/>
          <p:cNvPicPr>
            <a:picLocks noChangeAspect="1"/>
          </p:cNvPicPr>
          <p:nvPr/>
        </p:nvPicPr>
        <p:blipFill>
          <a:blip r:embed="rId4"/>
          <a:stretch>
            <a:fillRect/>
          </a:stretch>
        </p:blipFill>
        <p:spPr>
          <a:xfrm>
            <a:off x="3491880" y="2924944"/>
            <a:ext cx="2743200" cy="1447800"/>
          </a:xfrm>
          <a:prstGeom prst="rect">
            <a:avLst/>
          </a:prstGeom>
        </p:spPr>
      </p:pic>
      <p:pic>
        <p:nvPicPr>
          <p:cNvPr id="7" name="图片 6"/>
          <p:cNvPicPr>
            <a:picLocks noChangeAspect="1"/>
          </p:cNvPicPr>
          <p:nvPr/>
        </p:nvPicPr>
        <p:blipFill>
          <a:blip r:embed="rId5"/>
          <a:stretch>
            <a:fillRect/>
          </a:stretch>
        </p:blipFill>
        <p:spPr>
          <a:xfrm>
            <a:off x="6588224" y="2636912"/>
            <a:ext cx="2428875" cy="2057400"/>
          </a:xfrm>
          <a:prstGeom prst="rect">
            <a:avLst/>
          </a:prstGeom>
        </p:spPr>
      </p:pic>
      <p:sp>
        <p:nvSpPr>
          <p:cNvPr id="12" name="文本框 11"/>
          <p:cNvSpPr txBox="1"/>
          <p:nvPr/>
        </p:nvSpPr>
        <p:spPr>
          <a:xfrm>
            <a:off x="755576" y="5373216"/>
            <a:ext cx="2592288" cy="369332"/>
          </a:xfrm>
          <a:prstGeom prst="rect">
            <a:avLst/>
          </a:prstGeom>
          <a:noFill/>
        </p:spPr>
        <p:txBody>
          <a:bodyPr wrap="square" rtlCol="0">
            <a:spAutoFit/>
          </a:bodyPr>
          <a:lstStyle/>
          <a:p>
            <a:r>
              <a:rPr lang="zh-CN" altLang="zh-CN" b="1" dirty="0"/>
              <a:t>发动机综合性能检测仪</a:t>
            </a:r>
            <a:endParaRPr lang="zh-CN" altLang="en-US" b="1" dirty="0"/>
          </a:p>
        </p:txBody>
      </p:sp>
      <p:sp>
        <p:nvSpPr>
          <p:cNvPr id="13" name="文本框 12"/>
          <p:cNvSpPr txBox="1"/>
          <p:nvPr/>
        </p:nvSpPr>
        <p:spPr>
          <a:xfrm>
            <a:off x="3563888" y="5373216"/>
            <a:ext cx="2592288" cy="369332"/>
          </a:xfrm>
          <a:prstGeom prst="rect">
            <a:avLst/>
          </a:prstGeom>
          <a:noFill/>
        </p:spPr>
        <p:txBody>
          <a:bodyPr wrap="square" rtlCol="0">
            <a:spAutoFit/>
          </a:bodyPr>
          <a:lstStyle/>
          <a:p>
            <a:pPr algn="ctr"/>
            <a:r>
              <a:rPr lang="zh-CN" altLang="zh-CN" b="1" dirty="0"/>
              <a:t>无负荷测功仪</a:t>
            </a:r>
            <a:endParaRPr lang="zh-CN" altLang="en-US" b="1" dirty="0"/>
          </a:p>
        </p:txBody>
      </p:sp>
      <p:sp>
        <p:nvSpPr>
          <p:cNvPr id="14" name="文本框 13"/>
          <p:cNvSpPr txBox="1"/>
          <p:nvPr/>
        </p:nvSpPr>
        <p:spPr>
          <a:xfrm>
            <a:off x="6444208" y="5373216"/>
            <a:ext cx="2592288" cy="369332"/>
          </a:xfrm>
          <a:prstGeom prst="rect">
            <a:avLst/>
          </a:prstGeom>
          <a:noFill/>
        </p:spPr>
        <p:txBody>
          <a:bodyPr wrap="square" rtlCol="0">
            <a:spAutoFit/>
          </a:bodyPr>
          <a:lstStyle/>
          <a:p>
            <a:pPr algn="ctr"/>
            <a:r>
              <a:rPr lang="zh-CN" altLang="zh-CN" b="1" dirty="0"/>
              <a:t>示波仪</a:t>
            </a:r>
            <a:endParaRPr lang="zh-CN" altLang="en-US" b="1" dirty="0"/>
          </a:p>
        </p:txBody>
      </p:sp>
    </p:spTree>
    <p:extLst>
      <p:ext uri="{BB962C8B-B14F-4D97-AF65-F5344CB8AC3E}">
        <p14:creationId xmlns:p14="http://schemas.microsoft.com/office/powerpoint/2010/main" val="8851307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827584" y="2708920"/>
            <a:ext cx="2592288" cy="2313548"/>
            <a:chOff x="827584" y="2708920"/>
            <a:chExt cx="2592288" cy="2313548"/>
          </a:xfrm>
        </p:grpSpPr>
        <p:pic>
          <p:nvPicPr>
            <p:cNvPr id="4" name="图片 3"/>
            <p:cNvPicPr>
              <a:picLocks noChangeAspect="1"/>
            </p:cNvPicPr>
            <p:nvPr/>
          </p:nvPicPr>
          <p:blipFill>
            <a:blip r:embed="rId2"/>
            <a:stretch>
              <a:fillRect/>
            </a:stretch>
          </p:blipFill>
          <p:spPr>
            <a:xfrm>
              <a:off x="899592" y="2708920"/>
              <a:ext cx="2476500" cy="1905000"/>
            </a:xfrm>
            <a:prstGeom prst="rect">
              <a:avLst/>
            </a:prstGeom>
          </p:spPr>
        </p:pic>
        <p:sp>
          <p:nvSpPr>
            <p:cNvPr id="8" name="文本框 7"/>
            <p:cNvSpPr txBox="1"/>
            <p:nvPr/>
          </p:nvSpPr>
          <p:spPr>
            <a:xfrm>
              <a:off x="827584" y="4653136"/>
              <a:ext cx="2592288" cy="369332"/>
            </a:xfrm>
            <a:prstGeom prst="rect">
              <a:avLst/>
            </a:prstGeom>
            <a:noFill/>
          </p:spPr>
          <p:txBody>
            <a:bodyPr wrap="square" rtlCol="0">
              <a:spAutoFit/>
            </a:bodyPr>
            <a:lstStyle/>
            <a:p>
              <a:pPr algn="ctr"/>
              <a:r>
                <a:rPr lang="zh-CN" altLang="zh-CN" b="1" dirty="0"/>
                <a:t>烟度计</a:t>
              </a:r>
              <a:endParaRPr lang="zh-CN" altLang="en-US" b="1" dirty="0"/>
            </a:p>
          </p:txBody>
        </p:sp>
      </p:grpSp>
      <p:grpSp>
        <p:nvGrpSpPr>
          <p:cNvPr id="13" name="组合 12"/>
          <p:cNvGrpSpPr/>
          <p:nvPr/>
        </p:nvGrpSpPr>
        <p:grpSpPr>
          <a:xfrm>
            <a:off x="3491880" y="404664"/>
            <a:ext cx="2808312" cy="2601580"/>
            <a:chOff x="3635896" y="4149080"/>
            <a:chExt cx="2592288" cy="2601580"/>
          </a:xfrm>
        </p:grpSpPr>
        <p:pic>
          <p:nvPicPr>
            <p:cNvPr id="5" name="图片 4"/>
            <p:cNvPicPr>
              <a:picLocks noChangeAspect="1"/>
            </p:cNvPicPr>
            <p:nvPr/>
          </p:nvPicPr>
          <p:blipFill>
            <a:blip r:embed="rId3"/>
            <a:stretch>
              <a:fillRect/>
            </a:stretch>
          </p:blipFill>
          <p:spPr>
            <a:xfrm>
              <a:off x="3923928" y="4149080"/>
              <a:ext cx="1914525" cy="2200275"/>
            </a:xfrm>
            <a:prstGeom prst="rect">
              <a:avLst/>
            </a:prstGeom>
          </p:spPr>
        </p:pic>
        <p:sp>
          <p:nvSpPr>
            <p:cNvPr id="9" name="文本框 8"/>
            <p:cNvSpPr txBox="1"/>
            <p:nvPr/>
          </p:nvSpPr>
          <p:spPr>
            <a:xfrm>
              <a:off x="3635896" y="6381328"/>
              <a:ext cx="2592288" cy="369332"/>
            </a:xfrm>
            <a:prstGeom prst="rect">
              <a:avLst/>
            </a:prstGeom>
            <a:noFill/>
          </p:spPr>
          <p:txBody>
            <a:bodyPr wrap="square" rtlCol="0">
              <a:spAutoFit/>
            </a:bodyPr>
            <a:lstStyle/>
            <a:p>
              <a:pPr algn="ctr"/>
              <a:r>
                <a:rPr lang="zh-CN" altLang="zh-CN" b="1" dirty="0"/>
                <a:t>曲轴箱窜气测量仪</a:t>
              </a:r>
              <a:endParaRPr lang="zh-CN" altLang="en-US" b="1" dirty="0"/>
            </a:p>
          </p:txBody>
        </p:sp>
      </p:grpSp>
      <p:grpSp>
        <p:nvGrpSpPr>
          <p:cNvPr id="15" name="组合 14"/>
          <p:cNvGrpSpPr/>
          <p:nvPr/>
        </p:nvGrpSpPr>
        <p:grpSpPr>
          <a:xfrm>
            <a:off x="6012160" y="2636912"/>
            <a:ext cx="2592288" cy="2529572"/>
            <a:chOff x="6012160" y="2636912"/>
            <a:chExt cx="2592288" cy="2529572"/>
          </a:xfrm>
        </p:grpSpPr>
        <p:pic>
          <p:nvPicPr>
            <p:cNvPr id="6" name="图片 5"/>
            <p:cNvPicPr>
              <a:picLocks noChangeAspect="1"/>
            </p:cNvPicPr>
            <p:nvPr/>
          </p:nvPicPr>
          <p:blipFill>
            <a:blip r:embed="rId4"/>
            <a:stretch>
              <a:fillRect/>
            </a:stretch>
          </p:blipFill>
          <p:spPr>
            <a:xfrm>
              <a:off x="6444208" y="2636912"/>
              <a:ext cx="1876425" cy="2133600"/>
            </a:xfrm>
            <a:prstGeom prst="rect">
              <a:avLst/>
            </a:prstGeom>
          </p:spPr>
        </p:pic>
        <p:sp>
          <p:nvSpPr>
            <p:cNvPr id="10" name="文本框 9"/>
            <p:cNvSpPr txBox="1"/>
            <p:nvPr/>
          </p:nvSpPr>
          <p:spPr>
            <a:xfrm>
              <a:off x="6012160" y="4797152"/>
              <a:ext cx="2592288" cy="369332"/>
            </a:xfrm>
            <a:prstGeom prst="rect">
              <a:avLst/>
            </a:prstGeom>
            <a:noFill/>
          </p:spPr>
          <p:txBody>
            <a:bodyPr wrap="square" rtlCol="0">
              <a:spAutoFit/>
            </a:bodyPr>
            <a:lstStyle/>
            <a:p>
              <a:pPr algn="ctr"/>
              <a:r>
                <a:rPr lang="zh-CN" altLang="zh-CN" b="1" dirty="0"/>
                <a:t>润滑油质分析仪</a:t>
              </a:r>
              <a:endParaRPr lang="zh-CN" altLang="en-US" b="1" dirty="0"/>
            </a:p>
          </p:txBody>
        </p:sp>
      </p:grpSp>
      <p:grpSp>
        <p:nvGrpSpPr>
          <p:cNvPr id="14" name="组合 13"/>
          <p:cNvGrpSpPr/>
          <p:nvPr/>
        </p:nvGrpSpPr>
        <p:grpSpPr>
          <a:xfrm>
            <a:off x="3563888" y="4262048"/>
            <a:ext cx="2592288" cy="2601580"/>
            <a:chOff x="3563888" y="404664"/>
            <a:chExt cx="2592288" cy="2601580"/>
          </a:xfrm>
        </p:grpSpPr>
        <p:pic>
          <p:nvPicPr>
            <p:cNvPr id="7" name="图片 6"/>
            <p:cNvPicPr>
              <a:picLocks noChangeAspect="1"/>
            </p:cNvPicPr>
            <p:nvPr/>
          </p:nvPicPr>
          <p:blipFill>
            <a:blip r:embed="rId5"/>
            <a:stretch>
              <a:fillRect/>
            </a:stretch>
          </p:blipFill>
          <p:spPr>
            <a:xfrm>
              <a:off x="3707904" y="404664"/>
              <a:ext cx="2333625" cy="2114550"/>
            </a:xfrm>
            <a:prstGeom prst="rect">
              <a:avLst/>
            </a:prstGeom>
          </p:spPr>
        </p:pic>
        <p:sp>
          <p:nvSpPr>
            <p:cNvPr id="11" name="文本框 10"/>
            <p:cNvSpPr txBox="1"/>
            <p:nvPr/>
          </p:nvSpPr>
          <p:spPr>
            <a:xfrm>
              <a:off x="3563888" y="2636912"/>
              <a:ext cx="2592288" cy="369332"/>
            </a:xfrm>
            <a:prstGeom prst="rect">
              <a:avLst/>
            </a:prstGeom>
            <a:noFill/>
          </p:spPr>
          <p:txBody>
            <a:bodyPr wrap="square" rtlCol="0">
              <a:spAutoFit/>
            </a:bodyPr>
            <a:lstStyle/>
            <a:p>
              <a:pPr algn="ctr"/>
              <a:r>
                <a:rPr lang="zh-CN" altLang="zh-CN" b="1"/>
                <a:t>气缸压力表</a:t>
              </a:r>
              <a:endParaRPr lang="zh-CN" altLang="en-US" b="1" dirty="0"/>
            </a:p>
          </p:txBody>
        </p:sp>
      </p:grpSp>
    </p:spTree>
    <p:extLst>
      <p:ext uri="{BB962C8B-B14F-4D97-AF65-F5344CB8AC3E}">
        <p14:creationId xmlns:p14="http://schemas.microsoft.com/office/powerpoint/2010/main" val="45852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776000" cy="1143000"/>
          </a:xfrm>
        </p:spPr>
        <p:txBody>
          <a:bodyPr/>
          <a:lstStyle/>
          <a:p>
            <a:pPr algn="ctr"/>
            <a:r>
              <a:rPr lang="zh-CN" altLang="zh-CN" b="1" dirty="0">
                <a:ln w="6350">
                  <a:solidFill>
                    <a:schemeClr val="accent1">
                      <a:shade val="43000"/>
                    </a:schemeClr>
                  </a:solidFill>
                </a:ln>
                <a:solidFill>
                  <a:srgbClr val="FFFF00"/>
                </a:solidFill>
                <a:effectLst/>
                <a:latin typeface="+mn-ea"/>
                <a:ea typeface="+mn-ea"/>
              </a:rPr>
              <a:t>课题</a:t>
            </a:r>
            <a:r>
              <a:rPr lang="en-US" altLang="zh-CN" b="1" dirty="0">
                <a:ln w="6350">
                  <a:solidFill>
                    <a:schemeClr val="accent1">
                      <a:shade val="43000"/>
                    </a:schemeClr>
                  </a:solidFill>
                </a:ln>
                <a:solidFill>
                  <a:srgbClr val="FFFF00"/>
                </a:solidFill>
                <a:effectLst/>
                <a:latin typeface="+mn-ea"/>
                <a:ea typeface="+mn-ea"/>
              </a:rPr>
              <a:t>1  </a:t>
            </a:r>
            <a:r>
              <a:rPr lang="zh-CN" altLang="zh-CN" b="1" dirty="0">
                <a:ln w="6350">
                  <a:solidFill>
                    <a:schemeClr val="accent1">
                      <a:shade val="43000"/>
                    </a:schemeClr>
                  </a:solidFill>
                </a:ln>
                <a:solidFill>
                  <a:srgbClr val="FFFF00"/>
                </a:solidFill>
                <a:effectLst/>
                <a:latin typeface="+mn-ea"/>
                <a:ea typeface="+mn-ea"/>
              </a:rPr>
              <a:t>日常维护</a:t>
            </a:r>
            <a:endParaRPr lang="en-US" altLang="zh-CN" b="1" dirty="0">
              <a:ln w="6350">
                <a:solidFill>
                  <a:schemeClr val="accent1">
                    <a:shade val="43000"/>
                  </a:schemeClr>
                </a:solidFill>
              </a:ln>
              <a:solidFill>
                <a:srgbClr val="FFFF00"/>
              </a:solidFill>
              <a:effectLst/>
              <a:latin typeface="+mn-ea"/>
              <a:ea typeface="+mn-ea"/>
            </a:endParaRPr>
          </a:p>
        </p:txBody>
      </p:sp>
      <p:sp>
        <p:nvSpPr>
          <p:cNvPr id="6" name="文本框 5"/>
          <p:cNvSpPr txBox="1"/>
          <p:nvPr/>
        </p:nvSpPr>
        <p:spPr>
          <a:xfrm>
            <a:off x="683568" y="1700808"/>
            <a:ext cx="7848872" cy="3674467"/>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zh-CN" altLang="zh-CN" sz="2400" dirty="0"/>
              <a:t>日常维护主要内容是坚持“</a:t>
            </a:r>
            <a:r>
              <a:rPr lang="zh-CN" altLang="zh-CN" sz="2400" dirty="0">
                <a:solidFill>
                  <a:srgbClr val="FFFF00"/>
                </a:solidFill>
              </a:rPr>
              <a:t>三检</a:t>
            </a:r>
            <a:r>
              <a:rPr lang="zh-CN" altLang="zh-CN" sz="2400" dirty="0"/>
              <a:t>”，即出车前、行车中、收车后检视车辆的安全机构及各部件连接的紧固情况；保持“</a:t>
            </a:r>
            <a:r>
              <a:rPr lang="zh-CN" altLang="zh-CN" sz="2400" dirty="0">
                <a:solidFill>
                  <a:srgbClr val="FFFF00"/>
                </a:solidFill>
              </a:rPr>
              <a:t>四清</a:t>
            </a:r>
            <a:r>
              <a:rPr lang="zh-CN" altLang="zh-CN" sz="2400" dirty="0"/>
              <a:t>”，即保持机油、空气、燃油滤清器和蓄电池的清洁，防止“</a:t>
            </a:r>
            <a:r>
              <a:rPr lang="zh-CN" altLang="zh-CN" sz="2400" dirty="0">
                <a:solidFill>
                  <a:srgbClr val="FFFF00"/>
                </a:solidFill>
              </a:rPr>
              <a:t>四漏</a:t>
            </a:r>
            <a:r>
              <a:rPr lang="zh-CN" altLang="zh-CN" sz="2400" dirty="0"/>
              <a:t>”，即防止漏水、漏油、漏气和漏电。保持车容整洁。</a:t>
            </a:r>
          </a:p>
        </p:txBody>
      </p:sp>
    </p:spTree>
    <p:extLst>
      <p:ext uri="{BB962C8B-B14F-4D97-AF65-F5344CB8AC3E}">
        <p14:creationId xmlns:p14="http://schemas.microsoft.com/office/powerpoint/2010/main" val="3632439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0004" y="116632"/>
            <a:ext cx="7632848" cy="1109723"/>
          </a:xfrm>
        </p:spPr>
        <p:txBody>
          <a:bodyPr>
            <a:noAutofit/>
          </a:bodyPr>
          <a:lstStyle/>
          <a:p>
            <a:pPr indent="457200" algn="just"/>
            <a:r>
              <a:rPr lang="zh-CN" altLang="en-US" sz="3600" b="1" dirty="0">
                <a:solidFill>
                  <a:srgbClr val="FFFF00"/>
                </a:solidFill>
                <a:latin typeface="Times New Roman" pitchFamily="18" charset="0"/>
                <a:ea typeface="+mn-ea"/>
                <a:cs typeface="Times New Roman" pitchFamily="18" charset="0"/>
              </a:rPr>
              <a:t>一</a:t>
            </a:r>
            <a:r>
              <a:rPr lang="zh-CN" altLang="en-US" sz="3600" b="1" dirty="0" smtClean="0">
                <a:solidFill>
                  <a:srgbClr val="FFFF00"/>
                </a:solidFill>
                <a:latin typeface="Times New Roman" pitchFamily="18" charset="0"/>
                <a:ea typeface="+mn-ea"/>
                <a:cs typeface="Times New Roman" pitchFamily="18" charset="0"/>
              </a:rPr>
              <a:t>、</a:t>
            </a:r>
            <a:r>
              <a:rPr lang="zh-CN" altLang="zh-CN" sz="3600" b="1" dirty="0">
                <a:solidFill>
                  <a:srgbClr val="FFFF00"/>
                </a:solidFill>
                <a:latin typeface="Times New Roman" pitchFamily="18" charset="0"/>
                <a:ea typeface="+mn-ea"/>
                <a:cs typeface="Times New Roman" pitchFamily="18" charset="0"/>
              </a:rPr>
              <a:t>出车前的日常维护</a:t>
            </a:r>
            <a:endParaRPr lang="zh-CN" altLang="en-US" sz="3600" b="1" dirty="0">
              <a:solidFill>
                <a:srgbClr val="FFFF00"/>
              </a:solidFill>
              <a:latin typeface="Times New Roman" pitchFamily="18" charset="0"/>
              <a:ea typeface="+mn-ea"/>
              <a:cs typeface="Times New Roman" pitchFamily="18" charset="0"/>
            </a:endParaRPr>
          </a:p>
        </p:txBody>
      </p:sp>
      <p:sp>
        <p:nvSpPr>
          <p:cNvPr id="4" name="文本框 3"/>
          <p:cNvSpPr txBox="1"/>
          <p:nvPr/>
        </p:nvSpPr>
        <p:spPr>
          <a:xfrm>
            <a:off x="683568" y="1340768"/>
            <a:ext cx="3456384" cy="4524315"/>
          </a:xfrm>
          <a:prstGeom prst="rect">
            <a:avLst/>
          </a:prstGeom>
          <a:noFill/>
        </p:spPr>
        <p:txBody>
          <a:bodyPr wrap="square" rtlCol="0">
            <a:spAutoFit/>
          </a:bodyPr>
          <a:lstStyle/>
          <a:p>
            <a:pPr indent="457200" algn="just">
              <a:lnSpc>
                <a:spcPct val="200000"/>
              </a:lnSpc>
            </a:pPr>
            <a:r>
              <a:rPr lang="en-US" altLang="zh-CN" sz="2400" dirty="0">
                <a:latin typeface="Times New Roman" panose="02020603050405020304" pitchFamily="18" charset="0"/>
                <a:cs typeface="Times New Roman" panose="02020603050405020304" pitchFamily="18" charset="0"/>
              </a:rPr>
              <a:t>1.</a:t>
            </a:r>
            <a:r>
              <a:rPr lang="zh-CN" altLang="zh-CN" sz="2400" dirty="0">
                <a:latin typeface="Times New Roman" panose="02020603050405020304" pitchFamily="18" charset="0"/>
                <a:cs typeface="Times New Roman" panose="02020603050405020304" pitchFamily="18" charset="0"/>
              </a:rPr>
              <a:t>检查风挡玻璃和倒车</a:t>
            </a:r>
            <a:r>
              <a:rPr lang="zh-CN" altLang="zh-CN" sz="2400" dirty="0" smtClean="0">
                <a:latin typeface="Times New Roman" panose="02020603050405020304" pitchFamily="18" charset="0"/>
                <a:cs typeface="Times New Roman" panose="02020603050405020304" pitchFamily="18" charset="0"/>
              </a:rPr>
              <a:t>镜</a:t>
            </a:r>
            <a:r>
              <a:rPr lang="zh-CN" altLang="en-US" sz="2400" dirty="0" smtClean="0">
                <a:latin typeface="Times New Roman" panose="02020603050405020304" pitchFamily="18" charset="0"/>
                <a:cs typeface="Times New Roman" panose="02020603050405020304" pitchFamily="18" charset="0"/>
              </a:rPr>
              <a:t>。</a:t>
            </a:r>
            <a:endParaRPr lang="en-US" altLang="zh-CN" sz="2400" dirty="0"/>
          </a:p>
          <a:p>
            <a:pPr indent="457200" algn="just">
              <a:lnSpc>
                <a:spcPct val="200000"/>
              </a:lnSpc>
            </a:pPr>
            <a:r>
              <a:rPr lang="en-US" altLang="zh-CN" sz="2400" dirty="0" smtClean="0">
                <a:latin typeface="Times New Roman" panose="02020603050405020304" pitchFamily="18" charset="0"/>
                <a:cs typeface="Times New Roman" panose="02020603050405020304" pitchFamily="18" charset="0"/>
              </a:rPr>
              <a:t>2</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检查燃油量、机油油量、冷却液、制动液、离合器液压油的液面高度</a:t>
            </a:r>
            <a:r>
              <a:rPr lang="zh-CN" altLang="zh-CN" sz="2400" dirty="0" smtClean="0">
                <a:latin typeface="Times New Roman" panose="02020603050405020304" pitchFamily="18" charset="0"/>
                <a:cs typeface="Times New Roman" panose="02020603050405020304" pitchFamily="18" charset="0"/>
              </a:rPr>
              <a:t>。</a:t>
            </a:r>
            <a:endParaRPr lang="en-US" altLang="zh-CN" sz="2400" dirty="0" smtClean="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a:stretch>
            <a:fillRect/>
          </a:stretch>
        </p:blipFill>
        <p:spPr>
          <a:xfrm>
            <a:off x="4932040" y="1484784"/>
            <a:ext cx="2592288" cy="2021817"/>
          </a:xfrm>
          <a:prstGeom prst="rect">
            <a:avLst/>
          </a:prstGeom>
        </p:spPr>
      </p:pic>
      <p:pic>
        <p:nvPicPr>
          <p:cNvPr id="9" name="图片 8"/>
          <p:cNvPicPr>
            <a:picLocks noChangeAspect="1"/>
          </p:cNvPicPr>
          <p:nvPr/>
        </p:nvPicPr>
        <p:blipFill>
          <a:blip r:embed="rId4"/>
          <a:stretch>
            <a:fillRect/>
          </a:stretch>
        </p:blipFill>
        <p:spPr>
          <a:xfrm>
            <a:off x="4932040" y="3933056"/>
            <a:ext cx="2592288" cy="2017904"/>
          </a:xfrm>
          <a:prstGeom prst="rect">
            <a:avLst/>
          </a:prstGeom>
        </p:spPr>
      </p:pic>
    </p:spTree>
    <p:extLst>
      <p:ext uri="{BB962C8B-B14F-4D97-AF65-F5344CB8AC3E}">
        <p14:creationId xmlns:p14="http://schemas.microsoft.com/office/powerpoint/2010/main" val="41646684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476672"/>
            <a:ext cx="7848872" cy="5544616"/>
          </a:xfrm>
        </p:spPr>
        <p:txBody>
          <a:bodyPr>
            <a:noAutofit/>
          </a:bodyPr>
          <a:lstStyle/>
          <a:p>
            <a:pPr indent="0" algn="just">
              <a:lnSpc>
                <a:spcPct val="200000"/>
              </a:lnSpc>
              <a:buNone/>
            </a:pPr>
            <a:r>
              <a:rPr lang="en-US" altLang="zh-CN" sz="2400" dirty="0"/>
              <a:t>3.</a:t>
            </a:r>
            <a:r>
              <a:rPr lang="zh-CN" altLang="zh-CN" sz="2400" dirty="0"/>
              <a:t>检查蓄电池电解液液面</a:t>
            </a:r>
            <a:r>
              <a:rPr lang="zh-CN" altLang="zh-CN" sz="2400" dirty="0" smtClean="0"/>
              <a:t>高度</a:t>
            </a:r>
            <a:r>
              <a:rPr lang="zh-CN" altLang="en-US" sz="2400" dirty="0" smtClean="0"/>
              <a:t>。</a:t>
            </a:r>
            <a:endParaRPr lang="en-US" altLang="zh-CN" sz="2400" dirty="0" smtClean="0"/>
          </a:p>
          <a:p>
            <a:pPr indent="0" algn="just">
              <a:lnSpc>
                <a:spcPct val="200000"/>
              </a:lnSpc>
              <a:buNone/>
            </a:pPr>
            <a:r>
              <a:rPr lang="en-US" altLang="zh-CN" sz="2400" dirty="0" smtClean="0"/>
              <a:t>4.</a:t>
            </a:r>
            <a:r>
              <a:rPr lang="zh-CN" altLang="zh-CN" sz="2400" dirty="0" smtClean="0"/>
              <a:t>检查轮胎气压及轮胎螺栓紧固情况</a:t>
            </a:r>
            <a:r>
              <a:rPr lang="zh-CN" altLang="en-US" sz="2400" dirty="0" smtClean="0"/>
              <a:t>。</a:t>
            </a:r>
            <a:endParaRPr lang="en-US" altLang="zh-CN" sz="2400" dirty="0" smtClean="0"/>
          </a:p>
          <a:p>
            <a:pPr indent="0" algn="just">
              <a:lnSpc>
                <a:spcPct val="200000"/>
              </a:lnSpc>
              <a:buNone/>
            </a:pPr>
            <a:r>
              <a:rPr lang="en-US" altLang="zh-CN" sz="2400" dirty="0" smtClean="0"/>
              <a:t>5</a:t>
            </a:r>
            <a:r>
              <a:rPr lang="en-US" altLang="zh-CN" sz="2400" dirty="0"/>
              <a:t>.</a:t>
            </a:r>
            <a:r>
              <a:rPr lang="zh-CN" altLang="zh-CN" sz="2400" dirty="0"/>
              <a:t>检查传动轴、悬挂</a:t>
            </a:r>
            <a:r>
              <a:rPr lang="zh-CN" altLang="zh-CN" sz="2400" dirty="0" smtClean="0"/>
              <a:t>系统</a:t>
            </a:r>
            <a:r>
              <a:rPr lang="zh-CN" altLang="en-US" sz="2400" dirty="0" smtClean="0"/>
              <a:t>。</a:t>
            </a:r>
            <a:endParaRPr lang="zh-CN" altLang="en-US" sz="2400" dirty="0"/>
          </a:p>
        </p:txBody>
      </p:sp>
      <p:pic>
        <p:nvPicPr>
          <p:cNvPr id="2" name="图片 1"/>
          <p:cNvPicPr>
            <a:picLocks noChangeAspect="1"/>
          </p:cNvPicPr>
          <p:nvPr/>
        </p:nvPicPr>
        <p:blipFill>
          <a:blip r:embed="rId2"/>
          <a:stretch>
            <a:fillRect/>
          </a:stretch>
        </p:blipFill>
        <p:spPr>
          <a:xfrm>
            <a:off x="611560" y="3356992"/>
            <a:ext cx="2548228" cy="2088232"/>
          </a:xfrm>
          <a:prstGeom prst="rect">
            <a:avLst/>
          </a:prstGeom>
        </p:spPr>
      </p:pic>
      <p:pic>
        <p:nvPicPr>
          <p:cNvPr id="4" name="图片 3"/>
          <p:cNvPicPr>
            <a:picLocks noChangeAspect="1"/>
          </p:cNvPicPr>
          <p:nvPr/>
        </p:nvPicPr>
        <p:blipFill>
          <a:blip r:embed="rId3"/>
          <a:stretch>
            <a:fillRect/>
          </a:stretch>
        </p:blipFill>
        <p:spPr>
          <a:xfrm>
            <a:off x="3347864" y="3356992"/>
            <a:ext cx="2260654" cy="2088232"/>
          </a:xfrm>
          <a:prstGeom prst="rect">
            <a:avLst/>
          </a:prstGeom>
        </p:spPr>
      </p:pic>
      <p:pic>
        <p:nvPicPr>
          <p:cNvPr id="3" name="图片 2"/>
          <p:cNvPicPr>
            <a:picLocks noChangeAspect="1"/>
          </p:cNvPicPr>
          <p:nvPr/>
        </p:nvPicPr>
        <p:blipFill>
          <a:blip r:embed="rId4"/>
          <a:stretch>
            <a:fillRect/>
          </a:stretch>
        </p:blipFill>
        <p:spPr>
          <a:xfrm>
            <a:off x="5796136" y="3356992"/>
            <a:ext cx="3019425" cy="2114550"/>
          </a:xfrm>
          <a:prstGeom prst="rect">
            <a:avLst/>
          </a:prstGeom>
        </p:spPr>
      </p:pic>
    </p:spTree>
    <p:extLst>
      <p:ext uri="{BB962C8B-B14F-4D97-AF65-F5344CB8AC3E}">
        <p14:creationId xmlns:p14="http://schemas.microsoft.com/office/powerpoint/2010/main" val="22600493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0004" y="116632"/>
            <a:ext cx="7632848" cy="1109723"/>
          </a:xfrm>
        </p:spPr>
        <p:txBody>
          <a:bodyPr>
            <a:noAutofit/>
          </a:bodyPr>
          <a:lstStyle/>
          <a:p>
            <a:pPr indent="457200" algn="just"/>
            <a:r>
              <a:rPr lang="zh-CN" altLang="zh-CN" sz="3600" b="1" dirty="0" smtClean="0">
                <a:solidFill>
                  <a:srgbClr val="FFFF00"/>
                </a:solidFill>
                <a:latin typeface="Times New Roman" pitchFamily="18" charset="0"/>
                <a:ea typeface="+mn-ea"/>
                <a:cs typeface="Times New Roman" pitchFamily="18" charset="0"/>
              </a:rPr>
              <a:t>二</a:t>
            </a:r>
            <a:r>
              <a:rPr lang="zh-CN" altLang="zh-CN" sz="3600" b="1" dirty="0">
                <a:solidFill>
                  <a:srgbClr val="FFFF00"/>
                </a:solidFill>
                <a:latin typeface="Times New Roman" pitchFamily="18" charset="0"/>
                <a:ea typeface="+mn-ea"/>
                <a:cs typeface="Times New Roman" pitchFamily="18" charset="0"/>
              </a:rPr>
              <a:t>、行车中的检查</a:t>
            </a:r>
            <a:endParaRPr lang="zh-CN" altLang="en-US" sz="3600" b="1" dirty="0">
              <a:solidFill>
                <a:srgbClr val="FFFF00"/>
              </a:solidFill>
              <a:latin typeface="Times New Roman" pitchFamily="18" charset="0"/>
              <a:ea typeface="+mn-ea"/>
              <a:cs typeface="Times New Roman" pitchFamily="18" charset="0"/>
            </a:endParaRPr>
          </a:p>
        </p:txBody>
      </p:sp>
      <p:sp>
        <p:nvSpPr>
          <p:cNvPr id="4" name="文本框 3"/>
          <p:cNvSpPr txBox="1"/>
          <p:nvPr/>
        </p:nvSpPr>
        <p:spPr>
          <a:xfrm>
            <a:off x="683568" y="1340768"/>
            <a:ext cx="3456384" cy="4524315"/>
          </a:xfrm>
          <a:prstGeom prst="rect">
            <a:avLst/>
          </a:prstGeom>
          <a:noFill/>
        </p:spPr>
        <p:txBody>
          <a:bodyPr wrap="square" rtlCol="0">
            <a:spAutoFit/>
          </a:bodyPr>
          <a:lstStyle/>
          <a:p>
            <a:pPr indent="457200" algn="just">
              <a:lnSpc>
                <a:spcPct val="200000"/>
              </a:lnSpc>
            </a:pPr>
            <a:r>
              <a:rPr lang="en-US" altLang="zh-CN" sz="2400" dirty="0">
                <a:latin typeface="Times New Roman" panose="02020603050405020304" pitchFamily="18" charset="0"/>
                <a:cs typeface="Times New Roman" panose="02020603050405020304" pitchFamily="18" charset="0"/>
              </a:rPr>
              <a:t>1.</a:t>
            </a:r>
            <a:r>
              <a:rPr lang="zh-CN" altLang="zh-CN" sz="2400" dirty="0">
                <a:latin typeface="Times New Roman" panose="02020603050405020304" pitchFamily="18" charset="0"/>
                <a:cs typeface="Times New Roman" panose="02020603050405020304" pitchFamily="18" charset="0"/>
              </a:rPr>
              <a:t>在行驶中，应随时注意各仪表的显示是否正常</a:t>
            </a:r>
            <a:r>
              <a:rPr lang="zh-CN" altLang="en-US"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indent="457200" algn="just">
              <a:lnSpc>
                <a:spcPct val="200000"/>
              </a:lnSpc>
            </a:pPr>
            <a:r>
              <a:rPr lang="en-US" altLang="zh-CN" sz="2400" dirty="0" smtClean="0">
                <a:latin typeface="Times New Roman" panose="02020603050405020304" pitchFamily="18" charset="0"/>
                <a:cs typeface="Times New Roman" panose="02020603050405020304" pitchFamily="18" charset="0"/>
              </a:rPr>
              <a:t>2.</a:t>
            </a:r>
            <a:r>
              <a:rPr lang="zh-CN" altLang="zh-CN" sz="2400" dirty="0"/>
              <a:t>检查转向系统的操纵性，有无跑偏、摆头现象。</a:t>
            </a:r>
            <a:endParaRPr lang="en-US" altLang="zh-CN" sz="2400" dirty="0" smtClean="0">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4788024" y="1412776"/>
            <a:ext cx="2948772" cy="2232248"/>
          </a:xfrm>
          <a:prstGeom prst="rect">
            <a:avLst/>
          </a:prstGeom>
        </p:spPr>
      </p:pic>
      <p:pic>
        <p:nvPicPr>
          <p:cNvPr id="5" name="图片 4"/>
          <p:cNvPicPr>
            <a:picLocks noChangeAspect="1"/>
          </p:cNvPicPr>
          <p:nvPr/>
        </p:nvPicPr>
        <p:blipFill>
          <a:blip r:embed="rId4"/>
          <a:stretch>
            <a:fillRect/>
          </a:stretch>
        </p:blipFill>
        <p:spPr>
          <a:xfrm>
            <a:off x="4788024" y="4005064"/>
            <a:ext cx="3067050" cy="2295525"/>
          </a:xfrm>
          <a:prstGeom prst="rect">
            <a:avLst/>
          </a:prstGeom>
        </p:spPr>
      </p:pic>
    </p:spTree>
    <p:extLst>
      <p:ext uri="{BB962C8B-B14F-4D97-AF65-F5344CB8AC3E}">
        <p14:creationId xmlns:p14="http://schemas.microsoft.com/office/powerpoint/2010/main" val="34781778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476672"/>
            <a:ext cx="4320480" cy="5544616"/>
          </a:xfrm>
        </p:spPr>
        <p:txBody>
          <a:bodyPr>
            <a:noAutofit/>
          </a:bodyPr>
          <a:lstStyle/>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3.</a:t>
            </a:r>
            <a:r>
              <a:rPr lang="zh-CN" altLang="zh-CN" sz="2400" dirty="0">
                <a:latin typeface="Times New Roman" panose="02020603050405020304" pitchFamily="18" charset="0"/>
                <a:cs typeface="Times New Roman" panose="02020603050405020304" pitchFamily="18" charset="0"/>
              </a:rPr>
              <a:t>检查制动系统，应操作可靠，反应灵敏。</a:t>
            </a:r>
            <a:endParaRPr lang="en-US" altLang="zh-CN" sz="2400" dirty="0">
              <a:latin typeface="Times New Roman" panose="02020603050405020304" pitchFamily="18" charset="0"/>
              <a:cs typeface="Times New Roman" panose="02020603050405020304" pitchFamily="18" charset="0"/>
            </a:endParaRPr>
          </a:p>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4.</a:t>
            </a:r>
            <a:r>
              <a:rPr lang="zh-CN" altLang="zh-CN" sz="2400" dirty="0">
                <a:latin typeface="Times New Roman" panose="02020603050405020304" pitchFamily="18" charset="0"/>
                <a:cs typeface="Times New Roman" panose="02020603050405020304" pitchFamily="18" charset="0"/>
              </a:rPr>
              <a:t>车辆途中停车检查，通常应在行驶</a:t>
            </a:r>
            <a:r>
              <a:rPr lang="en-US" altLang="zh-CN" sz="2400" dirty="0">
                <a:latin typeface="Times New Roman" panose="02020603050405020304" pitchFamily="18" charset="0"/>
                <a:cs typeface="Times New Roman" panose="02020603050405020304" pitchFamily="18" charset="0"/>
              </a:rPr>
              <a:t>2h</a:t>
            </a:r>
            <a:r>
              <a:rPr lang="zh-CN" altLang="zh-CN" sz="2400" dirty="0">
                <a:latin typeface="Times New Roman" panose="02020603050405020304" pitchFamily="18" charset="0"/>
                <a:cs typeface="Times New Roman" panose="02020603050405020304" pitchFamily="18" charset="0"/>
              </a:rPr>
              <a:t>左右后进行。检查有关总成部件温度，检查轮胎气压、温度，清除轮胎杂物。</a:t>
            </a:r>
            <a:endParaRPr lang="en-US" altLang="zh-CN" sz="2400" dirty="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5148064" y="764704"/>
            <a:ext cx="3257550" cy="2457450"/>
          </a:xfrm>
          <a:prstGeom prst="rect">
            <a:avLst/>
          </a:prstGeom>
        </p:spPr>
      </p:pic>
      <p:pic>
        <p:nvPicPr>
          <p:cNvPr id="7" name="图片 6"/>
          <p:cNvPicPr>
            <a:picLocks noChangeAspect="1"/>
          </p:cNvPicPr>
          <p:nvPr/>
        </p:nvPicPr>
        <p:blipFill>
          <a:blip r:embed="rId3"/>
          <a:stretch>
            <a:fillRect/>
          </a:stretch>
        </p:blipFill>
        <p:spPr>
          <a:xfrm>
            <a:off x="5076056" y="3501008"/>
            <a:ext cx="3390900" cy="2247900"/>
          </a:xfrm>
          <a:prstGeom prst="rect">
            <a:avLst/>
          </a:prstGeom>
        </p:spPr>
      </p:pic>
    </p:spTree>
    <p:extLst>
      <p:ext uri="{BB962C8B-B14F-4D97-AF65-F5344CB8AC3E}">
        <p14:creationId xmlns:p14="http://schemas.microsoft.com/office/powerpoint/2010/main" val="16878321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476672"/>
            <a:ext cx="7416824" cy="5544616"/>
          </a:xfrm>
        </p:spPr>
        <p:txBody>
          <a:bodyPr>
            <a:noAutofit/>
          </a:bodyPr>
          <a:lstStyle/>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5.</a:t>
            </a:r>
            <a:r>
              <a:rPr lang="zh-CN" altLang="zh-CN" sz="2400" dirty="0">
                <a:latin typeface="Times New Roman" panose="02020603050405020304" pitchFamily="18" charset="0"/>
                <a:cs typeface="Times New Roman" panose="02020603050405020304" pitchFamily="18" charset="0"/>
              </a:rPr>
              <a:t>检查底盘各部的固定情况</a:t>
            </a:r>
            <a:r>
              <a:rPr lang="zh-CN" altLang="zh-CN" sz="2400" dirty="0" smtClean="0">
                <a:latin typeface="Times New Roman" panose="02020603050405020304" pitchFamily="18" charset="0"/>
                <a:cs typeface="Times New Roman" panose="02020603050405020304" pitchFamily="18" charset="0"/>
              </a:rPr>
              <a:t>，检查</a:t>
            </a:r>
            <a:r>
              <a:rPr lang="zh-CN" altLang="zh-CN" sz="2400" dirty="0">
                <a:latin typeface="Times New Roman" panose="02020603050405020304" pitchFamily="18" charset="0"/>
                <a:cs typeface="Times New Roman" panose="02020603050405020304" pitchFamily="18" charset="0"/>
              </a:rPr>
              <a:t>横、直拉杆球头销连接情况、检查制动系统有没有变化等。</a:t>
            </a:r>
          </a:p>
          <a:p>
            <a:pPr marL="0" indent="457200" algn="just">
              <a:lnSpc>
                <a:spcPct val="200000"/>
              </a:lnSpc>
              <a:buNone/>
            </a:pPr>
            <a:r>
              <a:rPr lang="en-US" altLang="zh-CN" sz="2400" dirty="0">
                <a:latin typeface="Times New Roman" panose="02020603050405020304" pitchFamily="18" charset="0"/>
                <a:cs typeface="Times New Roman" panose="02020603050405020304" pitchFamily="18" charset="0"/>
              </a:rPr>
              <a:t>6.</a:t>
            </a:r>
            <a:r>
              <a:rPr lang="zh-CN" altLang="zh-CN" sz="2400" dirty="0">
                <a:latin typeface="Times New Roman" panose="02020603050405020304" pitchFamily="18" charset="0"/>
                <a:cs typeface="Times New Roman" panose="02020603050405020304" pitchFamily="18" charset="0"/>
              </a:rPr>
              <a:t>检查全车有无漏油、漏水、漏气和漏电现象杂物。</a:t>
            </a:r>
            <a:endParaRPr lang="en-US" altLang="zh-CN" sz="2400" dirty="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2339752" y="3356992"/>
            <a:ext cx="4320480" cy="2983757"/>
          </a:xfrm>
          <a:prstGeom prst="rect">
            <a:avLst/>
          </a:prstGeom>
        </p:spPr>
      </p:pic>
    </p:spTree>
    <p:extLst>
      <p:ext uri="{BB962C8B-B14F-4D97-AF65-F5344CB8AC3E}">
        <p14:creationId xmlns:p14="http://schemas.microsoft.com/office/powerpoint/2010/main" val="34952283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0"/>
            <a:ext cx="7632848" cy="1109723"/>
          </a:xfrm>
        </p:spPr>
        <p:txBody>
          <a:bodyPr>
            <a:noAutofit/>
          </a:bodyPr>
          <a:lstStyle/>
          <a:p>
            <a:pPr indent="457200" algn="just"/>
            <a:r>
              <a:rPr lang="zh-CN" altLang="zh-CN" sz="3600" b="1" dirty="0" smtClean="0">
                <a:solidFill>
                  <a:srgbClr val="FFFF00"/>
                </a:solidFill>
                <a:latin typeface="Times New Roman" pitchFamily="18" charset="0"/>
                <a:ea typeface="+mn-ea"/>
                <a:cs typeface="Times New Roman" pitchFamily="18" charset="0"/>
              </a:rPr>
              <a:t>二、</a:t>
            </a:r>
            <a:r>
              <a:rPr lang="zh-CN" altLang="zh-CN" sz="3600" b="1" dirty="0">
                <a:solidFill>
                  <a:srgbClr val="FFFF00"/>
                </a:solidFill>
                <a:latin typeface="Times New Roman" pitchFamily="18" charset="0"/>
                <a:ea typeface="+mn-ea"/>
                <a:cs typeface="Times New Roman" pitchFamily="18" charset="0"/>
              </a:rPr>
              <a:t>收车后的日常维护</a:t>
            </a:r>
            <a:endParaRPr lang="zh-CN" altLang="en-US" sz="3600" b="1" dirty="0">
              <a:solidFill>
                <a:srgbClr val="FFFF00"/>
              </a:solidFill>
              <a:latin typeface="Times New Roman" pitchFamily="18" charset="0"/>
              <a:ea typeface="+mn-ea"/>
              <a:cs typeface="Times New Roman" pitchFamily="18" charset="0"/>
            </a:endParaRPr>
          </a:p>
        </p:txBody>
      </p:sp>
      <p:sp>
        <p:nvSpPr>
          <p:cNvPr id="4" name="文本框 3"/>
          <p:cNvSpPr txBox="1"/>
          <p:nvPr/>
        </p:nvSpPr>
        <p:spPr>
          <a:xfrm>
            <a:off x="683568" y="886940"/>
            <a:ext cx="4104456" cy="6001643"/>
          </a:xfrm>
          <a:prstGeom prst="rect">
            <a:avLst/>
          </a:prstGeom>
          <a:noFill/>
        </p:spPr>
        <p:txBody>
          <a:bodyPr wrap="square" rtlCol="0">
            <a:spAutoFit/>
          </a:bodyPr>
          <a:lstStyle/>
          <a:p>
            <a:pPr indent="457200" algn="just">
              <a:lnSpc>
                <a:spcPct val="200000"/>
              </a:lnSpc>
            </a:pPr>
            <a:r>
              <a:rPr lang="en-US" altLang="zh-CN" sz="2400" dirty="0">
                <a:latin typeface="Times New Roman" panose="02020603050405020304" pitchFamily="18" charset="0"/>
                <a:cs typeface="Times New Roman" panose="02020603050405020304" pitchFamily="18" charset="0"/>
              </a:rPr>
              <a:t>1</a:t>
            </a:r>
            <a:r>
              <a:rPr lang="en-US" altLang="zh-CN" sz="2400" dirty="0" smtClean="0">
                <a:latin typeface="Times New Roman" panose="02020603050405020304" pitchFamily="18" charset="0"/>
                <a:cs typeface="Times New Roman" panose="02020603050405020304" pitchFamily="18" charset="0"/>
              </a:rPr>
              <a:t>.</a:t>
            </a:r>
            <a:r>
              <a:rPr lang="zh-CN" altLang="zh-CN" sz="2400" dirty="0"/>
              <a:t>清洁全车外部和驾驶室、车箱内部</a:t>
            </a:r>
            <a:r>
              <a:rPr lang="zh-CN" altLang="en-US" sz="2400" dirty="0" smtClean="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indent="457200" algn="just">
              <a:lnSpc>
                <a:spcPct val="200000"/>
              </a:lnSpc>
            </a:pPr>
            <a:r>
              <a:rPr lang="en-US" altLang="zh-CN" sz="2400" dirty="0" smtClean="0">
                <a:latin typeface="Times New Roman" panose="02020603050405020304" pitchFamily="18" charset="0"/>
                <a:cs typeface="Times New Roman" panose="02020603050405020304" pitchFamily="18" charset="0"/>
              </a:rPr>
              <a:t>2.</a:t>
            </a:r>
            <a:r>
              <a:rPr lang="zh-CN" altLang="zh-CN" sz="2400" dirty="0"/>
              <a:t>检查补充燃油、机油、冷却液和润滑脂</a:t>
            </a:r>
            <a:r>
              <a:rPr lang="zh-CN" altLang="zh-CN" sz="2400" dirty="0" smtClean="0"/>
              <a:t>。</a:t>
            </a:r>
            <a:endParaRPr lang="en-US" altLang="zh-CN" sz="2400" dirty="0" smtClean="0"/>
          </a:p>
          <a:p>
            <a:pPr indent="457200" algn="just">
              <a:lnSpc>
                <a:spcPct val="200000"/>
              </a:lnSpc>
            </a:pPr>
            <a:r>
              <a:rPr lang="en-US" altLang="zh-CN" sz="2400" dirty="0"/>
              <a:t>3.</a:t>
            </a:r>
            <a:r>
              <a:rPr lang="zh-CN" altLang="zh-CN" sz="2400" dirty="0"/>
              <a:t>检查、紧</a:t>
            </a:r>
            <a:r>
              <a:rPr lang="zh-CN" altLang="zh-CN" sz="2400" dirty="0" smtClean="0"/>
              <a:t>固连接</a:t>
            </a:r>
            <a:r>
              <a:rPr lang="zh-CN" altLang="zh-CN" sz="2400" dirty="0"/>
              <a:t>螺栓，并检查其安全锁止装置</a:t>
            </a:r>
            <a:r>
              <a:rPr lang="zh-CN" altLang="zh-CN" sz="2400" dirty="0" smtClean="0"/>
              <a:t>。</a:t>
            </a:r>
            <a:endParaRPr lang="en-US" altLang="zh-CN" sz="2400" dirty="0" smtClean="0"/>
          </a:p>
          <a:p>
            <a:pPr indent="457200" algn="just">
              <a:lnSpc>
                <a:spcPct val="200000"/>
              </a:lnSpc>
            </a:pPr>
            <a:r>
              <a:rPr lang="en-US" altLang="zh-CN" sz="2400" dirty="0"/>
              <a:t>4.</a:t>
            </a:r>
            <a:r>
              <a:rPr lang="zh-CN" altLang="zh-CN" sz="2400" dirty="0"/>
              <a:t>检查各部有无损伤、漏气、漏油、漏水和漏电</a:t>
            </a:r>
            <a:r>
              <a:rPr lang="zh-CN" altLang="zh-CN" sz="2400" dirty="0" smtClean="0"/>
              <a:t>现象</a:t>
            </a:r>
            <a:r>
              <a:rPr lang="zh-CN" altLang="en-US" sz="2400" dirty="0" smtClean="0"/>
              <a:t>。</a:t>
            </a:r>
            <a:endParaRPr lang="zh-CN" altLang="zh-CN" sz="2400" dirty="0"/>
          </a:p>
        </p:txBody>
      </p:sp>
      <p:pic>
        <p:nvPicPr>
          <p:cNvPr id="6" name="图片 5"/>
          <p:cNvPicPr>
            <a:picLocks noChangeAspect="1"/>
          </p:cNvPicPr>
          <p:nvPr/>
        </p:nvPicPr>
        <p:blipFill>
          <a:blip r:embed="rId3"/>
          <a:stretch>
            <a:fillRect/>
          </a:stretch>
        </p:blipFill>
        <p:spPr>
          <a:xfrm>
            <a:off x="5148064" y="980728"/>
            <a:ext cx="2771775" cy="1762125"/>
          </a:xfrm>
          <a:prstGeom prst="rect">
            <a:avLst/>
          </a:prstGeom>
        </p:spPr>
      </p:pic>
      <p:pic>
        <p:nvPicPr>
          <p:cNvPr id="7" name="图片 6"/>
          <p:cNvPicPr>
            <a:picLocks noChangeAspect="1"/>
          </p:cNvPicPr>
          <p:nvPr/>
        </p:nvPicPr>
        <p:blipFill>
          <a:blip r:embed="rId4"/>
          <a:stretch>
            <a:fillRect/>
          </a:stretch>
        </p:blipFill>
        <p:spPr>
          <a:xfrm>
            <a:off x="5220072" y="2924944"/>
            <a:ext cx="2762250" cy="2066925"/>
          </a:xfrm>
          <a:prstGeom prst="rect">
            <a:avLst/>
          </a:prstGeom>
        </p:spPr>
      </p:pic>
      <p:pic>
        <p:nvPicPr>
          <p:cNvPr id="8" name="图片 7"/>
          <p:cNvPicPr>
            <a:picLocks noChangeAspect="1"/>
          </p:cNvPicPr>
          <p:nvPr/>
        </p:nvPicPr>
        <p:blipFill>
          <a:blip r:embed="rId5"/>
          <a:stretch>
            <a:fillRect/>
          </a:stretch>
        </p:blipFill>
        <p:spPr>
          <a:xfrm>
            <a:off x="5220072" y="5085184"/>
            <a:ext cx="2781300" cy="1609725"/>
          </a:xfrm>
          <a:prstGeom prst="rect">
            <a:avLst/>
          </a:prstGeom>
        </p:spPr>
      </p:pic>
    </p:spTree>
    <p:extLst>
      <p:ext uri="{BB962C8B-B14F-4D97-AF65-F5344CB8AC3E}">
        <p14:creationId xmlns:p14="http://schemas.microsoft.com/office/powerpoint/2010/main" val="318970747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Phoenix</Template>
  <TotalTime>1574</TotalTime>
  <Words>839</Words>
  <Application>Microsoft Office PowerPoint</Application>
  <PresentationFormat>全屏显示(4:3)</PresentationFormat>
  <Paragraphs>70</Paragraphs>
  <Slides>21</Slides>
  <Notes>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华文隶书</vt:lpstr>
      <vt:lpstr>华文新魏</vt:lpstr>
      <vt:lpstr>宋体</vt:lpstr>
      <vt:lpstr>Arial</vt:lpstr>
      <vt:lpstr>Calibri</vt:lpstr>
      <vt:lpstr>Footlight MT Light</vt:lpstr>
      <vt:lpstr>Goudy Old Style</vt:lpstr>
      <vt:lpstr>Times New Roman</vt:lpstr>
      <vt:lpstr>Wingdings 2</vt:lpstr>
      <vt:lpstr>凤舞九天</vt:lpstr>
      <vt:lpstr>单元1 汽车维护制度</vt:lpstr>
      <vt:lpstr>PowerPoint 演示文稿</vt:lpstr>
      <vt:lpstr>课题1  日常维护</vt:lpstr>
      <vt:lpstr>一、出车前的日常维护</vt:lpstr>
      <vt:lpstr>PowerPoint 演示文稿</vt:lpstr>
      <vt:lpstr>二、行车中的检查</vt:lpstr>
      <vt:lpstr>PowerPoint 演示文稿</vt:lpstr>
      <vt:lpstr>PowerPoint 演示文稿</vt:lpstr>
      <vt:lpstr>二、收车后的日常维护</vt:lpstr>
      <vt:lpstr>PowerPoint 演示文稿</vt:lpstr>
      <vt:lpstr>课题2 一级维护</vt:lpstr>
      <vt:lpstr>一级维护作业内容</vt:lpstr>
      <vt:lpstr>PowerPoint 演示文稿</vt:lpstr>
      <vt:lpstr>PowerPoint 演示文稿</vt:lpstr>
      <vt:lpstr>PowerPoint 演示文稿</vt:lpstr>
      <vt:lpstr>课题3 二级维护</vt:lpstr>
      <vt:lpstr>PowerPoint 演示文稿</vt:lpstr>
      <vt:lpstr>一、汽车二级维护作业主要内容及技术要求</vt:lpstr>
      <vt:lpstr>二、二级维护作业前的检测项目</vt:lpstr>
      <vt:lpstr>二、汽车二级维护常用的检测设备、仪器</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李明智</cp:lastModifiedBy>
  <cp:revision>234</cp:revision>
  <dcterms:modified xsi:type="dcterms:W3CDTF">2014-05-27T01:42:44Z</dcterms:modified>
</cp:coreProperties>
</file>