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69"/>
  </p:notesMasterIdLst>
  <p:sldIdLst>
    <p:sldId id="436" r:id="rId2"/>
    <p:sldId id="437" r:id="rId3"/>
    <p:sldId id="439" r:id="rId4"/>
    <p:sldId id="362" r:id="rId5"/>
    <p:sldId id="395" r:id="rId6"/>
    <p:sldId id="531" r:id="rId7"/>
    <p:sldId id="444" r:id="rId8"/>
    <p:sldId id="516" r:id="rId9"/>
    <p:sldId id="539" r:id="rId10"/>
    <p:sldId id="532" r:id="rId11"/>
    <p:sldId id="533" r:id="rId12"/>
    <p:sldId id="540" r:id="rId13"/>
    <p:sldId id="541" r:id="rId14"/>
    <p:sldId id="542" r:id="rId15"/>
    <p:sldId id="543" r:id="rId16"/>
    <p:sldId id="544" r:id="rId17"/>
    <p:sldId id="545" r:id="rId18"/>
    <p:sldId id="553" r:id="rId19"/>
    <p:sldId id="554" r:id="rId20"/>
    <p:sldId id="555" r:id="rId21"/>
    <p:sldId id="546" r:id="rId22"/>
    <p:sldId id="547" r:id="rId23"/>
    <p:sldId id="556" r:id="rId24"/>
    <p:sldId id="557" r:id="rId25"/>
    <p:sldId id="558" r:id="rId26"/>
    <p:sldId id="563" r:id="rId27"/>
    <p:sldId id="416" r:id="rId28"/>
    <p:sldId id="564" r:id="rId29"/>
    <p:sldId id="518" r:id="rId30"/>
    <p:sldId id="519" r:id="rId31"/>
    <p:sldId id="520" r:id="rId32"/>
    <p:sldId id="467" r:id="rId33"/>
    <p:sldId id="565" r:id="rId34"/>
    <p:sldId id="524" r:id="rId35"/>
    <p:sldId id="526" r:id="rId36"/>
    <p:sldId id="525" r:id="rId37"/>
    <p:sldId id="421" r:id="rId38"/>
    <p:sldId id="566" r:id="rId39"/>
    <p:sldId id="528" r:id="rId40"/>
    <p:sldId id="538" r:id="rId41"/>
    <p:sldId id="567" r:id="rId42"/>
    <p:sldId id="568" r:id="rId43"/>
    <p:sldId id="569" r:id="rId44"/>
    <p:sldId id="570" r:id="rId45"/>
    <p:sldId id="571" r:id="rId46"/>
    <p:sldId id="572" r:id="rId47"/>
    <p:sldId id="573" r:id="rId48"/>
    <p:sldId id="575" r:id="rId49"/>
    <p:sldId id="574" r:id="rId50"/>
    <p:sldId id="576" r:id="rId51"/>
    <p:sldId id="577" r:id="rId52"/>
    <p:sldId id="578" r:id="rId53"/>
    <p:sldId id="579" r:id="rId54"/>
    <p:sldId id="580" r:id="rId55"/>
    <p:sldId id="581" r:id="rId56"/>
    <p:sldId id="582" r:id="rId57"/>
    <p:sldId id="583" r:id="rId58"/>
    <p:sldId id="584" r:id="rId59"/>
    <p:sldId id="585" r:id="rId60"/>
    <p:sldId id="586" r:id="rId61"/>
    <p:sldId id="587" r:id="rId62"/>
    <p:sldId id="588" r:id="rId63"/>
    <p:sldId id="589" r:id="rId64"/>
    <p:sldId id="590" r:id="rId65"/>
    <p:sldId id="591" r:id="rId66"/>
    <p:sldId id="593" r:id="rId67"/>
    <p:sldId id="594" r:id="rId6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74" autoAdjust="0"/>
    <p:restoredTop sz="94424" autoAdjust="0"/>
  </p:normalViewPr>
  <p:slideViewPr>
    <p:cSldViewPr>
      <p:cViewPr varScale="1">
        <p:scale>
          <a:sx n="70" d="100"/>
          <a:sy n="70" d="100"/>
        </p:scale>
        <p:origin x="109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46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60E96D-3469-49AB-9C08-DCB1034BA53E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FAF80-362C-4F17-BC9E-6C00E6BAE5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202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9359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2902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6187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272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691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7450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786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9779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5744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8702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1839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666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7.png"/><Relationship Id="rId7" Type="http://schemas.openxmlformats.org/officeDocument/2006/relationships/image" Target="../media/image2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tiff"/><Relationship Id="rId5" Type="http://schemas.openxmlformats.org/officeDocument/2006/relationships/image" Target="../media/image32.tiff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2" Type="http://schemas.openxmlformats.org/officeDocument/2006/relationships/image" Target="../media/image34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f"/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tif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iff"/><Relationship Id="rId2" Type="http://schemas.openxmlformats.org/officeDocument/2006/relationships/image" Target="../media/image42.tif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7.png"/><Relationship Id="rId7" Type="http://schemas.openxmlformats.org/officeDocument/2006/relationships/image" Target="../media/image2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tiff"/><Relationship Id="rId5" Type="http://schemas.openxmlformats.org/officeDocument/2006/relationships/image" Target="../media/image46.wmf"/><Relationship Id="rId4" Type="http://schemas.openxmlformats.org/officeDocument/2006/relationships/image" Target="../media/image45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w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4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4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24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w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tif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24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24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wmf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92696"/>
            <a:ext cx="8748464" cy="1584176"/>
          </a:xfrm>
        </p:spPr>
        <p:txBody>
          <a:bodyPr>
            <a:normAutofit fontScale="90000"/>
          </a:bodyPr>
          <a:lstStyle/>
          <a:p>
            <a:r>
              <a:rPr lang="zh-CN" altLang="en-US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单元</a:t>
            </a:r>
            <a:r>
              <a:rPr lang="en-US" altLang="zh-CN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1 </a:t>
            </a:r>
            <a:r>
              <a:rPr lang="zh-CN" altLang="zh-CN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电源</a:t>
            </a:r>
            <a:r>
              <a:rPr lang="zh-CN" altLang="zh-CN" sz="5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系的</a:t>
            </a:r>
            <a:r>
              <a:rPr lang="zh-CN" altLang="zh-CN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维护</a:t>
            </a:r>
            <a:r>
              <a:rPr lang="zh-CN" altLang="zh-CN" sz="5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与故障诊断排除</a:t>
            </a:r>
            <a:endParaRPr lang="zh-CN" altLang="en-US" sz="5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9512" y="3068960"/>
            <a:ext cx="8712968" cy="2808312"/>
          </a:xfrm>
        </p:spPr>
        <p:txBody>
          <a:bodyPr>
            <a:normAutofit/>
          </a:bodyPr>
          <a:lstStyle/>
          <a:p>
            <a:pPr algn="just"/>
            <a:r>
              <a:rPr lang="en-US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     </a:t>
            </a:r>
            <a:r>
              <a:rPr lang="zh-CN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课题</a:t>
            </a:r>
            <a:r>
              <a:rPr lang="en-US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1</a:t>
            </a:r>
            <a:r>
              <a:rPr lang="zh-CN" altLang="zh-CN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电源系的</a:t>
            </a:r>
            <a:r>
              <a:rPr lang="zh-CN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维护</a:t>
            </a:r>
            <a:endParaRPr lang="en-US" altLang="zh-CN" sz="400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  <a:p>
            <a:pPr algn="just"/>
            <a:r>
              <a:rPr lang="zh-CN" altLang="en-US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     </a:t>
            </a:r>
            <a:r>
              <a:rPr lang="zh-CN" altLang="en-US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课题</a:t>
            </a:r>
            <a:r>
              <a:rPr lang="en-US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2</a:t>
            </a:r>
            <a:r>
              <a:rPr lang="zh-CN" altLang="zh-CN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汽车电源系的故障诊断与排除</a:t>
            </a:r>
            <a:endParaRPr lang="en-US" altLang="zh-CN" sz="400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872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332656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（三）</a:t>
            </a:r>
            <a:r>
              <a:rPr lang="zh-CN" altLang="zh-CN" sz="2400" b="1" dirty="0">
                <a:solidFill>
                  <a:srgbClr val="FFFF00"/>
                </a:solidFill>
              </a:rPr>
              <a:t>蓄电池的充电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412776"/>
            <a:ext cx="3672408" cy="5041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zh-CN" sz="2000" dirty="0"/>
              <a:t>说明：蓄电池的充电方法有三种：定电流充电、定电压充电和快速脉冲充电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1.</a:t>
            </a:r>
            <a:r>
              <a:rPr lang="zh-CN" altLang="zh-CN" sz="2400" dirty="0"/>
              <a:t>充电电路的</a:t>
            </a:r>
            <a:r>
              <a:rPr lang="zh-CN" altLang="zh-CN" sz="2400" dirty="0" smtClean="0"/>
              <a:t>连接</a:t>
            </a:r>
            <a:endParaRPr lang="en-US" altLang="zh-CN" sz="4800" dirty="0">
              <a:latin typeface="Arial" panose="020B0604020202020204" pitchFamily="34" charset="0"/>
            </a:endParaRPr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zh-CN" sz="2400" dirty="0"/>
              <a:t>串联定电流充电，并联定电压充电，蓄电池的混合连接</a:t>
            </a:r>
            <a:r>
              <a:rPr lang="zh-CN" altLang="zh-CN" sz="2400" dirty="0" smtClean="0"/>
              <a:t>充电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  <p:sp>
        <p:nvSpPr>
          <p:cNvPr id="4" name="文本框 3"/>
          <p:cNvSpPr txBox="1"/>
          <p:nvPr/>
        </p:nvSpPr>
        <p:spPr>
          <a:xfrm>
            <a:off x="4788024" y="2780928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串联定电流充电接线图</a:t>
            </a:r>
            <a:endParaRPr lang="zh-CN" altLang="zh-CN" dirty="0"/>
          </a:p>
        </p:txBody>
      </p:sp>
      <p:sp>
        <p:nvSpPr>
          <p:cNvPr id="15" name="文本框 14"/>
          <p:cNvSpPr txBox="1"/>
          <p:nvPr/>
        </p:nvSpPr>
        <p:spPr>
          <a:xfrm>
            <a:off x="4283968" y="5805264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/>
              <a:t>并联定电压充电接线图</a:t>
            </a:r>
            <a:endParaRPr lang="zh-CN" altLang="zh-CN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908720"/>
            <a:ext cx="2946718" cy="1656184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573016"/>
            <a:ext cx="2906302" cy="2088232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3573016"/>
            <a:ext cx="1594070" cy="2088232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11" name="文本框 10"/>
          <p:cNvSpPr txBox="1"/>
          <p:nvPr/>
        </p:nvSpPr>
        <p:spPr>
          <a:xfrm>
            <a:off x="7308304" y="5805264"/>
            <a:ext cx="15824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混合连接充电接线图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20629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7776864" cy="6120680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充电机的</a:t>
            </a:r>
            <a:r>
              <a:rPr lang="zh-CN" altLang="zh-CN" sz="2400" dirty="0" smtClean="0"/>
              <a:t>选择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充电机可分为三大类型。即可控硅整流充电机、硅整流充电机、快速脉冲充电机</a:t>
            </a:r>
            <a:r>
              <a:rPr lang="zh-CN" altLang="zh-CN" sz="2400" dirty="0" smtClean="0"/>
              <a:t>。每次</a:t>
            </a:r>
            <a:r>
              <a:rPr lang="zh-CN" altLang="zh-CN" sz="2400" dirty="0"/>
              <a:t>充电过程中，接入的蓄电池容量，应尽可能接近充电机的额定直流电输出值，以保证充电</a:t>
            </a:r>
            <a:r>
              <a:rPr lang="zh-CN" altLang="zh-CN" sz="2400" dirty="0" smtClean="0"/>
              <a:t>机的</a:t>
            </a:r>
            <a:r>
              <a:rPr lang="zh-CN" altLang="zh-CN" sz="2400" dirty="0"/>
              <a:t>使用效率和经济效益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充电</a:t>
            </a:r>
            <a:r>
              <a:rPr lang="zh-CN" altLang="zh-CN" sz="2400" dirty="0" smtClean="0"/>
              <a:t>种类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包括：初充电、补充充电、锻炼循环充电、预防硫化充电和去硫化充电</a:t>
            </a:r>
            <a:r>
              <a:rPr lang="zh-CN" altLang="zh-CN" sz="2400" dirty="0" smtClean="0"/>
              <a:t>。</a:t>
            </a:r>
            <a:r>
              <a:rPr lang="zh-CN" altLang="zh-CN" sz="2400" dirty="0"/>
              <a:t>最常用的是补充充电。</a:t>
            </a:r>
          </a:p>
        </p:txBody>
      </p:sp>
    </p:spTree>
    <p:extLst>
      <p:ext uri="{BB962C8B-B14F-4D97-AF65-F5344CB8AC3E}">
        <p14:creationId xmlns:p14="http://schemas.microsoft.com/office/powerpoint/2010/main" val="220281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332656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（四）</a:t>
            </a:r>
            <a:r>
              <a:rPr lang="zh-CN" altLang="zh-CN" sz="2400" b="1" dirty="0">
                <a:solidFill>
                  <a:srgbClr val="FFFF00"/>
                </a:solidFill>
              </a:rPr>
              <a:t>蓄电池充电与维护注意事项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268760"/>
            <a:ext cx="8136904" cy="4745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1.</a:t>
            </a:r>
            <a:r>
              <a:rPr lang="zh-CN" altLang="zh-CN" sz="2400" dirty="0"/>
              <a:t>严格遵循各种充电种类与方法的充电规范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lvl="0"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新蓄电池在充电之前，应先注入标准相对密度的电解液，当电解液温度下降到</a:t>
            </a:r>
            <a:r>
              <a:rPr lang="en-US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35℃</a:t>
            </a:r>
            <a:r>
              <a:rPr lang="zh-CN" altLang="en-US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以下时，再进行充电。</a:t>
            </a:r>
            <a:r>
              <a:rPr lang="zh-CN" altLang="en-US" sz="2400" dirty="0"/>
              <a:t> </a:t>
            </a:r>
            <a:endParaRPr lang="zh-CN" altLang="en-US" sz="4800" dirty="0">
              <a:latin typeface="Arial" panose="020B0604020202020204" pitchFamily="34" charset="0"/>
            </a:endParaRPr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3.</a:t>
            </a:r>
            <a:r>
              <a:rPr lang="zh-CN" altLang="zh-CN" sz="2400" dirty="0"/>
              <a:t>蓄电池就车充电时，必须拆下与车上连接的电源线。</a:t>
            </a:r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4.</a:t>
            </a:r>
            <a:r>
              <a:rPr lang="zh-CN" altLang="zh-CN" sz="2400" dirty="0"/>
              <a:t>充电时，要先选择充电电压，再连接电池充电线路并将其接牢，然后接通交流电源，最后按要求调整好</a:t>
            </a:r>
            <a:r>
              <a:rPr lang="zh-CN" altLang="zh-CN" sz="2400" dirty="0" smtClean="0"/>
              <a:t>充电电流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55576" y="3568661"/>
            <a:ext cx="18473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239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352928" cy="6120680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充电过程中，必须打开蓄电池的加液孔盖，使电池内产生的氢气和氧气得以顺利排出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6.</a:t>
            </a:r>
            <a:r>
              <a:rPr lang="zh-CN" altLang="zh-CN" sz="2400" dirty="0"/>
              <a:t>在充电过程中，要经常检查电解液的</a:t>
            </a:r>
            <a:r>
              <a:rPr lang="zh-CN" altLang="zh-CN" sz="2400" dirty="0" smtClean="0"/>
              <a:t>温度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7.</a:t>
            </a:r>
            <a:r>
              <a:rPr lang="zh-CN" altLang="zh-CN" sz="2400" dirty="0"/>
              <a:t>充电过程中，要经常测量各单格电池的电压与电解液相对密度，判断充电程度和技术状况，并进行及时处理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8.</a:t>
            </a:r>
            <a:r>
              <a:rPr lang="zh-CN" altLang="zh-CN" sz="2400" dirty="0"/>
              <a:t>充电室要安装通风</a:t>
            </a:r>
            <a:r>
              <a:rPr lang="zh-CN" altLang="zh-CN" sz="2400" dirty="0" smtClean="0"/>
              <a:t>设备</a:t>
            </a:r>
            <a:r>
              <a:rPr lang="zh-CN" altLang="zh-CN" sz="2400" dirty="0"/>
              <a:t>，并严禁用明火取暖，防止</a:t>
            </a:r>
            <a:r>
              <a:rPr lang="zh-CN" altLang="zh-CN" sz="2400" dirty="0" smtClean="0"/>
              <a:t>失火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9.</a:t>
            </a:r>
            <a:r>
              <a:rPr lang="zh-CN" altLang="zh-CN" sz="2400" dirty="0"/>
              <a:t>拆卸蓄电池两极接线柱导线接头时，严禁硬撬与敲击，连接时，防氧化。</a:t>
            </a:r>
          </a:p>
        </p:txBody>
      </p:sp>
    </p:spTree>
    <p:extLst>
      <p:ext uri="{BB962C8B-B14F-4D97-AF65-F5344CB8AC3E}">
        <p14:creationId xmlns:p14="http://schemas.microsoft.com/office/powerpoint/2010/main" val="102892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632848" cy="1109723"/>
          </a:xfrm>
        </p:spPr>
        <p:txBody>
          <a:bodyPr>
            <a:noAutofit/>
          </a:bodyPr>
          <a:lstStyle/>
          <a:p>
            <a:pPr indent="457200" algn="ctr"/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2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汽车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发电机的维护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3568" y="2132856"/>
            <a:ext cx="77768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zh-CN" altLang="zh-CN" sz="2800" dirty="0"/>
              <a:t>掌握汽车发电机的维护作业内容及操作方法。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3280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3568" y="6093296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游标卡尺</a:t>
            </a:r>
            <a:endParaRPr lang="zh-CN" altLang="en-US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5580112" y="342900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数字式万用表</a:t>
            </a:r>
            <a:endParaRPr lang="zh-CN" altLang="en-US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467544" y="342900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实训汽车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3563888" y="342900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4788024" y="6093296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电烙铁</a:t>
            </a:r>
            <a:endParaRPr lang="zh-CN" altLang="en-US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124744"/>
            <a:ext cx="2696255" cy="22322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1880" y="1124744"/>
            <a:ext cx="2304256" cy="22512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2160" y="1124744"/>
            <a:ext cx="1152128" cy="22423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4368" y="1268760"/>
            <a:ext cx="638175" cy="2028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568" y="4797152"/>
            <a:ext cx="1990725" cy="10953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31840" y="4077072"/>
            <a:ext cx="1409700" cy="18097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60032" y="4293096"/>
            <a:ext cx="1752600" cy="15716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76256" y="3861048"/>
            <a:ext cx="2016224" cy="1992504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7236296" y="3429000"/>
            <a:ext cx="206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弹簧秤</a:t>
            </a:r>
            <a:endParaRPr lang="zh-CN" altLang="en-US" b="1" dirty="0"/>
          </a:p>
        </p:txBody>
      </p:sp>
      <p:sp>
        <p:nvSpPr>
          <p:cNvPr id="22" name="文本框 21"/>
          <p:cNvSpPr txBox="1"/>
          <p:nvPr/>
        </p:nvSpPr>
        <p:spPr>
          <a:xfrm>
            <a:off x="2771800" y="6093296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500</a:t>
            </a:r>
            <a:r>
              <a:rPr lang="zh-CN" altLang="zh-CN" dirty="0"/>
              <a:t>型万用表</a:t>
            </a:r>
            <a:endParaRPr lang="zh-CN" altLang="en-US" b="1" dirty="0"/>
          </a:p>
        </p:txBody>
      </p:sp>
      <p:sp>
        <p:nvSpPr>
          <p:cNvPr id="23" name="文本框 22"/>
          <p:cNvSpPr txBox="1"/>
          <p:nvPr/>
        </p:nvSpPr>
        <p:spPr>
          <a:xfrm>
            <a:off x="6804248" y="6093296"/>
            <a:ext cx="2053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TQD-2</a:t>
            </a:r>
            <a:r>
              <a:rPr lang="zh-CN" altLang="zh-CN"/>
              <a:t>型汽车电器万能试验台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4431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632848" cy="1109723"/>
          </a:xfrm>
        </p:spPr>
        <p:txBody>
          <a:bodyPr>
            <a:noAutofit/>
          </a:bodyPr>
          <a:lstStyle/>
          <a:p>
            <a:pPr indent="457200" algn="just"/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实训内容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1560" y="980728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（一）</a:t>
            </a:r>
            <a:r>
              <a:rPr lang="zh-CN" altLang="zh-CN" sz="2400" b="1" dirty="0">
                <a:solidFill>
                  <a:srgbClr val="FFFF00"/>
                </a:solidFill>
              </a:rPr>
              <a:t>发电机主要部件的检查与维护处理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700808"/>
            <a:ext cx="7056784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en-US" altLang="zh-CN" sz="2400" dirty="0"/>
              <a:t>1.</a:t>
            </a:r>
            <a:r>
              <a:rPr lang="zh-CN" altLang="zh-CN" sz="2400" dirty="0"/>
              <a:t>转子总成的检查与维护</a:t>
            </a:r>
            <a:r>
              <a:rPr lang="zh-CN" altLang="zh-CN" sz="2400" dirty="0" smtClean="0"/>
              <a:t>处理</a:t>
            </a:r>
            <a:endParaRPr lang="en-US" altLang="zh-CN" sz="2400" dirty="0" smtClean="0"/>
          </a:p>
        </p:txBody>
      </p:sp>
      <p:grpSp>
        <p:nvGrpSpPr>
          <p:cNvPr id="4" name="组合 3"/>
          <p:cNvGrpSpPr/>
          <p:nvPr/>
        </p:nvGrpSpPr>
        <p:grpSpPr>
          <a:xfrm>
            <a:off x="683568" y="2420888"/>
            <a:ext cx="7056784" cy="4185756"/>
            <a:chOff x="683568" y="2420888"/>
            <a:chExt cx="7056784" cy="4185756"/>
          </a:xfrm>
        </p:grpSpPr>
        <p:sp>
          <p:nvSpPr>
            <p:cNvPr id="6" name="文本框 5"/>
            <p:cNvSpPr txBox="1"/>
            <p:nvPr/>
          </p:nvSpPr>
          <p:spPr>
            <a:xfrm>
              <a:off x="2771800" y="6237312"/>
              <a:ext cx="3600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/>
                <a:t>检查蓄电池外壳</a:t>
              </a:r>
              <a:endParaRPr lang="zh-CN" altLang="en-US" b="1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83568" y="2420888"/>
              <a:ext cx="7056784" cy="7198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200000"/>
                </a:lnSpc>
              </a:pPr>
              <a:r>
                <a:rPr lang="zh-CN" altLang="zh-CN" sz="2400" dirty="0"/>
                <a:t>（</a:t>
              </a:r>
              <a:r>
                <a:rPr lang="en-US" altLang="zh-CN" sz="2400" dirty="0"/>
                <a:t>1</a:t>
              </a:r>
              <a:r>
                <a:rPr lang="zh-CN" altLang="zh-CN" sz="2400" dirty="0"/>
                <a:t>）磁场绕组断路、短路故障的检查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5736" y="3861048"/>
              <a:ext cx="4608512" cy="2218321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683568" y="2420888"/>
            <a:ext cx="7920880" cy="4185756"/>
            <a:chOff x="971600" y="332656"/>
            <a:chExt cx="7056784" cy="4185756"/>
          </a:xfrm>
        </p:grpSpPr>
        <p:grpSp>
          <p:nvGrpSpPr>
            <p:cNvPr id="11" name="组合 10"/>
            <p:cNvGrpSpPr/>
            <p:nvPr/>
          </p:nvGrpSpPr>
          <p:grpSpPr>
            <a:xfrm>
              <a:off x="971600" y="332656"/>
              <a:ext cx="7056784" cy="4185756"/>
              <a:chOff x="683568" y="2420888"/>
              <a:chExt cx="7056784" cy="4185756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2771800" y="6237312"/>
                <a:ext cx="3600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zh-CN" dirty="0"/>
                  <a:t>磁场绕组绝缘状况的测量</a:t>
                </a:r>
                <a:endParaRPr lang="zh-CN" altLang="en-US" b="1" dirty="0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83568" y="2420888"/>
                <a:ext cx="7056784" cy="719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>
                  <a:lnSpc>
                    <a:spcPct val="200000"/>
                  </a:lnSpc>
                </a:pPr>
                <a:r>
                  <a:rPr lang="zh-CN" altLang="zh-CN" sz="2400" dirty="0"/>
                  <a:t>（</a:t>
                </a:r>
                <a:r>
                  <a:rPr lang="en-US" altLang="zh-CN" sz="2400" dirty="0"/>
                  <a:t>2</a:t>
                </a:r>
                <a:r>
                  <a:rPr lang="zh-CN" altLang="zh-CN" sz="2400" dirty="0"/>
                  <a:t>）磁场绕组绝缘状况的检查</a:t>
                </a:r>
              </a:p>
            </p:txBody>
          </p:sp>
        </p:grp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18804" y="1700808"/>
              <a:ext cx="4608512" cy="2379805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683568" y="2420888"/>
            <a:ext cx="7920880" cy="4185756"/>
            <a:chOff x="2411760" y="476672"/>
            <a:chExt cx="7920880" cy="4185756"/>
          </a:xfrm>
        </p:grpSpPr>
        <p:grpSp>
          <p:nvGrpSpPr>
            <p:cNvPr id="19" name="组合 18"/>
            <p:cNvGrpSpPr/>
            <p:nvPr/>
          </p:nvGrpSpPr>
          <p:grpSpPr>
            <a:xfrm>
              <a:off x="2411760" y="476672"/>
              <a:ext cx="7920880" cy="4185756"/>
              <a:chOff x="683568" y="2420888"/>
              <a:chExt cx="7056784" cy="4185756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2771800" y="6237312"/>
                <a:ext cx="3600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zh-CN" dirty="0"/>
                  <a:t>转子轴直线度的检查</a:t>
                </a:r>
                <a:endParaRPr lang="zh-CN" altLang="en-US" b="1" dirty="0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683568" y="2420888"/>
                <a:ext cx="7056784" cy="719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>
                  <a:lnSpc>
                    <a:spcPct val="200000"/>
                  </a:lnSpc>
                </a:pPr>
                <a:r>
                  <a:rPr lang="zh-CN" altLang="zh-CN" sz="2400" dirty="0"/>
                  <a:t>（</a:t>
                </a:r>
                <a:r>
                  <a:rPr lang="en-US" altLang="zh-CN" sz="2400" dirty="0"/>
                  <a:t>3</a:t>
                </a:r>
                <a:r>
                  <a:rPr lang="zh-CN" altLang="zh-CN" sz="2400" dirty="0"/>
                  <a:t>）转子铁心与转子轴的检查</a:t>
                </a:r>
              </a:p>
            </p:txBody>
          </p:sp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5976" y="1628800"/>
              <a:ext cx="4176464" cy="2549922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683568" y="2420888"/>
            <a:ext cx="7920880" cy="4185756"/>
            <a:chOff x="1223120" y="0"/>
            <a:chExt cx="7920880" cy="4185756"/>
          </a:xfrm>
        </p:grpSpPr>
        <p:grpSp>
          <p:nvGrpSpPr>
            <p:cNvPr id="27" name="组合 26"/>
            <p:cNvGrpSpPr/>
            <p:nvPr/>
          </p:nvGrpSpPr>
          <p:grpSpPr>
            <a:xfrm>
              <a:off x="1223120" y="0"/>
              <a:ext cx="7920880" cy="4185756"/>
              <a:chOff x="683568" y="2420888"/>
              <a:chExt cx="7056784" cy="4185756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2771800" y="6237312"/>
                <a:ext cx="3600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zh-CN" dirty="0"/>
                  <a:t>滑环外径的测量</a:t>
                </a:r>
                <a:endParaRPr lang="zh-CN" altLang="en-US" b="1" dirty="0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683568" y="2420888"/>
                <a:ext cx="7056784" cy="719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>
                  <a:lnSpc>
                    <a:spcPct val="200000"/>
                  </a:lnSpc>
                </a:pPr>
                <a:r>
                  <a:rPr lang="zh-CN" altLang="zh-CN" sz="2400" dirty="0"/>
                  <a:t>（</a:t>
                </a:r>
                <a:r>
                  <a:rPr lang="en-US" altLang="zh-CN" sz="2400" dirty="0"/>
                  <a:t>4</a:t>
                </a:r>
                <a:r>
                  <a:rPr lang="zh-CN" altLang="zh-CN" sz="2400" dirty="0"/>
                  <a:t>）滑环的检查</a:t>
                </a:r>
              </a:p>
            </p:txBody>
          </p:sp>
        </p:grp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7335" y="1152128"/>
              <a:ext cx="4329977" cy="25922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17238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792088"/>
          </a:xfrm>
        </p:spPr>
        <p:txBody>
          <a:bodyPr>
            <a:normAutofit lnSpcReduction="10000"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定子总成的</a:t>
            </a:r>
            <a:r>
              <a:rPr lang="zh-CN" altLang="zh-CN" sz="2400" dirty="0" smtClean="0"/>
              <a:t>检查</a:t>
            </a:r>
            <a:endParaRPr lang="en-US" altLang="zh-CN" sz="2400" dirty="0" smtClean="0"/>
          </a:p>
        </p:txBody>
      </p:sp>
      <p:grpSp>
        <p:nvGrpSpPr>
          <p:cNvPr id="9" name="组合 8"/>
          <p:cNvGrpSpPr/>
          <p:nvPr/>
        </p:nvGrpSpPr>
        <p:grpSpPr>
          <a:xfrm>
            <a:off x="683568" y="1052736"/>
            <a:ext cx="7848872" cy="5697924"/>
            <a:chOff x="683568" y="1052736"/>
            <a:chExt cx="7848872" cy="5697924"/>
          </a:xfrm>
        </p:grpSpPr>
        <p:sp>
          <p:nvSpPr>
            <p:cNvPr id="6" name="文本框 5"/>
            <p:cNvSpPr txBox="1"/>
            <p:nvPr/>
          </p:nvSpPr>
          <p:spPr>
            <a:xfrm>
              <a:off x="3059832" y="6381328"/>
              <a:ext cx="33123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dirty="0"/>
                <a:t>定子绕组绝缘状况的检查</a:t>
              </a:r>
              <a:endParaRPr lang="zh-CN" altLang="en-US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83568" y="1052736"/>
              <a:ext cx="7848872" cy="2382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200000"/>
                </a:lnSpc>
                <a:spcBef>
                  <a:spcPct val="20000"/>
                </a:spcBef>
                <a:buClr>
                  <a:schemeClr val="tx2"/>
                </a:buClr>
                <a:buSzPct val="60000"/>
              </a:pPr>
              <a:r>
                <a:rPr lang="zh-CN" altLang="zh-CN" sz="2400" dirty="0"/>
                <a:t>（</a:t>
              </a:r>
              <a:r>
                <a:rPr lang="en-US" altLang="zh-CN" sz="2400" dirty="0"/>
                <a:t>1</a:t>
              </a:r>
              <a:r>
                <a:rPr lang="zh-CN" altLang="zh-CN" sz="2400" dirty="0"/>
                <a:t>）定子绕组断路的</a:t>
              </a:r>
              <a:r>
                <a:rPr lang="zh-CN" altLang="zh-CN" sz="2400" dirty="0" smtClean="0"/>
                <a:t>检查</a:t>
              </a:r>
              <a:endParaRPr lang="en-US" altLang="zh-CN" sz="2400" dirty="0" smtClean="0"/>
            </a:p>
            <a:p>
              <a:pPr indent="457200">
                <a:lnSpc>
                  <a:spcPct val="200000"/>
                </a:lnSpc>
                <a:spcBef>
                  <a:spcPct val="20000"/>
                </a:spcBef>
                <a:buClr>
                  <a:schemeClr val="tx2"/>
                </a:buClr>
                <a:buSzPct val="60000"/>
              </a:pPr>
              <a:r>
                <a:rPr lang="zh-CN" altLang="zh-CN" sz="2400" dirty="0"/>
                <a:t>万用表拨至</a:t>
              </a:r>
              <a:r>
                <a:rPr lang="en-US" altLang="zh-CN" sz="2400" dirty="0"/>
                <a:t>R</a:t>
              </a:r>
              <a:r>
                <a:rPr lang="zh-CN" altLang="zh-CN" sz="2400" dirty="0"/>
                <a:t>×</a:t>
              </a:r>
              <a:r>
                <a:rPr lang="en-US" altLang="zh-CN" sz="2400" dirty="0"/>
                <a:t>1</a:t>
              </a:r>
              <a:r>
                <a:rPr lang="zh-CN" altLang="zh-CN" sz="2400" dirty="0"/>
                <a:t>挡，两只表笔分别测量每两匝线端的电阻值。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3848" y="3501008"/>
              <a:ext cx="3001488" cy="2873707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683568" y="1052736"/>
            <a:ext cx="7848872" cy="5697924"/>
            <a:chOff x="3419872" y="404664"/>
            <a:chExt cx="7848872" cy="5697924"/>
          </a:xfrm>
        </p:grpSpPr>
        <p:grpSp>
          <p:nvGrpSpPr>
            <p:cNvPr id="11" name="组合 10"/>
            <p:cNvGrpSpPr/>
            <p:nvPr/>
          </p:nvGrpSpPr>
          <p:grpSpPr>
            <a:xfrm>
              <a:off x="3419872" y="404664"/>
              <a:ext cx="7848872" cy="5697924"/>
              <a:chOff x="683568" y="1052736"/>
              <a:chExt cx="7848872" cy="5697924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3059832" y="6381328"/>
                <a:ext cx="33123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zh-CN" dirty="0"/>
                  <a:t>定子绕组匝间短路故障的测量</a:t>
                </a:r>
                <a:endParaRPr lang="zh-CN" altLang="en-US" dirty="0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83568" y="1052736"/>
                <a:ext cx="7848872" cy="719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>
                  <a:lnSpc>
                    <a:spcPct val="200000"/>
                  </a:lnSpc>
                  <a:spcBef>
                    <a:spcPct val="20000"/>
                  </a:spcBef>
                  <a:buClr>
                    <a:schemeClr val="tx2"/>
                  </a:buClr>
                  <a:buSzPct val="60000"/>
                </a:pPr>
                <a:r>
                  <a:rPr lang="zh-CN" altLang="zh-CN" sz="2400" dirty="0"/>
                  <a:t>（</a:t>
                </a:r>
                <a:r>
                  <a:rPr lang="en-US" altLang="zh-CN" sz="2400" dirty="0"/>
                  <a:t>2</a:t>
                </a:r>
                <a:r>
                  <a:rPr lang="zh-CN" altLang="zh-CN" sz="2400" dirty="0"/>
                  <a:t>）定子绕组匝间短路故障的</a:t>
                </a:r>
                <a:r>
                  <a:rPr lang="zh-CN" altLang="zh-CN" sz="2400" dirty="0" smtClean="0"/>
                  <a:t>检查</a:t>
                </a:r>
                <a:endParaRPr lang="zh-CN" altLang="zh-CN" sz="2400" dirty="0"/>
              </a:p>
            </p:txBody>
          </p:sp>
        </p:grp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2080" y="2924944"/>
              <a:ext cx="4424767" cy="2376264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683568" y="1052736"/>
            <a:ext cx="7848872" cy="5697924"/>
            <a:chOff x="3707904" y="260648"/>
            <a:chExt cx="7848872" cy="5697924"/>
          </a:xfrm>
        </p:grpSpPr>
        <p:grpSp>
          <p:nvGrpSpPr>
            <p:cNvPr id="18" name="组合 17"/>
            <p:cNvGrpSpPr/>
            <p:nvPr/>
          </p:nvGrpSpPr>
          <p:grpSpPr>
            <a:xfrm>
              <a:off x="3707904" y="260648"/>
              <a:ext cx="7848872" cy="5697924"/>
              <a:chOff x="683568" y="1052736"/>
              <a:chExt cx="7848872" cy="5697924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3059832" y="6381328"/>
                <a:ext cx="33123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zh-CN" dirty="0"/>
                  <a:t>定子绕组绝缘状况的检查</a:t>
                </a:r>
                <a:endParaRPr lang="zh-CN" altLang="en-US" dirty="0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683568" y="1052736"/>
                <a:ext cx="7848872" cy="23821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>
                  <a:lnSpc>
                    <a:spcPct val="200000"/>
                  </a:lnSpc>
                  <a:spcBef>
                    <a:spcPct val="20000"/>
                  </a:spcBef>
                  <a:buClr>
                    <a:schemeClr val="tx2"/>
                  </a:buClr>
                  <a:buSzPct val="60000"/>
                </a:pPr>
                <a:r>
                  <a:rPr lang="zh-CN" altLang="zh-CN" sz="2400" dirty="0"/>
                  <a:t>（</a:t>
                </a:r>
                <a:r>
                  <a:rPr lang="en-US" altLang="zh-CN" sz="2400" dirty="0"/>
                  <a:t>3</a:t>
                </a:r>
                <a:r>
                  <a:rPr lang="zh-CN" altLang="zh-CN" sz="2400" dirty="0"/>
                  <a:t>）定子绕组绝缘状况的</a:t>
                </a:r>
                <a:r>
                  <a:rPr lang="zh-CN" altLang="zh-CN" sz="2400" dirty="0" smtClean="0"/>
                  <a:t>检查</a:t>
                </a:r>
                <a:endParaRPr lang="en-US" altLang="zh-CN" sz="2400" dirty="0" smtClean="0"/>
              </a:p>
              <a:p>
                <a:pPr indent="457200">
                  <a:lnSpc>
                    <a:spcPct val="200000"/>
                  </a:lnSpc>
                  <a:spcBef>
                    <a:spcPct val="20000"/>
                  </a:spcBef>
                  <a:buClr>
                    <a:schemeClr val="tx2"/>
                  </a:buClr>
                  <a:buSzPct val="60000"/>
                </a:pPr>
                <a:r>
                  <a:rPr lang="zh-CN" altLang="zh-CN" sz="2400" dirty="0"/>
                  <a:t>万用表拨至</a:t>
                </a:r>
                <a:r>
                  <a:rPr lang="en-US" altLang="zh-CN" sz="2400" dirty="0"/>
                  <a:t>R</a:t>
                </a:r>
                <a:r>
                  <a:rPr lang="zh-CN" altLang="zh-CN" sz="2400" dirty="0"/>
                  <a:t>×</a:t>
                </a:r>
                <a:r>
                  <a:rPr lang="en-US" altLang="zh-CN" sz="2400" dirty="0" err="1"/>
                  <a:t>lk</a:t>
                </a:r>
                <a:r>
                  <a:rPr lang="zh-CN" altLang="zh-CN" sz="2400" dirty="0"/>
                  <a:t>挡，做定子绕组与其铁心电阻值的测量，一只表笔接铁心，另一只表笔接绕组中某相线端。</a:t>
                </a:r>
              </a:p>
            </p:txBody>
          </p:sp>
        </p:grp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0192" y="2492896"/>
              <a:ext cx="2808312" cy="30993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60270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332656"/>
            <a:ext cx="7848872" cy="792088"/>
          </a:xfrm>
        </p:spPr>
        <p:txBody>
          <a:bodyPr>
            <a:normAutofit lnSpcReduction="10000"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发电机整流器的检查</a:t>
            </a:r>
            <a:endParaRPr lang="en-US" altLang="zh-CN" sz="2400" dirty="0" smtClean="0"/>
          </a:p>
        </p:txBody>
      </p:sp>
      <p:grpSp>
        <p:nvGrpSpPr>
          <p:cNvPr id="5" name="组合 4"/>
          <p:cNvGrpSpPr/>
          <p:nvPr/>
        </p:nvGrpSpPr>
        <p:grpSpPr>
          <a:xfrm>
            <a:off x="683568" y="886265"/>
            <a:ext cx="7848872" cy="5792387"/>
            <a:chOff x="683568" y="1052736"/>
            <a:chExt cx="7848872" cy="5625916"/>
          </a:xfrm>
        </p:grpSpPr>
        <p:grpSp>
          <p:nvGrpSpPr>
            <p:cNvPr id="9" name="组合 8"/>
            <p:cNvGrpSpPr/>
            <p:nvPr/>
          </p:nvGrpSpPr>
          <p:grpSpPr>
            <a:xfrm>
              <a:off x="683568" y="1052736"/>
              <a:ext cx="7848872" cy="5625916"/>
              <a:chOff x="683568" y="1052736"/>
              <a:chExt cx="7848872" cy="5625916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2915816" y="6309320"/>
                <a:ext cx="33123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zh-CN" dirty="0"/>
                  <a:t>发电机整流器的测量</a:t>
                </a:r>
                <a:endParaRPr lang="zh-CN" altLang="en-US" dirty="0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683568" y="1052736"/>
                <a:ext cx="7848872" cy="1525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indent="457200" fontAlgn="base">
                  <a:lnSpc>
                    <a:spcPct val="2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60000"/>
                </a:pPr>
                <a:r>
                  <a:rPr lang="zh-CN" altLang="zh-CN" sz="2400" dirty="0">
                    <a:latin typeface="宋体" panose="02010600030101010101" pitchFamily="2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400" dirty="0"/>
                  <a:t>1</a:t>
                </a:r>
                <a:r>
                  <a:rPr lang="zh-CN" altLang="en-US" sz="2400" dirty="0"/>
                  <a:t>）普通型硅整流器的测量</a:t>
                </a:r>
              </a:p>
              <a:p>
                <a:pPr lvl="0" indent="457200" fontAlgn="base">
                  <a:lnSpc>
                    <a:spcPct val="2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60000"/>
                </a:pPr>
                <a:r>
                  <a:rPr lang="zh-CN" altLang="en-US" sz="2400" dirty="0"/>
                  <a:t>以解放</a:t>
                </a:r>
                <a:r>
                  <a:rPr lang="en-US" altLang="zh-CN" sz="2400" dirty="0"/>
                  <a:t>CA1090</a:t>
                </a:r>
                <a:r>
                  <a:rPr lang="zh-CN" altLang="en-US" sz="2400" dirty="0"/>
                  <a:t>车用</a:t>
                </a:r>
                <a:r>
                  <a:rPr lang="en-US" altLang="zh-CN" sz="2400" dirty="0"/>
                  <a:t>JF132C</a:t>
                </a:r>
                <a:r>
                  <a:rPr lang="zh-CN" altLang="en-US" sz="2400" dirty="0"/>
                  <a:t>型发电机为例。</a:t>
                </a:r>
              </a:p>
            </p:txBody>
          </p:sp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3848" y="2780928"/>
              <a:ext cx="2725266" cy="3522905"/>
            </a:xfrm>
            <a:prstGeom prst="rect">
              <a:avLst/>
            </a:prstGeom>
            <a:solidFill>
              <a:schemeClr val="tx1"/>
            </a:solidFill>
          </p:spPr>
        </p:pic>
      </p:grpSp>
      <p:grpSp>
        <p:nvGrpSpPr>
          <p:cNvPr id="14" name="组合 13"/>
          <p:cNvGrpSpPr/>
          <p:nvPr/>
        </p:nvGrpSpPr>
        <p:grpSpPr>
          <a:xfrm>
            <a:off x="683568" y="836712"/>
            <a:ext cx="7848872" cy="5841940"/>
            <a:chOff x="5292080" y="476672"/>
            <a:chExt cx="7848872" cy="5841940"/>
          </a:xfrm>
        </p:grpSpPr>
        <p:grpSp>
          <p:nvGrpSpPr>
            <p:cNvPr id="19" name="组合 18"/>
            <p:cNvGrpSpPr/>
            <p:nvPr/>
          </p:nvGrpSpPr>
          <p:grpSpPr>
            <a:xfrm>
              <a:off x="5292080" y="476672"/>
              <a:ext cx="7848872" cy="5841940"/>
              <a:chOff x="-1764704" y="620688"/>
              <a:chExt cx="7848872" cy="5841940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395536" y="6093296"/>
                <a:ext cx="33123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zh-CN" dirty="0"/>
                  <a:t>组合式硅整流器的测量</a:t>
                </a:r>
                <a:endParaRPr lang="zh-CN" altLang="en-US" dirty="0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-1764704" y="620688"/>
                <a:ext cx="7848872" cy="15323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fontAlgn="base">
                  <a:lnSpc>
                    <a:spcPct val="2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60000"/>
                </a:pPr>
                <a:r>
                  <a:rPr lang="zh-CN" altLang="zh-CN" sz="2400" dirty="0">
                    <a:latin typeface="宋体" panose="02010600030101010101" pitchFamily="2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400" dirty="0">
                    <a:latin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400" dirty="0">
                    <a:latin typeface="宋体" panose="02010600030101010101" pitchFamily="2" charset="-122"/>
                    <a:cs typeface="Times New Roman" panose="02020603050405020304" pitchFamily="18" charset="0"/>
                  </a:rPr>
                  <a:t>）组合式硅整流器的测量</a:t>
                </a:r>
              </a:p>
              <a:p>
                <a:pPr indent="457200" fontAlgn="base">
                  <a:lnSpc>
                    <a:spcPct val="2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60000"/>
                </a:pPr>
                <a:r>
                  <a:rPr lang="zh-CN" altLang="zh-CN" sz="2400" dirty="0">
                    <a:latin typeface="宋体" panose="02010600030101010101" pitchFamily="2" charset="-122"/>
                    <a:cs typeface="Times New Roman" panose="02020603050405020304" pitchFamily="18" charset="0"/>
                  </a:rPr>
                  <a:t>以东风</a:t>
                </a:r>
                <a:r>
                  <a:rPr lang="en-US" altLang="zh-CN" sz="2400" dirty="0">
                    <a:latin typeface="宋体" panose="02010600030101010101" pitchFamily="2" charset="-122"/>
                    <a:cs typeface="Times New Roman" panose="02020603050405020304" pitchFamily="18" charset="0"/>
                  </a:rPr>
                  <a:t>EQ1092</a:t>
                </a:r>
                <a:r>
                  <a:rPr lang="zh-CN" altLang="zh-CN" sz="2400" dirty="0">
                    <a:latin typeface="宋体" panose="02010600030101010101" pitchFamily="2" charset="-122"/>
                    <a:cs typeface="Times New Roman" panose="02020603050405020304" pitchFamily="18" charset="0"/>
                  </a:rPr>
                  <a:t>车用</a:t>
                </a:r>
                <a:r>
                  <a:rPr lang="en-US" altLang="zh-CN" sz="2400" dirty="0">
                    <a:latin typeface="宋体" panose="02010600030101010101" pitchFamily="2" charset="-122"/>
                    <a:cs typeface="Times New Roman" panose="02020603050405020304" pitchFamily="18" charset="0"/>
                  </a:rPr>
                  <a:t>JF1521</a:t>
                </a:r>
                <a:r>
                  <a:rPr lang="zh-CN" altLang="zh-CN" sz="2400" dirty="0">
                    <a:latin typeface="宋体" panose="02010600030101010101" pitchFamily="2" charset="-122"/>
                    <a:cs typeface="Times New Roman" panose="02020603050405020304" pitchFamily="18" charset="0"/>
                  </a:rPr>
                  <a:t>型发电机为例。</a:t>
                </a:r>
              </a:p>
            </p:txBody>
          </p:sp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96336" y="2276872"/>
              <a:ext cx="3028595" cy="3600400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683568" y="908720"/>
            <a:ext cx="7848872" cy="5949280"/>
            <a:chOff x="4572000" y="692696"/>
            <a:chExt cx="7848872" cy="5949280"/>
          </a:xfrm>
        </p:grpSpPr>
        <p:grpSp>
          <p:nvGrpSpPr>
            <p:cNvPr id="27" name="组合 26"/>
            <p:cNvGrpSpPr/>
            <p:nvPr/>
          </p:nvGrpSpPr>
          <p:grpSpPr>
            <a:xfrm>
              <a:off x="4572000" y="692696"/>
              <a:ext cx="7848872" cy="5949280"/>
              <a:chOff x="-1764704" y="620688"/>
              <a:chExt cx="7848872" cy="5949280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-612576" y="5369639"/>
                <a:ext cx="489654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zh-CN" dirty="0"/>
                  <a:t>线路板连接式硅整流器的测量</a:t>
                </a:r>
              </a:p>
              <a:p>
                <a:pPr algn="ctr"/>
                <a:r>
                  <a:rPr lang="en-US" altLang="zh-CN" dirty="0"/>
                  <a:t>1-</a:t>
                </a:r>
                <a:r>
                  <a:rPr lang="zh-CN" altLang="zh-CN" dirty="0"/>
                  <a:t>负极板</a:t>
                </a:r>
                <a:r>
                  <a:rPr lang="en-US" altLang="zh-CN" dirty="0"/>
                  <a:t> 2-N</a:t>
                </a:r>
                <a:r>
                  <a:rPr lang="zh-CN" altLang="zh-CN" dirty="0"/>
                  <a:t>极</a:t>
                </a:r>
                <a:r>
                  <a:rPr lang="en-US" altLang="zh-CN" dirty="0"/>
                  <a:t>3-a</a:t>
                </a:r>
                <a:r>
                  <a:rPr lang="zh-CN" altLang="zh-CN" dirty="0"/>
                  <a:t>相线</a:t>
                </a:r>
                <a:r>
                  <a:rPr lang="en-US" altLang="zh-CN" dirty="0"/>
                  <a:t>4-b</a:t>
                </a:r>
                <a:r>
                  <a:rPr lang="zh-CN" altLang="zh-CN" dirty="0"/>
                  <a:t>相线</a:t>
                </a:r>
                <a:r>
                  <a:rPr lang="en-US" altLang="zh-CN" dirty="0"/>
                  <a:t>5-c</a:t>
                </a:r>
                <a:r>
                  <a:rPr lang="zh-CN" altLang="zh-CN" dirty="0"/>
                  <a:t>相线</a:t>
                </a:r>
                <a:r>
                  <a:rPr lang="en-US" altLang="zh-CN" dirty="0"/>
                  <a:t>6-</a:t>
                </a:r>
                <a:r>
                  <a:rPr lang="zh-CN" altLang="zh-CN" dirty="0"/>
                  <a:t>印制电路</a:t>
                </a:r>
              </a:p>
              <a:p>
                <a:pPr algn="ctr"/>
                <a:r>
                  <a:rPr lang="en-US" altLang="zh-CN" dirty="0"/>
                  <a:t>7-</a:t>
                </a:r>
                <a:r>
                  <a:rPr lang="zh-CN" altLang="zh-CN" dirty="0"/>
                  <a:t>负极管</a:t>
                </a:r>
                <a:r>
                  <a:rPr lang="en-US" altLang="zh-CN" dirty="0"/>
                  <a:t>8-</a:t>
                </a:r>
                <a:r>
                  <a:rPr lang="zh-CN" altLang="zh-CN" dirty="0"/>
                  <a:t>正极管</a:t>
                </a:r>
                <a:r>
                  <a:rPr lang="en-US" altLang="zh-CN" dirty="0"/>
                  <a:t>9-</a:t>
                </a:r>
                <a:r>
                  <a:rPr lang="zh-CN" altLang="zh-CN" dirty="0"/>
                  <a:t>线路板</a:t>
                </a:r>
                <a:r>
                  <a:rPr lang="en-US" altLang="zh-CN" dirty="0"/>
                  <a:t>10-D+</a:t>
                </a:r>
                <a:r>
                  <a:rPr lang="zh-CN" altLang="zh-CN" dirty="0"/>
                  <a:t>接线柱</a:t>
                </a:r>
                <a:r>
                  <a:rPr lang="en-US" altLang="zh-CN" dirty="0"/>
                  <a:t>11-B+</a:t>
                </a:r>
                <a:r>
                  <a:rPr lang="zh-CN" altLang="zh-CN" dirty="0"/>
                  <a:t>接线柱</a:t>
                </a:r>
                <a:r>
                  <a:rPr lang="en-US" altLang="zh-CN" dirty="0"/>
                  <a:t> 12-</a:t>
                </a:r>
                <a:r>
                  <a:rPr lang="zh-CN" altLang="zh-CN" dirty="0"/>
                  <a:t>正极板</a:t>
                </a:r>
                <a:endParaRPr lang="zh-CN" altLang="en-US" dirty="0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-1764704" y="620688"/>
                <a:ext cx="7848872" cy="15323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 fontAlgn="base">
                  <a:lnSpc>
                    <a:spcPct val="2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60000"/>
                </a:pPr>
                <a:r>
                  <a:rPr lang="zh-CN" altLang="zh-CN" sz="2400" dirty="0"/>
                  <a:t>（</a:t>
                </a:r>
                <a:r>
                  <a:rPr lang="en-US" altLang="zh-CN" sz="2400" dirty="0">
                    <a:latin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400" dirty="0">
                    <a:latin typeface="宋体" panose="02010600030101010101" pitchFamily="2" charset="-122"/>
                    <a:cs typeface="Times New Roman" panose="02020603050405020304" pitchFamily="18" charset="0"/>
                  </a:rPr>
                  <a:t>）线路板连接式硅整流器的测量</a:t>
                </a:r>
              </a:p>
              <a:p>
                <a:pPr indent="457200" fontAlgn="base">
                  <a:lnSpc>
                    <a:spcPct val="2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60000"/>
                </a:pPr>
                <a:r>
                  <a:rPr lang="zh-CN" altLang="zh-CN" sz="2400" dirty="0">
                    <a:latin typeface="宋体" panose="02010600030101010101" pitchFamily="2" charset="-122"/>
                    <a:cs typeface="Times New Roman" panose="02020603050405020304" pitchFamily="18" charset="0"/>
                  </a:rPr>
                  <a:t>以桑塔纳轿车用</a:t>
                </a:r>
                <a:r>
                  <a:rPr lang="en-US" altLang="zh-CN" sz="2400" dirty="0">
                    <a:latin typeface="宋体" panose="02010600030101010101" pitchFamily="2" charset="-122"/>
                    <a:cs typeface="Times New Roman" panose="02020603050405020304" pitchFamily="18" charset="0"/>
                  </a:rPr>
                  <a:t>JFZ1913Z</a:t>
                </a:r>
                <a:r>
                  <a:rPr lang="zh-CN" altLang="zh-CN" sz="2400" dirty="0">
                    <a:latin typeface="宋体" panose="02010600030101010101" pitchFamily="2" charset="-122"/>
                    <a:cs typeface="Times New Roman" panose="02020603050405020304" pitchFamily="18" charset="0"/>
                  </a:rPr>
                  <a:t>发电机为例。</a:t>
                </a:r>
              </a:p>
            </p:txBody>
          </p:sp>
        </p:grp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0232" y="2276872"/>
              <a:ext cx="3456384" cy="30988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991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332656"/>
            <a:ext cx="7848872" cy="792088"/>
          </a:xfrm>
        </p:spPr>
        <p:txBody>
          <a:bodyPr>
            <a:normAutofit lnSpcReduction="10000"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发电机整流器的检查</a:t>
            </a:r>
            <a:endParaRPr lang="en-US" altLang="zh-CN" sz="2400" dirty="0" smtClean="0"/>
          </a:p>
        </p:txBody>
      </p:sp>
      <p:sp>
        <p:nvSpPr>
          <p:cNvPr id="25" name="文本框 24"/>
          <p:cNvSpPr txBox="1"/>
          <p:nvPr/>
        </p:nvSpPr>
        <p:spPr>
          <a:xfrm>
            <a:off x="683568" y="1124744"/>
            <a:ext cx="7848872" cy="2271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base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）电刷工作面的检查与修磨</a:t>
            </a:r>
          </a:p>
          <a:p>
            <a:pPr indent="457200" fontAlgn="base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</a:pPr>
            <a:r>
              <a:rPr lang="zh-CN" altLang="zh-CN" sz="2400" dirty="0"/>
              <a:t>电刷在电刷架内应活动自如，无卡滞现象。电刷与滑环接触面积应达到</a:t>
            </a:r>
            <a:r>
              <a:rPr lang="en-US" altLang="zh-CN" sz="2400" dirty="0"/>
              <a:t>75%</a:t>
            </a:r>
            <a:r>
              <a:rPr lang="zh-CN" altLang="zh-CN" sz="2400" dirty="0"/>
              <a:t>以上，否则应进行修磨。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411760" y="5805264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电刷总成的检查</a:t>
            </a:r>
          </a:p>
          <a:p>
            <a:pPr algn="ctr"/>
            <a:r>
              <a:rPr lang="en-US" altLang="zh-CN" dirty="0"/>
              <a:t>a) </a:t>
            </a:r>
            <a:r>
              <a:rPr lang="zh-CN" altLang="zh-CN" dirty="0"/>
              <a:t>电刷的长度检查</a:t>
            </a:r>
            <a:r>
              <a:rPr lang="en-US" altLang="zh-CN" dirty="0"/>
              <a:t>b)</a:t>
            </a:r>
            <a:r>
              <a:rPr lang="zh-CN" altLang="zh-CN" dirty="0"/>
              <a:t>电刷弹簧弹力的检查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683568" y="1124744"/>
            <a:ext cx="7848872" cy="2382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 fontAlgn="base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）电刷长度的</a:t>
            </a:r>
            <a:r>
              <a:rPr lang="zh-CN" altLang="zh-CN" sz="2400" dirty="0" smtClean="0"/>
              <a:t>检查</a:t>
            </a:r>
            <a:endParaRPr lang="en-US" altLang="zh-CN" sz="2400" dirty="0" smtClean="0"/>
          </a:p>
          <a:p>
            <a:pPr indent="457200" fontAlgn="base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</a:pPr>
            <a:r>
              <a:rPr lang="zh-CN" altLang="en-US" sz="2400" dirty="0"/>
              <a:t>通常，电刷在其架中的自由外露长度一般不小于</a:t>
            </a:r>
            <a:r>
              <a:rPr lang="en-US" altLang="zh-CN" sz="2400" dirty="0"/>
              <a:t>7mm</a:t>
            </a:r>
            <a:r>
              <a:rPr lang="zh-CN" altLang="en-US" sz="2400" dirty="0"/>
              <a:t>，否则应更换电刷或电刷弹簧。 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7" y="3789040"/>
            <a:ext cx="7632848" cy="1889346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683568" y="1124744"/>
            <a:ext cx="7848872" cy="1532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base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</a:pPr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）电刷压力弹簧的检查</a:t>
            </a:r>
          </a:p>
          <a:p>
            <a:pPr indent="457200" fontAlgn="base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</a:pPr>
            <a:r>
              <a:rPr lang="zh-CN" altLang="zh-CN" sz="2400" dirty="0"/>
              <a:t>使用弹簧秤对弹簧弹力进行</a:t>
            </a:r>
            <a:r>
              <a:rPr lang="zh-CN" altLang="zh-CN" sz="2400" dirty="0" smtClean="0"/>
              <a:t>测量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988640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7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6000" cy="1143000"/>
          </a:xfrm>
        </p:spPr>
        <p:txBody>
          <a:bodyPr/>
          <a:lstStyle/>
          <a:p>
            <a:pPr algn="ctr"/>
            <a:r>
              <a:rPr lang="zh-CN" altLang="zh-CN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课题</a:t>
            </a:r>
            <a:r>
              <a:rPr lang="en-US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1 </a:t>
            </a:r>
            <a:r>
              <a:rPr lang="zh-CN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电源</a:t>
            </a:r>
            <a:r>
              <a:rPr lang="zh-CN" altLang="zh-CN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系的维护</a:t>
            </a:r>
            <a:endParaRPr lang="en-US" altLang="zh-CN" b="1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3568" y="1412776"/>
            <a:ext cx="79208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dirty="0"/>
              <a:t>充电系统一般由发电机、蓄电池、调节器、点火开关、充电指示灯等</a:t>
            </a:r>
            <a:r>
              <a:rPr lang="zh-CN" altLang="zh-CN" sz="2400" dirty="0" smtClean="0"/>
              <a:t>组成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indent="457200">
              <a:lnSpc>
                <a:spcPct val="200000"/>
              </a:lnSpc>
            </a:pPr>
            <a:endParaRPr lang="zh-CN" altLang="zh-CN" sz="2400" dirty="0"/>
          </a:p>
        </p:txBody>
      </p:sp>
      <p:sp>
        <p:nvSpPr>
          <p:cNvPr id="4" name="文本框 3"/>
          <p:cNvSpPr txBox="1"/>
          <p:nvPr/>
        </p:nvSpPr>
        <p:spPr>
          <a:xfrm>
            <a:off x="2267744" y="6021288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汽车充电系统组成</a:t>
            </a:r>
          </a:p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发电机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2-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蓄电池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3-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充电指示灯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4-</a:t>
            </a:r>
            <a:r>
              <a:rPr lang="zh-CN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点火开关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2996952"/>
            <a:ext cx="4320480" cy="3036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1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352928" cy="6120680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前后端盖的检查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发电机的前后端盖应无裂纹与变形，轴承外圈与前后端盖轴承孔的配合应符合标准，否则应予更换。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6.</a:t>
            </a:r>
            <a:r>
              <a:rPr lang="zh-CN" altLang="zh-CN" sz="2400" dirty="0"/>
              <a:t>轴承的检查与</a:t>
            </a:r>
            <a:r>
              <a:rPr lang="zh-CN" altLang="zh-CN" sz="2400" dirty="0" smtClean="0"/>
              <a:t>润滑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）轴承应无松旷和转动异响。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）润滑轴承时，应加注</a:t>
            </a:r>
            <a:r>
              <a:rPr lang="en-US" altLang="zh-CN" sz="2400" dirty="0"/>
              <a:t>2</a:t>
            </a:r>
            <a:r>
              <a:rPr lang="zh-CN" altLang="zh-CN" sz="2400" dirty="0"/>
              <a:t>号锂基润滑脂，并注意不宜加得过多</a:t>
            </a:r>
            <a:r>
              <a:rPr lang="zh-CN" altLang="en-US" sz="2400" dirty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289628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260648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 smtClean="0"/>
              <a:t>（</a:t>
            </a:r>
            <a:r>
              <a:rPr lang="zh-CN" altLang="en-US" sz="2400" b="1" dirty="0" smtClean="0"/>
              <a:t>二</a:t>
            </a:r>
            <a:r>
              <a:rPr lang="zh-CN" altLang="zh-CN" sz="2400" b="1" dirty="0" smtClean="0"/>
              <a:t>）</a:t>
            </a:r>
            <a:r>
              <a:rPr lang="zh-CN" altLang="zh-CN" sz="2400" b="1" dirty="0">
                <a:solidFill>
                  <a:srgbClr val="FFFF00"/>
                </a:solidFill>
              </a:rPr>
              <a:t>发电机技术性能测试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5576" y="908720"/>
            <a:ext cx="417646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en-US" altLang="zh-CN" sz="2400" dirty="0"/>
              <a:t>1.</a:t>
            </a:r>
            <a:r>
              <a:rPr lang="zh-CN" altLang="zh-CN" sz="2400" dirty="0"/>
              <a:t>发电机的整体电路</a:t>
            </a:r>
            <a:r>
              <a:rPr lang="zh-CN" altLang="zh-CN" sz="2400" dirty="0" smtClean="0"/>
              <a:t>测量</a:t>
            </a:r>
            <a:endParaRPr lang="en-US" altLang="zh-CN" sz="2400" dirty="0" smtClean="0"/>
          </a:p>
          <a:p>
            <a:pPr indent="457200">
              <a:lnSpc>
                <a:spcPct val="200000"/>
              </a:lnSpc>
            </a:pPr>
            <a:r>
              <a:rPr lang="zh-CN" altLang="zh-CN" sz="2400" dirty="0"/>
              <a:t>发电机维修前或装复后均应进行初步的整体电路测量，其测量对象就是发电机各接线柱的电阻值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indent="457200">
              <a:lnSpc>
                <a:spcPct val="200000"/>
              </a:lnSpc>
            </a:pPr>
            <a:r>
              <a:rPr lang="en-US" altLang="zh-CN" sz="2400" dirty="0"/>
              <a:t>2.</a:t>
            </a:r>
            <a:r>
              <a:rPr lang="zh-CN" altLang="zh-CN" sz="2400" dirty="0"/>
              <a:t>发电机的技术性能</a:t>
            </a:r>
            <a:r>
              <a:rPr lang="zh-CN" altLang="zh-CN" sz="2400" dirty="0" smtClean="0"/>
              <a:t>测试</a:t>
            </a:r>
            <a:endParaRPr lang="en-US" altLang="zh-CN" sz="2400" dirty="0" smtClean="0"/>
          </a:p>
          <a:p>
            <a:pPr indent="457200">
              <a:lnSpc>
                <a:spcPct val="200000"/>
              </a:lnSpc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）发电机的</a:t>
            </a:r>
            <a:r>
              <a:rPr lang="zh-CN" altLang="zh-CN" sz="2400" dirty="0" smtClean="0"/>
              <a:t>空载试验</a:t>
            </a:r>
            <a:endParaRPr lang="en-US" altLang="zh-CN" sz="2400" dirty="0" smtClean="0"/>
          </a:p>
          <a:p>
            <a:pPr indent="457200">
              <a:lnSpc>
                <a:spcPct val="200000"/>
              </a:lnSpc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）发电机的满载试验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724128" y="5445224"/>
            <a:ext cx="2699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发电机的空载、满载试验接线原理图</a:t>
            </a:r>
            <a:endParaRPr lang="zh-CN" altLang="zh-CN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276872"/>
            <a:ext cx="3923208" cy="3096344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420966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88640"/>
            <a:ext cx="4248472" cy="6669360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发电机的就车</a:t>
            </a:r>
            <a:r>
              <a:rPr lang="zh-CN" altLang="zh-CN" sz="2400" dirty="0" smtClean="0"/>
              <a:t>测试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）皮带松紧度的检查与</a:t>
            </a:r>
            <a:r>
              <a:rPr lang="zh-CN" altLang="zh-CN" sz="2400" dirty="0" smtClean="0"/>
              <a:t>调整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）电压</a:t>
            </a:r>
            <a:r>
              <a:rPr lang="zh-CN" altLang="zh-CN" sz="2400" dirty="0" smtClean="0"/>
              <a:t>测试</a:t>
            </a:r>
            <a:endParaRPr lang="en-US" altLang="zh-CN" sz="2400" dirty="0" smtClean="0"/>
          </a:p>
          <a:p>
            <a:pPr marL="0" lvl="0" indent="457200">
              <a:lnSpc>
                <a:spcPct val="200000"/>
              </a:lnSpc>
              <a:buNone/>
            </a:pPr>
            <a:r>
              <a:rPr lang="zh-CN" altLang="en-US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如果以上电压在规定范围内，则证明发电机和调节器工作正常，否则，可在充电电流</a:t>
            </a:r>
            <a:r>
              <a:rPr lang="en-US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20A</a:t>
            </a:r>
            <a:r>
              <a:rPr lang="zh-CN" altLang="en-US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时检查充电线路端电压</a:t>
            </a:r>
            <a:r>
              <a:rPr lang="zh-CN" altLang="en-US" sz="1800" dirty="0"/>
              <a:t> </a:t>
            </a:r>
            <a:r>
              <a:rPr lang="zh-CN" altLang="en-US" sz="2400" dirty="0"/>
              <a:t>。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04048" y="6021288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充电线路端电压测量</a:t>
            </a:r>
            <a:endParaRPr lang="zh-CN" altLang="en-US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404664"/>
            <a:ext cx="2603926" cy="28083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933056"/>
            <a:ext cx="2664296" cy="19886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932040" y="3356992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皮带松紧度的检查与调整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28289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632848" cy="1109723"/>
          </a:xfrm>
        </p:spPr>
        <p:txBody>
          <a:bodyPr>
            <a:noAutofit/>
          </a:bodyPr>
          <a:lstStyle/>
          <a:p>
            <a:pPr indent="457200" algn="ctr"/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3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发电机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调节器的检查与调整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3568" y="2132856"/>
            <a:ext cx="77768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zh-CN" altLang="zh-CN" sz="2800" dirty="0"/>
              <a:t>掌握发电机调节器的检查与调整方法。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812946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3568" y="6093296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游标卡尺</a:t>
            </a:r>
            <a:endParaRPr lang="zh-CN" altLang="en-US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5580112" y="342900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数字式万用表</a:t>
            </a:r>
            <a:endParaRPr lang="zh-CN" altLang="en-US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467544" y="342900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实训汽车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3563888" y="342900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4788024" y="6093296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电烙铁</a:t>
            </a:r>
            <a:endParaRPr lang="zh-CN" altLang="en-US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124744"/>
            <a:ext cx="2696255" cy="22322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1880" y="1124744"/>
            <a:ext cx="2304256" cy="22512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2160" y="1124744"/>
            <a:ext cx="1152128" cy="22423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4368" y="1268760"/>
            <a:ext cx="638175" cy="2028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568" y="4797152"/>
            <a:ext cx="1990725" cy="10953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31840" y="4077072"/>
            <a:ext cx="1409700" cy="18097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60032" y="4293096"/>
            <a:ext cx="1752600" cy="15716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76256" y="3861048"/>
            <a:ext cx="2016224" cy="1992504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7236296" y="3429000"/>
            <a:ext cx="206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弹簧秤</a:t>
            </a:r>
            <a:endParaRPr lang="zh-CN" altLang="en-US" b="1" dirty="0"/>
          </a:p>
        </p:txBody>
      </p:sp>
      <p:sp>
        <p:nvSpPr>
          <p:cNvPr id="22" name="文本框 21"/>
          <p:cNvSpPr txBox="1"/>
          <p:nvPr/>
        </p:nvSpPr>
        <p:spPr>
          <a:xfrm>
            <a:off x="2771800" y="6093296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500</a:t>
            </a:r>
            <a:r>
              <a:rPr lang="zh-CN" altLang="zh-CN" dirty="0"/>
              <a:t>型万用表</a:t>
            </a:r>
            <a:endParaRPr lang="zh-CN" altLang="en-US" b="1" dirty="0"/>
          </a:p>
        </p:txBody>
      </p:sp>
      <p:sp>
        <p:nvSpPr>
          <p:cNvPr id="23" name="文本框 22"/>
          <p:cNvSpPr txBox="1"/>
          <p:nvPr/>
        </p:nvSpPr>
        <p:spPr>
          <a:xfrm>
            <a:off x="6804248" y="6093296"/>
            <a:ext cx="2053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TQD-2</a:t>
            </a:r>
            <a:r>
              <a:rPr lang="zh-CN" altLang="zh-CN"/>
              <a:t>型汽车电器万能试验台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846646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632848" cy="1109723"/>
          </a:xfrm>
        </p:spPr>
        <p:txBody>
          <a:bodyPr>
            <a:noAutofit/>
          </a:bodyPr>
          <a:lstStyle/>
          <a:p>
            <a:pPr indent="457200" algn="just"/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实训内容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83568" y="836712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（一）</a:t>
            </a:r>
            <a:r>
              <a:rPr lang="en-US" altLang="zh-CN" sz="2400" b="1" dirty="0">
                <a:solidFill>
                  <a:srgbClr val="FFFF00"/>
                </a:solidFill>
              </a:rPr>
              <a:t>FT61</a:t>
            </a:r>
            <a:r>
              <a:rPr lang="zh-CN" altLang="zh-CN" sz="2400" b="1" dirty="0">
                <a:solidFill>
                  <a:srgbClr val="FFFF00"/>
                </a:solidFill>
              </a:rPr>
              <a:t>型调节器的检查与调整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39552" y="1844824"/>
            <a:ext cx="8136904" cy="4545797"/>
            <a:chOff x="539552" y="1844824"/>
            <a:chExt cx="8136904" cy="4545797"/>
          </a:xfrm>
        </p:grpSpPr>
        <p:grpSp>
          <p:nvGrpSpPr>
            <p:cNvPr id="26" name="组合 25"/>
            <p:cNvGrpSpPr/>
            <p:nvPr/>
          </p:nvGrpSpPr>
          <p:grpSpPr>
            <a:xfrm>
              <a:off x="539552" y="1844824"/>
              <a:ext cx="8136904" cy="4545797"/>
              <a:chOff x="539552" y="1844824"/>
              <a:chExt cx="8136904" cy="4545797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539552" y="1844824"/>
                <a:ext cx="8136904" cy="4545797"/>
                <a:chOff x="539552" y="1916832"/>
                <a:chExt cx="8136904" cy="4545797"/>
              </a:xfrm>
            </p:grpSpPr>
            <p:grpSp>
              <p:nvGrpSpPr>
                <p:cNvPr id="4" name="组合 3"/>
                <p:cNvGrpSpPr/>
                <p:nvPr/>
              </p:nvGrpSpPr>
              <p:grpSpPr>
                <a:xfrm>
                  <a:off x="539552" y="1916832"/>
                  <a:ext cx="8136904" cy="4545797"/>
                  <a:chOff x="556419" y="2420888"/>
                  <a:chExt cx="7183933" cy="4065274"/>
                </a:xfrm>
              </p:grpSpPr>
              <p:sp>
                <p:nvSpPr>
                  <p:cNvPr id="6" name="文本框 5"/>
                  <p:cNvSpPr txBox="1"/>
                  <p:nvPr/>
                </p:nvSpPr>
                <p:spPr>
                  <a:xfrm>
                    <a:off x="556419" y="6155871"/>
                    <a:ext cx="3600400" cy="33029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dirty="0"/>
                      <a:t>FT61</a:t>
                    </a:r>
                    <a:r>
                      <a:rPr lang="zh-CN" altLang="zh-CN" dirty="0"/>
                      <a:t>型调节器原理图</a:t>
                    </a:r>
                    <a:endParaRPr lang="zh-CN" altLang="en-US" b="1" dirty="0"/>
                  </a:p>
                </p:txBody>
              </p:sp>
              <p:sp>
                <p:nvSpPr>
                  <p:cNvPr id="7" name="文本框 6"/>
                  <p:cNvSpPr txBox="1"/>
                  <p:nvPr/>
                </p:nvSpPr>
                <p:spPr>
                  <a:xfrm>
                    <a:off x="683568" y="2420888"/>
                    <a:ext cx="7056784" cy="64372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indent="457200">
                      <a:lnSpc>
                        <a:spcPct val="200000"/>
                      </a:lnSpc>
                    </a:pPr>
                    <a:r>
                      <a:rPr lang="en-US" altLang="zh-CN" sz="2400" dirty="0"/>
                      <a:t>1.</a:t>
                    </a:r>
                    <a:r>
                      <a:rPr lang="zh-CN" altLang="zh-CN" sz="2400" dirty="0"/>
                      <a:t>调节器的检查</a:t>
                    </a:r>
                  </a:p>
                </p:txBody>
              </p:sp>
            </p:grpSp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259632" y="3068960"/>
                  <a:ext cx="2629858" cy="2880320"/>
                </a:xfrm>
                <a:prstGeom prst="rect">
                  <a:avLst/>
                </a:prstGeom>
                <a:solidFill>
                  <a:schemeClr val="tx1"/>
                </a:solidFill>
              </p:spPr>
            </p:pic>
          </p:grpSp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67944" y="3356992"/>
                <a:ext cx="3614053" cy="2520280"/>
              </a:xfrm>
              <a:prstGeom prst="rect">
                <a:avLst/>
              </a:prstGeom>
            </p:spPr>
          </p:pic>
        </p:grpSp>
        <p:sp>
          <p:nvSpPr>
            <p:cNvPr id="37" name="文本框 36"/>
            <p:cNvSpPr txBox="1"/>
            <p:nvPr/>
          </p:nvSpPr>
          <p:spPr>
            <a:xfrm>
              <a:off x="3779912" y="6021288"/>
              <a:ext cx="40780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/>
                <a:t>FT61</a:t>
              </a:r>
              <a:r>
                <a:rPr lang="zh-CN" altLang="zh-CN" dirty="0"/>
                <a:t>型调节器触点间隙的检查</a:t>
              </a:r>
              <a:endParaRPr lang="zh-CN" altLang="en-US" b="1" dirty="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00483" y="1556792"/>
            <a:ext cx="8245780" cy="5110827"/>
            <a:chOff x="4788025" y="-171400"/>
            <a:chExt cx="7502917" cy="5110827"/>
          </a:xfrm>
        </p:grpSpPr>
        <p:grpSp>
          <p:nvGrpSpPr>
            <p:cNvPr id="32" name="组合 31"/>
            <p:cNvGrpSpPr/>
            <p:nvPr/>
          </p:nvGrpSpPr>
          <p:grpSpPr>
            <a:xfrm>
              <a:off x="4788025" y="116632"/>
              <a:ext cx="7502917" cy="4822795"/>
              <a:chOff x="683569" y="2420888"/>
              <a:chExt cx="6624197" cy="4312992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4082964" y="6155871"/>
                <a:ext cx="3224802" cy="5780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zh-CN" dirty="0"/>
                  <a:t> </a:t>
                </a:r>
                <a:r>
                  <a:rPr lang="en-US" altLang="zh-CN" dirty="0"/>
                  <a:t>FT61</a:t>
                </a:r>
                <a:r>
                  <a:rPr lang="zh-CN" altLang="zh-CN" dirty="0"/>
                  <a:t>型调节器的试验台电压调试</a:t>
                </a:r>
              </a:p>
              <a:p>
                <a:pPr algn="ctr"/>
                <a:r>
                  <a:rPr lang="en-US" altLang="zh-CN" dirty="0"/>
                  <a:t>a)</a:t>
                </a:r>
                <a:r>
                  <a:rPr lang="zh-CN" altLang="zh-CN" dirty="0"/>
                  <a:t>原理图</a:t>
                </a:r>
                <a:r>
                  <a:rPr lang="en-US" altLang="zh-CN" dirty="0"/>
                  <a:t>b)</a:t>
                </a:r>
                <a:r>
                  <a:rPr lang="zh-CN" altLang="zh-CN" dirty="0"/>
                  <a:t>接线</a:t>
                </a:r>
                <a:endParaRPr lang="zh-CN" altLang="en-US" b="1" dirty="0"/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683569" y="2420888"/>
                <a:ext cx="2834512" cy="27249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>
                  <a:lnSpc>
                    <a:spcPct val="200000"/>
                  </a:lnSpc>
                </a:pPr>
                <a:r>
                  <a:rPr lang="en-US" altLang="zh-CN" sz="2400" dirty="0"/>
                  <a:t>2.FT61</a:t>
                </a:r>
                <a:r>
                  <a:rPr lang="zh-CN" altLang="zh-CN" sz="2400" dirty="0"/>
                  <a:t>型调节器的试验台电压</a:t>
                </a:r>
                <a:r>
                  <a:rPr lang="zh-CN" altLang="zh-CN" sz="2400" dirty="0" smtClean="0"/>
                  <a:t>调试</a:t>
                </a:r>
                <a:endParaRPr lang="en-US" altLang="zh-CN" sz="2400" dirty="0" smtClean="0"/>
              </a:p>
              <a:p>
                <a:pPr indent="457200">
                  <a:lnSpc>
                    <a:spcPct val="200000"/>
                  </a:lnSpc>
                </a:pPr>
                <a:r>
                  <a:rPr lang="zh-CN" altLang="zh-CN" sz="2400" dirty="0"/>
                  <a:t>低载</a:t>
                </a:r>
                <a:r>
                  <a:rPr lang="zh-CN" altLang="zh-CN" sz="2400" dirty="0" smtClean="0"/>
                  <a:t>电压试验</a:t>
                </a:r>
                <a:r>
                  <a:rPr lang="zh-CN" altLang="en-US" sz="2400" dirty="0" smtClean="0"/>
                  <a:t>和</a:t>
                </a:r>
                <a:r>
                  <a:rPr lang="zh-CN" altLang="zh-CN" sz="2400" dirty="0"/>
                  <a:t>半载</a:t>
                </a:r>
                <a:r>
                  <a:rPr lang="zh-CN" altLang="zh-CN" sz="2400" dirty="0" smtClean="0"/>
                  <a:t>电压试验</a:t>
                </a:r>
                <a:r>
                  <a:rPr lang="zh-CN" altLang="en-US" sz="2400" dirty="0" smtClean="0"/>
                  <a:t>。</a:t>
                </a:r>
                <a:endParaRPr lang="zh-CN" altLang="zh-CN" sz="2400" dirty="0"/>
              </a:p>
            </p:txBody>
          </p:sp>
        </p:grp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08959" y="-171400"/>
              <a:ext cx="2583953" cy="4464496"/>
            </a:xfrm>
            <a:prstGeom prst="rect">
              <a:avLst/>
            </a:prstGeom>
            <a:solidFill>
              <a:schemeClr val="tx1"/>
            </a:solidFill>
          </p:spPr>
        </p:pic>
      </p:grpSp>
      <p:grpSp>
        <p:nvGrpSpPr>
          <p:cNvPr id="51" name="组合 50"/>
          <p:cNvGrpSpPr/>
          <p:nvPr/>
        </p:nvGrpSpPr>
        <p:grpSpPr>
          <a:xfrm>
            <a:off x="683568" y="1844824"/>
            <a:ext cx="7992888" cy="4617804"/>
            <a:chOff x="6588224" y="476672"/>
            <a:chExt cx="7992888" cy="4617804"/>
          </a:xfrm>
        </p:grpSpPr>
        <p:grpSp>
          <p:nvGrpSpPr>
            <p:cNvPr id="46" name="组合 45"/>
            <p:cNvGrpSpPr/>
            <p:nvPr/>
          </p:nvGrpSpPr>
          <p:grpSpPr>
            <a:xfrm>
              <a:off x="6588224" y="476672"/>
              <a:ext cx="7992888" cy="4617804"/>
              <a:chOff x="683568" y="2420888"/>
              <a:chExt cx="7056784" cy="4129669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2717956" y="6220266"/>
                <a:ext cx="3600400" cy="3302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/>
                  <a:t>FT61</a:t>
                </a:r>
                <a:r>
                  <a:rPr lang="zh-CN" altLang="zh-CN" dirty="0"/>
                  <a:t>型调节器的就车电压调试</a:t>
                </a:r>
                <a:endParaRPr lang="zh-CN" altLang="en-US" b="1" dirty="0"/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683568" y="2420888"/>
                <a:ext cx="7056784" cy="18441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>
                  <a:lnSpc>
                    <a:spcPct val="200000"/>
                  </a:lnSpc>
                </a:pPr>
                <a:r>
                  <a:rPr lang="en-US" altLang="zh-CN" sz="2400" dirty="0"/>
                  <a:t>3.FT61</a:t>
                </a:r>
                <a:r>
                  <a:rPr lang="zh-CN" altLang="zh-CN" sz="2400" dirty="0"/>
                  <a:t>型调节器的就车电压</a:t>
                </a:r>
                <a:r>
                  <a:rPr lang="zh-CN" altLang="zh-CN" sz="2400" dirty="0" smtClean="0"/>
                  <a:t>调试</a:t>
                </a:r>
                <a:endParaRPr lang="en-US" altLang="zh-CN" sz="2400" dirty="0" smtClean="0"/>
              </a:p>
              <a:p>
                <a:pPr indent="457200">
                  <a:lnSpc>
                    <a:spcPct val="200000"/>
                  </a:lnSpc>
                </a:pPr>
                <a:r>
                  <a:rPr lang="zh-CN" altLang="zh-CN" sz="2000" dirty="0"/>
                  <a:t>注意：在调整时，要细心缓缓地进行，以防止电压忽高忽低，而导致电气设备的损伤。</a:t>
                </a:r>
              </a:p>
            </p:txBody>
          </p:sp>
        </p:grp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08504" y="2348880"/>
              <a:ext cx="2880320" cy="23887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14375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260648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（二</a:t>
            </a:r>
            <a:r>
              <a:rPr lang="en-US" altLang="zh-CN" sz="2400" b="1" dirty="0"/>
              <a:t>)</a:t>
            </a:r>
            <a:r>
              <a:rPr lang="zh-CN" altLang="zh-CN" sz="2400" b="1" dirty="0">
                <a:solidFill>
                  <a:srgbClr val="FFFF00"/>
                </a:solidFill>
              </a:rPr>
              <a:t>晶体管调节器的检查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5576" y="908720"/>
            <a:ext cx="468052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en-US" altLang="zh-CN" sz="2400" dirty="0"/>
              <a:t>1.</a:t>
            </a:r>
            <a:r>
              <a:rPr lang="zh-CN" altLang="zh-CN" sz="2400" dirty="0"/>
              <a:t>晶体管调节器类型的</a:t>
            </a:r>
            <a:r>
              <a:rPr lang="zh-CN" altLang="zh-CN" sz="2400" dirty="0" smtClean="0"/>
              <a:t>判别</a:t>
            </a:r>
            <a:endParaRPr lang="en-US" altLang="zh-CN" sz="2400" dirty="0" smtClean="0"/>
          </a:p>
          <a:p>
            <a:pPr indent="457200">
              <a:lnSpc>
                <a:spcPct val="200000"/>
              </a:lnSpc>
            </a:pPr>
            <a:r>
              <a:rPr lang="zh-CN" altLang="zh-CN" sz="2400" dirty="0"/>
              <a:t>当试灯另一端仅在连接正极时才使灯亮，说明是外接地调节器；仅在连接负极时才使灯亮，说明是内接地</a:t>
            </a:r>
            <a:r>
              <a:rPr lang="zh-CN" altLang="zh-CN" sz="2400" dirty="0" smtClean="0"/>
              <a:t>调节器</a:t>
            </a:r>
            <a:r>
              <a:rPr lang="zh-CN" altLang="en-US" sz="2400" dirty="0" smtClean="0"/>
              <a:t>。</a:t>
            </a:r>
            <a:endParaRPr lang="en-US" altLang="zh-CN" sz="2400" dirty="0"/>
          </a:p>
          <a:p>
            <a:pPr indent="457200">
              <a:lnSpc>
                <a:spcPct val="200000"/>
              </a:lnSpc>
            </a:pPr>
            <a:r>
              <a:rPr lang="en-US" altLang="zh-CN" sz="2400" dirty="0"/>
              <a:t>2.</a:t>
            </a:r>
            <a:r>
              <a:rPr lang="zh-CN" altLang="zh-CN" sz="2400" dirty="0"/>
              <a:t>调节器性能及故障的</a:t>
            </a:r>
            <a:r>
              <a:rPr lang="zh-CN" altLang="zh-CN" sz="2400" dirty="0" smtClean="0"/>
              <a:t>检测</a:t>
            </a:r>
            <a:endParaRPr lang="en-US" altLang="zh-CN" sz="2400" dirty="0" smtClean="0"/>
          </a:p>
          <a:p>
            <a:pPr indent="457200">
              <a:lnSpc>
                <a:spcPct val="200000"/>
              </a:lnSpc>
            </a:pPr>
            <a:endParaRPr lang="zh-CN" altLang="zh-CN" sz="2400" dirty="0"/>
          </a:p>
        </p:txBody>
      </p:sp>
      <p:sp>
        <p:nvSpPr>
          <p:cNvPr id="11" name="文本框 10"/>
          <p:cNvSpPr txBox="1"/>
          <p:nvPr/>
        </p:nvSpPr>
        <p:spPr>
          <a:xfrm>
            <a:off x="6084168" y="6177120"/>
            <a:ext cx="2699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内接地调节器</a:t>
            </a:r>
            <a:endParaRPr lang="zh-CN" altLang="zh-CN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548680"/>
            <a:ext cx="2448272" cy="2497899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717031"/>
            <a:ext cx="2376264" cy="2424431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8" name="文本框 7"/>
          <p:cNvSpPr txBox="1"/>
          <p:nvPr/>
        </p:nvSpPr>
        <p:spPr>
          <a:xfrm>
            <a:off x="6012160" y="3140968"/>
            <a:ext cx="2699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外接地调节器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35890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83568" y="332656"/>
            <a:ext cx="7992888" cy="1143000"/>
          </a:xfrm>
        </p:spPr>
        <p:txBody>
          <a:bodyPr>
            <a:normAutofit fontScale="90000"/>
          </a:bodyPr>
          <a:lstStyle/>
          <a:p>
            <a:pPr indent="457200" algn="ctr"/>
            <a:r>
              <a:rPr lang="zh-CN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课题</a:t>
            </a:r>
            <a:r>
              <a:rPr lang="en-US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2 </a:t>
            </a:r>
            <a:r>
              <a:rPr lang="zh-CN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汽车</a:t>
            </a:r>
            <a:r>
              <a:rPr lang="zh-CN" altLang="zh-CN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电源系的故障诊断与排除</a:t>
            </a:r>
            <a:endParaRPr lang="en-US" altLang="zh-CN" b="1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683568" y="1628800"/>
            <a:ext cx="7632848" cy="1109723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zh-CN" altLang="en-US" sz="44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indent="457200" algn="ctr"/>
            <a:r>
              <a:rPr lang="zh-CN" altLang="en-US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1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蓄电池容量低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的故障诊断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与</a:t>
            </a:r>
            <a:endParaRPr lang="en-US" altLang="zh-CN" sz="3600" b="1" dirty="0" smtClean="0">
              <a:solidFill>
                <a:srgbClr val="FFFF00"/>
              </a:solidFill>
              <a:effectLst/>
              <a:latin typeface="+mn-ea"/>
              <a:ea typeface="+mn-ea"/>
            </a:endParaRPr>
          </a:p>
          <a:p>
            <a:pPr indent="457200" algn="ctr"/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排除</a:t>
            </a:r>
            <a:endParaRPr lang="zh-CN" altLang="en-US" sz="3600" b="1" dirty="0"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2924944"/>
            <a:ext cx="76328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了解蓄电池容量低的故障现象及原因；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掌握蓄电池容量低的故障排除方法。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84022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7544" y="342900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实训汽车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3779912" y="342900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124744"/>
            <a:ext cx="2696255" cy="22322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7904" y="1124744"/>
            <a:ext cx="2304256" cy="225128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6300192" y="3933056"/>
            <a:ext cx="2053640" cy="2673588"/>
            <a:chOff x="755576" y="3933056"/>
            <a:chExt cx="2053640" cy="2673588"/>
          </a:xfrm>
        </p:grpSpPr>
        <p:sp>
          <p:nvSpPr>
            <p:cNvPr id="13" name="文本框 12"/>
            <p:cNvSpPr txBox="1"/>
            <p:nvPr/>
          </p:nvSpPr>
          <p:spPr>
            <a:xfrm>
              <a:off x="755576" y="6237312"/>
              <a:ext cx="20536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dirty="0"/>
                <a:t>数字式万用表</a:t>
              </a:r>
              <a:endParaRPr lang="zh-CN" altLang="en-US" b="1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59632" y="3933056"/>
              <a:ext cx="1152128" cy="2242314"/>
            </a:xfrm>
            <a:prstGeom prst="rect">
              <a:avLst/>
            </a:prstGeom>
          </p:spPr>
        </p:pic>
      </p:grpSp>
      <p:sp>
        <p:nvSpPr>
          <p:cNvPr id="24" name="文本框 23"/>
          <p:cNvSpPr txBox="1"/>
          <p:nvPr/>
        </p:nvSpPr>
        <p:spPr>
          <a:xfrm>
            <a:off x="1043608" y="630932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高率放电计</a:t>
            </a:r>
            <a:endParaRPr lang="zh-CN" altLang="en-US" b="1" dirty="0"/>
          </a:p>
        </p:txBody>
      </p:sp>
      <p:sp>
        <p:nvSpPr>
          <p:cNvPr id="26" name="文本框 25"/>
          <p:cNvSpPr txBox="1"/>
          <p:nvPr/>
        </p:nvSpPr>
        <p:spPr>
          <a:xfrm>
            <a:off x="6228184" y="342900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吸式密度计</a:t>
            </a:r>
            <a:endParaRPr lang="zh-CN" altLang="en-US" b="1" dirty="0"/>
          </a:p>
        </p:txBody>
      </p:sp>
      <p:grpSp>
        <p:nvGrpSpPr>
          <p:cNvPr id="14" name="组合 13"/>
          <p:cNvGrpSpPr/>
          <p:nvPr/>
        </p:nvGrpSpPr>
        <p:grpSpPr>
          <a:xfrm>
            <a:off x="3347864" y="3933056"/>
            <a:ext cx="3048173" cy="2635644"/>
            <a:chOff x="6325230" y="4221088"/>
            <a:chExt cx="3048173" cy="2635644"/>
          </a:xfrm>
        </p:grpSpPr>
        <p:sp>
          <p:nvSpPr>
            <p:cNvPr id="25" name="文本框 24"/>
            <p:cNvSpPr txBox="1"/>
            <p:nvPr/>
          </p:nvSpPr>
          <p:spPr>
            <a:xfrm>
              <a:off x="6660232" y="6487400"/>
              <a:ext cx="20536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dirty="0"/>
                <a:t>充电机</a:t>
              </a:r>
              <a:endParaRPr lang="zh-CN" altLang="en-US" b="1" dirty="0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25230" y="4221088"/>
              <a:ext cx="3048173" cy="2232248"/>
            </a:xfrm>
            <a:prstGeom prst="rect">
              <a:avLst/>
            </a:prstGeom>
          </p:spPr>
        </p:pic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3608" y="3933056"/>
            <a:ext cx="1944216" cy="233938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88224" y="980728"/>
            <a:ext cx="1355775" cy="2377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84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7992888" cy="572149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发动机起动时，起动机转速缓慢，转动无力。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按喇叭声音弱。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开前照灯，光线暗淡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zh-CN" sz="2400" b="1" dirty="0">
                <a:solidFill>
                  <a:srgbClr val="FFFF00"/>
                </a:solidFill>
              </a:rPr>
              <a:t>原因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使用新蓄电池前未</a:t>
            </a:r>
            <a:r>
              <a:rPr lang="zh-CN" altLang="zh-CN" sz="2400" dirty="0" smtClean="0"/>
              <a:t>按要求</a:t>
            </a:r>
            <a:r>
              <a:rPr lang="zh-CN" altLang="zh-CN" sz="2400" dirty="0"/>
              <a:t>进行充电。</a:t>
            </a:r>
          </a:p>
        </p:txBody>
      </p:sp>
    </p:spTree>
    <p:extLst>
      <p:ext uri="{BB962C8B-B14F-4D97-AF65-F5344CB8AC3E}">
        <p14:creationId xmlns:p14="http://schemas.microsoft.com/office/powerpoint/2010/main" val="38377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632848" cy="1109723"/>
          </a:xfrm>
        </p:spPr>
        <p:txBody>
          <a:bodyPr>
            <a:noAutofit/>
          </a:bodyPr>
          <a:lstStyle/>
          <a:p>
            <a:pPr indent="457200" algn="ctr"/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1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蓄电池的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维护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3568" y="2132856"/>
            <a:ext cx="72728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zh-CN" altLang="zh-CN" sz="2800" dirty="0"/>
              <a:t>掌握蓄电池的维护作业内容及操作方法。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39650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692696"/>
            <a:ext cx="8003232" cy="5289451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充电量过小，使蓄电池充电不足。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经常长时间使用起动机，造成大电流放电，致使极板损坏。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电解液的相对密度过低。由于电解液渗漏后，只加注蒸馏水，未及时补充电解液，致使电解液的相对密度过低。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电解液相对密度过高、液面过低或经常亏电，造成极板硫化。</a:t>
            </a:r>
          </a:p>
        </p:txBody>
      </p:sp>
    </p:spTree>
    <p:extLst>
      <p:ext uri="{BB962C8B-B14F-4D97-AF65-F5344CB8AC3E}">
        <p14:creationId xmlns:p14="http://schemas.microsoft.com/office/powerpoint/2010/main" val="886715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16632"/>
            <a:ext cx="8208912" cy="6741368"/>
          </a:xfrm>
        </p:spPr>
        <p:txBody>
          <a:bodyPr>
            <a:normAutofit lnSpcReduction="10000"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故障诊断与排除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l.</a:t>
            </a:r>
            <a:r>
              <a:rPr lang="zh-CN" altLang="zh-CN" sz="2400" dirty="0"/>
              <a:t>首先检查蓄电池两极接线柱与电源导线连接如何，是否有氧化或松动现象。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检查蓄电池外部，看有无裂纹、表面是否脏污。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用密度计或高率放电计检查蓄电池的容量</a:t>
            </a:r>
            <a:r>
              <a:rPr lang="zh-CN" altLang="en-US" sz="2400" dirty="0"/>
              <a:t>。</a:t>
            </a:r>
            <a:endParaRPr lang="zh-CN" altLang="zh-CN" sz="2400" dirty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检查液面高度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在充电过程中，若出现相邻单格中电解液密度有明显差距，则说明蓄电池有内部断路故障；若电解液变为褐色浑浊状态，则证明蓄电池内有极板脱落故障。</a:t>
            </a:r>
          </a:p>
        </p:txBody>
      </p:sp>
    </p:spTree>
    <p:extLst>
      <p:ext uri="{BB962C8B-B14F-4D97-AF65-F5344CB8AC3E}">
        <p14:creationId xmlns:p14="http://schemas.microsoft.com/office/powerpoint/2010/main" val="69363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8136904" cy="1109723"/>
          </a:xfrm>
        </p:spPr>
        <p:txBody>
          <a:bodyPr>
            <a:noAutofit/>
          </a:bodyPr>
          <a:lstStyle/>
          <a:p>
            <a:pPr indent="457200" algn="just"/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2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蓄电池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极板硫化的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诊断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与排除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3568" y="2348880"/>
            <a:ext cx="72728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了解蓄电池极板硫化的故障现象及原因；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掌握蓄电池极板硫化的故障排除方法。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98463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7544" y="342900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实训汽车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3779912" y="342900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124744"/>
            <a:ext cx="2696255" cy="22322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7904" y="1124744"/>
            <a:ext cx="2304256" cy="225128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6300192" y="3933056"/>
            <a:ext cx="2053640" cy="2673588"/>
            <a:chOff x="755576" y="3933056"/>
            <a:chExt cx="2053640" cy="2673588"/>
          </a:xfrm>
        </p:grpSpPr>
        <p:sp>
          <p:nvSpPr>
            <p:cNvPr id="13" name="文本框 12"/>
            <p:cNvSpPr txBox="1"/>
            <p:nvPr/>
          </p:nvSpPr>
          <p:spPr>
            <a:xfrm>
              <a:off x="755576" y="6237312"/>
              <a:ext cx="20536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dirty="0"/>
                <a:t>数字式万用表</a:t>
              </a:r>
              <a:endParaRPr lang="zh-CN" altLang="en-US" b="1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59632" y="3933056"/>
              <a:ext cx="1152128" cy="2242314"/>
            </a:xfrm>
            <a:prstGeom prst="rect">
              <a:avLst/>
            </a:prstGeom>
          </p:spPr>
        </p:pic>
      </p:grpSp>
      <p:sp>
        <p:nvSpPr>
          <p:cNvPr id="24" name="文本框 23"/>
          <p:cNvSpPr txBox="1"/>
          <p:nvPr/>
        </p:nvSpPr>
        <p:spPr>
          <a:xfrm>
            <a:off x="1043608" y="630932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高率放电计</a:t>
            </a:r>
            <a:endParaRPr lang="zh-CN" altLang="en-US" b="1" dirty="0"/>
          </a:p>
        </p:txBody>
      </p:sp>
      <p:sp>
        <p:nvSpPr>
          <p:cNvPr id="26" name="文本框 25"/>
          <p:cNvSpPr txBox="1"/>
          <p:nvPr/>
        </p:nvSpPr>
        <p:spPr>
          <a:xfrm>
            <a:off x="6228184" y="342900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吸式密度计</a:t>
            </a:r>
            <a:endParaRPr lang="zh-CN" altLang="en-US" b="1" dirty="0"/>
          </a:p>
        </p:txBody>
      </p:sp>
      <p:grpSp>
        <p:nvGrpSpPr>
          <p:cNvPr id="14" name="组合 13"/>
          <p:cNvGrpSpPr/>
          <p:nvPr/>
        </p:nvGrpSpPr>
        <p:grpSpPr>
          <a:xfrm>
            <a:off x="3347864" y="3933056"/>
            <a:ext cx="3048173" cy="2635644"/>
            <a:chOff x="6325230" y="4221088"/>
            <a:chExt cx="3048173" cy="2635644"/>
          </a:xfrm>
        </p:grpSpPr>
        <p:sp>
          <p:nvSpPr>
            <p:cNvPr id="25" name="文本框 24"/>
            <p:cNvSpPr txBox="1"/>
            <p:nvPr/>
          </p:nvSpPr>
          <p:spPr>
            <a:xfrm>
              <a:off x="6660232" y="6487400"/>
              <a:ext cx="20536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dirty="0"/>
                <a:t>充电机</a:t>
              </a:r>
              <a:endParaRPr lang="zh-CN" altLang="en-US" b="1" dirty="0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25230" y="4221088"/>
              <a:ext cx="3048173" cy="2232248"/>
            </a:xfrm>
            <a:prstGeom prst="rect">
              <a:avLst/>
            </a:prstGeom>
          </p:spPr>
        </p:pic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3608" y="3933056"/>
            <a:ext cx="1944216" cy="233938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88224" y="980728"/>
            <a:ext cx="1355775" cy="2377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90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208912" cy="572149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蓄电池容量低，用高率放电计测量时，蓄电池电压迅速下降。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电解液相对密度明显低于规定值。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蓄电池充电时，其充电电压明显过高，过早产生气泡，电解液温度上升快。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蓄电池放电时，电压下降过快。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在极板上产生坚硬、不易溶解的白色大颗粒晶体物质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54149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24867"/>
            <a:ext cx="8064896" cy="6669360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故障原因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蓄电池经常亏电存放，使电解液中的硫酸铅不断结晶，附着在极板表面，使其在充电过程中难以参与还原反应。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蓄电池电解液液面过低，使蓄电池极板上部的活性物质与空气接触被氧</a:t>
            </a:r>
            <a:r>
              <a:rPr lang="zh-CN" altLang="zh-CN" sz="2400" dirty="0" smtClean="0"/>
              <a:t>化。</a:t>
            </a:r>
            <a:endParaRPr lang="zh-CN" altLang="zh-CN" sz="2400" dirty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蓄电池电解液密度过高，使硫酸铅溶解困难，还原反应迟缓，使硫酸铅晶粒不断增加。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电解液的纯度不够，或其他原因导致蓄电池自放电，也会使极板硫化。</a:t>
            </a:r>
          </a:p>
        </p:txBody>
      </p:sp>
    </p:spTree>
    <p:extLst>
      <p:ext uri="{BB962C8B-B14F-4D97-AF65-F5344CB8AC3E}">
        <p14:creationId xmlns:p14="http://schemas.microsoft.com/office/powerpoint/2010/main" val="185397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003232" cy="5616624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故障排除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方法</a:t>
            </a:r>
            <a:endParaRPr lang="zh-CN" altLang="zh-CN" sz="2400" b="1" dirty="0">
              <a:solidFill>
                <a:srgbClr val="FFFF00"/>
              </a:solidFill>
            </a:endParaRPr>
          </a:p>
          <a:p>
            <a:pPr marL="0" lv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zh-CN" altLang="en-US" sz="2400" dirty="0"/>
              <a:t>蓄电池发生轻度硫化时，可用</a:t>
            </a:r>
            <a:r>
              <a:rPr lang="en-US" altLang="zh-CN" sz="2400" dirty="0"/>
              <a:t>2-3A</a:t>
            </a:r>
            <a:r>
              <a:rPr lang="zh-CN" altLang="en-US" sz="2400" dirty="0"/>
              <a:t>的小电流适当延长充电时间，即过充电；或用全放全充的充放电循环方法使活性物质还原；也可用去硫化充电的方法消除。硫化严重的蓄电池应予报废。 </a:t>
            </a:r>
          </a:p>
        </p:txBody>
      </p:sp>
    </p:spTree>
    <p:extLst>
      <p:ext uri="{BB962C8B-B14F-4D97-AF65-F5344CB8AC3E}">
        <p14:creationId xmlns:p14="http://schemas.microsoft.com/office/powerpoint/2010/main" val="359011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683568" y="476672"/>
            <a:ext cx="8136904" cy="1109723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zh-CN" altLang="en-US" sz="44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indent="457200" algn="just"/>
            <a:r>
              <a:rPr lang="zh-CN" altLang="en-US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3 </a:t>
            </a:r>
            <a:r>
              <a:rPr lang="zh-CN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蓄电池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自放电</a:t>
            </a:r>
            <a:r>
              <a:rPr lang="zh-CN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的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诊断与排除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568" y="2060848"/>
            <a:ext cx="76328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en-US" sz="2800" dirty="0" smtClean="0">
                <a:solidFill>
                  <a:srgbClr val="FFFF00"/>
                </a:solidFill>
              </a:rPr>
              <a:t>实训要求</a:t>
            </a:r>
            <a:endParaRPr lang="en-US" altLang="zh-CN" sz="2800" dirty="0" smtClean="0">
              <a:solidFill>
                <a:srgbClr val="FFFF00"/>
              </a:solidFill>
            </a:endParaRP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了解蓄电池自放电的故障现象及原因；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掌握蓄电池自放电的故障排除方法。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3503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7544" y="342900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实训汽车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3779912" y="342900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124744"/>
            <a:ext cx="2696255" cy="22322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7904" y="1124744"/>
            <a:ext cx="2304256" cy="225128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6300192" y="3933056"/>
            <a:ext cx="2053640" cy="2673588"/>
            <a:chOff x="755576" y="3933056"/>
            <a:chExt cx="2053640" cy="2673588"/>
          </a:xfrm>
        </p:grpSpPr>
        <p:sp>
          <p:nvSpPr>
            <p:cNvPr id="13" name="文本框 12"/>
            <p:cNvSpPr txBox="1"/>
            <p:nvPr/>
          </p:nvSpPr>
          <p:spPr>
            <a:xfrm>
              <a:off x="755576" y="6237312"/>
              <a:ext cx="20536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dirty="0"/>
                <a:t>数字式万用表</a:t>
              </a:r>
              <a:endParaRPr lang="zh-CN" altLang="en-US" b="1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59632" y="3933056"/>
              <a:ext cx="1152128" cy="2242314"/>
            </a:xfrm>
            <a:prstGeom prst="rect">
              <a:avLst/>
            </a:prstGeom>
          </p:spPr>
        </p:pic>
      </p:grpSp>
      <p:sp>
        <p:nvSpPr>
          <p:cNvPr id="24" name="文本框 23"/>
          <p:cNvSpPr txBox="1"/>
          <p:nvPr/>
        </p:nvSpPr>
        <p:spPr>
          <a:xfrm>
            <a:off x="1043608" y="630932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高率放电计</a:t>
            </a:r>
            <a:endParaRPr lang="zh-CN" altLang="en-US" b="1" dirty="0"/>
          </a:p>
        </p:txBody>
      </p:sp>
      <p:sp>
        <p:nvSpPr>
          <p:cNvPr id="26" name="文本框 25"/>
          <p:cNvSpPr txBox="1"/>
          <p:nvPr/>
        </p:nvSpPr>
        <p:spPr>
          <a:xfrm>
            <a:off x="6228184" y="342900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吸式密度计</a:t>
            </a:r>
            <a:endParaRPr lang="zh-CN" altLang="en-US" b="1" dirty="0"/>
          </a:p>
        </p:txBody>
      </p:sp>
      <p:grpSp>
        <p:nvGrpSpPr>
          <p:cNvPr id="14" name="组合 13"/>
          <p:cNvGrpSpPr/>
          <p:nvPr/>
        </p:nvGrpSpPr>
        <p:grpSpPr>
          <a:xfrm>
            <a:off x="3347864" y="3933056"/>
            <a:ext cx="3048173" cy="2635644"/>
            <a:chOff x="6325230" y="4221088"/>
            <a:chExt cx="3048173" cy="2635644"/>
          </a:xfrm>
        </p:grpSpPr>
        <p:sp>
          <p:nvSpPr>
            <p:cNvPr id="25" name="文本框 24"/>
            <p:cNvSpPr txBox="1"/>
            <p:nvPr/>
          </p:nvSpPr>
          <p:spPr>
            <a:xfrm>
              <a:off x="6660232" y="6487400"/>
              <a:ext cx="20536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dirty="0"/>
                <a:t>充电机</a:t>
              </a:r>
              <a:endParaRPr lang="zh-CN" altLang="en-US" b="1" dirty="0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25230" y="4221088"/>
              <a:ext cx="3048173" cy="2232248"/>
            </a:xfrm>
            <a:prstGeom prst="rect">
              <a:avLst/>
            </a:prstGeom>
          </p:spPr>
        </p:pic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3608" y="3933056"/>
            <a:ext cx="1944216" cy="233938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88224" y="980728"/>
            <a:ext cx="1355775" cy="2377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87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16632"/>
            <a:ext cx="8208912" cy="572149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充足电或前一天使用良好的蓄电池，第二天使用时电压明显降低很多或几乎没有电。若充足电的电池停放一个月，平均每昼夜电能自行损失平均大于</a:t>
            </a:r>
            <a:r>
              <a:rPr lang="en-US" altLang="zh-CN" sz="2400" dirty="0"/>
              <a:t>0.7%</a:t>
            </a:r>
            <a:r>
              <a:rPr lang="zh-CN" altLang="zh-CN" sz="2400" dirty="0"/>
              <a:t>，即为自放电故障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zh-CN" sz="2400" b="1" dirty="0">
                <a:solidFill>
                  <a:srgbClr val="FFFF00"/>
                </a:solidFill>
              </a:rPr>
              <a:t>原因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电池盖上积存电解液或尘土等污物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材料中混有杂质。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活性物质脱落过多或隔板破裂等导致极板直接短路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20159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23728" y="630932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高率放电计</a:t>
            </a:r>
            <a:endParaRPr lang="zh-CN" altLang="en-US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6372200" y="3573016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充电机</a:t>
            </a:r>
            <a:endParaRPr lang="zh-CN" altLang="en-US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467544" y="3573016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000" dirty="0"/>
              <a:t>实训汽车</a:t>
            </a:r>
            <a:endParaRPr lang="zh-CN" altLang="en-US" sz="2000" dirty="0"/>
          </a:p>
        </p:txBody>
      </p:sp>
      <p:sp>
        <p:nvSpPr>
          <p:cNvPr id="19" name="文本框 18"/>
          <p:cNvSpPr txBox="1"/>
          <p:nvPr/>
        </p:nvSpPr>
        <p:spPr>
          <a:xfrm>
            <a:off x="3563888" y="3573016"/>
            <a:ext cx="2053640" cy="47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 dirty="0"/>
              <a:t>常用修理工具</a:t>
            </a:r>
            <a:endParaRPr lang="zh-CN" altLang="en-US" b="1" dirty="0"/>
          </a:p>
        </p:txBody>
      </p:sp>
      <p:sp>
        <p:nvSpPr>
          <p:cNvPr id="21" name="文本框 20"/>
          <p:cNvSpPr txBox="1"/>
          <p:nvPr/>
        </p:nvSpPr>
        <p:spPr>
          <a:xfrm>
            <a:off x="5436096" y="6381328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吸式密度计</a:t>
            </a:r>
            <a:endParaRPr lang="zh-CN" altLang="en-US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268760"/>
            <a:ext cx="2696255" cy="22322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872" y="1268759"/>
            <a:ext cx="2304256" cy="22512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8143" y="1268760"/>
            <a:ext cx="3048173" cy="223224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7744" y="3933056"/>
            <a:ext cx="1944216" cy="233938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6136" y="3861048"/>
            <a:ext cx="1355775" cy="2377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04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76672"/>
            <a:ext cx="8003232" cy="5289451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焊接操作中铅液流入极板组造成短路。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电池存放时间较长，硫酸分层，使上、下产生电位差放电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故障诊断与排除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若是电解液杂质太多所致，可把电解液全部倒出，用蒸馏水清洗，更换新电解液后再进行充、放电。若是少数单格自放电严重，而电解液杂质又未超出规定，可将蓄电池解体修复，或更换新蓄电池。</a:t>
            </a:r>
          </a:p>
        </p:txBody>
      </p:sp>
    </p:spTree>
    <p:extLst>
      <p:ext uri="{BB962C8B-B14F-4D97-AF65-F5344CB8AC3E}">
        <p14:creationId xmlns:p14="http://schemas.microsoft.com/office/powerpoint/2010/main" val="46989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683568" y="476672"/>
            <a:ext cx="8136904" cy="1109723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zh-CN" altLang="en-US" sz="44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indent="457200" algn="just"/>
            <a:r>
              <a:rPr lang="zh-CN" altLang="en-US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4 </a:t>
            </a:r>
            <a:r>
              <a:rPr lang="zh-CN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蓄电池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电解液损耗过快</a:t>
            </a:r>
            <a:r>
              <a:rPr lang="zh-CN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的</a:t>
            </a:r>
            <a:endParaRPr lang="en-US" altLang="zh-CN" sz="3600" b="1" dirty="0" smtClean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indent="457200" algn="just"/>
            <a:r>
              <a:rPr lang="en-US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           </a:t>
            </a:r>
            <a:r>
              <a:rPr lang="zh-CN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诊断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与排除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568" y="2492896"/>
            <a:ext cx="79928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en-US" sz="2800" dirty="0" smtClean="0">
                <a:solidFill>
                  <a:srgbClr val="FFFF00"/>
                </a:solidFill>
              </a:rPr>
              <a:t>实训要求</a:t>
            </a:r>
            <a:endParaRPr lang="en-US" altLang="zh-CN" sz="2800" dirty="0" smtClean="0">
              <a:solidFill>
                <a:srgbClr val="FFFF00"/>
              </a:solidFill>
            </a:endParaRP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了解蓄电池电解液损耗过快故障现象及原因；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掌握蓄电池电解液损耗过快故障排除方法。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4156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7544" y="342900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实训汽车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3779912" y="342900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124744"/>
            <a:ext cx="2696255" cy="22322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7904" y="1124744"/>
            <a:ext cx="2304256" cy="225128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6300192" y="3933056"/>
            <a:ext cx="2053640" cy="2673588"/>
            <a:chOff x="755576" y="3933056"/>
            <a:chExt cx="2053640" cy="2673588"/>
          </a:xfrm>
        </p:grpSpPr>
        <p:sp>
          <p:nvSpPr>
            <p:cNvPr id="13" name="文本框 12"/>
            <p:cNvSpPr txBox="1"/>
            <p:nvPr/>
          </p:nvSpPr>
          <p:spPr>
            <a:xfrm>
              <a:off x="755576" y="6237312"/>
              <a:ext cx="20536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dirty="0"/>
                <a:t>数字式万用表</a:t>
              </a:r>
              <a:endParaRPr lang="zh-CN" altLang="en-US" b="1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59632" y="3933056"/>
              <a:ext cx="1152128" cy="2242314"/>
            </a:xfrm>
            <a:prstGeom prst="rect">
              <a:avLst/>
            </a:prstGeom>
          </p:spPr>
        </p:pic>
      </p:grpSp>
      <p:sp>
        <p:nvSpPr>
          <p:cNvPr id="24" name="文本框 23"/>
          <p:cNvSpPr txBox="1"/>
          <p:nvPr/>
        </p:nvSpPr>
        <p:spPr>
          <a:xfrm>
            <a:off x="1043608" y="630932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高率放电计</a:t>
            </a:r>
            <a:endParaRPr lang="zh-CN" altLang="en-US" b="1" dirty="0"/>
          </a:p>
        </p:txBody>
      </p:sp>
      <p:sp>
        <p:nvSpPr>
          <p:cNvPr id="26" name="文本框 25"/>
          <p:cNvSpPr txBox="1"/>
          <p:nvPr/>
        </p:nvSpPr>
        <p:spPr>
          <a:xfrm>
            <a:off x="6228184" y="342900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吸式密度计</a:t>
            </a:r>
            <a:endParaRPr lang="zh-CN" altLang="en-US" b="1" dirty="0"/>
          </a:p>
        </p:txBody>
      </p:sp>
      <p:grpSp>
        <p:nvGrpSpPr>
          <p:cNvPr id="14" name="组合 13"/>
          <p:cNvGrpSpPr/>
          <p:nvPr/>
        </p:nvGrpSpPr>
        <p:grpSpPr>
          <a:xfrm>
            <a:off x="3347864" y="3933056"/>
            <a:ext cx="3048173" cy="2635644"/>
            <a:chOff x="6325230" y="4221088"/>
            <a:chExt cx="3048173" cy="2635644"/>
          </a:xfrm>
        </p:grpSpPr>
        <p:sp>
          <p:nvSpPr>
            <p:cNvPr id="25" name="文本框 24"/>
            <p:cNvSpPr txBox="1"/>
            <p:nvPr/>
          </p:nvSpPr>
          <p:spPr>
            <a:xfrm>
              <a:off x="6660232" y="6487400"/>
              <a:ext cx="20536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dirty="0"/>
                <a:t>充电机</a:t>
              </a:r>
              <a:endParaRPr lang="zh-CN" altLang="en-US" b="1" dirty="0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25230" y="4221088"/>
              <a:ext cx="3048173" cy="2232248"/>
            </a:xfrm>
            <a:prstGeom prst="rect">
              <a:avLst/>
            </a:prstGeom>
          </p:spPr>
        </p:pic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3608" y="3933056"/>
            <a:ext cx="1944216" cy="233938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88224" y="980728"/>
            <a:ext cx="1355775" cy="2377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09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404664"/>
            <a:ext cx="8208912" cy="572149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使用中，电解液消耗过快，液面下降过大，加注频率超出正常情况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zh-CN" sz="2400" b="1" dirty="0">
                <a:solidFill>
                  <a:srgbClr val="FFFF00"/>
                </a:solidFill>
              </a:rPr>
              <a:t>原因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电池外壳破裂导致电解液泄漏。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充电电压过高。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极板硫化或短路。</a:t>
            </a:r>
          </a:p>
        </p:txBody>
      </p:sp>
    </p:spTree>
    <p:extLst>
      <p:ext uri="{BB962C8B-B14F-4D97-AF65-F5344CB8AC3E}">
        <p14:creationId xmlns:p14="http://schemas.microsoft.com/office/powerpoint/2010/main" val="2003402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76672"/>
            <a:ext cx="8003232" cy="5289451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故障诊断</a:t>
            </a:r>
            <a:r>
              <a:rPr lang="zh-CN" altLang="zh-CN" sz="2400" b="1" dirty="0">
                <a:solidFill>
                  <a:srgbClr val="FFFF00"/>
                </a:solidFill>
              </a:rPr>
              <a:t>与排除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有裂纹的应予以修补并重新加入电解液。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检查、调整调节器的输出电压。调节器输出电压太高将导致对蓄电池的充电电压加大，造成过充电损害电池。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若上述两种情况都正常，则应考虑极板硫化或短路故障，必要时应拆检修复。</a:t>
            </a:r>
          </a:p>
        </p:txBody>
      </p:sp>
    </p:spTree>
    <p:extLst>
      <p:ext uri="{BB962C8B-B14F-4D97-AF65-F5344CB8AC3E}">
        <p14:creationId xmlns:p14="http://schemas.microsoft.com/office/powerpoint/2010/main" val="310573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683568" y="476672"/>
            <a:ext cx="8352928" cy="1109723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zh-CN" altLang="en-US" sz="44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indent="457200" algn="just"/>
            <a:r>
              <a:rPr lang="zh-CN" altLang="en-US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5</a:t>
            </a:r>
            <a:r>
              <a:rPr lang="zh-CN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发电机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不充电</a:t>
            </a:r>
            <a:r>
              <a:rPr lang="zh-CN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故障</a:t>
            </a:r>
            <a:r>
              <a:rPr lang="zh-CN" altLang="en-US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的</a:t>
            </a:r>
            <a:r>
              <a:rPr lang="zh-CN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诊断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与排除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568" y="2492896"/>
            <a:ext cx="79928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en-US" sz="2800" dirty="0" smtClean="0">
                <a:solidFill>
                  <a:srgbClr val="FFFF00"/>
                </a:solidFill>
              </a:rPr>
              <a:t>实训要求</a:t>
            </a:r>
            <a:endParaRPr lang="en-US" altLang="zh-CN" sz="2800" dirty="0" smtClean="0">
              <a:solidFill>
                <a:srgbClr val="FFFF00"/>
              </a:solidFill>
            </a:endParaRP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了解不充电故障现象及原因；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掌握不充电故障排除方法。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04224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5656" y="342900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实训汽车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5292080" y="342900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1124744"/>
            <a:ext cx="2696255" cy="22322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1052736"/>
            <a:ext cx="2304256" cy="225128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5292080" y="3933056"/>
            <a:ext cx="2053640" cy="2673588"/>
            <a:chOff x="755576" y="3933056"/>
            <a:chExt cx="2053640" cy="2673588"/>
          </a:xfrm>
        </p:grpSpPr>
        <p:sp>
          <p:nvSpPr>
            <p:cNvPr id="13" name="文本框 12"/>
            <p:cNvSpPr txBox="1"/>
            <p:nvPr/>
          </p:nvSpPr>
          <p:spPr>
            <a:xfrm>
              <a:off x="755576" y="6237312"/>
              <a:ext cx="20536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dirty="0"/>
                <a:t>数字式万用表</a:t>
              </a:r>
              <a:endParaRPr lang="zh-CN" altLang="en-US" b="1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59632" y="3933056"/>
              <a:ext cx="1152128" cy="2242314"/>
            </a:xfrm>
            <a:prstGeom prst="rect">
              <a:avLst/>
            </a:prstGeom>
          </p:spPr>
        </p:pic>
      </p:grpSp>
      <p:sp>
        <p:nvSpPr>
          <p:cNvPr id="24" name="文本框 23"/>
          <p:cNvSpPr txBox="1"/>
          <p:nvPr/>
        </p:nvSpPr>
        <p:spPr>
          <a:xfrm>
            <a:off x="2123728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低压线路试灯</a:t>
            </a:r>
            <a:endParaRPr lang="zh-CN" altLang="en-US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9672" y="4005064"/>
            <a:ext cx="3011629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608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404664"/>
            <a:ext cx="8208912" cy="572149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发电机在任何转速下运转时，电流表均指示放电或充电指示灯均亮，蓄电池很快出现亏电现象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zh-CN" sz="2400" b="1" dirty="0">
                <a:solidFill>
                  <a:srgbClr val="FFFF00"/>
                </a:solidFill>
              </a:rPr>
              <a:t>原因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皮带过松，导致严重打滑。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发电机“电枢”或“磁场”接线柱松脱、过脏、锈蚀、绝缘损坏或导线连接不良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23244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692696"/>
            <a:ext cx="8003232" cy="5289451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发电机内部故障。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充电指示灯接线搭铁，充电指示灯电路未经发电机和调节器而自行搭铁。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发电机内部损坏</a:t>
            </a:r>
            <a:r>
              <a:rPr lang="zh-CN" altLang="en-US" sz="2400" dirty="0"/>
              <a:t>。</a:t>
            </a:r>
            <a:endParaRPr lang="zh-CN" altLang="zh-CN" sz="2400" dirty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6.</a:t>
            </a:r>
            <a:r>
              <a:rPr lang="zh-CN" altLang="zh-CN" sz="2400" dirty="0"/>
              <a:t>调节器内部有故障</a:t>
            </a:r>
            <a:r>
              <a:rPr lang="zh-CN" altLang="en-US" sz="2400" dirty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0889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76672"/>
            <a:ext cx="4104456" cy="5289451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故障诊断</a:t>
            </a:r>
            <a:r>
              <a:rPr lang="zh-CN" altLang="zh-CN" sz="2400" b="1" dirty="0">
                <a:solidFill>
                  <a:srgbClr val="FFFF00"/>
                </a:solidFill>
              </a:rPr>
              <a:t>与排除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检查发电机传动带是否过松或存在严重打滑现象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检查各连接线连接是否正确、牢固，有无断路现象，以及有无异常颜色、气味、烟雾、温升等进行检查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016" y="1700808"/>
            <a:ext cx="3905049" cy="32403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16016" y="5085184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检查发电机传动带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283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632848" cy="1109723"/>
          </a:xfrm>
        </p:spPr>
        <p:txBody>
          <a:bodyPr>
            <a:noAutofit/>
          </a:bodyPr>
          <a:lstStyle/>
          <a:p>
            <a:pPr indent="457200" algn="just"/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实训内容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1560" y="980728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（一</a:t>
            </a:r>
            <a:r>
              <a:rPr lang="en-US" altLang="zh-CN" sz="2400" b="1" dirty="0"/>
              <a:t>)</a:t>
            </a:r>
            <a:r>
              <a:rPr lang="zh-CN" altLang="zh-CN" sz="2400" b="1" dirty="0">
                <a:solidFill>
                  <a:srgbClr val="FFFF00"/>
                </a:solidFill>
              </a:rPr>
              <a:t>蓄电池的外部维护与检查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700808"/>
            <a:ext cx="439248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en-US" altLang="zh-CN" sz="2400" dirty="0"/>
              <a:t>1.</a:t>
            </a:r>
            <a:r>
              <a:rPr lang="zh-CN" altLang="zh-CN" sz="2400" dirty="0"/>
              <a:t>首先观察蓄电池外部有无电解液渗漏现象，以确定其外壳有无破裂之处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indent="457200">
              <a:lnSpc>
                <a:spcPct val="200000"/>
              </a:lnSpc>
            </a:pPr>
            <a:r>
              <a:rPr lang="en-US" altLang="zh-CN" sz="2400" dirty="0"/>
              <a:t>2.</a:t>
            </a:r>
            <a:r>
              <a:rPr lang="zh-CN" altLang="zh-CN" sz="2400" dirty="0"/>
              <a:t>用清水对蓄电池进行冲洗，以防止表面脏污而导致蓄电池自放电。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148064" y="5373216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检查蓄电池外壳</a:t>
            </a:r>
            <a:endParaRPr lang="zh-CN" altLang="en-US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2132856"/>
            <a:ext cx="3647903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17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76672"/>
            <a:ext cx="7992888" cy="2016224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对于普通外接式调节器，起动发动机，直接短接调节器两端，观察电流表指示有无</a:t>
            </a:r>
            <a:r>
              <a:rPr lang="zh-CN" altLang="zh-CN" sz="2400" dirty="0" smtClean="0"/>
              <a:t>变化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348880"/>
            <a:ext cx="6711642" cy="3672408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4" name="文本框 3"/>
          <p:cNvSpPr txBox="1"/>
          <p:nvPr/>
        </p:nvSpPr>
        <p:spPr>
          <a:xfrm>
            <a:off x="1331640" y="6093296"/>
            <a:ext cx="6696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普通外接调节器的充电系统不充电故障诊断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605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8064896" cy="1440160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上述检查符合要求时，表明故障在发电机内部，应检查电刷是否在电刷架内卡滞或与集电环接触不良</a:t>
            </a:r>
            <a:r>
              <a:rPr lang="zh-CN" altLang="en-US" sz="2400" dirty="0" smtClean="0"/>
              <a:t>。</a:t>
            </a:r>
            <a:endParaRPr lang="en-US" altLang="zh-CN" sz="24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700808"/>
            <a:ext cx="6923036" cy="352839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9552" y="5589240"/>
            <a:ext cx="9145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5.</a:t>
            </a:r>
            <a:r>
              <a:rPr lang="zh-CN" altLang="zh-CN" sz="2400" dirty="0"/>
              <a:t>检查充电指示灯电路，是否未经发电机和</a:t>
            </a:r>
            <a:r>
              <a:rPr lang="zh-CN" altLang="zh-CN" sz="2400" dirty="0" smtClean="0"/>
              <a:t>调节器自行</a:t>
            </a:r>
            <a:r>
              <a:rPr lang="zh-CN" altLang="zh-CN" sz="2400" dirty="0"/>
              <a:t>搭铁。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59632" y="5229200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采用整体式发电机的充电系不充电故障的诊断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232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683568" y="476672"/>
            <a:ext cx="7992888" cy="1109723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zh-CN" altLang="en-US" sz="44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indent="457200" algn="just"/>
            <a:r>
              <a:rPr lang="zh-CN" altLang="en-US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项目</a:t>
            </a:r>
            <a:r>
              <a:rPr lang="en-US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6 </a:t>
            </a:r>
            <a:r>
              <a:rPr lang="zh-CN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发电机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充电量过小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的</a:t>
            </a:r>
            <a:r>
              <a:rPr lang="zh-CN" altLang="en-US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故障</a:t>
            </a:r>
            <a:endParaRPr lang="en-US" altLang="zh-CN" sz="3600" b="1" dirty="0" smtClean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indent="457200" algn="just"/>
            <a:r>
              <a:rPr lang="en-US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             </a:t>
            </a:r>
            <a:r>
              <a:rPr lang="zh-CN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诊断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与排除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568" y="2636912"/>
            <a:ext cx="79928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en-US" sz="2800" dirty="0" smtClean="0">
                <a:solidFill>
                  <a:srgbClr val="FFFF00"/>
                </a:solidFill>
              </a:rPr>
              <a:t>实训要求</a:t>
            </a:r>
            <a:endParaRPr lang="en-US" altLang="zh-CN" sz="2800" dirty="0" smtClean="0">
              <a:solidFill>
                <a:srgbClr val="FFFF00"/>
              </a:solidFill>
            </a:endParaRP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了解发电机充电量过小故障现象及原因；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掌握发电机充电量过小故障排除方法。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9970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5656" y="342900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实训汽车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5292080" y="342900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1124744"/>
            <a:ext cx="2696255" cy="22322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1052736"/>
            <a:ext cx="2304256" cy="225128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5292080" y="3933056"/>
            <a:ext cx="2053640" cy="2673588"/>
            <a:chOff x="755576" y="3933056"/>
            <a:chExt cx="2053640" cy="2673588"/>
          </a:xfrm>
        </p:grpSpPr>
        <p:sp>
          <p:nvSpPr>
            <p:cNvPr id="13" name="文本框 12"/>
            <p:cNvSpPr txBox="1"/>
            <p:nvPr/>
          </p:nvSpPr>
          <p:spPr>
            <a:xfrm>
              <a:off x="755576" y="6237312"/>
              <a:ext cx="20536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dirty="0"/>
                <a:t>数字式万用表</a:t>
              </a:r>
              <a:endParaRPr lang="zh-CN" altLang="en-US" b="1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59632" y="3933056"/>
              <a:ext cx="1152128" cy="2242314"/>
            </a:xfrm>
            <a:prstGeom prst="rect">
              <a:avLst/>
            </a:prstGeom>
          </p:spPr>
        </p:pic>
      </p:grpSp>
      <p:sp>
        <p:nvSpPr>
          <p:cNvPr id="24" name="文本框 23"/>
          <p:cNvSpPr txBox="1"/>
          <p:nvPr/>
        </p:nvSpPr>
        <p:spPr>
          <a:xfrm>
            <a:off x="2123728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低压线路试灯</a:t>
            </a:r>
            <a:endParaRPr lang="zh-CN" altLang="en-US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9672" y="4005064"/>
            <a:ext cx="3011629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09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404664"/>
            <a:ext cx="8208912" cy="572149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发动机中速及中速以上运转时，充电指示灯方能熄灭，打开前照灯，灯光暗淡，甚至可能指示放电，喇叭声音很小，起动性能变差。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zh-CN" sz="2400" b="1" dirty="0">
                <a:solidFill>
                  <a:srgbClr val="FFFF00"/>
                </a:solidFill>
              </a:rPr>
              <a:t>原因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发电机传动带过松或打滑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充电线路有接触不良之处。</a:t>
            </a:r>
          </a:p>
          <a:p>
            <a:pPr marL="0" indent="457200">
              <a:lnSpc>
                <a:spcPct val="200000"/>
              </a:lnSpc>
              <a:buNone/>
            </a:pP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25168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692696"/>
            <a:ext cx="8003232" cy="5289451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发电机内部故障。电刷磨损过甚，电刷与滑环接触不良；个别二极管短路断路，定子绕组某相连接不良、短路、断路或搭铁；励磁绕组部分短路或与滑环接触不良等。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电压调节器工作不良，调压值过低等。</a:t>
            </a:r>
          </a:p>
        </p:txBody>
      </p:sp>
    </p:spTree>
    <p:extLst>
      <p:ext uri="{BB962C8B-B14F-4D97-AF65-F5344CB8AC3E}">
        <p14:creationId xmlns:p14="http://schemas.microsoft.com/office/powerpoint/2010/main" val="534603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16632"/>
            <a:ext cx="3960440" cy="5289451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故障诊断</a:t>
            </a:r>
            <a:r>
              <a:rPr lang="zh-CN" altLang="zh-CN" sz="2400" b="1" dirty="0">
                <a:solidFill>
                  <a:srgbClr val="FFFF00"/>
                </a:solidFill>
              </a:rPr>
              <a:t>与排除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检查皮带松紧度是否符合要求及电路各处是否有接触不良。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区分故障在发电机还是调节器</a:t>
            </a:r>
            <a:r>
              <a:rPr lang="zh-CN" altLang="zh-CN" sz="2400" dirty="0" smtClean="0"/>
              <a:t>。对于</a:t>
            </a:r>
            <a:r>
              <a:rPr lang="zh-CN" altLang="zh-CN" sz="2400" dirty="0"/>
              <a:t>普通外接式调节器</a:t>
            </a:r>
            <a:r>
              <a:rPr lang="zh-CN" altLang="zh-CN" sz="2400" dirty="0" smtClean="0"/>
              <a:t>，做</a:t>
            </a:r>
            <a:r>
              <a:rPr lang="zh-CN" altLang="zh-CN" sz="2400" dirty="0"/>
              <a:t>全励磁</a:t>
            </a:r>
            <a:r>
              <a:rPr lang="zh-CN" altLang="zh-CN" sz="2400" dirty="0" smtClean="0"/>
              <a:t>实验，</a:t>
            </a:r>
            <a:r>
              <a:rPr lang="zh-CN" altLang="zh-CN" sz="2400" dirty="0"/>
              <a:t>临时迅速将其短接，观察充电电流有无增大</a:t>
            </a:r>
            <a:r>
              <a:rPr lang="zh-CN" altLang="zh-CN" sz="2400" dirty="0" smtClean="0"/>
              <a:t>现象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  <p:sp>
        <p:nvSpPr>
          <p:cNvPr id="4" name="文本框 3"/>
          <p:cNvSpPr txBox="1"/>
          <p:nvPr/>
        </p:nvSpPr>
        <p:spPr>
          <a:xfrm>
            <a:off x="4932040" y="5877272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全励磁实验判断发电机是否发电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016" y="1484784"/>
            <a:ext cx="4187472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04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76672"/>
            <a:ext cx="4176464" cy="2016224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检查发电机。打开点火开关，对发电机探</a:t>
            </a:r>
            <a:r>
              <a:rPr lang="zh-CN" altLang="zh-CN" sz="2400" dirty="0" smtClean="0"/>
              <a:t>磁</a:t>
            </a:r>
            <a:r>
              <a:rPr lang="zh-CN" altLang="en-US" sz="2400" dirty="0" smtClean="0"/>
              <a:t>。</a:t>
            </a:r>
            <a:endParaRPr lang="zh-CN" altLang="zh-CN" sz="2400" dirty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检查调节器。方法同上，注意观察其调节电压是否过低。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对于内装式集成电路调节器，则应先探磁，再拆检发电机，进而区分发电机和调节器</a:t>
            </a:r>
            <a:r>
              <a:rPr lang="zh-CN" altLang="zh-CN" sz="2400" dirty="0" smtClean="0"/>
              <a:t>故障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  <p:sp>
        <p:nvSpPr>
          <p:cNvPr id="4" name="文本框 3"/>
          <p:cNvSpPr txBox="1"/>
          <p:nvPr/>
        </p:nvSpPr>
        <p:spPr>
          <a:xfrm>
            <a:off x="4932040" y="5877272"/>
            <a:ext cx="370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探磁法检测发电机励磁电路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980728"/>
            <a:ext cx="3960440" cy="4644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6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683568" y="476672"/>
            <a:ext cx="7992888" cy="1109723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zh-CN" altLang="en-US" sz="44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indent="457200" algn="just"/>
            <a:r>
              <a:rPr lang="zh-CN" altLang="en-US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项目</a:t>
            </a:r>
            <a:r>
              <a:rPr lang="en-US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7 </a:t>
            </a:r>
            <a:r>
              <a:rPr lang="zh-CN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充电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量过大的故障诊断与排除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568" y="2636912"/>
            <a:ext cx="79928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en-US" sz="2800" dirty="0" smtClean="0">
                <a:solidFill>
                  <a:srgbClr val="FFFF00"/>
                </a:solidFill>
              </a:rPr>
              <a:t>实训要求</a:t>
            </a:r>
            <a:endParaRPr lang="en-US" altLang="zh-CN" sz="2800" dirty="0" smtClean="0">
              <a:solidFill>
                <a:srgbClr val="FFFF00"/>
              </a:solidFill>
            </a:endParaRP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</a:t>
            </a:r>
            <a:r>
              <a:rPr lang="en-US" altLang="zh-CN" sz="2800" dirty="0"/>
              <a:t>.</a:t>
            </a:r>
            <a:r>
              <a:rPr lang="zh-CN" altLang="zh-CN" sz="2800" dirty="0"/>
              <a:t>了解发电机充电量过大故障现象及原因；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掌握发电机充电量过大故障排除方法。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51417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5656" y="342900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实训汽车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5292080" y="342900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1124744"/>
            <a:ext cx="2696255" cy="22322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1052736"/>
            <a:ext cx="2304256" cy="225128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5292080" y="3933056"/>
            <a:ext cx="2053640" cy="2673588"/>
            <a:chOff x="755576" y="3933056"/>
            <a:chExt cx="2053640" cy="2673588"/>
          </a:xfrm>
        </p:grpSpPr>
        <p:sp>
          <p:nvSpPr>
            <p:cNvPr id="13" name="文本框 12"/>
            <p:cNvSpPr txBox="1"/>
            <p:nvPr/>
          </p:nvSpPr>
          <p:spPr>
            <a:xfrm>
              <a:off x="755576" y="6237312"/>
              <a:ext cx="20536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dirty="0"/>
                <a:t>数字式万用表</a:t>
              </a:r>
              <a:endParaRPr lang="zh-CN" altLang="en-US" b="1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59632" y="3933056"/>
              <a:ext cx="1152128" cy="2242314"/>
            </a:xfrm>
            <a:prstGeom prst="rect">
              <a:avLst/>
            </a:prstGeom>
          </p:spPr>
        </p:pic>
      </p:grpSp>
      <p:sp>
        <p:nvSpPr>
          <p:cNvPr id="24" name="文本框 23"/>
          <p:cNvSpPr txBox="1"/>
          <p:nvPr/>
        </p:nvSpPr>
        <p:spPr>
          <a:xfrm>
            <a:off x="2123728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低压线路试灯</a:t>
            </a:r>
            <a:endParaRPr lang="zh-CN" altLang="en-US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9672" y="4005064"/>
            <a:ext cx="3011629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00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052736"/>
            <a:ext cx="4032448" cy="4525963"/>
          </a:xfrm>
        </p:spPr>
        <p:txBody>
          <a:bodyPr>
            <a:normAutofit fontScale="92500"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清除极柱桩头上的脏物和氧化物，擦净连接线外部及夹头，清除安装架上的脏污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检查加液孔盖通气孔是否畅通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检查蓄电池的固定状况。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072" y="908720"/>
            <a:ext cx="2952328" cy="225378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04048" y="3140968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清洁极柱桩头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080" y="3501008"/>
            <a:ext cx="2952328" cy="267115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004048" y="6165304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 检查加液孔盖通气孔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90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404664"/>
            <a:ext cx="8208912" cy="572149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lv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zh-CN" altLang="en-US" sz="2400" dirty="0"/>
              <a:t>车辆使用过程中，电流表指示充电电流特别大，如白天行驶</a:t>
            </a:r>
            <a:r>
              <a:rPr lang="en-US" altLang="zh-CN" sz="2400" dirty="0"/>
              <a:t>2</a:t>
            </a:r>
            <a:r>
              <a:rPr lang="zh-CN" altLang="en-US" sz="2400" dirty="0"/>
              <a:t>－</a:t>
            </a:r>
            <a:r>
              <a:rPr lang="en-US" altLang="zh-CN" sz="2400" dirty="0"/>
              <a:t>3 h</a:t>
            </a:r>
            <a:r>
              <a:rPr lang="zh-CN" altLang="en-US" sz="2400" dirty="0"/>
              <a:t>，蓄电池不亏电而充电电流超过</a:t>
            </a:r>
            <a:r>
              <a:rPr lang="en-US" altLang="zh-CN" sz="2400" dirty="0"/>
              <a:t>5A</a:t>
            </a:r>
            <a:r>
              <a:rPr lang="zh-CN" altLang="en-US" sz="2400" dirty="0"/>
              <a:t>， 车灯特别亮，易烧坏灯泡，蓄电池电解液消耗过快，发电机及点火线圈容易过热等。 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zh-CN" sz="2400" b="1" dirty="0">
                <a:solidFill>
                  <a:srgbClr val="FFFF00"/>
                </a:solidFill>
              </a:rPr>
              <a:t>原因</a:t>
            </a: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电压调节器损坏，致使调压值偏高</a:t>
            </a:r>
            <a:r>
              <a:rPr lang="zh-CN" altLang="zh-CN" sz="2400" dirty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6773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692696"/>
            <a:ext cx="8003232" cy="5289451"/>
          </a:xfrm>
        </p:spPr>
        <p:txBody>
          <a:bodyPr>
            <a:noAutofit/>
          </a:bodyPr>
          <a:lstStyle/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调节器中开关三极管短路。</a:t>
            </a: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励磁绕组搭铁（外搭铁式）或火线直接来自点火开关（内搭铁式），未受控于调节器。</a:t>
            </a: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蓄电池亏电严重或内部短路等。</a:t>
            </a:r>
          </a:p>
        </p:txBody>
      </p:sp>
    </p:spTree>
    <p:extLst>
      <p:ext uri="{BB962C8B-B14F-4D97-AF65-F5344CB8AC3E}">
        <p14:creationId xmlns:p14="http://schemas.microsoft.com/office/powerpoint/2010/main" val="154677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16632"/>
            <a:ext cx="8136904" cy="5289451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故障诊断</a:t>
            </a:r>
            <a:r>
              <a:rPr lang="zh-CN" altLang="zh-CN" sz="2400" b="1" dirty="0">
                <a:solidFill>
                  <a:srgbClr val="FFFF00"/>
                </a:solidFill>
              </a:rPr>
              <a:t>与排除</a:t>
            </a:r>
          </a:p>
          <a:p>
            <a:pPr marL="0" lv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1.</a:t>
            </a:r>
            <a:r>
              <a:rPr lang="zh-CN" altLang="en-US" sz="2400" dirty="0"/>
              <a:t>检查蓄电池内部有无严重亏电和短路。</a:t>
            </a:r>
          </a:p>
          <a:p>
            <a:pPr marL="0" lv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2.</a:t>
            </a:r>
            <a:r>
              <a:rPr lang="zh-CN" altLang="en-US" sz="2400" dirty="0"/>
              <a:t>检查调节器输出端（如外搭铁系统的“</a:t>
            </a:r>
            <a:r>
              <a:rPr lang="en-US" altLang="zh-CN" sz="2400" dirty="0"/>
              <a:t>F”</a:t>
            </a:r>
            <a:r>
              <a:rPr lang="zh-CN" altLang="en-US" sz="2400" dirty="0"/>
              <a:t>和“</a:t>
            </a:r>
            <a:r>
              <a:rPr lang="en-US" altLang="zh-CN" sz="2400" dirty="0"/>
              <a:t>-”</a:t>
            </a:r>
            <a:r>
              <a:rPr lang="zh-CN" altLang="en-US" sz="2400" dirty="0"/>
              <a:t>间）是否无法断开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0" lv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 smtClean="0"/>
              <a:t>3</a:t>
            </a:r>
            <a:r>
              <a:rPr lang="en-US" altLang="zh-CN" sz="2400" dirty="0"/>
              <a:t>.</a:t>
            </a:r>
            <a:r>
              <a:rPr lang="zh-CN" altLang="en-US" sz="2400" dirty="0"/>
              <a:t>上述检查无问题时或对于以桑塔纳为代表的内装式集成电路调节器，则需解体发电机，将调节器与发电机拆开，测量励磁绕组搭铁情况，判断其是否不经调节器而直接搭铁。 </a:t>
            </a:r>
          </a:p>
        </p:txBody>
      </p:sp>
    </p:spTree>
    <p:extLst>
      <p:ext uri="{BB962C8B-B14F-4D97-AF65-F5344CB8AC3E}">
        <p14:creationId xmlns:p14="http://schemas.microsoft.com/office/powerpoint/2010/main" val="301201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683568" y="476672"/>
            <a:ext cx="7992888" cy="1109723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zh-CN" altLang="en-US" sz="44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indent="457200" algn="just"/>
            <a:r>
              <a:rPr lang="zh-CN" altLang="en-US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项目</a:t>
            </a:r>
            <a:r>
              <a:rPr lang="en-US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8  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充电不稳的故障诊断与排除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568" y="2636912"/>
            <a:ext cx="79928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en-US" sz="2800" dirty="0" smtClean="0">
                <a:solidFill>
                  <a:srgbClr val="FFFF00"/>
                </a:solidFill>
              </a:rPr>
              <a:t>实训要求</a:t>
            </a:r>
            <a:endParaRPr lang="en-US" altLang="zh-CN" sz="2800" dirty="0" smtClean="0">
              <a:solidFill>
                <a:srgbClr val="FFFF00"/>
              </a:solidFill>
            </a:endParaRP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了解发电机充电不稳故障现象及原因；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掌握发电机充电不稳故障排除方法。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430242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5656" y="342900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实训汽车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5292080" y="342900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1124744"/>
            <a:ext cx="2696255" cy="22322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1052736"/>
            <a:ext cx="2304256" cy="225128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5292080" y="3933056"/>
            <a:ext cx="2053640" cy="2673588"/>
            <a:chOff x="755576" y="3933056"/>
            <a:chExt cx="2053640" cy="2673588"/>
          </a:xfrm>
        </p:grpSpPr>
        <p:sp>
          <p:nvSpPr>
            <p:cNvPr id="13" name="文本框 12"/>
            <p:cNvSpPr txBox="1"/>
            <p:nvPr/>
          </p:nvSpPr>
          <p:spPr>
            <a:xfrm>
              <a:off x="755576" y="6237312"/>
              <a:ext cx="20536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dirty="0"/>
                <a:t>数字式万用表</a:t>
              </a:r>
              <a:endParaRPr lang="zh-CN" altLang="en-US" b="1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59632" y="3933056"/>
              <a:ext cx="1152128" cy="2242314"/>
            </a:xfrm>
            <a:prstGeom prst="rect">
              <a:avLst/>
            </a:prstGeom>
          </p:spPr>
        </p:pic>
      </p:grpSp>
      <p:sp>
        <p:nvSpPr>
          <p:cNvPr id="24" name="文本框 23"/>
          <p:cNvSpPr txBox="1"/>
          <p:nvPr/>
        </p:nvSpPr>
        <p:spPr>
          <a:xfrm>
            <a:off x="2123728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低压线路试灯</a:t>
            </a:r>
            <a:endParaRPr lang="zh-CN" altLang="en-US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9672" y="4005064"/>
            <a:ext cx="3011629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04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404664"/>
            <a:ext cx="8208912" cy="572149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lv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zh-CN" altLang="zh-CN" sz="2400" dirty="0"/>
              <a:t>发动机在怠速以上转速运转时，电流表指针左右摆动或充电指示灯忽明忽暗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lv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zh-CN" sz="2400" b="1" dirty="0">
                <a:solidFill>
                  <a:srgbClr val="FFFF00"/>
                </a:solidFill>
              </a:rPr>
              <a:t>原因</a:t>
            </a: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发电机皮带打滑。</a:t>
            </a: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线路的故障。</a:t>
            </a: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调节器故障。</a:t>
            </a: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发电机内部的故障。</a:t>
            </a:r>
          </a:p>
        </p:txBody>
      </p:sp>
    </p:spTree>
    <p:extLst>
      <p:ext uri="{BB962C8B-B14F-4D97-AF65-F5344CB8AC3E}">
        <p14:creationId xmlns:p14="http://schemas.microsoft.com/office/powerpoint/2010/main" val="304351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16632"/>
            <a:ext cx="8136904" cy="5289451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故障诊断</a:t>
            </a:r>
            <a:r>
              <a:rPr lang="zh-CN" altLang="zh-CN" sz="2400" b="1" dirty="0">
                <a:solidFill>
                  <a:srgbClr val="FFFF00"/>
                </a:solidFill>
              </a:rPr>
              <a:t>与排除</a:t>
            </a: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检查发电机是否因皮带过松或皮带与皮带轮上沾有油污，而引起皮带打滑。</a:t>
            </a: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检查充电系所有相关的导线和接线头是否有松动、脱焊、虚焊或线皮破损，从而在汽车产生振动时，造成接触不良或间歇性接地。</a:t>
            </a: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起动发动机并使其略以高于怠速的转速运转，然后短接调节器</a:t>
            </a:r>
            <a:r>
              <a:rPr lang="en-US" altLang="zh-CN" sz="2400" dirty="0"/>
              <a:t>F</a:t>
            </a:r>
            <a:r>
              <a:rPr lang="zh-CN" altLang="zh-CN" sz="2400" dirty="0"/>
              <a:t>接线柱与负极接线柱，观察电流表或充电</a:t>
            </a:r>
            <a:r>
              <a:rPr lang="zh-CN" altLang="zh-CN" sz="2400" dirty="0"/>
              <a:t>指示灯</a:t>
            </a:r>
            <a:r>
              <a:rPr lang="zh-CN" altLang="en-US" sz="2400" dirty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27796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692696"/>
            <a:ext cx="8003232" cy="5289451"/>
          </a:xfrm>
        </p:spPr>
        <p:txBody>
          <a:bodyPr>
            <a:noAutofit/>
          </a:bodyPr>
          <a:lstStyle/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若故障在发电机，则应解体检查。主要包括：线路的连接、电刷与滑环的接触、二极管的固定及其技术状况以及发电机有无碰磁场等方面的故障。</a:t>
            </a:r>
          </a:p>
        </p:txBody>
      </p:sp>
    </p:spTree>
    <p:extLst>
      <p:ext uri="{BB962C8B-B14F-4D97-AF65-F5344CB8AC3E}">
        <p14:creationId xmlns:p14="http://schemas.microsoft.com/office/powerpoint/2010/main" val="407827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260648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（二）</a:t>
            </a:r>
            <a:r>
              <a:rPr lang="zh-CN" altLang="zh-CN" sz="2400" b="1" dirty="0">
                <a:solidFill>
                  <a:srgbClr val="FFFF00"/>
                </a:solidFill>
              </a:rPr>
              <a:t>蓄电池技术状况的检测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5576" y="908720"/>
            <a:ext cx="518457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en-US" altLang="zh-CN" sz="2400" dirty="0"/>
              <a:t>1.</a:t>
            </a:r>
            <a:r>
              <a:rPr lang="zh-CN" altLang="zh-CN" sz="2400" dirty="0"/>
              <a:t>检查电解液液面</a:t>
            </a:r>
            <a:r>
              <a:rPr lang="zh-CN" altLang="zh-CN" sz="2400" dirty="0" smtClean="0"/>
              <a:t>高度</a:t>
            </a:r>
            <a:endParaRPr lang="en-US" altLang="zh-CN" sz="2400" dirty="0" smtClean="0"/>
          </a:p>
          <a:p>
            <a:pPr indent="457200">
              <a:lnSpc>
                <a:spcPct val="200000"/>
              </a:lnSpc>
            </a:pPr>
            <a:r>
              <a:rPr lang="zh-CN" altLang="zh-CN" sz="2400" dirty="0"/>
              <a:t>汽车每行驶</a:t>
            </a:r>
            <a:r>
              <a:rPr lang="en-US" altLang="zh-CN" sz="2400" dirty="0"/>
              <a:t>1000 km</a:t>
            </a:r>
            <a:r>
              <a:rPr lang="zh-CN" altLang="zh-CN" sz="2400" dirty="0"/>
              <a:t>或冬季行驶</a:t>
            </a:r>
            <a:r>
              <a:rPr lang="en-US" altLang="zh-CN" sz="2400" dirty="0"/>
              <a:t>10</a:t>
            </a:r>
            <a:r>
              <a:rPr lang="zh-CN" altLang="zh-CN" sz="2400" dirty="0"/>
              <a:t>～</a:t>
            </a:r>
            <a:r>
              <a:rPr lang="en-US" altLang="zh-CN" sz="2400" dirty="0"/>
              <a:t>15</a:t>
            </a:r>
            <a:r>
              <a:rPr lang="zh-CN" altLang="zh-CN" sz="2400" dirty="0"/>
              <a:t>天，夏季行驶</a:t>
            </a:r>
            <a:r>
              <a:rPr lang="en-US" altLang="zh-CN" sz="2400" dirty="0"/>
              <a:t>5</a:t>
            </a:r>
            <a:r>
              <a:rPr lang="zh-CN" altLang="zh-CN" sz="2400" dirty="0"/>
              <a:t>～</a:t>
            </a:r>
            <a:r>
              <a:rPr lang="en-US" altLang="zh-CN" sz="2400" dirty="0"/>
              <a:t>6</a:t>
            </a:r>
            <a:r>
              <a:rPr lang="zh-CN" altLang="zh-CN" sz="2400" dirty="0"/>
              <a:t>天，就应对电解液液面高度进行检查。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95536" y="630932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电解液面高度的测量</a:t>
            </a:r>
            <a:endParaRPr lang="zh-CN" altLang="en-US" b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3563888" y="6309320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/>
              <a:t>液面高度示线观察法</a:t>
            </a:r>
            <a:endParaRPr lang="zh-CN" altLang="zh-CN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3861048"/>
            <a:ext cx="2880320" cy="23752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3888" y="3861048"/>
            <a:ext cx="2376264" cy="23762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988840"/>
            <a:ext cx="3017466" cy="4248472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11" name="文本框 10"/>
          <p:cNvSpPr txBox="1"/>
          <p:nvPr/>
        </p:nvSpPr>
        <p:spPr>
          <a:xfrm>
            <a:off x="6156176" y="6229371"/>
            <a:ext cx="2699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图标标记观察法</a:t>
            </a:r>
          </a:p>
          <a:p>
            <a:pPr algn="ctr"/>
            <a:r>
              <a:rPr lang="en-US" altLang="zh-CN"/>
              <a:t>a)</a:t>
            </a:r>
            <a:r>
              <a:rPr lang="zh-CN" altLang="zh-CN"/>
              <a:t>存电量观察</a:t>
            </a:r>
            <a:r>
              <a:rPr lang="en-US" altLang="zh-CN"/>
              <a:t>b)</a:t>
            </a:r>
            <a:r>
              <a:rPr lang="zh-CN" altLang="zh-CN"/>
              <a:t>液面观察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74992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88640"/>
            <a:ext cx="5040560" cy="6669360"/>
          </a:xfrm>
        </p:spPr>
        <p:txBody>
          <a:bodyPr>
            <a:normAutofit lnSpcReduction="10000"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 smtClean="0"/>
              <a:t>测量</a:t>
            </a:r>
            <a:r>
              <a:rPr lang="zh-CN" altLang="zh-CN" sz="2400" dirty="0"/>
              <a:t>电解液相对密度，确定蓄电池放电</a:t>
            </a:r>
            <a:r>
              <a:rPr lang="zh-CN" altLang="zh-CN" sz="2400" dirty="0" smtClean="0"/>
              <a:t>程度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0" lv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zh-CN" altLang="zh-CN" sz="2400" dirty="0"/>
              <a:t>把实测的电解液密度和温度值代入以下公式，就可计算出所测蓄电池电解液</a:t>
            </a:r>
            <a:r>
              <a:rPr lang="en-US" altLang="zh-CN" sz="2400" dirty="0"/>
              <a:t>20℃</a:t>
            </a:r>
            <a:r>
              <a:rPr lang="zh-CN" altLang="en-US" sz="2400" dirty="0"/>
              <a:t>时的相对密度。</a:t>
            </a:r>
          </a:p>
          <a:p>
            <a:pPr marL="0" lv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r20℃ =</a:t>
            </a:r>
            <a:r>
              <a:rPr lang="en-US" altLang="zh-CN" sz="2400" dirty="0" err="1"/>
              <a:t>rt</a:t>
            </a:r>
            <a:r>
              <a:rPr lang="en-US" altLang="zh-CN" sz="2400" dirty="0"/>
              <a:t>+β</a:t>
            </a:r>
            <a:r>
              <a:rPr lang="zh-CN" altLang="en-US" sz="2400" dirty="0"/>
              <a:t>（</a:t>
            </a:r>
            <a:r>
              <a:rPr lang="en-US" altLang="zh-CN" sz="2400" dirty="0"/>
              <a:t>t-20</a:t>
            </a:r>
            <a:r>
              <a:rPr lang="zh-CN" altLang="en-US" sz="2400" dirty="0" smtClean="0"/>
              <a:t>）</a:t>
            </a:r>
            <a:endParaRPr lang="en-US" altLang="zh-CN" sz="2400" dirty="0" smtClean="0"/>
          </a:p>
          <a:p>
            <a:pPr marL="0" lvl="0" indent="0" algn="just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zh-CN" altLang="en-US" sz="18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式</a:t>
            </a:r>
            <a:r>
              <a:rPr lang="zh-CN" altLang="en-US" sz="1800" dirty="0">
                <a:latin typeface="宋体" panose="02010600030101010101" pitchFamily="2" charset="-122"/>
                <a:cs typeface="Times New Roman" panose="02020603050405020304" pitchFamily="18" charset="0"/>
              </a:rPr>
              <a:t>中：</a:t>
            </a:r>
            <a:endParaRPr lang="zh-CN" altLang="en-US" sz="1800" dirty="0"/>
          </a:p>
          <a:p>
            <a:pPr marL="0" lvl="0" indent="3429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sz="1800" dirty="0">
                <a:latin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1800" baseline="-30000" dirty="0">
                <a:latin typeface="宋体" panose="02010600030101010101" pitchFamily="2" charset="-122"/>
                <a:cs typeface="Times New Roman" panose="02020603050405020304" pitchFamily="18" charset="0"/>
              </a:rPr>
              <a:t>20℃</a:t>
            </a:r>
            <a:r>
              <a:rPr lang="en-US" altLang="zh-CN" sz="1800" dirty="0">
                <a:latin typeface="宋体" panose="02010600030101010101" pitchFamily="2" charset="-122"/>
                <a:cs typeface="Times New Roman" panose="02020603050405020304" pitchFamily="18" charset="0"/>
              </a:rPr>
              <a:t> ——</a:t>
            </a:r>
            <a:r>
              <a:rPr lang="zh-CN" altLang="en-US" sz="1800" dirty="0">
                <a:latin typeface="宋体" panose="02010600030101010101" pitchFamily="2" charset="-122"/>
                <a:cs typeface="Times New Roman" panose="02020603050405020304" pitchFamily="18" charset="0"/>
              </a:rPr>
              <a:t>所测蓄电池电解液</a:t>
            </a:r>
            <a:r>
              <a:rPr lang="en-US" altLang="zh-CN" sz="1800" dirty="0">
                <a:latin typeface="宋体" panose="02010600030101010101" pitchFamily="2" charset="-122"/>
                <a:cs typeface="Times New Roman" panose="02020603050405020304" pitchFamily="18" charset="0"/>
              </a:rPr>
              <a:t>20℃</a:t>
            </a:r>
            <a:r>
              <a:rPr lang="zh-CN" altLang="en-US" sz="1800" dirty="0">
                <a:latin typeface="宋体" panose="02010600030101010101" pitchFamily="2" charset="-122"/>
                <a:cs typeface="Times New Roman" panose="02020603050405020304" pitchFamily="18" charset="0"/>
              </a:rPr>
              <a:t>时的相对密度；</a:t>
            </a:r>
            <a:endParaRPr lang="zh-CN" altLang="en-US" sz="1800" dirty="0"/>
          </a:p>
          <a:p>
            <a:pPr marL="0" lvl="0" indent="3429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sz="1800" dirty="0" err="1">
                <a:latin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1800" baseline="-30000" dirty="0" err="1">
                <a:latin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1800" dirty="0">
                <a:latin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1800" dirty="0">
                <a:latin typeface="宋体" panose="02010600030101010101" pitchFamily="2" charset="-122"/>
                <a:cs typeface="Times New Roman" panose="02020603050405020304" pitchFamily="18" charset="0"/>
              </a:rPr>
              <a:t>电解液实测相对密度；</a:t>
            </a:r>
            <a:endParaRPr lang="zh-CN" altLang="en-US" sz="1800" dirty="0"/>
          </a:p>
          <a:p>
            <a:pPr marL="0" lvl="0" indent="3429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sz="1800" dirty="0">
                <a:latin typeface="宋体" panose="02010600030101010101" pitchFamily="2" charset="-122"/>
                <a:cs typeface="Times New Roman" panose="02020603050405020304" pitchFamily="18" charset="0"/>
              </a:rPr>
              <a:t>β——</a:t>
            </a:r>
            <a:r>
              <a:rPr lang="zh-CN" altLang="en-US" sz="1800" dirty="0">
                <a:latin typeface="宋体" panose="02010600030101010101" pitchFamily="2" charset="-122"/>
                <a:cs typeface="Times New Roman" panose="02020603050405020304" pitchFamily="18" charset="0"/>
              </a:rPr>
              <a:t>电解液相对密度温度系数，</a:t>
            </a:r>
            <a:r>
              <a:rPr lang="en-US" altLang="zh-CN" sz="1800" dirty="0">
                <a:latin typeface="宋体" panose="02010600030101010101" pitchFamily="2" charset="-122"/>
                <a:cs typeface="Times New Roman" panose="02020603050405020304" pitchFamily="18" charset="0"/>
              </a:rPr>
              <a:t>β=0.00075</a:t>
            </a:r>
            <a:r>
              <a:rPr lang="zh-CN" altLang="en-US" sz="1800" dirty="0">
                <a:latin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altLang="en-US" sz="1800" dirty="0"/>
          </a:p>
          <a:p>
            <a:pPr marL="0" lvl="0" indent="3429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sz="1800" dirty="0">
                <a:latin typeface="宋体" panose="02010600030101010101" pitchFamily="2" charset="-122"/>
                <a:cs typeface="Times New Roman" panose="02020603050405020304" pitchFamily="18" charset="0"/>
              </a:rPr>
              <a:t>t——</a:t>
            </a:r>
            <a:r>
              <a:rPr lang="zh-CN" altLang="en-US" sz="1800" dirty="0">
                <a:latin typeface="宋体" panose="02010600030101010101" pitchFamily="2" charset="-122"/>
                <a:cs typeface="Times New Roman" panose="02020603050405020304" pitchFamily="18" charset="0"/>
              </a:rPr>
              <a:t>实测相对密度时的电解液温度</a:t>
            </a:r>
            <a:r>
              <a:rPr lang="zh-CN" altLang="en-US" sz="18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80112" y="5517232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电解液密度测量</a:t>
            </a:r>
          </a:p>
          <a:p>
            <a:pPr algn="ctr"/>
            <a:r>
              <a:rPr lang="en-US" altLang="zh-CN"/>
              <a:t>1-</a:t>
            </a:r>
            <a:r>
              <a:rPr lang="zh-CN" altLang="zh-CN"/>
              <a:t>密度计</a:t>
            </a:r>
            <a:r>
              <a:rPr lang="en-US" altLang="zh-CN"/>
              <a:t> 2-</a:t>
            </a:r>
            <a:r>
              <a:rPr lang="zh-CN" altLang="zh-CN"/>
              <a:t>温度</a:t>
            </a:r>
            <a:endParaRPr lang="zh-CN" altLang="en-US" b="1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980728"/>
            <a:ext cx="3096344" cy="4442581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136055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88640"/>
            <a:ext cx="3888432" cy="6669360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用高率放电计测量蓄电池端电压或单格电压，确定其放电</a:t>
            </a:r>
            <a:r>
              <a:rPr lang="zh-CN" altLang="zh-CN" sz="2400" dirty="0" smtClean="0"/>
              <a:t>程度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）用</a:t>
            </a:r>
            <a:r>
              <a:rPr lang="en-US" altLang="zh-CN" sz="2400" dirty="0"/>
              <a:t>2.5 V</a:t>
            </a:r>
            <a:r>
              <a:rPr lang="zh-CN" altLang="zh-CN" sz="2400" dirty="0"/>
              <a:t>高率放电计测量单格外露式</a:t>
            </a:r>
            <a:r>
              <a:rPr lang="zh-CN" altLang="zh-CN" sz="2400" dirty="0" smtClean="0"/>
              <a:t>蓄电池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）单格全封闭式（链条穿壁式聚丙烯塑料外壳）蓄电池的测量。</a:t>
            </a:r>
            <a:endParaRPr lang="en-US" altLang="zh-CN" sz="2400" dirty="0" smtClean="0"/>
          </a:p>
        </p:txBody>
      </p:sp>
      <p:sp>
        <p:nvSpPr>
          <p:cNvPr id="8" name="文本框 7"/>
          <p:cNvSpPr txBox="1"/>
          <p:nvPr/>
        </p:nvSpPr>
        <p:spPr>
          <a:xfrm>
            <a:off x="4499992" y="5949280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HBV101</a:t>
            </a:r>
            <a:r>
              <a:rPr lang="zh-CN" altLang="zh-CN"/>
              <a:t>型放电计的正面表盘显示</a:t>
            </a:r>
            <a:endParaRPr lang="zh-CN" altLang="en-US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60648"/>
            <a:ext cx="3672408" cy="24827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077072"/>
            <a:ext cx="2148126" cy="1728192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3356992"/>
            <a:ext cx="1728192" cy="2433295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9" name="文本框 8"/>
          <p:cNvSpPr txBox="1"/>
          <p:nvPr/>
        </p:nvSpPr>
        <p:spPr>
          <a:xfrm>
            <a:off x="7092280" y="5949280"/>
            <a:ext cx="1725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HBV101</a:t>
            </a:r>
            <a:r>
              <a:rPr lang="zh-CN" altLang="zh-CN"/>
              <a:t>型高率放电计</a:t>
            </a:r>
            <a:endParaRPr lang="zh-CN" altLang="en-US" b="1" dirty="0"/>
          </a:p>
        </p:txBody>
      </p:sp>
      <p:sp>
        <p:nvSpPr>
          <p:cNvPr id="10" name="文本框 9"/>
          <p:cNvSpPr txBox="1"/>
          <p:nvPr/>
        </p:nvSpPr>
        <p:spPr>
          <a:xfrm>
            <a:off x="5148064" y="2780928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蓄电池单格电压测量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8638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3270</TotalTime>
  <Words>3685</Words>
  <Application>Microsoft Office PowerPoint</Application>
  <PresentationFormat>全屏显示(4:3)</PresentationFormat>
  <Paragraphs>372</Paragraphs>
  <Slides>67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7" baseType="lpstr">
      <vt:lpstr>华文隶书</vt:lpstr>
      <vt:lpstr>华文新魏</vt:lpstr>
      <vt:lpstr>宋体</vt:lpstr>
      <vt:lpstr>Arial</vt:lpstr>
      <vt:lpstr>Calibri</vt:lpstr>
      <vt:lpstr>Footlight MT Light</vt:lpstr>
      <vt:lpstr>Goudy Old Style</vt:lpstr>
      <vt:lpstr>Times New Roman</vt:lpstr>
      <vt:lpstr>Wingdings 2</vt:lpstr>
      <vt:lpstr>凤舞九天</vt:lpstr>
      <vt:lpstr>单元1 电源系的维护与故障诊断排除</vt:lpstr>
      <vt:lpstr>课题1 电源系的维护</vt:lpstr>
      <vt:lpstr>项目1 蓄电池的维护</vt:lpstr>
      <vt:lpstr>PowerPoint 演示文稿</vt:lpstr>
      <vt:lpstr>实训内容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项目2 汽车发电机的维护</vt:lpstr>
      <vt:lpstr>PowerPoint 演示文稿</vt:lpstr>
      <vt:lpstr>实训内容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项目3 发电机调节器的检查与调整</vt:lpstr>
      <vt:lpstr>PowerPoint 演示文稿</vt:lpstr>
      <vt:lpstr>实训内容</vt:lpstr>
      <vt:lpstr>PowerPoint 演示文稿</vt:lpstr>
      <vt:lpstr>课题2 汽车电源系的故障诊断与排除</vt:lpstr>
      <vt:lpstr>PowerPoint 演示文稿</vt:lpstr>
      <vt:lpstr>PowerPoint 演示文稿</vt:lpstr>
      <vt:lpstr>PowerPoint 演示文稿</vt:lpstr>
      <vt:lpstr>PowerPoint 演示文稿</vt:lpstr>
      <vt:lpstr>项目2 蓄电池极板硫化的诊断与排除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李明智</cp:lastModifiedBy>
  <cp:revision>499</cp:revision>
  <dcterms:modified xsi:type="dcterms:W3CDTF">2014-06-02T10:33:37Z</dcterms:modified>
</cp:coreProperties>
</file>