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70"/>
  </p:notesMasterIdLst>
  <p:sldIdLst>
    <p:sldId id="287" r:id="rId2"/>
    <p:sldId id="322" r:id="rId3"/>
    <p:sldId id="700" r:id="rId4"/>
    <p:sldId id="701" r:id="rId5"/>
    <p:sldId id="705" r:id="rId6"/>
    <p:sldId id="706" r:id="rId7"/>
    <p:sldId id="707" r:id="rId8"/>
    <p:sldId id="708" r:id="rId9"/>
    <p:sldId id="709" r:id="rId10"/>
    <p:sldId id="710" r:id="rId11"/>
    <p:sldId id="711" r:id="rId12"/>
    <p:sldId id="712" r:id="rId13"/>
    <p:sldId id="713" r:id="rId14"/>
    <p:sldId id="714" r:id="rId15"/>
    <p:sldId id="715" r:id="rId16"/>
    <p:sldId id="716" r:id="rId17"/>
    <p:sldId id="717" r:id="rId18"/>
    <p:sldId id="718" r:id="rId19"/>
    <p:sldId id="719" r:id="rId20"/>
    <p:sldId id="720" r:id="rId21"/>
    <p:sldId id="704" r:id="rId22"/>
    <p:sldId id="721" r:id="rId23"/>
    <p:sldId id="722" r:id="rId24"/>
    <p:sldId id="723" r:id="rId25"/>
    <p:sldId id="724" r:id="rId26"/>
    <p:sldId id="725" r:id="rId27"/>
    <p:sldId id="726" r:id="rId28"/>
    <p:sldId id="727" r:id="rId29"/>
    <p:sldId id="728" r:id="rId30"/>
    <p:sldId id="729" r:id="rId31"/>
    <p:sldId id="730" r:id="rId32"/>
    <p:sldId id="731" r:id="rId33"/>
    <p:sldId id="732" r:id="rId34"/>
    <p:sldId id="733" r:id="rId35"/>
    <p:sldId id="734" r:id="rId36"/>
    <p:sldId id="735" r:id="rId37"/>
    <p:sldId id="736" r:id="rId38"/>
    <p:sldId id="737" r:id="rId39"/>
    <p:sldId id="738" r:id="rId40"/>
    <p:sldId id="739" r:id="rId41"/>
    <p:sldId id="740" r:id="rId42"/>
    <p:sldId id="741" r:id="rId43"/>
    <p:sldId id="742" r:id="rId44"/>
    <p:sldId id="743" r:id="rId45"/>
    <p:sldId id="744" r:id="rId46"/>
    <p:sldId id="745" r:id="rId47"/>
    <p:sldId id="746" r:id="rId48"/>
    <p:sldId id="747" r:id="rId49"/>
    <p:sldId id="748" r:id="rId50"/>
    <p:sldId id="749" r:id="rId51"/>
    <p:sldId id="750" r:id="rId52"/>
    <p:sldId id="752" r:id="rId53"/>
    <p:sldId id="753" r:id="rId54"/>
    <p:sldId id="754" r:id="rId55"/>
    <p:sldId id="755" r:id="rId56"/>
    <p:sldId id="756" r:id="rId57"/>
    <p:sldId id="757" r:id="rId58"/>
    <p:sldId id="758" r:id="rId59"/>
    <p:sldId id="759" r:id="rId60"/>
    <p:sldId id="760" r:id="rId61"/>
    <p:sldId id="761" r:id="rId62"/>
    <p:sldId id="762" r:id="rId63"/>
    <p:sldId id="763" r:id="rId64"/>
    <p:sldId id="764" r:id="rId65"/>
    <p:sldId id="765" r:id="rId66"/>
    <p:sldId id="766" r:id="rId67"/>
    <p:sldId id="767" r:id="rId68"/>
    <p:sldId id="768" r:id="rId69"/>
    <p:sldId id="769" r:id="rId70"/>
    <p:sldId id="770" r:id="rId71"/>
    <p:sldId id="771" r:id="rId72"/>
    <p:sldId id="772" r:id="rId73"/>
    <p:sldId id="773" r:id="rId74"/>
    <p:sldId id="774" r:id="rId75"/>
    <p:sldId id="775" r:id="rId76"/>
    <p:sldId id="776" r:id="rId77"/>
    <p:sldId id="777" r:id="rId78"/>
    <p:sldId id="778" r:id="rId79"/>
    <p:sldId id="779" r:id="rId80"/>
    <p:sldId id="780" r:id="rId81"/>
    <p:sldId id="781" r:id="rId82"/>
    <p:sldId id="782" r:id="rId83"/>
    <p:sldId id="783" r:id="rId84"/>
    <p:sldId id="784" r:id="rId85"/>
    <p:sldId id="785" r:id="rId86"/>
    <p:sldId id="786" r:id="rId87"/>
    <p:sldId id="787" r:id="rId88"/>
    <p:sldId id="788" r:id="rId89"/>
    <p:sldId id="789" r:id="rId90"/>
    <p:sldId id="790" r:id="rId91"/>
    <p:sldId id="791" r:id="rId92"/>
    <p:sldId id="793" r:id="rId93"/>
    <p:sldId id="794" r:id="rId94"/>
    <p:sldId id="795" r:id="rId95"/>
    <p:sldId id="796" r:id="rId96"/>
    <p:sldId id="797" r:id="rId97"/>
    <p:sldId id="798" r:id="rId98"/>
    <p:sldId id="799" r:id="rId99"/>
    <p:sldId id="800" r:id="rId100"/>
    <p:sldId id="801" r:id="rId101"/>
    <p:sldId id="802" r:id="rId102"/>
    <p:sldId id="803" r:id="rId103"/>
    <p:sldId id="804" r:id="rId104"/>
    <p:sldId id="805" r:id="rId105"/>
    <p:sldId id="806" r:id="rId106"/>
    <p:sldId id="807" r:id="rId107"/>
    <p:sldId id="808" r:id="rId108"/>
    <p:sldId id="809" r:id="rId109"/>
    <p:sldId id="810" r:id="rId110"/>
    <p:sldId id="811" r:id="rId111"/>
    <p:sldId id="812" r:id="rId112"/>
    <p:sldId id="813" r:id="rId113"/>
    <p:sldId id="814" r:id="rId114"/>
    <p:sldId id="815" r:id="rId115"/>
    <p:sldId id="816" r:id="rId116"/>
    <p:sldId id="817" r:id="rId117"/>
    <p:sldId id="818" r:id="rId118"/>
    <p:sldId id="819" r:id="rId119"/>
    <p:sldId id="820" r:id="rId120"/>
    <p:sldId id="821" r:id="rId121"/>
    <p:sldId id="822" r:id="rId122"/>
    <p:sldId id="823" r:id="rId123"/>
    <p:sldId id="824" r:id="rId124"/>
    <p:sldId id="825" r:id="rId125"/>
    <p:sldId id="826" r:id="rId126"/>
    <p:sldId id="827" r:id="rId127"/>
    <p:sldId id="828" r:id="rId128"/>
    <p:sldId id="829" r:id="rId129"/>
    <p:sldId id="830" r:id="rId130"/>
    <p:sldId id="831" r:id="rId131"/>
    <p:sldId id="832" r:id="rId132"/>
    <p:sldId id="833" r:id="rId133"/>
    <p:sldId id="834" r:id="rId134"/>
    <p:sldId id="835" r:id="rId135"/>
    <p:sldId id="836" r:id="rId136"/>
    <p:sldId id="837" r:id="rId137"/>
    <p:sldId id="838" r:id="rId138"/>
    <p:sldId id="839" r:id="rId139"/>
    <p:sldId id="840" r:id="rId140"/>
    <p:sldId id="841" r:id="rId141"/>
    <p:sldId id="842" r:id="rId142"/>
    <p:sldId id="843" r:id="rId143"/>
    <p:sldId id="844" r:id="rId144"/>
    <p:sldId id="845" r:id="rId145"/>
    <p:sldId id="846" r:id="rId146"/>
    <p:sldId id="847" r:id="rId147"/>
    <p:sldId id="848" r:id="rId148"/>
    <p:sldId id="850" r:id="rId149"/>
    <p:sldId id="849" r:id="rId150"/>
    <p:sldId id="851" r:id="rId151"/>
    <p:sldId id="852" r:id="rId152"/>
    <p:sldId id="853" r:id="rId153"/>
    <p:sldId id="854" r:id="rId154"/>
    <p:sldId id="855" r:id="rId155"/>
    <p:sldId id="856" r:id="rId156"/>
    <p:sldId id="857" r:id="rId157"/>
    <p:sldId id="858" r:id="rId158"/>
    <p:sldId id="859" r:id="rId159"/>
    <p:sldId id="860" r:id="rId160"/>
    <p:sldId id="861" r:id="rId161"/>
    <p:sldId id="862" r:id="rId162"/>
    <p:sldId id="864" r:id="rId163"/>
    <p:sldId id="865" r:id="rId164"/>
    <p:sldId id="866" r:id="rId165"/>
    <p:sldId id="867" r:id="rId166"/>
    <p:sldId id="868" r:id="rId167"/>
    <p:sldId id="870" r:id="rId168"/>
    <p:sldId id="871" r:id="rId1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14277D4-7AC8-4B91-B515-560E10F94B42}">
          <p14:sldIdLst>
            <p14:sldId id="287"/>
            <p14:sldId id="322"/>
          </p14:sldIdLst>
        </p14:section>
        <p14:section name="项目二十一 Access 2010的基本操作" id="{5B8F7D4A-0BEF-481C-9A7C-A9465F8249AE}">
          <p14:sldIdLst>
            <p14:sldId id="700"/>
            <p14:sldId id="701"/>
            <p14:sldId id="705"/>
            <p14:sldId id="706"/>
            <p14:sldId id="707"/>
            <p14:sldId id="708"/>
            <p14:sldId id="709"/>
            <p14:sldId id="710"/>
            <p14:sldId id="711"/>
            <p14:sldId id="712"/>
            <p14:sldId id="713"/>
            <p14:sldId id="714"/>
            <p14:sldId id="715"/>
            <p14:sldId id="716"/>
            <p14:sldId id="717"/>
            <p14:sldId id="718"/>
            <p14:sldId id="719"/>
            <p14:sldId id="720"/>
            <p14:sldId id="704"/>
            <p14:sldId id="721"/>
            <p14:sldId id="722"/>
            <p14:sldId id="723"/>
          </p14:sldIdLst>
        </p14:section>
        <p14:section name="项目二十二 数据库表的创建与查询" id="{B029E958-6BD4-4641-8152-BAE956D07329}">
          <p14:sldIdLst>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 id="749"/>
            <p14:sldId id="750"/>
            <p14:sldId id="752"/>
            <p14:sldId id="753"/>
            <p14:sldId id="754"/>
            <p14:sldId id="755"/>
            <p14:sldId id="756"/>
            <p14:sldId id="757"/>
            <p14:sldId id="758"/>
            <p14:sldId id="759"/>
            <p14:sldId id="760"/>
            <p14:sldId id="761"/>
            <p14:sldId id="762"/>
            <p14:sldId id="763"/>
            <p14:sldId id="764"/>
            <p14:sldId id="765"/>
            <p14:sldId id="766"/>
            <p14:sldId id="767"/>
            <p14:sldId id="768"/>
            <p14:sldId id="769"/>
          </p14:sldIdLst>
        </p14:section>
        <p14:section name="项目二十三 窗体的创建与编辑" id="{D62C8123-8129-417A-9C51-A62B960C39B8}">
          <p14:sldIdLst>
            <p14:sldId id="770"/>
            <p14:sldId id="771"/>
            <p14:sldId id="772"/>
            <p14:sldId id="773"/>
            <p14:sldId id="774"/>
            <p14:sldId id="775"/>
            <p14:sldId id="776"/>
            <p14:sldId id="777"/>
            <p14:sldId id="778"/>
            <p14:sldId id="779"/>
            <p14:sldId id="780"/>
            <p14:sldId id="781"/>
            <p14:sldId id="782"/>
            <p14:sldId id="783"/>
            <p14:sldId id="784"/>
            <p14:sldId id="785"/>
            <p14:sldId id="786"/>
            <p14:sldId id="787"/>
            <p14:sldId id="788"/>
            <p14:sldId id="789"/>
            <p14:sldId id="790"/>
            <p14:sldId id="791"/>
            <p14:sldId id="793"/>
            <p14:sldId id="794"/>
            <p14:sldId id="795"/>
            <p14:sldId id="796"/>
            <p14:sldId id="797"/>
            <p14:sldId id="798"/>
            <p14:sldId id="799"/>
            <p14:sldId id="800"/>
            <p14:sldId id="801"/>
            <p14:sldId id="802"/>
            <p14:sldId id="803"/>
            <p14:sldId id="804"/>
            <p14:sldId id="805"/>
            <p14:sldId id="806"/>
          </p14:sldIdLst>
        </p14:section>
        <p14:section name="项目二十四 报表的创建与编辑" id="{46D116A5-9725-47DC-8D61-86DA4C247FC5}">
          <p14:sldIdLst>
            <p14:sldId id="807"/>
            <p14:sldId id="808"/>
            <p14:sldId id="809"/>
            <p14:sldId id="810"/>
            <p14:sldId id="811"/>
            <p14:sldId id="812"/>
            <p14:sldId id="813"/>
            <p14:sldId id="814"/>
            <p14:sldId id="815"/>
            <p14:sldId id="816"/>
            <p14:sldId id="817"/>
            <p14:sldId id="818"/>
            <p14:sldId id="819"/>
            <p14:sldId id="820"/>
            <p14:sldId id="821"/>
            <p14:sldId id="822"/>
            <p14:sldId id="823"/>
            <p14:sldId id="824"/>
            <p14:sldId id="825"/>
            <p14:sldId id="826"/>
            <p14:sldId id="827"/>
            <p14:sldId id="828"/>
            <p14:sldId id="829"/>
            <p14:sldId id="830"/>
            <p14:sldId id="831"/>
            <p14:sldId id="832"/>
            <p14:sldId id="833"/>
            <p14:sldId id="834"/>
            <p14:sldId id="835"/>
            <p14:sldId id="836"/>
            <p14:sldId id="837"/>
            <p14:sldId id="838"/>
            <p14:sldId id="839"/>
            <p14:sldId id="840"/>
            <p14:sldId id="841"/>
            <p14:sldId id="842"/>
            <p14:sldId id="843"/>
            <p14:sldId id="844"/>
            <p14:sldId id="845"/>
            <p14:sldId id="846"/>
            <p14:sldId id="847"/>
            <p14:sldId id="848"/>
            <p14:sldId id="850"/>
            <p14:sldId id="849"/>
            <p14:sldId id="851"/>
            <p14:sldId id="852"/>
            <p14:sldId id="853"/>
            <p14:sldId id="854"/>
            <p14:sldId id="855"/>
            <p14:sldId id="856"/>
            <p14:sldId id="857"/>
            <p14:sldId id="858"/>
            <p14:sldId id="859"/>
            <p14:sldId id="860"/>
            <p14:sldId id="861"/>
            <p14:sldId id="862"/>
            <p14:sldId id="864"/>
            <p14:sldId id="865"/>
            <p14:sldId id="866"/>
            <p14:sldId id="867"/>
            <p14:sldId id="868"/>
            <p14:sldId id="870"/>
            <p14:sldId id="871"/>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5" autoAdjust="0"/>
    <p:restoredTop sz="94660" autoAdjust="0"/>
  </p:normalViewPr>
  <p:slideViewPr>
    <p:cSldViewPr snapToGrid="0">
      <p:cViewPr>
        <p:scale>
          <a:sx n="75" d="100"/>
          <a:sy n="75" d="100"/>
        </p:scale>
        <p:origin x="-648" y="-348"/>
      </p:cViewPr>
      <p:guideLst>
        <p:guide orient="horz" pos="2160"/>
        <p:guide pos="3840"/>
      </p:guideLst>
    </p:cSldViewPr>
  </p:slideViewPr>
  <p:outlineViewPr>
    <p:cViewPr>
      <p:scale>
        <a:sx n="33" d="100"/>
        <a:sy n="33" d="100"/>
      </p:scale>
      <p:origin x="0" y="3672"/>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2020/8/21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5019" y="4953000"/>
            <a:ext cx="12197020"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32E29EC0-41F1-465A-8AA4-7FDE04443671}" type="datetime1">
              <a:rPr lang="zh-CN" altLang="en-US" smtClean="0"/>
              <a:t>2020/8/21</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BD52BBAE-38AA-43CA-9961-6EA56632A62B}" type="datetime1">
              <a:rPr lang="zh-CN" altLang="en-US" smtClean="0"/>
              <a:t>2020/8/21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274641"/>
            <a:ext cx="236996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274641"/>
            <a:ext cx="84328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1375DD0-0A57-47CE-9FD0-3008934131A7}" type="datetime1">
              <a:rPr lang="zh-CN" altLang="en-US" smtClean="0"/>
              <a:t>2020/8/21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7A0651CF-26D9-4A22-A47B-98B166383929}" type="datetime1">
              <a:rPr lang="zh-CN" altLang="en-US" smtClean="0"/>
              <a:t>2020/8/21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
        <p:nvSpPr>
          <p:cNvPr id="8" name="TextBox 7"/>
          <p:cNvSpPr txBox="1"/>
          <p:nvPr userDrawn="1"/>
        </p:nvSpPr>
        <p:spPr>
          <a:xfrm>
            <a:off x="659215" y="6404655"/>
            <a:ext cx="2377574" cy="307777"/>
          </a:xfrm>
          <a:prstGeom prst="rect">
            <a:avLst/>
          </a:prstGeom>
          <a:noFill/>
        </p:spPr>
        <p:txBody>
          <a:bodyPr wrap="none" rtlCol="0">
            <a:spAutoFit/>
          </a:bodyPr>
          <a:lstStyle/>
          <a:p>
            <a:r>
              <a:rPr lang="zh-CN" altLang="en-US" sz="1400" spc="300" dirty="0" smtClean="0">
                <a:effectLst/>
                <a:latin typeface="宋体" pitchFamily="2" charset="-122"/>
                <a:ea typeface="宋体" pitchFamily="2" charset="-122"/>
                <a:cs typeface="+mn-ea"/>
                <a:sym typeface="思源黑体 CN Light" panose="020B0300000000000000" pitchFamily="34" charset="-122"/>
              </a:rPr>
              <a:t>第四篇 </a:t>
            </a:r>
            <a:r>
              <a:rPr lang="en-US" altLang="zh-CN" sz="1400" spc="300" dirty="0" smtClean="0">
                <a:effectLst/>
                <a:latin typeface="宋体" pitchFamily="2" charset="-122"/>
                <a:ea typeface="宋体" pitchFamily="2" charset="-122"/>
                <a:cs typeface="+mn-ea"/>
                <a:sym typeface="思源黑体 CN Light" panose="020B0300000000000000" pitchFamily="34" charset="-122"/>
              </a:rPr>
              <a:t>Access 2010</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a:xfrm>
            <a:off x="87237" y="6293954"/>
            <a:ext cx="487680" cy="365125"/>
          </a:xfrm>
        </p:spPr>
        <p:txBody>
          <a:bodyPr/>
          <a:lstStyle>
            <a:lvl1pPr>
              <a:defRPr>
                <a:solidFill>
                  <a:schemeClr val="bg1"/>
                </a:solidFill>
              </a:defRPr>
            </a:lvl1pPr>
            <a:extLst/>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7CE2789-F446-4222-86FA-E6A2E5BC35C8}" type="datetime1">
              <a:rPr lang="zh-CN" altLang="en-US" smtClean="0"/>
              <a:t>2020/8/21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A3EEB19B-FD90-4F62-B3D5-0C39BC906E59}" type="datetime1">
              <a:rPr lang="zh-CN" altLang="en-US" smtClean="0"/>
              <a:t>2020/8/21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9728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C164183-94B3-4293-8227-356C362F9478}" type="datetime1">
              <a:rPr lang="zh-CN" altLang="en-US" smtClean="0"/>
              <a:t>2020/8/21</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A2F8A7FE-429E-4920-8A65-093DF5874846}" type="datetime1">
              <a:rPr lang="zh-CN" altLang="en-US" smtClean="0"/>
              <a:t>2020/8/21</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D9A83880-AA04-4BAB-BCFC-EF755B9EC908}" type="datetime1">
              <a:rPr lang="zh-CN" altLang="en-US" smtClean="0"/>
              <a:t>2020/8/21</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8969376" y="6407944"/>
            <a:ext cx="2560320" cy="365760"/>
          </a:xfrm>
        </p:spPr>
        <p:txBody>
          <a:bodyPr/>
          <a:lstStyle>
            <a:extLst/>
          </a:lstStyle>
          <a:p>
            <a:fld id="{9266B453-8876-4CE9-9558-2EA83F6D1B46}" type="datetime1">
              <a:rPr lang="zh-CN" altLang="en-US" smtClean="0"/>
              <a:t>2020/8/21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304AD020-17CC-4CCB-933B-5BD6C6F6BD56}" type="datetime1">
              <a:rPr lang="zh-CN" altLang="en-US" smtClean="0"/>
              <a:t>2020/8/21</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1A7D73ED-7EBB-4E11-B60B-79773C5177D3}" type="slidenum">
              <a:rPr lang="zh-CN" altLang="en-US" smtClean="0"/>
              <a:pPr/>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609600" y="1481329"/>
            <a:ext cx="109728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AC582C89-3B53-4043-A365-A3410AD893CB}" type="datetime1">
              <a:rPr lang="zh-CN" altLang="en-US" smtClean="0"/>
              <a:t>2020/8/21</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fld id="{1A7D73ED-7EBB-4E11-B60B-79773C5177D3}" type="slidenum">
              <a:rPr lang="zh-CN" altLang="en-US" smtClean="0"/>
              <a:pPr/>
              <a:t>‹#›</a:t>
            </a:fld>
            <a:endParaRPr lang="zh-CN" altLang="en-US"/>
          </a:p>
        </p:txBody>
      </p:sp>
      <p:pic>
        <p:nvPicPr>
          <p:cNvPr id="11" name="图片 10">
            <a:extLst>
              <a:ext uri="{FF2B5EF4-FFF2-40B4-BE49-F238E27FC236}">
                <a16:creationId xmlns:a16="http://schemas.microsoft.com/office/drawing/2014/main" xmlns="" id="{E8C77827-CB02-4B10-BFB0-7BB047B8760D}"/>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l="96152" r="1155" b="13462"/>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06.xml"/><Relationship Id="rId4" Type="http://schemas.openxmlformats.org/officeDocument/2006/relationships/slide" Target="slide70.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xmlns="" id="{34F6B606-5B14-4C00-AD4D-8FD9E7A19AE0}"/>
              </a:ext>
            </a:extLst>
          </p:cNvPr>
          <p:cNvSpPr txBox="1"/>
          <p:nvPr/>
        </p:nvSpPr>
        <p:spPr>
          <a:xfrm>
            <a:off x="1117270" y="2935812"/>
            <a:ext cx="9982279" cy="707886"/>
          </a:xfrm>
          <a:prstGeom prst="rect">
            <a:avLst/>
          </a:prstGeom>
          <a:noFill/>
        </p:spPr>
        <p:txBody>
          <a:bodyPr wrap="square" rtlCol="0">
            <a:spAutoFit/>
          </a:bodyPr>
          <a:lstStyle/>
          <a:p>
            <a:pPr algn="ctr"/>
            <a:r>
              <a:rPr lang="zh-CN" altLang="en-US"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rPr>
              <a:t>第四篇 </a:t>
            </a:r>
            <a:r>
              <a:rPr lang="en-US" altLang="zh-CN"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rPr>
              <a:t>Access 2010</a:t>
            </a:r>
            <a:endParaRPr lang="zh-CN" altLang="en-US"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endParaRPr>
          </a:p>
        </p:txBody>
      </p:sp>
      <p:sp>
        <p:nvSpPr>
          <p:cNvPr id="7" name="灯片编号占位符 2"/>
          <p:cNvSpPr>
            <a:spLocks noGrp="1"/>
          </p:cNvSpPr>
          <p:nvPr>
            <p:ph type="sldNum" sz="quarter" idx="12"/>
          </p:nvPr>
        </p:nvSpPr>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4867053" cy="166776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）窗体。用户可以使用窗体轻松地查看、输入和更改数据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8009836" y="563811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窗体示意图</a:t>
            </a:r>
            <a:endParaRPr lang="en-US" altLang="zh-CN" dirty="0" smtClean="0">
              <a:latin typeface="楷体" pitchFamily="49" charset="-122"/>
              <a:ea typeface="楷体" pitchFamily="49"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9250" y="2081441"/>
            <a:ext cx="5040000" cy="3517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550163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705754"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修改窗体</a:t>
            </a:r>
            <a:r>
              <a:rPr lang="zh-CN" altLang="en-US" sz="2400" dirty="0" smtClean="0">
                <a:solidFill>
                  <a:srgbClr val="FF0000"/>
                </a:solidFill>
                <a:latin typeface="宋体" pitchFamily="2" charset="-122"/>
                <a:ea typeface="宋体" pitchFamily="2" charset="-122"/>
              </a:rPr>
              <a:t>设计</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）修改徽标的设计</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）打开“学生信息窗体”，切换到“设计视图”，选中窗体徽标，然后在“设计”</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卡的“工具”组中单击“属性表”按钮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46143780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193954" cy="3416320"/>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）“属性表”在窗体的右侧打开，从“属性表”的顶部可以看到，实际上</a:t>
            </a:r>
            <a:r>
              <a:rPr lang="zh-CN" altLang="en-US" sz="2400" dirty="0" smtClean="0">
                <a:latin typeface="宋体" pitchFamily="2" charset="-122"/>
                <a:ea typeface="宋体" pitchFamily="2" charset="-122"/>
              </a:rPr>
              <a:t>“徽标”的</a:t>
            </a:r>
            <a:r>
              <a:rPr lang="zh-CN" altLang="en-US" sz="2400" dirty="0">
                <a:latin typeface="宋体" pitchFamily="2" charset="-122"/>
                <a:ea typeface="宋体" pitchFamily="2" charset="-122"/>
              </a:rPr>
              <a:t>类型为“图像”，在此处的名称为“</a:t>
            </a:r>
            <a:r>
              <a:rPr lang="en-US" altLang="zh-CN" sz="2400" dirty="0">
                <a:latin typeface="宋体" pitchFamily="2" charset="-122"/>
                <a:ea typeface="宋体" pitchFamily="2" charset="-122"/>
              </a:rPr>
              <a:t>Auto_Logo0”</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913551" y="558880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打开“属性表”</a:t>
            </a:r>
            <a:endParaRPr lang="en-US" altLang="zh-CN" dirty="0" smtClean="0">
              <a:latin typeface="楷体" pitchFamily="49" charset="-122"/>
              <a:ea typeface="楷体" pitchFamily="49" charset="-122"/>
            </a:endParaRPr>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798" y="1926134"/>
            <a:ext cx="5400000" cy="36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094392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193954"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）在“设计视图”下，在属性表的“特殊效果”属性下拉列表中将默认的</a:t>
            </a:r>
            <a:r>
              <a:rPr lang="zh-CN" altLang="en-US" sz="2400" dirty="0" smtClean="0">
                <a:latin typeface="宋体" pitchFamily="2" charset="-122"/>
                <a:ea typeface="宋体" pitchFamily="2" charset="-122"/>
              </a:rPr>
              <a:t>“平面”改为</a:t>
            </a:r>
            <a:r>
              <a:rPr lang="zh-CN" altLang="en-US" sz="2400" dirty="0">
                <a:latin typeface="宋体" pitchFamily="2" charset="-122"/>
                <a:ea typeface="宋体" pitchFamily="2" charset="-122"/>
              </a:rPr>
              <a:t>“蚀刻”，如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066891" y="5588808"/>
            <a:ext cx="549381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将“特殊效果”属性由默认的“平面”改为“蚀刻”</a:t>
            </a:r>
            <a:endParaRPr lang="en-US" altLang="zh-CN" dirty="0" smtClean="0">
              <a:latin typeface="楷体" pitchFamily="49" charset="-122"/>
              <a:ea typeface="楷体" pitchFamily="49" charset="-122"/>
            </a:endParaRPr>
          </a:p>
        </p:txBody>
      </p:sp>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797" y="1903486"/>
            <a:ext cx="5400000" cy="36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012581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435254"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）修改标签的设计</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）打开“学生信息窗体”，切换到“设计视图”，单击“姓名”标签，打开</a:t>
            </a:r>
            <a:r>
              <a:rPr lang="zh-CN" altLang="en-US" sz="2400" dirty="0" smtClean="0">
                <a:latin typeface="宋体" pitchFamily="2" charset="-122"/>
                <a:ea typeface="宋体" pitchFamily="2" charset="-122"/>
              </a:rPr>
              <a:t>“属性表”。</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）切换到“窗体视图”，“姓名”标签由原来的水平显示变为垂直显示，如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9" name="TextBox 8"/>
          <p:cNvSpPr txBox="1"/>
          <p:nvPr/>
        </p:nvSpPr>
        <p:spPr>
          <a:xfrm>
            <a:off x="6413140" y="5588808"/>
            <a:ext cx="4801314"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姓名”标签由原来的水平显示变为垂直显示图</a:t>
            </a:r>
            <a:endParaRPr lang="en-US" altLang="zh-CN" dirty="0" smtClean="0">
              <a:latin typeface="楷体" pitchFamily="49" charset="-122"/>
              <a:ea typeface="楷体" pitchFamily="49" charset="-122"/>
            </a:endParaRPr>
          </a:p>
        </p:txBody>
      </p:sp>
      <p:pic>
        <p:nvPicPr>
          <p:cNvPr id="70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797" y="1903486"/>
            <a:ext cx="5400000" cy="36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72582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629554"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）修改文本框的设计</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）打开“学生信息窗体”，切换到“设计视图”，选中“出生日期”文本框，</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“属性表”。在“数据”属性页面的“控件来源”属性中将默认的“出生日期”</a:t>
            </a:r>
            <a:r>
              <a:rPr lang="zh-CN" altLang="en-US" sz="2400" dirty="0" smtClean="0">
                <a:latin typeface="宋体" pitchFamily="2" charset="-122"/>
                <a:ea typeface="宋体" pitchFamily="2" charset="-122"/>
              </a:rPr>
              <a:t>改为“</a:t>
            </a:r>
            <a:r>
              <a:rPr lang="en-US" altLang="zh-CN" sz="2400" dirty="0" smtClean="0">
                <a:latin typeface="宋体" pitchFamily="2" charset="-122"/>
                <a:ea typeface="宋体" pitchFamily="2" charset="-122"/>
              </a:rPr>
              <a:t>=Date()”</a:t>
            </a:r>
            <a:r>
              <a:rPr lang="zh-CN" altLang="en-US" sz="2400" dirty="0">
                <a:latin typeface="宋体" pitchFamily="2" charset="-122"/>
                <a:ea typeface="宋体" pitchFamily="2" charset="-122"/>
              </a:rPr>
              <a:t>，即显示系统当前日期而不是数据库表中的相应记录。</a:t>
            </a:r>
          </a:p>
        </p:txBody>
      </p:sp>
    </p:spTree>
    <p:extLst>
      <p:ext uri="{BB962C8B-B14F-4D97-AF65-F5344CB8AC3E}">
        <p14:creationId xmlns:p14="http://schemas.microsoft.com/office/powerpoint/2010/main" val="187166599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435254" cy="332975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）切换到“窗体视图”，“出生日期”文本框由原来的从数据库表中读取的</a:t>
            </a:r>
            <a:r>
              <a:rPr lang="zh-CN" altLang="en-US" sz="2400" dirty="0" smtClean="0">
                <a:latin typeface="宋体" pitchFamily="2" charset="-122"/>
                <a:ea typeface="宋体" pitchFamily="2" charset="-122"/>
              </a:rPr>
              <a:t>记录“</a:t>
            </a:r>
            <a:r>
              <a:rPr lang="en-US" altLang="zh-CN" sz="2400" dirty="0">
                <a:latin typeface="宋体" pitchFamily="2" charset="-122"/>
                <a:ea typeface="宋体" pitchFamily="2" charset="-122"/>
              </a:rPr>
              <a:t>2000</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日”变为系统当前日期“</a:t>
            </a:r>
            <a:r>
              <a:rPr lang="en-US" altLang="zh-CN" sz="2400" dirty="0">
                <a:latin typeface="宋体" pitchFamily="2" charset="-122"/>
                <a:ea typeface="宋体" pitchFamily="2" charset="-122"/>
              </a:rPr>
              <a:t>2019</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18</a:t>
            </a:r>
            <a:r>
              <a:rPr lang="zh-CN" altLang="en-US" sz="2400" dirty="0">
                <a:latin typeface="宋体" pitchFamily="2" charset="-122"/>
                <a:ea typeface="宋体" pitchFamily="2" charset="-122"/>
              </a:rPr>
              <a:t>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9" name="TextBox 8"/>
          <p:cNvSpPr txBox="1"/>
          <p:nvPr/>
        </p:nvSpPr>
        <p:spPr>
          <a:xfrm>
            <a:off x="5951475" y="5588808"/>
            <a:ext cx="572464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“出生日期”</a:t>
            </a:r>
            <a:r>
              <a:rPr lang="zh-CN" altLang="en-US" dirty="0" smtClean="0">
                <a:latin typeface="楷体" pitchFamily="49" charset="-122"/>
                <a:ea typeface="楷体" pitchFamily="49" charset="-122"/>
              </a:rPr>
              <a:t>文本框由</a:t>
            </a:r>
            <a:r>
              <a:rPr lang="zh-CN" altLang="en-US" dirty="0">
                <a:latin typeface="楷体" pitchFamily="49" charset="-122"/>
                <a:ea typeface="楷体" pitchFamily="49" charset="-122"/>
              </a:rPr>
              <a:t>原来的从数据库表中读取的记录</a:t>
            </a:r>
            <a:endParaRPr lang="en-US" altLang="zh-CN" dirty="0" smtClean="0">
              <a:latin typeface="楷体" pitchFamily="49" charset="-122"/>
              <a:ea typeface="楷体" pitchFamily="49" charset="-122"/>
            </a:endParaRPr>
          </a:p>
        </p:txBody>
      </p:sp>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7641" y="2782108"/>
            <a:ext cx="5472311" cy="276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15316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24.1 </a:t>
            </a:r>
            <a:r>
              <a:rPr lang="zh-CN" altLang="en-US" sz="2800" dirty="0">
                <a:solidFill>
                  <a:schemeClr val="bg1"/>
                </a:solidFill>
                <a:latin typeface="宋体" pitchFamily="2" charset="-122"/>
                <a:ea typeface="宋体" pitchFamily="2" charset="-122"/>
              </a:rPr>
              <a:t>创建学生信息报表</a:t>
            </a:r>
          </a:p>
        </p:txBody>
      </p:sp>
      <p:sp>
        <p:nvSpPr>
          <p:cNvPr id="5" name="TextBox 4"/>
          <p:cNvSpPr txBox="1"/>
          <p:nvPr/>
        </p:nvSpPr>
        <p:spPr>
          <a:xfrm>
            <a:off x="1092554" y="2673721"/>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24.2 </a:t>
            </a:r>
            <a:r>
              <a:rPr lang="zh-CN" altLang="en-US" sz="2800" dirty="0">
                <a:solidFill>
                  <a:schemeClr val="bg1"/>
                </a:solidFill>
                <a:latin typeface="宋体" pitchFamily="2" charset="-122"/>
                <a:ea typeface="宋体" pitchFamily="2" charset="-122"/>
              </a:rPr>
              <a:t>编辑学生信息报表</a:t>
            </a:r>
          </a:p>
        </p:txBody>
      </p:sp>
    </p:spTree>
    <p:extLst>
      <p:ext uri="{BB962C8B-B14F-4D97-AF65-F5344CB8AC3E}">
        <p14:creationId xmlns:p14="http://schemas.microsoft.com/office/powerpoint/2010/main" val="60634586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掌握报表的创建方法。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熟悉报表布局视图。</a:t>
            </a:r>
          </a:p>
        </p:txBody>
      </p:sp>
      <p:sp>
        <p:nvSpPr>
          <p:cNvPr id="9" name="TextBox 8"/>
          <p:cNvSpPr txBox="1"/>
          <p:nvPr/>
        </p:nvSpPr>
        <p:spPr>
          <a:xfrm>
            <a:off x="1092554" y="1410442"/>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24.1 </a:t>
            </a:r>
            <a:r>
              <a:rPr lang="zh-CN" altLang="en-US" sz="2800" dirty="0">
                <a:solidFill>
                  <a:schemeClr val="bg1"/>
                </a:solidFill>
                <a:latin typeface="宋体" pitchFamily="2" charset="-122"/>
                <a:ea typeface="宋体" pitchFamily="2" charset="-122"/>
              </a:rPr>
              <a:t>创建学生信息报表</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12078968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美观的窗体为使用</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管理数据提供了友好而且高效的入口，可以通过窗体</a:t>
            </a:r>
            <a:r>
              <a:rPr lang="zh-CN" altLang="en-US" sz="2400" dirty="0" smtClean="0">
                <a:latin typeface="宋体" pitchFamily="2" charset="-122"/>
                <a:ea typeface="宋体" pitchFamily="2" charset="-122"/>
              </a:rPr>
              <a:t>输入和</a:t>
            </a:r>
            <a:r>
              <a:rPr lang="zh-CN" altLang="en-US" sz="2400" dirty="0">
                <a:latin typeface="宋体" pitchFamily="2" charset="-122"/>
                <a:ea typeface="宋体" pitchFamily="2" charset="-122"/>
              </a:rPr>
              <a:t>编辑数据库表中的记录。而作为管理数据的出口，报表则提供了丰富的样式，只需</a:t>
            </a:r>
            <a:r>
              <a:rPr lang="zh-CN" altLang="en-US" sz="2400" dirty="0" smtClean="0">
                <a:latin typeface="宋体" pitchFamily="2" charset="-122"/>
                <a:ea typeface="宋体" pitchFamily="2" charset="-122"/>
              </a:rPr>
              <a:t>简单</a:t>
            </a:r>
            <a:r>
              <a:rPr lang="zh-CN" altLang="en-US" sz="2400" dirty="0">
                <a:latin typeface="宋体" pitchFamily="2" charset="-122"/>
                <a:ea typeface="宋体" pitchFamily="2" charset="-122"/>
              </a:rPr>
              <a:t>的操作便可以快速生成既引人注目、又易于理解的报表，并按照需要的方式显示数据</a:t>
            </a:r>
            <a:r>
              <a:rPr lang="zh-CN" altLang="en-US" sz="2400" dirty="0" smtClean="0">
                <a:latin typeface="宋体" pitchFamily="2" charset="-122"/>
                <a:ea typeface="宋体" pitchFamily="2" charset="-122"/>
              </a:rPr>
              <a:t>，为</a:t>
            </a:r>
            <a:r>
              <a:rPr lang="zh-CN" altLang="en-US" sz="2400" dirty="0">
                <a:latin typeface="宋体" pitchFamily="2" charset="-122"/>
                <a:ea typeface="宋体" pitchFamily="2" charset="-122"/>
              </a:rPr>
              <a:t>打印输出报表做好准备。</a:t>
            </a:r>
          </a:p>
          <a:p>
            <a:pPr indent="627063">
              <a:lnSpc>
                <a:spcPct val="150000"/>
              </a:lnSpc>
            </a:pPr>
            <a:r>
              <a:rPr lang="zh-CN" altLang="en-US" sz="2400" dirty="0">
                <a:latin typeface="宋体" pitchFamily="2" charset="-122"/>
                <a:ea typeface="宋体" pitchFamily="2" charset="-122"/>
              </a:rPr>
              <a:t>本任务将学习创建学生信息报表的方法。</a:t>
            </a:r>
          </a:p>
        </p:txBody>
      </p:sp>
    </p:spTree>
    <p:extLst>
      <p:ext uri="{BB962C8B-B14F-4D97-AF65-F5344CB8AC3E}">
        <p14:creationId xmlns:p14="http://schemas.microsoft.com/office/powerpoint/2010/main" val="51975086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数据库表和查询创建后，可以创建报表以显示和打印表或查询中的数据。简单的</a:t>
            </a:r>
            <a:r>
              <a:rPr lang="zh-CN" altLang="en-US" sz="2400" dirty="0" smtClean="0">
                <a:latin typeface="宋体" pitchFamily="2" charset="-122"/>
                <a:ea typeface="宋体" pitchFamily="2" charset="-122"/>
              </a:rPr>
              <a:t>数据库</a:t>
            </a:r>
            <a:r>
              <a:rPr lang="zh-CN" altLang="en-US" sz="2400" dirty="0">
                <a:latin typeface="宋体" pitchFamily="2" charset="-122"/>
                <a:ea typeface="宋体" pitchFamily="2" charset="-122"/>
              </a:rPr>
              <a:t>（如学生信息）可能仅使用一个报表，复杂的数据库会使用多个复杂报表以及子</a:t>
            </a:r>
            <a:r>
              <a:rPr lang="zh-CN" altLang="en-US" sz="2400" dirty="0" smtClean="0">
                <a:latin typeface="宋体" pitchFamily="2" charset="-122"/>
                <a:ea typeface="宋体" pitchFamily="2" charset="-122"/>
              </a:rPr>
              <a:t>报表</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val="40759128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48670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）报表。报表可以用来汇总和显示表中的数据。例如，利用 “学生信息报表”可以按照固定格式打印所呈现的数据，如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8009836" y="563811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报表示意图</a:t>
            </a:r>
            <a:endParaRPr lang="en-US" altLang="zh-CN" dirty="0" smtClean="0">
              <a:latin typeface="楷体" pitchFamily="49" charset="-122"/>
              <a:ea typeface="楷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9250" y="2683116"/>
            <a:ext cx="5040000" cy="295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256262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报表对象的</a:t>
            </a:r>
            <a:r>
              <a:rPr lang="zh-CN" altLang="en-US" sz="2400" dirty="0" smtClean="0">
                <a:solidFill>
                  <a:srgbClr val="FF0000"/>
                </a:solidFill>
                <a:latin typeface="宋体" pitchFamily="2" charset="-122"/>
                <a:ea typeface="宋体" pitchFamily="2" charset="-122"/>
              </a:rPr>
              <a:t>视图</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）在选项卡文档区域用鼠标右键单击报表标签，在弹出的快捷菜单中将 </a:t>
            </a:r>
            <a:r>
              <a:rPr lang="zh-CN" altLang="en-US" sz="2400" dirty="0" smtClean="0">
                <a:latin typeface="宋体" pitchFamily="2" charset="-122"/>
                <a:ea typeface="宋体" pitchFamily="2" charset="-122"/>
              </a:rPr>
              <a:t>“报表视图”</a:t>
            </a:r>
            <a:r>
              <a:rPr lang="zh-CN" altLang="en-US" sz="2400" dirty="0">
                <a:latin typeface="宋体" pitchFamily="2" charset="-122"/>
                <a:ea typeface="宋体" pitchFamily="2" charset="-122"/>
              </a:rPr>
              <a:t>切换为“布局视图”</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6201706" y="5588808"/>
            <a:ext cx="387798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将“报表视图”切换为“布局视图”</a:t>
            </a:r>
            <a:endParaRPr lang="en-US" altLang="zh-CN" dirty="0" smtClean="0">
              <a:latin typeface="楷体" pitchFamily="49" charset="-122"/>
              <a:ea typeface="楷体" pitchFamily="49" charset="-122"/>
            </a:endParaRPr>
          </a:p>
        </p:txBody>
      </p:sp>
      <p:pic>
        <p:nvPicPr>
          <p:cNvPr id="727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8" y="2156557"/>
            <a:ext cx="5400000" cy="3432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950202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718453" cy="452431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 “开始”选项卡的 “视图”组中进行选择，将 “布局视图”切换为 </a:t>
            </a:r>
            <a:r>
              <a:rPr lang="zh-CN" altLang="en-US" sz="2400" dirty="0" smtClean="0">
                <a:latin typeface="宋体" pitchFamily="2" charset="-122"/>
                <a:ea typeface="宋体" pitchFamily="2" charset="-122"/>
              </a:rPr>
              <a:t>“设计视图”</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）单击状态栏最右侧的“视图”按钮，将“设计视图”切换为“打印预览”。</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）用鼠标右键单击 “开始”选项卡上的 “视图”组，选择 “添加到快速访问</a:t>
            </a:r>
            <a:r>
              <a:rPr lang="zh-CN" altLang="en-US" sz="2400" dirty="0" smtClean="0">
                <a:latin typeface="宋体" pitchFamily="2" charset="-122"/>
                <a:ea typeface="宋体" pitchFamily="2" charset="-122"/>
              </a:rPr>
              <a:t>工具栏</a:t>
            </a:r>
            <a:r>
              <a:rPr lang="zh-CN" altLang="en-US" sz="2400" dirty="0">
                <a:latin typeface="宋体" pitchFamily="2" charset="-122"/>
                <a:ea typeface="宋体" pitchFamily="2" charset="-122"/>
              </a:rPr>
              <a:t>”选项，以方便将来使用。单击快速访问工具栏上 “视图”右侧的下拉箭头，在弹出的下拉菜单中将“打印预览”切换为“报表视图”。</a:t>
            </a:r>
          </a:p>
        </p:txBody>
      </p:sp>
    </p:spTree>
    <p:extLst>
      <p:ext uri="{BB962C8B-B14F-4D97-AF65-F5344CB8AC3E}">
        <p14:creationId xmlns:p14="http://schemas.microsoft.com/office/powerpoint/2010/main" val="11893957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7184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创建</a:t>
            </a:r>
            <a:r>
              <a:rPr lang="zh-CN" altLang="en-US" sz="2400" dirty="0" smtClean="0">
                <a:solidFill>
                  <a:srgbClr val="FF0000"/>
                </a:solidFill>
                <a:latin typeface="宋体" pitchFamily="2" charset="-122"/>
                <a:ea typeface="宋体" pitchFamily="2" charset="-122"/>
              </a:rPr>
              <a:t>报表</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）基本报表</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）打开数据库“学生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，在导航窗格选择“学生信息”数据库表，然后在</a:t>
            </a:r>
            <a:r>
              <a:rPr lang="zh-CN" altLang="en-US" sz="2400" dirty="0" smtClean="0">
                <a:latin typeface="宋体" pitchFamily="2" charset="-122"/>
                <a:ea typeface="宋体" pitchFamily="2" charset="-122"/>
              </a:rPr>
              <a:t>“创建”</a:t>
            </a:r>
            <a:r>
              <a:rPr lang="zh-CN" altLang="en-US" sz="2400" dirty="0">
                <a:latin typeface="宋体" pitchFamily="2" charset="-122"/>
                <a:ea typeface="宋体" pitchFamily="2" charset="-122"/>
              </a:rPr>
              <a:t>选项卡的“报表”组中单击“报表”按钮。基本报表“学生信息”随即在选项卡</a:t>
            </a:r>
            <a:r>
              <a:rPr lang="zh-CN" altLang="en-US" sz="2400" dirty="0" smtClean="0">
                <a:latin typeface="宋体" pitchFamily="2" charset="-122"/>
                <a:ea typeface="宋体" pitchFamily="2" charset="-122"/>
              </a:rPr>
              <a:t>文档区域</a:t>
            </a:r>
            <a:r>
              <a:rPr lang="zh-CN" altLang="en-US" sz="2400" dirty="0">
                <a:latin typeface="宋体" pitchFamily="2" charset="-122"/>
                <a:ea typeface="宋体" pitchFamily="2" charset="-122"/>
              </a:rPr>
              <a:t>打开，默认视图为“布局视图”，“创建”选项卡也切换为“报表布局工具”的</a:t>
            </a:r>
            <a:r>
              <a:rPr lang="zh-CN" altLang="en-US" sz="2400" dirty="0" smtClean="0">
                <a:latin typeface="宋体" pitchFamily="2" charset="-122"/>
                <a:ea typeface="宋体" pitchFamily="2" charset="-122"/>
              </a:rPr>
              <a:t>“设计”</a:t>
            </a:r>
            <a:r>
              <a:rPr lang="zh-CN" altLang="en-US" sz="2400" dirty="0">
                <a:latin typeface="宋体" pitchFamily="2" charset="-122"/>
                <a:ea typeface="宋体" pitchFamily="2" charset="-122"/>
              </a:rPr>
              <a:t>子选项卡</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80218740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574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）单击快速访问工具栏中的“保存”</a:t>
            </a:r>
            <a:r>
              <a:rPr lang="zh-CN" altLang="en-US" sz="2400" dirty="0" smtClean="0">
                <a:latin typeface="宋体" pitchFamily="2" charset="-122"/>
                <a:ea typeface="宋体" pitchFamily="2" charset="-122"/>
              </a:rPr>
              <a:t>按钮</a:t>
            </a:r>
            <a:r>
              <a:rPr lang="zh-CN" altLang="en-US" sz="2400" dirty="0">
                <a:latin typeface="宋体" pitchFamily="2" charset="-122"/>
                <a:ea typeface="宋体" pitchFamily="2" charset="-122"/>
              </a:rPr>
              <a:t>，在弹出的“另存为”对话框中输入报表</a:t>
            </a:r>
            <a:r>
              <a:rPr lang="zh-CN" altLang="en-US" sz="2400" dirty="0" smtClean="0">
                <a:latin typeface="宋体" pitchFamily="2" charset="-122"/>
                <a:ea typeface="宋体" pitchFamily="2" charset="-122"/>
              </a:rPr>
              <a:t>名称</a:t>
            </a:r>
            <a:r>
              <a:rPr lang="zh-CN" altLang="en-US" sz="2400" dirty="0">
                <a:latin typeface="宋体" pitchFamily="2" charset="-122"/>
                <a:ea typeface="宋体" pitchFamily="2" charset="-122"/>
              </a:rPr>
              <a:t>“学生信息报表”，单击“确定”按钮，如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774322" y="4374118"/>
            <a:ext cx="3647152"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将报表名称改为“学生信息报表”</a:t>
            </a:r>
            <a:endParaRPr lang="en-US" altLang="zh-CN" dirty="0" smtClean="0">
              <a:latin typeface="楷体" pitchFamily="49" charset="-122"/>
              <a:ea typeface="楷体" pitchFamily="49" charset="-122"/>
            </a:endParaRPr>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9710" y="2728660"/>
            <a:ext cx="4016375" cy="160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533885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574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选项卡文档区域的“学生信息”标签</a:t>
            </a:r>
            <a:r>
              <a:rPr lang="zh-CN" altLang="en-US" sz="2400" dirty="0" smtClean="0">
                <a:latin typeface="宋体" pitchFamily="2" charset="-122"/>
                <a:ea typeface="宋体" pitchFamily="2" charset="-122"/>
              </a:rPr>
              <a:t>变为“学生信息报表”</a:t>
            </a:r>
            <a:r>
              <a:rPr lang="zh-CN" altLang="en-US" sz="2400" dirty="0">
                <a:latin typeface="宋体" pitchFamily="2" charset="-122"/>
                <a:ea typeface="宋体" pitchFamily="2" charset="-122"/>
              </a:rPr>
              <a:t>，并在导航窗格的“报表”</a:t>
            </a:r>
            <a:r>
              <a:rPr lang="zh-CN" altLang="en-US" sz="2400" dirty="0" smtClean="0">
                <a:latin typeface="宋体" pitchFamily="2" charset="-122"/>
                <a:ea typeface="宋体" pitchFamily="2" charset="-122"/>
              </a:rPr>
              <a:t>组中</a:t>
            </a:r>
            <a:r>
              <a:rPr lang="zh-CN" altLang="en-US" sz="2400" dirty="0">
                <a:latin typeface="宋体" pitchFamily="2" charset="-122"/>
                <a:ea typeface="宋体" pitchFamily="2" charset="-122"/>
              </a:rPr>
              <a:t>增加了“学生信息报表”标签，其图标与表对象、查询对象和窗体对象都不相同，如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235986" y="5538773"/>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新建的“学生信息报表”</a:t>
            </a:r>
            <a:endParaRPr lang="en-US" altLang="zh-CN" dirty="0" smtClean="0">
              <a:latin typeface="楷体" pitchFamily="49" charset="-122"/>
              <a:ea typeface="楷体" pitchFamily="49" charset="-122"/>
            </a:endParaRPr>
          </a:p>
        </p:txBody>
      </p:sp>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7898" y="3226898"/>
            <a:ext cx="5400000" cy="231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249291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574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）切换到“报表视图”，查看报表的数据显示，如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6" name="TextBox 5"/>
          <p:cNvSpPr txBox="1"/>
          <p:nvPr/>
        </p:nvSpPr>
        <p:spPr>
          <a:xfrm>
            <a:off x="6312657" y="5538773"/>
            <a:ext cx="4570482"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切换到“报表视图”，查看报表的数据显示</a:t>
            </a:r>
            <a:endParaRPr lang="en-US" altLang="zh-CN" dirty="0" smtClean="0">
              <a:latin typeface="楷体" pitchFamily="49" charset="-122"/>
              <a:ea typeface="楷体" pitchFamily="49" charset="-122"/>
            </a:endParaRPr>
          </a:p>
        </p:txBody>
      </p:sp>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7897" y="2488069"/>
            <a:ext cx="5400000" cy="3050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463039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574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）单击文本框下面的“快捷提示”按钮，选择下拉菜单中的“以堆叠方式显示”</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示，以表格布局方式显示的标签和文本框变为以堆叠方式显示。</a:t>
            </a:r>
          </a:p>
        </p:txBody>
      </p:sp>
      <p:sp>
        <p:nvSpPr>
          <p:cNvPr id="6" name="TextBox 5"/>
          <p:cNvSpPr txBox="1"/>
          <p:nvPr/>
        </p:nvSpPr>
        <p:spPr>
          <a:xfrm>
            <a:off x="7005154" y="5538773"/>
            <a:ext cx="3185487"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选择“以堆叠方式显示”选项</a:t>
            </a:r>
            <a:endParaRPr lang="en-US" altLang="zh-CN" dirty="0" smtClean="0">
              <a:latin typeface="楷体" pitchFamily="49" charset="-122"/>
              <a:ea typeface="楷体" pitchFamily="49" charset="-122"/>
            </a:endParaRPr>
          </a:p>
        </p:txBody>
      </p:sp>
      <p:pic>
        <p:nvPicPr>
          <p:cNvPr id="768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7898" y="3611895"/>
            <a:ext cx="5400000" cy="194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613288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50956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）单击文本框下面的“快捷提示”按钮，选择下拉菜单中的“以表格式布局显示”选项，以堆叠方式显示的标签和文本框又变回以表格布局方式显示。</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）在字段列表中选中“学生成绩”表中的其他字段，依次拖拽至报表区域中，如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051489" y="5538773"/>
            <a:ext cx="4108817" cy="369332"/>
          </a:xfrm>
          <a:prstGeom prst="rect">
            <a:avLst/>
          </a:prstGeom>
          <a:noFill/>
        </p:spPr>
        <p:txBody>
          <a:bodyPr wrap="none" rtlCol="0">
            <a:spAutoFit/>
          </a:bodyPr>
          <a:lstStyle/>
          <a:p>
            <a:pPr algn="ctr"/>
            <a:r>
              <a:rPr lang="zh-CN" altLang="en-US" dirty="0">
                <a:latin typeface="楷体" pitchFamily="49" charset="-122"/>
                <a:ea typeface="楷体" pitchFamily="49" charset="-122"/>
              </a:rPr>
              <a:t>从字段列表依次拖拽字段至报表区域中</a:t>
            </a:r>
            <a:endParaRPr lang="en-US" altLang="zh-CN" dirty="0" smtClean="0">
              <a:latin typeface="楷体" pitchFamily="49" charset="-122"/>
              <a:ea typeface="楷体" pitchFamily="49" charset="-122"/>
            </a:endParaRPr>
          </a:p>
        </p:txBody>
      </p:sp>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5897" y="3755674"/>
            <a:ext cx="5400000" cy="178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92114"/>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5095653" cy="4437753"/>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）单击快速访问工具栏中的“保存”按钮，在弹出的“另存为”对话框中输入</a:t>
            </a:r>
            <a:r>
              <a:rPr lang="zh-CN" altLang="en-US" sz="2400" dirty="0" smtClean="0">
                <a:latin typeface="宋体" pitchFamily="2" charset="-122"/>
                <a:ea typeface="宋体" pitchFamily="2" charset="-122"/>
              </a:rPr>
              <a:t>报表名称</a:t>
            </a:r>
            <a:r>
              <a:rPr lang="zh-CN" altLang="en-US" sz="2400" dirty="0">
                <a:latin typeface="宋体" pitchFamily="2" charset="-122"/>
                <a:ea typeface="宋体" pitchFamily="2" charset="-122"/>
              </a:rPr>
              <a:t>“学生成绩报表”，单击“确定”按钮。选项卡文档区域的“报表</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标签变为</a:t>
            </a:r>
            <a:r>
              <a:rPr lang="zh-CN" altLang="en-US" sz="2400" dirty="0" smtClean="0">
                <a:latin typeface="宋体" pitchFamily="2" charset="-122"/>
                <a:ea typeface="宋体" pitchFamily="2" charset="-122"/>
              </a:rPr>
              <a:t>“学生成绩报表”</a:t>
            </a:r>
            <a:r>
              <a:rPr lang="zh-CN" altLang="en-US" sz="2400" dirty="0">
                <a:latin typeface="宋体" pitchFamily="2" charset="-122"/>
                <a:ea typeface="宋体" pitchFamily="2" charset="-122"/>
              </a:rPr>
              <a:t>，并在导航窗格的“报表”组中增加了“学生成绩报表”标签，如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743986" y="5538773"/>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新建的“学生成绩报表”</a:t>
            </a:r>
            <a:endParaRPr lang="en-US" altLang="zh-CN" dirty="0" smtClean="0">
              <a:latin typeface="楷体" pitchFamily="49" charset="-122"/>
              <a:ea typeface="楷体" pitchFamily="49" charset="-122"/>
            </a:endParaRP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5897" y="3697996"/>
            <a:ext cx="5400000" cy="1840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110610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676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）未分组报表</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）在导航窗格选择“学生信息”数据库表，然后在“创建”选项卡的“报表”组</a:t>
            </a:r>
            <a:r>
              <a:rPr lang="zh-CN" altLang="en-US" sz="2400" dirty="0" smtClean="0">
                <a:latin typeface="宋体" pitchFamily="2" charset="-122"/>
                <a:ea typeface="宋体" pitchFamily="2" charset="-122"/>
              </a:rPr>
              <a:t>中单击</a:t>
            </a:r>
            <a:r>
              <a:rPr lang="zh-CN" altLang="en-US" sz="2400" dirty="0">
                <a:latin typeface="宋体" pitchFamily="2" charset="-122"/>
                <a:ea typeface="宋体" pitchFamily="2" charset="-122"/>
              </a:rPr>
              <a:t>“报表向导”按钮。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）弹出“报表向导”对话框，可以在“表</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查询”下拉列表中选择报表的数据源</a:t>
            </a:r>
            <a:r>
              <a:rPr lang="zh-CN" altLang="en-US" sz="2400" dirty="0" smtClean="0">
                <a:latin typeface="宋体" pitchFamily="2" charset="-122"/>
                <a:ea typeface="宋体" pitchFamily="2" charset="-122"/>
              </a:rPr>
              <a:t>，包括</a:t>
            </a:r>
            <a:r>
              <a:rPr lang="zh-CN" altLang="en-US" sz="2400" dirty="0">
                <a:latin typeface="宋体" pitchFamily="2" charset="-122"/>
                <a:ea typeface="宋体" pitchFamily="2" charset="-122"/>
              </a:rPr>
              <a:t>数据库表和选择查询（不包括操作查询），可以在“可用字段”列表框中选择将要</a:t>
            </a:r>
            <a:r>
              <a:rPr lang="zh-CN" altLang="en-US" sz="2400" dirty="0" smtClean="0">
                <a:latin typeface="宋体" pitchFamily="2" charset="-122"/>
                <a:ea typeface="宋体" pitchFamily="2" charset="-122"/>
              </a:rPr>
              <a:t>在报表</a:t>
            </a:r>
            <a:r>
              <a:rPr lang="zh-CN" altLang="en-US" sz="2400" dirty="0">
                <a:latin typeface="宋体" pitchFamily="2" charset="-122"/>
                <a:ea typeface="宋体" pitchFamily="2" charset="-122"/>
              </a:rPr>
              <a:t>上显示的字段。</a:t>
            </a:r>
          </a:p>
        </p:txBody>
      </p:sp>
    </p:spTree>
    <p:extLst>
      <p:ext uri="{BB962C8B-B14F-4D97-AF65-F5344CB8AC3E}">
        <p14:creationId xmlns:p14="http://schemas.microsoft.com/office/powerpoint/2010/main" val="9097516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93053"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）功能区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）选项卡</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）“开始”选项卡包括 “视图 ”“剪贴板 ”“排序和筛选 ”“记录 ”“查找 ”</a:t>
            </a:r>
            <a:r>
              <a:rPr lang="zh-CN" altLang="en-US" sz="2400" dirty="0" smtClean="0">
                <a:latin typeface="宋体" pitchFamily="2" charset="-122"/>
                <a:ea typeface="宋体" pitchFamily="2" charset="-122"/>
              </a:rPr>
              <a:t>“文本格式 ”和</a:t>
            </a:r>
            <a:r>
              <a:rPr lang="zh-CN" altLang="en-US" sz="2400" dirty="0">
                <a:latin typeface="宋体" pitchFamily="2" charset="-122"/>
                <a:ea typeface="宋体" pitchFamily="2" charset="-122"/>
              </a:rPr>
              <a:t>“中文简繁转换”等选项组，如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6" name="TextBox 5"/>
          <p:cNvSpPr txBox="1"/>
          <p:nvPr/>
        </p:nvSpPr>
        <p:spPr>
          <a:xfrm>
            <a:off x="5387720" y="5747507"/>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“开始”选项卡</a:t>
            </a:r>
            <a:endParaRPr lang="en-US" altLang="zh-CN" dirty="0" smtClean="0">
              <a:latin typeface="楷体" pitchFamily="49" charset="-122"/>
              <a:ea typeface="楷体" pitchFamily="49"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8300" y="4820514"/>
            <a:ext cx="6759334" cy="901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586920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676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）在“报表向导”中不选择任何分组级别，因为将要创建的报表为未分组报表，</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“下一步”按钮。</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）在“报表向导”中选择记录所用的排序次序，此处选择以“学生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进行</a:t>
            </a:r>
            <a:r>
              <a:rPr lang="zh-CN" altLang="en-US" sz="2400" dirty="0" smtClean="0">
                <a:latin typeface="宋体" pitchFamily="2" charset="-122"/>
                <a:ea typeface="宋体" pitchFamily="2" charset="-122"/>
              </a:rPr>
              <a:t>升序排列</a:t>
            </a:r>
            <a:r>
              <a:rPr lang="zh-CN" altLang="en-US" sz="2400" dirty="0">
                <a:latin typeface="宋体" pitchFamily="2" charset="-122"/>
                <a:ea typeface="宋体" pitchFamily="2" charset="-122"/>
              </a:rPr>
              <a:t>，单击“下一步”按钮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）在“报表向导”中选择报表使用的布局，选项包括“纵栏表”“表格”和</a:t>
            </a:r>
            <a:r>
              <a:rPr lang="zh-CN" altLang="en-US" sz="2400" dirty="0" smtClean="0">
                <a:latin typeface="宋体" pitchFamily="2" charset="-122"/>
                <a:ea typeface="宋体" pitchFamily="2" charset="-122"/>
              </a:rPr>
              <a:t>“两端对齐”</a:t>
            </a:r>
            <a:r>
              <a:rPr lang="zh-CN" altLang="en-US" sz="2400" dirty="0">
                <a:latin typeface="宋体" pitchFamily="2" charset="-122"/>
                <a:ea typeface="宋体" pitchFamily="2" charset="-122"/>
              </a:rPr>
              <a:t>，此处选择“纵栏表”，单击“下一步”按钮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42570502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53877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）在“报表向导”中指定报表标题为“学生信息纵栏报表”，并选择“预览报表”，单击“完成”按钮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7</a:t>
            </a:r>
            <a:r>
              <a:rPr lang="zh-CN" altLang="en-US" sz="2400" dirty="0">
                <a:latin typeface="宋体" pitchFamily="2" charset="-122"/>
                <a:ea typeface="宋体" pitchFamily="2" charset="-122"/>
              </a:rPr>
              <a:t>）“学生信息纵栏报表”在选项卡文档区域随即打开，查看报表的数据显示，其</a:t>
            </a:r>
            <a:r>
              <a:rPr lang="zh-CN" altLang="en-US" sz="2400" dirty="0" smtClean="0">
                <a:latin typeface="宋体" pitchFamily="2" charset="-122"/>
                <a:ea typeface="宋体" pitchFamily="2" charset="-122"/>
              </a:rPr>
              <a:t>默认</a:t>
            </a:r>
            <a:r>
              <a:rPr lang="zh-CN" altLang="en-US" sz="2400" dirty="0">
                <a:latin typeface="宋体" pitchFamily="2" charset="-122"/>
                <a:ea typeface="宋体" pitchFamily="2" charset="-122"/>
              </a:rPr>
              <a:t>视图为“打印预览”，并在导航窗格的“报表”组中增加了“学生信息纵栏报表”标签</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8090235" y="5538773"/>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学生信息纵栏报表</a:t>
            </a:r>
            <a:endParaRPr lang="en-US" altLang="zh-CN" dirty="0" smtClean="0">
              <a:latin typeface="楷体" pitchFamily="49" charset="-122"/>
              <a:ea typeface="楷体" pitchFamily="49" charset="-122"/>
            </a:endParaRP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5897" y="1543397"/>
            <a:ext cx="4320000" cy="399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706737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3844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）如果在“报表向导”中选择“表格”布局，指定报表标题为“学生信息表格</a:t>
            </a:r>
            <a:r>
              <a:rPr lang="zh-CN" altLang="en-US" sz="2400" dirty="0" smtClean="0">
                <a:latin typeface="宋体" pitchFamily="2" charset="-122"/>
                <a:ea typeface="宋体" pitchFamily="2" charset="-122"/>
              </a:rPr>
              <a:t>报表</a:t>
            </a:r>
            <a:r>
              <a:rPr lang="zh-CN" altLang="en-US" sz="2400" dirty="0">
                <a:latin typeface="宋体" pitchFamily="2" charset="-122"/>
                <a:ea typeface="宋体" pitchFamily="2" charset="-122"/>
              </a:rPr>
              <a:t>”，报表创建完成后在选项卡文档区域打开，其默认视图为“打印预览”，如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6" name="TextBox 5"/>
          <p:cNvSpPr txBox="1"/>
          <p:nvPr/>
        </p:nvSpPr>
        <p:spPr>
          <a:xfrm>
            <a:off x="7670800" y="5538773"/>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学生信息表格报表</a:t>
            </a:r>
            <a:endParaRPr lang="en-US" altLang="zh-CN" dirty="0" smtClean="0">
              <a:latin typeface="楷体" pitchFamily="49" charset="-122"/>
              <a:ea typeface="楷体" pitchFamily="49" charset="-122"/>
            </a:endParaRPr>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2589477"/>
            <a:ext cx="5400000" cy="2949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95564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787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）分组报表</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）在导航窗格选择“学生成绩”数据库表，然后在“创建”选项卡的“报表”组</a:t>
            </a:r>
            <a:r>
              <a:rPr lang="zh-CN" altLang="en-US" sz="2400" dirty="0" smtClean="0">
                <a:latin typeface="宋体" pitchFamily="2" charset="-122"/>
                <a:ea typeface="宋体" pitchFamily="2" charset="-122"/>
              </a:rPr>
              <a:t>中单击</a:t>
            </a:r>
            <a:r>
              <a:rPr lang="zh-CN" altLang="en-US" sz="2400" dirty="0">
                <a:latin typeface="宋体" pitchFamily="2" charset="-122"/>
                <a:ea typeface="宋体" pitchFamily="2" charset="-122"/>
              </a:rPr>
              <a:t>“报表向导”按钮，则会弹出“报表向导”对话框</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）在“报表向导”中选择字段“学生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作为一级分组，对话框右侧随即显示</a:t>
            </a:r>
            <a:r>
              <a:rPr lang="zh-CN" altLang="en-US" sz="2400" dirty="0" smtClean="0">
                <a:latin typeface="宋体" pitchFamily="2" charset="-122"/>
                <a:ea typeface="宋体" pitchFamily="2" charset="-122"/>
              </a:rPr>
              <a:t>分组后</a:t>
            </a:r>
            <a:r>
              <a:rPr lang="zh-CN" altLang="en-US" sz="2400" dirty="0">
                <a:latin typeface="宋体" pitchFamily="2" charset="-122"/>
                <a:ea typeface="宋体" pitchFamily="2" charset="-122"/>
              </a:rPr>
              <a:t>的预览示意，单击“下一步”按钮。</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91217491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78753"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）在“报表向导”中不选择记录所用的排序次序，单击“汇总选项”按钮，弹</a:t>
            </a:r>
            <a:r>
              <a:rPr lang="zh-CN" altLang="en-US" sz="2400" dirty="0" smtClean="0">
                <a:latin typeface="宋体" pitchFamily="2" charset="-122"/>
                <a:ea typeface="宋体" pitchFamily="2" charset="-122"/>
              </a:rPr>
              <a:t>出“汇总选项”</a:t>
            </a:r>
            <a:r>
              <a:rPr lang="zh-CN" altLang="en-US" sz="2400" dirty="0">
                <a:latin typeface="宋体" pitchFamily="2" charset="-122"/>
                <a:ea typeface="宋体" pitchFamily="2" charset="-122"/>
              </a:rPr>
              <a:t>对话框，选择计算“分数”的“汇总”和“平均”，并选择显示</a:t>
            </a:r>
            <a:r>
              <a:rPr lang="zh-CN" altLang="en-US" sz="2400" dirty="0" smtClean="0">
                <a:latin typeface="宋体" pitchFamily="2" charset="-122"/>
                <a:ea typeface="宋体" pitchFamily="2" charset="-122"/>
              </a:rPr>
              <a:t>“明细和汇总”</a:t>
            </a:r>
            <a:r>
              <a:rPr lang="zh-CN" altLang="en-US" sz="2400" dirty="0">
                <a:latin typeface="宋体" pitchFamily="2" charset="-122"/>
                <a:ea typeface="宋体" pitchFamily="2" charset="-122"/>
              </a:rPr>
              <a:t>，单击“确定”按钮，回到“报表向导”，单击“下一步”按钮。</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05161656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787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）在“报表向导”中选择报表使用的布局，选项包括“递阶”“块”和“大纲”，</a:t>
            </a:r>
            <a:r>
              <a:rPr lang="zh-CN" altLang="en-US" sz="2400" dirty="0" smtClean="0">
                <a:latin typeface="宋体" pitchFamily="2" charset="-122"/>
                <a:ea typeface="宋体" pitchFamily="2" charset="-122"/>
              </a:rPr>
              <a:t>此处</a:t>
            </a:r>
            <a:r>
              <a:rPr lang="zh-CN" altLang="en-US" sz="2400" dirty="0">
                <a:latin typeface="宋体" pitchFamily="2" charset="-122"/>
                <a:ea typeface="宋体" pitchFamily="2" charset="-122"/>
              </a:rPr>
              <a:t>选择“递阶”，单击“下一步”按钮。</a:t>
            </a: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）在“报表向导”中指定报表标题为“学生成绩递阶分组报表”，并选择</a:t>
            </a:r>
            <a:r>
              <a:rPr lang="zh-CN" altLang="en-US" sz="2400" dirty="0" smtClean="0">
                <a:latin typeface="宋体" pitchFamily="2" charset="-122"/>
                <a:ea typeface="宋体" pitchFamily="2" charset="-122"/>
              </a:rPr>
              <a:t>“预览报表”</a:t>
            </a:r>
            <a:r>
              <a:rPr lang="zh-CN" altLang="en-US" sz="2400" dirty="0">
                <a:latin typeface="宋体" pitchFamily="2" charset="-122"/>
                <a:ea typeface="宋体" pitchFamily="2" charset="-122"/>
              </a:rPr>
              <a:t>，单击“完成”按钮。</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17224808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384453"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）“学生成绩递阶分组报表”在选项卡文档区域随即打开，查看报表的数据显示，</a:t>
            </a:r>
            <a:r>
              <a:rPr lang="zh-CN" altLang="en-US" sz="2400" dirty="0" smtClean="0">
                <a:latin typeface="宋体" pitchFamily="2" charset="-122"/>
                <a:ea typeface="宋体" pitchFamily="2" charset="-122"/>
              </a:rPr>
              <a:t>其默认</a:t>
            </a:r>
            <a:r>
              <a:rPr lang="zh-CN" altLang="en-US" sz="2400" dirty="0">
                <a:latin typeface="宋体" pitchFamily="2" charset="-122"/>
                <a:ea typeface="宋体" pitchFamily="2" charset="-122"/>
              </a:rPr>
              <a:t>视图为“打印预览”，如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6" name="TextBox 5"/>
          <p:cNvSpPr txBox="1"/>
          <p:nvPr/>
        </p:nvSpPr>
        <p:spPr>
          <a:xfrm>
            <a:off x="7439968" y="5538773"/>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学生成绩递阶分组报表</a:t>
            </a:r>
            <a:endParaRPr lang="en-US" altLang="zh-CN" dirty="0" smtClean="0">
              <a:latin typeface="楷体" pitchFamily="49" charset="-122"/>
              <a:ea typeface="楷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1441821"/>
            <a:ext cx="5400000" cy="408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185059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3844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）如果在“报表向导”中选择“学生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作为一级分组，选择“块”布局，指定</a:t>
            </a:r>
            <a:r>
              <a:rPr lang="zh-CN" altLang="en-US" sz="2400" dirty="0" smtClean="0">
                <a:latin typeface="宋体" pitchFamily="2" charset="-122"/>
                <a:ea typeface="宋体" pitchFamily="2" charset="-122"/>
              </a:rPr>
              <a:t>报表</a:t>
            </a:r>
            <a:r>
              <a:rPr lang="zh-CN" altLang="en-US" sz="2400" dirty="0">
                <a:latin typeface="宋体" pitchFamily="2" charset="-122"/>
                <a:ea typeface="宋体" pitchFamily="2" charset="-122"/>
              </a:rPr>
              <a:t>标题为“学生成绩块分组报表”，报表创建完成后在选项卡文档区域打开，其默认</a:t>
            </a:r>
            <a:r>
              <a:rPr lang="zh-CN" altLang="en-US" sz="2400" dirty="0" smtClean="0">
                <a:latin typeface="宋体" pitchFamily="2" charset="-122"/>
                <a:ea typeface="宋体" pitchFamily="2" charset="-122"/>
              </a:rPr>
              <a:t>视图为</a:t>
            </a:r>
            <a:r>
              <a:rPr lang="zh-CN" altLang="en-US" sz="2400" dirty="0">
                <a:latin typeface="宋体" pitchFamily="2" charset="-122"/>
                <a:ea typeface="宋体" pitchFamily="2" charset="-122"/>
              </a:rPr>
              <a:t>“打印预览”，如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6" name="TextBox 5"/>
          <p:cNvSpPr txBox="1"/>
          <p:nvPr/>
        </p:nvSpPr>
        <p:spPr>
          <a:xfrm>
            <a:off x="7555384" y="5538773"/>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学生成绩块分组报表</a:t>
            </a:r>
            <a:endParaRPr lang="en-US" altLang="zh-CN" dirty="0" smtClean="0">
              <a:latin typeface="楷体" pitchFamily="49" charset="-122"/>
              <a:ea typeface="楷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2057083"/>
            <a:ext cx="5400000" cy="348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210861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3844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该报表的意图</a:t>
            </a:r>
            <a:r>
              <a:rPr lang="zh-CN" altLang="en-US" sz="2400" dirty="0" smtClean="0">
                <a:latin typeface="宋体" pitchFamily="2" charset="-122"/>
                <a:ea typeface="宋体" pitchFamily="2" charset="-122"/>
              </a:rPr>
              <a:t>是将</a:t>
            </a:r>
            <a:r>
              <a:rPr lang="zh-CN" altLang="en-US" sz="2400" dirty="0">
                <a:latin typeface="宋体" pitchFamily="2" charset="-122"/>
                <a:ea typeface="宋体" pitchFamily="2" charset="-122"/>
              </a:rPr>
              <a:t>学生的成绩信息以相同的“分数”进行分组显示，并按照“分数”从低到高进行排列</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6" name="TextBox 5"/>
          <p:cNvSpPr txBox="1"/>
          <p:nvPr/>
        </p:nvSpPr>
        <p:spPr>
          <a:xfrm>
            <a:off x="6054974" y="5538773"/>
            <a:ext cx="5262979"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选择“分数”作为一级分组的学生成绩块分组报表</a:t>
            </a:r>
            <a:endParaRPr lang="en-US" altLang="zh-CN" dirty="0" smtClean="0">
              <a:latin typeface="楷体" pitchFamily="49" charset="-122"/>
              <a:ea typeface="楷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2057083"/>
            <a:ext cx="5400000" cy="348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670348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4136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）标签</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）在导航窗格选择“学生信息”数据库表，然后在“创建”选项卡的“报表”组</a:t>
            </a:r>
            <a:r>
              <a:rPr lang="zh-CN" altLang="en-US" sz="2400" dirty="0" smtClean="0">
                <a:latin typeface="宋体" pitchFamily="2" charset="-122"/>
                <a:ea typeface="宋体" pitchFamily="2" charset="-122"/>
              </a:rPr>
              <a:t>中单击</a:t>
            </a:r>
            <a:r>
              <a:rPr lang="zh-CN" altLang="en-US" sz="2400" dirty="0">
                <a:latin typeface="宋体" pitchFamily="2" charset="-122"/>
                <a:ea typeface="宋体" pitchFamily="2" charset="-122"/>
              </a:rPr>
              <a:t>“标签”按钮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232911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93053" cy="1200329"/>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）“创建”选项卡包括 “模板 ”“表格 ”“查询 ”“窗体 ”“报表 ”“宏与代码”等</a:t>
            </a:r>
            <a:r>
              <a:rPr lang="zh-CN" altLang="en-US" sz="2400" dirty="0" smtClean="0">
                <a:latin typeface="宋体" pitchFamily="2" charset="-122"/>
                <a:ea typeface="宋体" pitchFamily="2" charset="-122"/>
              </a:rPr>
              <a:t>选项组</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5387720" y="4751421"/>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“创建”选项卡</a:t>
            </a:r>
            <a:endParaRPr lang="en-US" altLang="zh-CN" dirty="0" smtClean="0">
              <a:latin typeface="楷体" pitchFamily="49" charset="-122"/>
              <a:ea typeface="楷体"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7966" y="3773554"/>
            <a:ext cx="7200000" cy="977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436823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5248053" cy="4524315"/>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）弹出“标签向导”对话框，可以在“按厂商筛选”下拉列表中选择某个打印机厂商，在“标签尺寸”列表框中选择创建标签时将要使用的该厂商所预设的某个常用标签</a:t>
            </a:r>
            <a:r>
              <a:rPr lang="zh-CN" altLang="en-US" sz="2400" dirty="0" smtClean="0">
                <a:latin typeface="宋体" pitchFamily="2" charset="-122"/>
                <a:ea typeface="宋体" pitchFamily="2" charset="-122"/>
              </a:rPr>
              <a:t>尺寸</a:t>
            </a:r>
            <a:r>
              <a:rPr lang="zh-CN" altLang="en-US" sz="2400" dirty="0">
                <a:latin typeface="宋体" pitchFamily="2" charset="-122"/>
                <a:ea typeface="宋体" pitchFamily="2" charset="-122"/>
              </a:rPr>
              <a:t>，此处选择“</a:t>
            </a:r>
            <a:r>
              <a:rPr lang="en-US" altLang="zh-CN" sz="2400" dirty="0">
                <a:latin typeface="宋体" pitchFamily="2" charset="-122"/>
                <a:ea typeface="宋体" pitchFamily="2" charset="-122"/>
              </a:rPr>
              <a:t>Avery”</a:t>
            </a:r>
            <a:r>
              <a:rPr lang="zh-CN" altLang="en-US" sz="2400" dirty="0">
                <a:latin typeface="宋体" pitchFamily="2" charset="-122"/>
                <a:ea typeface="宋体" pitchFamily="2" charset="-122"/>
              </a:rPr>
              <a:t>厂商的型号为“</a:t>
            </a:r>
            <a:r>
              <a:rPr lang="en-US" altLang="zh-CN" sz="2400" dirty="0">
                <a:latin typeface="宋体" pitchFamily="2" charset="-122"/>
                <a:ea typeface="宋体" pitchFamily="2" charset="-122"/>
              </a:rPr>
              <a:t>C2180”</a:t>
            </a:r>
            <a:r>
              <a:rPr lang="zh-CN" altLang="en-US" sz="2400" dirty="0">
                <a:latin typeface="宋体" pitchFamily="2" charset="-122"/>
                <a:ea typeface="宋体" pitchFamily="2" charset="-122"/>
              </a:rPr>
              <a:t>的标签尺寸，单击“下一步”按钮，如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6" name="TextBox 5"/>
          <p:cNvSpPr txBox="1"/>
          <p:nvPr/>
        </p:nvSpPr>
        <p:spPr>
          <a:xfrm>
            <a:off x="8344908" y="5437173"/>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选择标签尺寸</a:t>
            </a:r>
            <a:endParaRPr lang="en-US" altLang="zh-CN" dirty="0" smtClean="0">
              <a:latin typeface="楷体" pitchFamily="49" charset="-122"/>
              <a:ea typeface="楷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9738" y="2722937"/>
            <a:ext cx="4680000" cy="271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451282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413653"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）在“标签向导”中选择文本的字体和颜色，在“字体粗细”下拉列表中将默认</a:t>
            </a:r>
            <a:r>
              <a:rPr lang="zh-CN" altLang="en-US" sz="2400" dirty="0" smtClean="0">
                <a:latin typeface="宋体" pitchFamily="2" charset="-122"/>
                <a:ea typeface="宋体" pitchFamily="2" charset="-122"/>
              </a:rPr>
              <a:t>的“细”</a:t>
            </a:r>
            <a:r>
              <a:rPr lang="zh-CN" altLang="en-US" sz="2400" dirty="0">
                <a:latin typeface="宋体" pitchFamily="2" charset="-122"/>
                <a:ea typeface="宋体" pitchFamily="2" charset="-122"/>
              </a:rPr>
              <a:t>改为“半粗”，在左侧可以看到文本字体和颜色的示例，单击“下一步”按钮。</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）在“标签向导”中，可以在“可用字段”列表框中选择将要在标签上显示的字段。</a:t>
            </a:r>
          </a:p>
        </p:txBody>
      </p:sp>
    </p:spTree>
    <p:extLst>
      <p:ext uri="{BB962C8B-B14F-4D97-AF65-F5344CB8AC3E}">
        <p14:creationId xmlns:p14="http://schemas.microsoft.com/office/powerpoint/2010/main" val="238834734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4136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）在“标签向导”中选择按照字段“学生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进行排序（默认为升序），单击</a:t>
            </a:r>
            <a:r>
              <a:rPr lang="zh-CN" altLang="en-US" sz="2400" dirty="0" smtClean="0">
                <a:latin typeface="宋体" pitchFamily="2" charset="-122"/>
                <a:ea typeface="宋体" pitchFamily="2" charset="-122"/>
              </a:rPr>
              <a:t>“下一步”</a:t>
            </a:r>
            <a:r>
              <a:rPr lang="zh-CN" altLang="en-US" sz="2400" dirty="0">
                <a:latin typeface="宋体" pitchFamily="2" charset="-122"/>
                <a:ea typeface="宋体" pitchFamily="2" charset="-122"/>
              </a:rPr>
              <a:t>按钮。</a:t>
            </a: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）在“标签向导”中指定标签标题为“学生信息标签”，并选择“查看标签的打印</a:t>
            </a:r>
            <a:r>
              <a:rPr lang="zh-CN" altLang="en-US" sz="2400" dirty="0" smtClean="0">
                <a:latin typeface="宋体" pitchFamily="2" charset="-122"/>
                <a:ea typeface="宋体" pitchFamily="2" charset="-122"/>
              </a:rPr>
              <a:t>预览</a:t>
            </a:r>
            <a:r>
              <a:rPr lang="zh-CN" altLang="en-US" sz="2400" dirty="0">
                <a:latin typeface="宋体" pitchFamily="2" charset="-122"/>
                <a:ea typeface="宋体" pitchFamily="2" charset="-122"/>
              </a:rPr>
              <a:t>”，单击“完成”按钮。</a:t>
            </a:r>
          </a:p>
        </p:txBody>
      </p:sp>
    </p:spTree>
    <p:extLst>
      <p:ext uri="{BB962C8B-B14F-4D97-AF65-F5344CB8AC3E}">
        <p14:creationId xmlns:p14="http://schemas.microsoft.com/office/powerpoint/2010/main" val="105578055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）“学生信息标签”在选项卡文档区域随即打开</a:t>
            </a:r>
            <a:r>
              <a:rPr lang="zh-CN" altLang="en-US" sz="2400" dirty="0" smtClean="0">
                <a:latin typeface="宋体" pitchFamily="2" charset="-122"/>
                <a:ea typeface="宋体" pitchFamily="2" charset="-122"/>
              </a:rPr>
              <a:t>（如图），</a:t>
            </a:r>
            <a:r>
              <a:rPr lang="zh-CN" altLang="en-US" sz="2400" dirty="0">
                <a:latin typeface="宋体" pitchFamily="2" charset="-122"/>
                <a:ea typeface="宋体" pitchFamily="2" charset="-122"/>
              </a:rPr>
              <a:t>查看标签的数据</a:t>
            </a:r>
            <a:r>
              <a:rPr lang="zh-CN" altLang="en-US" sz="2400" dirty="0" smtClean="0">
                <a:latin typeface="宋体" pitchFamily="2" charset="-122"/>
                <a:ea typeface="宋体" pitchFamily="2" charset="-122"/>
              </a:rPr>
              <a:t>显示</a:t>
            </a:r>
            <a:r>
              <a:rPr lang="zh-CN" altLang="en-US" sz="2400" dirty="0">
                <a:latin typeface="宋体" pitchFamily="2" charset="-122"/>
                <a:ea typeface="宋体" pitchFamily="2" charset="-122"/>
              </a:rPr>
              <a:t>，其默认视图为“打印预览”，并在导航窗格的“报表”组中增加了“学生信息标签”。</a:t>
            </a:r>
            <a:endParaRPr lang="zh-CN" altLang="en-US" sz="2400" dirty="0">
              <a:latin typeface="宋体" pitchFamily="2" charset="-122"/>
              <a:ea typeface="宋体" pitchFamily="2" charset="-122"/>
            </a:endParaRPr>
          </a:p>
        </p:txBody>
      </p:sp>
      <p:sp>
        <p:nvSpPr>
          <p:cNvPr id="8" name="TextBox 7"/>
          <p:cNvSpPr txBox="1"/>
          <p:nvPr/>
        </p:nvSpPr>
        <p:spPr>
          <a:xfrm>
            <a:off x="7901633" y="5538773"/>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学生信息标签</a:t>
            </a:r>
            <a:endParaRPr lang="en-US" altLang="zh-CN" dirty="0" smtClean="0">
              <a:latin typeface="楷体" pitchFamily="49" charset="-122"/>
              <a:ea typeface="楷体"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1530960"/>
            <a:ext cx="5400000" cy="400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095343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7184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设置报表</a:t>
            </a:r>
            <a:r>
              <a:rPr lang="zh-CN" altLang="en-US" sz="2400" dirty="0" smtClean="0">
                <a:solidFill>
                  <a:srgbClr val="FF0000"/>
                </a:solidFill>
                <a:latin typeface="宋体" pitchFamily="2" charset="-122"/>
                <a:ea typeface="宋体" pitchFamily="2" charset="-122"/>
              </a:rPr>
              <a:t>页码</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）基本报表</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）打开数据库“学生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，在导航窗格选择“学生信息”数据库表，然后在</a:t>
            </a:r>
            <a:r>
              <a:rPr lang="zh-CN" altLang="en-US" sz="2400" dirty="0" smtClean="0">
                <a:latin typeface="宋体" pitchFamily="2" charset="-122"/>
                <a:ea typeface="宋体" pitchFamily="2" charset="-122"/>
              </a:rPr>
              <a:t>“创建”</a:t>
            </a:r>
            <a:r>
              <a:rPr lang="zh-CN" altLang="en-US" sz="2400" dirty="0">
                <a:latin typeface="宋体" pitchFamily="2" charset="-122"/>
                <a:ea typeface="宋体" pitchFamily="2" charset="-122"/>
              </a:rPr>
              <a:t>选项卡的“报表”组中单击“报表”按钮。基本报表“学生信息”随即在选项卡</a:t>
            </a:r>
            <a:r>
              <a:rPr lang="zh-CN" altLang="en-US" sz="2400" dirty="0" smtClean="0">
                <a:latin typeface="宋体" pitchFamily="2" charset="-122"/>
                <a:ea typeface="宋体" pitchFamily="2" charset="-122"/>
              </a:rPr>
              <a:t>文档区域</a:t>
            </a:r>
            <a:r>
              <a:rPr lang="zh-CN" altLang="en-US" sz="2400" dirty="0">
                <a:latin typeface="宋体" pitchFamily="2" charset="-122"/>
                <a:ea typeface="宋体" pitchFamily="2" charset="-122"/>
              </a:rPr>
              <a:t>打开，默认视图为“布局视图”，“创建”选项卡也切换为“报表布局工具”的</a:t>
            </a:r>
            <a:r>
              <a:rPr lang="zh-CN" altLang="en-US" sz="2400" dirty="0" smtClean="0">
                <a:latin typeface="宋体" pitchFamily="2" charset="-122"/>
                <a:ea typeface="宋体" pitchFamily="2" charset="-122"/>
              </a:rPr>
              <a:t>“设计”</a:t>
            </a:r>
            <a:r>
              <a:rPr lang="zh-CN" altLang="en-US" sz="2400" dirty="0">
                <a:latin typeface="宋体" pitchFamily="2" charset="-122"/>
                <a:ea typeface="宋体" pitchFamily="2" charset="-122"/>
              </a:rPr>
              <a:t>子选项卡</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19537405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64545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）打开“学生信息表格报表”，切换到“布局视图”，在“设计”选项卡的</a:t>
            </a:r>
            <a:r>
              <a:rPr lang="zh-CN" altLang="en-US" sz="2400" dirty="0" smtClean="0">
                <a:latin typeface="宋体" pitchFamily="2" charset="-122"/>
                <a:ea typeface="宋体" pitchFamily="2" charset="-122"/>
              </a:rPr>
              <a:t>“控件”组</a:t>
            </a:r>
            <a:r>
              <a:rPr lang="zh-CN" altLang="en-US" sz="2400" dirty="0">
                <a:latin typeface="宋体" pitchFamily="2" charset="-122"/>
                <a:ea typeface="宋体" pitchFamily="2" charset="-122"/>
              </a:rPr>
              <a:t>中单击“插入页码”按钮。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）在弹出的“页码”对话框中选择插入页码的格式为“第</a:t>
            </a:r>
            <a:r>
              <a:rPr lang="en-US" altLang="zh-CN" sz="2400" dirty="0">
                <a:latin typeface="宋体" pitchFamily="2" charset="-122"/>
                <a:ea typeface="宋体" pitchFamily="2" charset="-122"/>
              </a:rPr>
              <a:t>N</a:t>
            </a:r>
            <a:r>
              <a:rPr lang="zh-CN" altLang="en-US" sz="2400" dirty="0">
                <a:latin typeface="宋体" pitchFamily="2" charset="-122"/>
                <a:ea typeface="宋体" pitchFamily="2" charset="-122"/>
              </a:rPr>
              <a:t>页，共</a:t>
            </a:r>
            <a:r>
              <a:rPr lang="en-US" altLang="zh-CN" sz="2400" dirty="0">
                <a:latin typeface="宋体" pitchFamily="2" charset="-122"/>
                <a:ea typeface="宋体" pitchFamily="2" charset="-122"/>
              </a:rPr>
              <a:t>M</a:t>
            </a:r>
            <a:r>
              <a:rPr lang="zh-CN" altLang="en-US" sz="2400" dirty="0">
                <a:latin typeface="宋体" pitchFamily="2" charset="-122"/>
                <a:ea typeface="宋体" pitchFamily="2" charset="-122"/>
              </a:rPr>
              <a:t>页”，</a:t>
            </a:r>
            <a:r>
              <a:rPr lang="zh-CN" altLang="en-US" sz="2400" dirty="0" smtClean="0">
                <a:latin typeface="宋体" pitchFamily="2" charset="-122"/>
                <a:ea typeface="宋体" pitchFamily="2" charset="-122"/>
              </a:rPr>
              <a:t>选择位置</a:t>
            </a:r>
            <a:r>
              <a:rPr lang="zh-CN" altLang="en-US" sz="2400" dirty="0">
                <a:latin typeface="宋体" pitchFamily="2" charset="-122"/>
                <a:ea typeface="宋体" pitchFamily="2" charset="-122"/>
              </a:rPr>
              <a:t>为“页面底端（页脚）”，选择对齐方式为“居中”，并选中“首页显示页码”复选框</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“确定”按钮，如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262119" y="5538773"/>
            <a:ext cx="3185488"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选择将插入页码的格式和位置</a:t>
            </a:r>
            <a:endParaRPr lang="en-US" altLang="zh-CN" dirty="0" smtClean="0">
              <a:latin typeface="楷体" pitchFamily="49" charset="-122"/>
              <a:ea typeface="楷体"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8308" y="3179748"/>
            <a:ext cx="2813110"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500800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）新插入的页码“第</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页，共</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页”在报表的页面底部显示，如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747470" y="5538773"/>
            <a:ext cx="387798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新插入的页码在报表的页面底部显示</a:t>
            </a:r>
            <a:endParaRPr lang="en-US" altLang="zh-CN" dirty="0" smtClean="0">
              <a:latin typeface="楷体" pitchFamily="49" charset="-122"/>
              <a:ea typeface="楷体"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2265023"/>
            <a:ext cx="5400000" cy="327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860638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熟悉报表设计视图。</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掌握添加报表控件的操作方法。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掌握报表控件属性的设置方法。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smtClean="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24.2 </a:t>
            </a:r>
            <a:r>
              <a:rPr lang="zh-CN" altLang="en-US" sz="2800" dirty="0">
                <a:solidFill>
                  <a:schemeClr val="bg1"/>
                </a:solidFill>
                <a:latin typeface="宋体" pitchFamily="2" charset="-122"/>
                <a:ea typeface="宋体" pitchFamily="2" charset="-122"/>
              </a:rPr>
              <a:t>编辑学生信息报表</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94256854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本任务将学习向报表中添加具有各种不同功能的控件来检索、计算和加载显示</a:t>
            </a:r>
            <a:r>
              <a:rPr lang="zh-CN" altLang="en-US" sz="2400" dirty="0" smtClean="0">
                <a:latin typeface="宋体" pitchFamily="2" charset="-122"/>
                <a:ea typeface="宋体" pitchFamily="2" charset="-122"/>
              </a:rPr>
              <a:t>报表数据</a:t>
            </a:r>
            <a:r>
              <a:rPr lang="zh-CN" altLang="en-US" sz="2400" dirty="0">
                <a:latin typeface="宋体" pitchFamily="2" charset="-122"/>
                <a:ea typeface="宋体" pitchFamily="2" charset="-122"/>
              </a:rPr>
              <a:t>，并对这些控件的属性进行设置，以充分发挥其功能。</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82223430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一般的报表设计思路包括以下步骤：创建报表的草图、选定控件的区域、确定</a:t>
            </a:r>
            <a:r>
              <a:rPr lang="zh-CN" altLang="en-US" sz="2400" dirty="0" smtClean="0">
                <a:latin typeface="宋体" pitchFamily="2" charset="-122"/>
                <a:ea typeface="宋体" pitchFamily="2" charset="-122"/>
              </a:rPr>
              <a:t>控件的</a:t>
            </a:r>
            <a:r>
              <a:rPr lang="zh-CN" altLang="en-US" sz="2400" dirty="0">
                <a:latin typeface="宋体" pitchFamily="2" charset="-122"/>
                <a:ea typeface="宋体" pitchFamily="2" charset="-122"/>
              </a:rPr>
              <a:t>排列和设置控件的属性。</a:t>
            </a:r>
          </a:p>
          <a:p>
            <a:pPr indent="627063">
              <a:lnSpc>
                <a:spcPct val="150000"/>
              </a:lnSpc>
            </a:pPr>
            <a:r>
              <a:rPr lang="zh-CN" altLang="en-US" sz="2400" dirty="0">
                <a:latin typeface="宋体" pitchFamily="2" charset="-122"/>
                <a:ea typeface="宋体" pitchFamily="2" charset="-122"/>
              </a:rPr>
              <a:t>向报表添加控件时，</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会为各控件设置默认的属性，用户可以根据特定的</a:t>
            </a:r>
            <a:r>
              <a:rPr lang="zh-CN" altLang="en-US" sz="2400" dirty="0" smtClean="0">
                <a:latin typeface="宋体" pitchFamily="2" charset="-122"/>
                <a:ea typeface="宋体" pitchFamily="2" charset="-122"/>
              </a:rPr>
              <a:t>功能重新</a:t>
            </a:r>
            <a:r>
              <a:rPr lang="zh-CN" altLang="en-US" sz="2400" dirty="0">
                <a:latin typeface="宋体" pitchFamily="2" charset="-122"/>
                <a:ea typeface="宋体" pitchFamily="2" charset="-122"/>
              </a:rPr>
              <a:t>设置控件的各类详细属性，以满足报表设计的需要。</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6598290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93053" cy="1200329"/>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）“外部数据 ”选项卡包括 “导入并链接 ”“导出 ”“收集数据”等选项组，如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5156887" y="4751421"/>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“外部数据”选项卡</a:t>
            </a:r>
            <a:endParaRPr lang="en-US" altLang="zh-CN" dirty="0" smtClean="0">
              <a:latin typeface="楷体" pitchFamily="49" charset="-122"/>
              <a:ea typeface="楷体"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7966" y="3777859"/>
            <a:ext cx="7200000" cy="97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821326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5870354" cy="4524315"/>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1.</a:t>
            </a:r>
            <a:r>
              <a:rPr lang="zh-CN" altLang="en-US" sz="2400" dirty="0" smtClean="0">
                <a:solidFill>
                  <a:srgbClr val="FF0000"/>
                </a:solidFill>
                <a:latin typeface="宋体" pitchFamily="2" charset="-122"/>
                <a:ea typeface="宋体" pitchFamily="2" charset="-122"/>
              </a:rPr>
              <a:t>查看报表设计</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）查看未分组报表的设计</a:t>
            </a:r>
          </a:p>
          <a:p>
            <a:pPr indent="627063">
              <a:lnSpc>
                <a:spcPct val="150000"/>
              </a:lnSpc>
            </a:pP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）打开数据库“学生</a:t>
            </a:r>
            <a:r>
              <a:rPr lang="en-US" altLang="zh-CN" sz="2400" dirty="0" smtClean="0">
                <a:latin typeface="宋体" pitchFamily="2" charset="-122"/>
                <a:ea typeface="宋体" pitchFamily="2" charset="-122"/>
              </a:rPr>
              <a:t>.</a:t>
            </a:r>
            <a:r>
              <a:rPr lang="en-US" altLang="zh-CN" sz="2400" dirty="0" err="1" smtClean="0">
                <a:latin typeface="宋体" pitchFamily="2" charset="-122"/>
                <a:ea typeface="宋体" pitchFamily="2" charset="-122"/>
              </a:rPr>
              <a:t>accdb</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，用鼠标右键单击导航窗格中的“学生信息报表”标签，选择“设计视图”选项，打开“学生信息报表”的设计界面，“开始”选项卡也切换为“报表设计工具”的“设计”子选项卡，如图所示。</a:t>
            </a:r>
            <a:endParaRPr lang="zh-CN" altLang="en-US" sz="2400" dirty="0">
              <a:latin typeface="宋体" pitchFamily="2" charset="-122"/>
              <a:ea typeface="宋体" pitchFamily="2" charset="-122"/>
            </a:endParaRPr>
          </a:p>
        </p:txBody>
      </p:sp>
      <p:sp>
        <p:nvSpPr>
          <p:cNvPr id="6" name="TextBox 5"/>
          <p:cNvSpPr txBox="1"/>
          <p:nvPr/>
        </p:nvSpPr>
        <p:spPr>
          <a:xfrm>
            <a:off x="8086773" y="5588808"/>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未分组报表的“设计视图”</a:t>
            </a:r>
            <a:endParaRPr lang="en-US" altLang="zh-CN" dirty="0" smtClean="0">
              <a:latin typeface="楷体" pitchFamily="49" charset="-122"/>
              <a:ea typeface="楷体" pitchFamily="49" charset="-122"/>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4100" y="3206058"/>
            <a:ext cx="4320000" cy="238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494875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642254"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）“报表设计工具”的“设计”子选项卡中的“控件”组在进行报表设计时发挥</a:t>
            </a:r>
            <a:r>
              <a:rPr lang="zh-CN" altLang="en-US" sz="2400" dirty="0" smtClean="0">
                <a:latin typeface="宋体" pitchFamily="2" charset="-122"/>
                <a:ea typeface="宋体" pitchFamily="2" charset="-122"/>
              </a:rPr>
              <a:t>主要作用</a:t>
            </a:r>
            <a:r>
              <a:rPr lang="zh-CN" altLang="en-US" sz="2400" dirty="0">
                <a:latin typeface="宋体" pitchFamily="2" charset="-122"/>
                <a:ea typeface="宋体" pitchFamily="2" charset="-122"/>
              </a:rPr>
              <a:t>，通过添加各类控件，使得报表界面变得友好而且丰富，如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6" name="TextBox 5"/>
          <p:cNvSpPr txBox="1"/>
          <p:nvPr/>
        </p:nvSpPr>
        <p:spPr>
          <a:xfrm>
            <a:off x="4830679" y="5588808"/>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未分组报表的“设计视图”</a:t>
            </a:r>
            <a:endParaRPr lang="en-US" altLang="zh-CN" dirty="0" smtClean="0">
              <a:latin typeface="楷体" pitchFamily="49" charset="-122"/>
              <a:ea typeface="楷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0499" y="4014404"/>
            <a:ext cx="9495014" cy="157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849474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642254"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）“报表设计工具”的“排列”子选项卡中的“调整大小和排序”组在进行报表</a:t>
            </a:r>
            <a:r>
              <a:rPr lang="zh-CN" altLang="en-US" sz="2400" dirty="0" smtClean="0">
                <a:latin typeface="宋体" pitchFamily="2" charset="-122"/>
                <a:ea typeface="宋体" pitchFamily="2" charset="-122"/>
              </a:rPr>
              <a:t>布局设计</a:t>
            </a:r>
            <a:r>
              <a:rPr lang="zh-CN" altLang="en-US" sz="2400" dirty="0">
                <a:latin typeface="宋体" pitchFamily="2" charset="-122"/>
                <a:ea typeface="宋体" pitchFamily="2" charset="-122"/>
              </a:rPr>
              <a:t>时发挥主要作用，通过设置控件布局，使得报表界面有序而且美观。</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）“报表设计工具”的“页面设置”子选项卡中的“页面布局”组在进行报表页面</a:t>
            </a:r>
            <a:r>
              <a:rPr lang="zh-CN" altLang="en-US" sz="2400" dirty="0" smtClean="0">
                <a:latin typeface="宋体" pitchFamily="2" charset="-122"/>
                <a:ea typeface="宋体" pitchFamily="2" charset="-122"/>
              </a:rPr>
              <a:t>布局</a:t>
            </a:r>
            <a:r>
              <a:rPr lang="zh-CN" altLang="en-US" sz="2400" dirty="0">
                <a:latin typeface="宋体" pitchFamily="2" charset="-122"/>
                <a:ea typeface="宋体" pitchFamily="2" charset="-122"/>
              </a:rPr>
              <a:t>中发挥主要作用，使得报表页面符合打印输出的需要。</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4032833090"/>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384454"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）查看分组报表的设计。打开“学生成绩递阶分组报表”，切换到“设计视图”，</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324551" y="5538773"/>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分组报表的“设计视图”</a:t>
            </a:r>
            <a:endParaRPr lang="en-US" altLang="zh-CN" dirty="0" smtClean="0">
              <a:latin typeface="楷体" pitchFamily="49" charset="-122"/>
              <a:ea typeface="楷体" pitchFamily="49"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2838773"/>
            <a:ext cx="5400000" cy="27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030344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667654"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创建应用</a:t>
            </a:r>
            <a:r>
              <a:rPr lang="zh-CN" altLang="en-US" sz="2400" dirty="0" smtClean="0">
                <a:solidFill>
                  <a:srgbClr val="FF0000"/>
                </a:solidFill>
                <a:latin typeface="宋体" pitchFamily="2" charset="-122"/>
                <a:ea typeface="宋体" pitchFamily="2" charset="-122"/>
              </a:rPr>
              <a:t>报表</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下面利用“学生信息”表作为数据源设计一个较复杂的报表，使用附件控件提供</a:t>
            </a:r>
            <a:r>
              <a:rPr lang="zh-CN" altLang="en-US" sz="2400" dirty="0" smtClean="0">
                <a:latin typeface="宋体" pitchFamily="2" charset="-122"/>
                <a:ea typeface="宋体" pitchFamily="2" charset="-122"/>
              </a:rPr>
              <a:t>学生的</a:t>
            </a:r>
            <a:r>
              <a:rPr lang="zh-CN" altLang="en-US" sz="2400" dirty="0">
                <a:latin typeface="宋体" pitchFamily="2" charset="-122"/>
                <a:ea typeface="宋体" pitchFamily="2" charset="-122"/>
              </a:rPr>
              <a:t>“照片”信息，并使用子报表控件显示学生各科目的成绩</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）修改数据库</a:t>
            </a:r>
            <a:r>
              <a:rPr lang="zh-CN" altLang="en-US" sz="2400" dirty="0" smtClean="0">
                <a:latin typeface="宋体" pitchFamily="2" charset="-122"/>
                <a:ea typeface="宋体" pitchFamily="2" charset="-122"/>
              </a:rPr>
              <a:t>表</a:t>
            </a:r>
            <a:endParaRPr lang="en-US" altLang="zh-CN" sz="2400" dirty="0" smtClean="0">
              <a:latin typeface="宋体" pitchFamily="2" charset="-122"/>
              <a:ea typeface="宋体" pitchFamily="2" charset="-122"/>
            </a:endParaRPr>
          </a:p>
        </p:txBody>
      </p:sp>
    </p:spTree>
    <p:extLst>
      <p:ext uri="{BB962C8B-B14F-4D97-AF65-F5344CB8AC3E}">
        <p14:creationId xmlns:p14="http://schemas.microsoft.com/office/powerpoint/2010/main" val="163130978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795617" cy="4524315"/>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）打开数据库“学生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，用鼠标右键单击导航窗格中的“学生信息”标签，</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“设计视图”选项，打开“学生信息”表的设计界面，增加一个新的字段“照片”，</a:t>
            </a:r>
            <a:r>
              <a:rPr lang="zh-CN" altLang="en-US" sz="2400" dirty="0" smtClean="0">
                <a:latin typeface="宋体" pitchFamily="2" charset="-122"/>
                <a:ea typeface="宋体" pitchFamily="2" charset="-122"/>
              </a:rPr>
              <a:t>在“数据类型”</a:t>
            </a:r>
            <a:r>
              <a:rPr lang="zh-CN" altLang="en-US" sz="2400" dirty="0">
                <a:latin typeface="宋体" pitchFamily="2" charset="-122"/>
                <a:ea typeface="宋体" pitchFamily="2" charset="-122"/>
              </a:rPr>
              <a:t>下拉列表中将默认的“文本”改为“附件”，如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078141" y="5538773"/>
            <a:ext cx="5724644"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在“学生信息”表中增加“附件”类型的字段“照片”</a:t>
            </a:r>
            <a:endParaRPr lang="en-US" altLang="zh-CN" dirty="0" smtClean="0">
              <a:latin typeface="楷体" pitchFamily="49" charset="-122"/>
              <a:ea typeface="楷体" pitchFamily="49" charset="-122"/>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0463" y="1581585"/>
            <a:ext cx="5400000" cy="39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700342"/>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）切换到“数据表视图”，用鼠标右键单击第一条记录对应的新增字段（标签为</a:t>
            </a:r>
            <a:r>
              <a:rPr lang="zh-CN" altLang="en-US" sz="2400" dirty="0" smtClean="0">
                <a:latin typeface="宋体" pitchFamily="2" charset="-122"/>
                <a:ea typeface="宋体" pitchFamily="2" charset="-122"/>
              </a:rPr>
              <a:t>“回形针”</a:t>
            </a:r>
            <a:r>
              <a:rPr lang="zh-CN" altLang="en-US" sz="2400" dirty="0">
                <a:latin typeface="宋体" pitchFamily="2" charset="-122"/>
                <a:ea typeface="宋体" pitchFamily="2" charset="-122"/>
              </a:rPr>
              <a:t>模样），在弹出的快捷菜单中选择“管理附件”选项，如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747470" y="5538773"/>
            <a:ext cx="387798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新插入的页码在报表的页面底部显示</a:t>
            </a:r>
            <a:endParaRPr lang="en-US" altLang="zh-CN" dirty="0" smtClean="0">
              <a:latin typeface="楷体" pitchFamily="49" charset="-122"/>
              <a:ea typeface="楷体"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3" y="3834398"/>
            <a:ext cx="5400000" cy="170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152676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）弹出“附件”对话框，单击“添加”按钮，如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）弹出“选择文件”对话框，选择与该记录对应的图片文件，单击“打开”按钮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8" name="TextBox 7"/>
          <p:cNvSpPr txBox="1"/>
          <p:nvPr/>
        </p:nvSpPr>
        <p:spPr>
          <a:xfrm>
            <a:off x="7786216" y="5538773"/>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“附件”对话框</a:t>
            </a:r>
            <a:endParaRPr lang="en-US" altLang="zh-CN" dirty="0" smtClean="0">
              <a:latin typeface="楷体" pitchFamily="49" charset="-122"/>
              <a:ea typeface="楷体" pitchFamily="49"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494670"/>
            <a:ext cx="5400000" cy="303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5537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2221762"/>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）返回“附件”对话框，可见刚才选择的图片文件名称出现在“附件”列表框中</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“确定”按钮，如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132464" y="5538773"/>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添加附件</a:t>
            </a:r>
            <a:endParaRPr lang="en-US" altLang="zh-CN" dirty="0" smtClean="0">
              <a:latin typeface="楷体" pitchFamily="49" charset="-122"/>
              <a:ea typeface="楷体"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501273"/>
            <a:ext cx="5400000" cy="303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8018488"/>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）数据库表“学生信息”中第一条记录对应的附件字段由“（</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）”变为“（</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zh-CN" altLang="en-US" sz="2400" dirty="0" smtClean="0">
                <a:latin typeface="宋体" pitchFamily="2" charset="-122"/>
                <a:ea typeface="宋体" pitchFamily="2" charset="-122"/>
              </a:rPr>
              <a:t>说明成功</a:t>
            </a:r>
            <a:r>
              <a:rPr lang="zh-CN" altLang="en-US" sz="2400" dirty="0">
                <a:latin typeface="宋体" pitchFamily="2" charset="-122"/>
                <a:ea typeface="宋体" pitchFamily="2" charset="-122"/>
              </a:rPr>
              <a:t>地添加了一个附件文件，如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209134" y="5538773"/>
            <a:ext cx="295465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成功地添加了一个附件文件</a:t>
            </a:r>
            <a:endParaRPr lang="en-US" altLang="zh-CN" dirty="0" smtClean="0">
              <a:latin typeface="楷体" pitchFamily="49" charset="-122"/>
              <a:ea typeface="楷体" pitchFamily="49" charset="-122"/>
            </a:endParaRP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3775335"/>
            <a:ext cx="5400000" cy="176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55605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93053"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）“数据库工具”选项卡包括 “工具 ”“宏 ”“关系 ”“分析 ”“移动数据”和 </a:t>
            </a:r>
            <a:r>
              <a:rPr lang="zh-CN" altLang="en-US" sz="2400" dirty="0" smtClean="0">
                <a:latin typeface="宋体" pitchFamily="2" charset="-122"/>
                <a:ea typeface="宋体" pitchFamily="2" charset="-122"/>
              </a:rPr>
              <a:t>“加载项”</a:t>
            </a:r>
            <a:r>
              <a:rPr lang="zh-CN" altLang="en-US" sz="2400" dirty="0">
                <a:latin typeface="宋体" pitchFamily="2" charset="-122"/>
                <a:ea typeface="宋体" pitchFamily="2" charset="-122"/>
              </a:rPr>
              <a:t>等选项组，如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5041471" y="4751421"/>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“数据库工具”选项卡</a:t>
            </a:r>
            <a:endParaRPr lang="en-US" altLang="zh-CN" dirty="0" smtClean="0">
              <a:latin typeface="楷体" pitchFamily="49" charset="-122"/>
              <a:ea typeface="楷体" pitchFamily="49" charset="-122"/>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7966" y="3758257"/>
            <a:ext cx="7200000" cy="986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5662861"/>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4517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）创建新报表</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）在导航窗格中选择“学生信息”数据库表，然后在“创建”选项卡的“报表”</a:t>
            </a:r>
            <a:r>
              <a:rPr lang="zh-CN" altLang="en-US" sz="2400" dirty="0" smtClean="0">
                <a:latin typeface="宋体" pitchFamily="2" charset="-122"/>
                <a:ea typeface="宋体" pitchFamily="2" charset="-122"/>
              </a:rPr>
              <a:t>组中</a:t>
            </a:r>
            <a:r>
              <a:rPr lang="zh-CN" altLang="en-US" sz="2400" dirty="0">
                <a:latin typeface="宋体" pitchFamily="2" charset="-122"/>
                <a:ea typeface="宋体" pitchFamily="2" charset="-122"/>
              </a:rPr>
              <a:t>单击“报表设计”按钮。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）空报表“报表</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随即在选项卡文档区域打开，其默认视图为“设计视图”，</a:t>
            </a:r>
            <a:r>
              <a:rPr lang="zh-CN" altLang="en-US" sz="2400" dirty="0" smtClean="0">
                <a:latin typeface="宋体" pitchFamily="2" charset="-122"/>
                <a:ea typeface="宋体" pitchFamily="2" charset="-122"/>
              </a:rPr>
              <a:t>除了显示</a:t>
            </a:r>
            <a:r>
              <a:rPr lang="zh-CN" altLang="en-US" sz="2400" dirty="0">
                <a:latin typeface="宋体" pitchFamily="2" charset="-122"/>
                <a:ea typeface="宋体" pitchFamily="2" charset="-122"/>
              </a:rPr>
              <a:t>“页面页眉”“主体”和“页面页脚”</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个报表区域标签外，报表中一片空白，</a:t>
            </a:r>
            <a:r>
              <a:rPr lang="zh-CN" altLang="en-US" sz="2400" dirty="0" smtClean="0">
                <a:latin typeface="宋体" pitchFamily="2" charset="-122"/>
                <a:ea typeface="宋体" pitchFamily="2" charset="-122"/>
              </a:rPr>
              <a:t>没有任何</a:t>
            </a:r>
            <a:r>
              <a:rPr lang="zh-CN" altLang="en-US" sz="2400" dirty="0">
                <a:latin typeface="宋体" pitchFamily="2" charset="-122"/>
                <a:ea typeface="宋体" pitchFamily="2" charset="-122"/>
              </a:rPr>
              <a:t>报表元素。</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5830927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在右侧的字段列表中选中“学生信息”表中的字段“学生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，并拖拽</a:t>
            </a:r>
            <a:r>
              <a:rPr lang="zh-CN" altLang="en-US" sz="2400" dirty="0" smtClean="0">
                <a:latin typeface="宋体" pitchFamily="2" charset="-122"/>
                <a:ea typeface="宋体" pitchFamily="2" charset="-122"/>
              </a:rPr>
              <a:t>至报表</a:t>
            </a:r>
            <a:r>
              <a:rPr lang="zh-CN" altLang="en-US" sz="2400" dirty="0">
                <a:latin typeface="宋体" pitchFamily="2" charset="-122"/>
                <a:ea typeface="宋体" pitchFamily="2" charset="-122"/>
              </a:rPr>
              <a:t>主体区域中，如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632053" y="5538773"/>
            <a:ext cx="4108818" cy="369332"/>
          </a:xfrm>
          <a:prstGeom prst="rect">
            <a:avLst/>
          </a:prstGeom>
          <a:noFill/>
        </p:spPr>
        <p:txBody>
          <a:bodyPr wrap="none" rtlCol="0">
            <a:spAutoFit/>
          </a:bodyPr>
          <a:lstStyle/>
          <a:p>
            <a:pPr algn="ctr"/>
            <a:r>
              <a:rPr lang="zh-CN" altLang="en-US" dirty="0">
                <a:latin typeface="楷体" pitchFamily="49" charset="-122"/>
                <a:ea typeface="楷体" pitchFamily="49" charset="-122"/>
              </a:rPr>
              <a:t>从字段列表拖拽字段至报表主体区域中</a:t>
            </a:r>
            <a:endParaRPr lang="en-US" altLang="zh-CN" dirty="0" smtClean="0">
              <a:latin typeface="楷体" pitchFamily="49" charset="-122"/>
              <a:ea typeface="楷体"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678460"/>
            <a:ext cx="5400000" cy="286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0106814"/>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）标签和文本框以堆叠方式显示在报表主体区域中，如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170388" y="5538773"/>
            <a:ext cx="503214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标签和文本框以堆叠方式显示在报表主体区域中</a:t>
            </a:r>
            <a:endParaRPr lang="en-US" altLang="zh-CN" dirty="0" smtClean="0">
              <a:latin typeface="楷体" pitchFamily="49" charset="-122"/>
              <a:ea typeface="楷体" pitchFamily="49"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695335"/>
            <a:ext cx="5400000" cy="284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5138610"/>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32975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）选中“学生信息”表中的其他字段，依次拖拽至报表主体区域中，并分别对</a:t>
            </a:r>
            <a:r>
              <a:rPr lang="zh-CN" altLang="en-US" sz="2400" dirty="0" smtClean="0">
                <a:latin typeface="宋体" pitchFamily="2" charset="-122"/>
                <a:ea typeface="宋体" pitchFamily="2" charset="-122"/>
              </a:rPr>
              <a:t>标签和</a:t>
            </a:r>
            <a:r>
              <a:rPr lang="zh-CN" altLang="en-US" sz="2400" dirty="0">
                <a:latin typeface="宋体" pitchFamily="2" charset="-122"/>
                <a:ea typeface="宋体" pitchFamily="2" charset="-122"/>
              </a:rPr>
              <a:t>文本框的宽度和位置进行调整，使其显得比例均匀，如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5420183" y="5538773"/>
            <a:ext cx="65325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 向报表主体区域中添加字段并调整标签和文本框的宽度和位置</a:t>
            </a:r>
            <a:endParaRPr lang="en-US" altLang="zh-CN" dirty="0" smtClean="0">
              <a:latin typeface="楷体" pitchFamily="49" charset="-122"/>
              <a:ea typeface="楷体" pitchFamily="49" charset="-122"/>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897835"/>
            <a:ext cx="5400000" cy="264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3221203"/>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025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）单击快速访问工具栏中的“保存”按钮，在弹出的“另存为”对话框中输入</a:t>
            </a:r>
            <a:r>
              <a:rPr lang="zh-CN" altLang="en-US" sz="2400" dirty="0" smtClean="0">
                <a:latin typeface="宋体" pitchFamily="2" charset="-122"/>
                <a:ea typeface="宋体" pitchFamily="2" charset="-122"/>
              </a:rPr>
              <a:t>报表名称</a:t>
            </a:r>
            <a:r>
              <a:rPr lang="zh-CN" altLang="en-US" sz="2400" dirty="0">
                <a:latin typeface="宋体" pitchFamily="2" charset="-122"/>
                <a:ea typeface="宋体" pitchFamily="2" charset="-122"/>
              </a:rPr>
              <a:t>“学生详细信息报表”，单击“确定”按钮。</a:t>
            </a: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）在“设计”选项卡的“页眉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页脚”组中单击“标题”按钮，则在“学生详细</a:t>
            </a:r>
            <a:r>
              <a:rPr lang="zh-CN" altLang="en-US" sz="2400" dirty="0" smtClean="0">
                <a:latin typeface="宋体" pitchFamily="2" charset="-122"/>
                <a:ea typeface="宋体" pitchFamily="2" charset="-122"/>
              </a:rPr>
              <a:t>信息</a:t>
            </a:r>
            <a:r>
              <a:rPr lang="zh-CN" altLang="en-US" sz="2400" dirty="0">
                <a:latin typeface="宋体" pitchFamily="2" charset="-122"/>
                <a:ea typeface="宋体" pitchFamily="2" charset="-122"/>
              </a:rPr>
              <a:t>报表”的设计界面中增加了两个报表区域“报表页眉”和“报表页脚”，将出现在</a:t>
            </a:r>
            <a:r>
              <a:rPr lang="zh-CN" altLang="en-US" sz="2400" dirty="0" smtClean="0">
                <a:latin typeface="宋体" pitchFamily="2" charset="-122"/>
                <a:ea typeface="宋体" pitchFamily="2" charset="-122"/>
              </a:rPr>
              <a:t>“报表页眉”</a:t>
            </a:r>
            <a:r>
              <a:rPr lang="zh-CN" altLang="en-US" sz="2400" dirty="0">
                <a:latin typeface="宋体" pitchFamily="2" charset="-122"/>
                <a:ea typeface="宋体" pitchFamily="2" charset="-122"/>
              </a:rPr>
              <a:t>中的“标题”改为“学生详细信息报表”。</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20635850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）切换到“打印预览”视图，查看报表的打印预览，如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555383" y="5538773"/>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查看报表的打印预览</a:t>
            </a:r>
            <a:endParaRPr lang="en-US" altLang="zh-CN" dirty="0" smtClean="0">
              <a:latin typeface="楷体" pitchFamily="49" charset="-122"/>
              <a:ea typeface="楷体"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1885335"/>
            <a:ext cx="5400000" cy="365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7110193"/>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4437753"/>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）添加附件控件</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）在“设计”选项卡的“控件”组中单击“附件”按钮。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）移动鼠标指针至报表设计主体区域中合适的位置，单击鼠标左键向报表添加</a:t>
            </a:r>
            <a:r>
              <a:rPr lang="zh-CN" altLang="en-US" sz="2400" dirty="0" smtClean="0">
                <a:latin typeface="宋体" pitchFamily="2" charset="-122"/>
                <a:ea typeface="宋体" pitchFamily="2" charset="-122"/>
              </a:rPr>
              <a:t>附件控件</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555383" y="5538773"/>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向报表添加附件控件</a:t>
            </a:r>
            <a:endParaRPr lang="en-US" altLang="zh-CN" dirty="0" smtClean="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108052"/>
            <a:ext cx="5400000" cy="3430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123117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）选中新增的附件控件，然后在“设计”选项卡的“工具”组中单击“属性表”</a:t>
            </a:r>
            <a:r>
              <a:rPr lang="zh-CN" altLang="en-US" sz="2400" dirty="0" smtClean="0">
                <a:latin typeface="宋体" pitchFamily="2" charset="-122"/>
                <a:ea typeface="宋体" pitchFamily="2" charset="-122"/>
              </a:rPr>
              <a:t>按钮</a:t>
            </a:r>
            <a:r>
              <a:rPr lang="zh-CN" altLang="en-US" sz="2400" dirty="0">
                <a:latin typeface="宋体" pitchFamily="2" charset="-122"/>
                <a:ea typeface="宋体" pitchFamily="2" charset="-122"/>
              </a:rPr>
              <a:t>，“属性表”在报表的右侧打开。从“属性表”的顶部可以看到，所选内容的类型</a:t>
            </a:r>
            <a:r>
              <a:rPr lang="zh-CN" altLang="en-US" sz="2400" dirty="0" smtClean="0">
                <a:latin typeface="宋体" pitchFamily="2" charset="-122"/>
                <a:ea typeface="宋体" pitchFamily="2" charset="-122"/>
              </a:rPr>
              <a:t>为“附件”</a:t>
            </a:r>
            <a:r>
              <a:rPr lang="zh-CN" altLang="en-US" sz="2400" dirty="0">
                <a:latin typeface="宋体" pitchFamily="2" charset="-122"/>
                <a:ea typeface="宋体" pitchFamily="2" charset="-122"/>
              </a:rPr>
              <a:t>，在此处的名称为“</a:t>
            </a:r>
            <a:r>
              <a:rPr lang="en-US" altLang="zh-CN" sz="2400" dirty="0">
                <a:latin typeface="宋体" pitchFamily="2" charset="-122"/>
                <a:ea typeface="宋体" pitchFamily="2" charset="-122"/>
              </a:rPr>
              <a:t>Attachment1”</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786215" y="5538773"/>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打开“属性表”</a:t>
            </a:r>
            <a:endParaRPr lang="en-US" altLang="zh-CN" dirty="0" smtClean="0">
              <a:latin typeface="楷体" pitchFamily="49" charset="-122"/>
              <a:ea typeface="楷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2112176"/>
            <a:ext cx="5400000" cy="3426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368109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）切换到“打印预览”视图，查看报表的数据显示，每条记录对应的照片信息</a:t>
            </a:r>
            <a:r>
              <a:rPr lang="zh-CN" altLang="en-US" sz="2400" dirty="0" smtClean="0">
                <a:latin typeface="宋体" pitchFamily="2" charset="-122"/>
                <a:ea typeface="宋体" pitchFamily="2" charset="-122"/>
              </a:rPr>
              <a:t>通过附件</a:t>
            </a:r>
            <a:r>
              <a:rPr lang="zh-CN" altLang="en-US" sz="2400" dirty="0">
                <a:latin typeface="宋体" pitchFamily="2" charset="-122"/>
                <a:ea typeface="宋体" pitchFamily="2" charset="-122"/>
              </a:rPr>
              <a:t>控件在报表中显示出来了，如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401220" y="5538773"/>
            <a:ext cx="457048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每条记录对应的照片信息在报表中显示出来</a:t>
            </a:r>
            <a:endParaRPr lang="en-US" altLang="zh-CN" dirty="0" smtClean="0">
              <a:latin typeface="楷体" pitchFamily="49" charset="-122"/>
              <a:ea typeface="楷体"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1" y="1862717"/>
            <a:ext cx="5400000" cy="3676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7743028"/>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4437753"/>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）添加子报表控件</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）在“设计”选项卡的“控件”组中单击“子报表”按钮。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）移动鼠标指针至报表设计主体区域中合适的位置，单击鼠标左键向报表添加子</a:t>
            </a:r>
            <a:r>
              <a:rPr lang="zh-CN" altLang="en-US" sz="2400" dirty="0" smtClean="0">
                <a:latin typeface="宋体" pitchFamily="2" charset="-122"/>
                <a:ea typeface="宋体" pitchFamily="2" charset="-122"/>
              </a:rPr>
              <a:t>报表</a:t>
            </a:r>
            <a:r>
              <a:rPr lang="zh-CN" altLang="en-US" sz="2400" dirty="0">
                <a:latin typeface="宋体" pitchFamily="2" charset="-122"/>
                <a:ea typeface="宋体" pitchFamily="2" charset="-122"/>
              </a:rPr>
              <a:t>控件，如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439966" y="5538773"/>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向报表添加子报表控件</a:t>
            </a:r>
            <a:endParaRPr lang="en-US" altLang="zh-CN" dirty="0" smtClean="0">
              <a:latin typeface="楷体" pitchFamily="49" charset="-122"/>
              <a:ea typeface="楷体"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461" y="2605073"/>
            <a:ext cx="6096000"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98048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93053"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）上下文选项卡</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）在“创建”选项卡中选择创建一个窗体，则在“数据库工具”选项卡旁边将</a:t>
            </a:r>
            <a:r>
              <a:rPr lang="zh-CN" altLang="en-US" sz="2400" dirty="0" smtClean="0">
                <a:latin typeface="宋体" pitchFamily="2" charset="-122"/>
                <a:ea typeface="宋体" pitchFamily="2" charset="-122"/>
              </a:rPr>
              <a:t>显示</a:t>
            </a:r>
            <a:r>
              <a:rPr lang="zh-CN" altLang="en-US" sz="2400" dirty="0">
                <a:latin typeface="宋体" pitchFamily="2" charset="-122"/>
                <a:ea typeface="宋体" pitchFamily="2" charset="-122"/>
              </a:rPr>
              <a:t>一个名为“窗体布局工具”的上下文选项卡，其中包含“设计”“排列”和“格式”</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个子</a:t>
            </a:r>
            <a:r>
              <a:rPr lang="zh-CN" altLang="en-US" sz="2400" dirty="0">
                <a:latin typeface="宋体" pitchFamily="2" charset="-122"/>
                <a:ea typeface="宋体" pitchFamily="2" charset="-122"/>
              </a:rPr>
              <a:t>选项卡，功能区将显示仅当窗体对象处于“布局视图”中时才能使用的命令，如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4579807" y="6113917"/>
            <a:ext cx="341632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上下文选项卡（窗体布局工具）</a:t>
            </a:r>
            <a:endParaRPr lang="en-US" altLang="zh-CN" dirty="0" smtClean="0">
              <a:latin typeface="楷体" pitchFamily="49" charset="-122"/>
              <a:ea typeface="楷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7966" y="4909078"/>
            <a:ext cx="7200000" cy="1204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7862219"/>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32975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）弹出“子报表向导”对话框，子报表获取数据的方式包括“使用现有的表和查询</a:t>
            </a:r>
            <a:r>
              <a:rPr lang="zh-CN" altLang="en-US" sz="2400" dirty="0" smtClean="0">
                <a:latin typeface="宋体" pitchFamily="2" charset="-122"/>
                <a:ea typeface="宋体" pitchFamily="2" charset="-122"/>
              </a:rPr>
              <a:t>”和</a:t>
            </a:r>
            <a:r>
              <a:rPr lang="zh-CN" altLang="en-US" sz="2400" dirty="0">
                <a:latin typeface="宋体" pitchFamily="2" charset="-122"/>
                <a:ea typeface="宋体" pitchFamily="2" charset="-122"/>
              </a:rPr>
              <a:t>“使用现有的报表和窗体”，此处选择第一个选项，单击“下一步”按钮，如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8" name="TextBox 7"/>
          <p:cNvSpPr txBox="1"/>
          <p:nvPr/>
        </p:nvSpPr>
        <p:spPr>
          <a:xfrm>
            <a:off x="7209134" y="5538773"/>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选择子报表获取数据的方式</a:t>
            </a:r>
            <a:endParaRPr lang="en-US" altLang="zh-CN" dirty="0" smtClean="0">
              <a:latin typeface="楷体" pitchFamily="49" charset="-122"/>
              <a:ea typeface="楷体" pitchFamily="49" charset="-122"/>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1" y="1860023"/>
            <a:ext cx="5400000" cy="367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201800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803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）在“子报表向导”中选择“表：学生成绩”作为子报表的数据来源，将字段</a:t>
            </a:r>
            <a:r>
              <a:rPr lang="zh-CN" altLang="en-US" sz="2400" dirty="0" smtClean="0">
                <a:latin typeface="宋体" pitchFamily="2" charset="-122"/>
                <a:ea typeface="宋体" pitchFamily="2" charset="-122"/>
              </a:rPr>
              <a:t>“学生</a:t>
            </a:r>
            <a:r>
              <a:rPr lang="en-US" altLang="zh-CN" sz="2400" dirty="0" smtClean="0">
                <a:latin typeface="宋体" pitchFamily="2" charset="-122"/>
                <a:ea typeface="宋体" pitchFamily="2" charset="-122"/>
              </a:rPr>
              <a:t>ID”</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科目”和“分数”从“可用字段”列表框中选择到“选定字段”列表框中，</a:t>
            </a:r>
            <a:r>
              <a:rPr lang="zh-CN" altLang="en-US" sz="2400" dirty="0" smtClean="0">
                <a:latin typeface="宋体" pitchFamily="2" charset="-122"/>
                <a:ea typeface="宋体" pitchFamily="2" charset="-122"/>
              </a:rPr>
              <a:t>单击“下一步”</a:t>
            </a:r>
            <a:r>
              <a:rPr lang="zh-CN" altLang="en-US" sz="2400" dirty="0">
                <a:latin typeface="宋体" pitchFamily="2" charset="-122"/>
                <a:ea typeface="宋体" pitchFamily="2" charset="-122"/>
              </a:rPr>
              <a:t>按钮。</a:t>
            </a: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）在“子报表向导”的列表中选择“学生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作为将主报表链接到该子报表的</a:t>
            </a:r>
            <a:r>
              <a:rPr lang="zh-CN" altLang="en-US" sz="2400" dirty="0" smtClean="0">
                <a:latin typeface="宋体" pitchFamily="2" charset="-122"/>
                <a:ea typeface="宋体" pitchFamily="2" charset="-122"/>
              </a:rPr>
              <a:t>字段</a:t>
            </a:r>
            <a:r>
              <a:rPr lang="zh-CN" altLang="en-US" sz="2400" dirty="0">
                <a:latin typeface="宋体" pitchFamily="2" charset="-122"/>
                <a:ea typeface="宋体" pitchFamily="2" charset="-122"/>
              </a:rPr>
              <a:t>，单击“下一步”按钮。</a:t>
            </a:r>
          </a:p>
        </p:txBody>
      </p:sp>
    </p:spTree>
    <p:extLst>
      <p:ext uri="{BB962C8B-B14F-4D97-AF65-F5344CB8AC3E}">
        <p14:creationId xmlns:p14="http://schemas.microsoft.com/office/powerpoint/2010/main" val="137866158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）在“子报表向导”中为子报表输入名称“学生详细信息</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成绩子报表”，单击</a:t>
            </a:r>
            <a:r>
              <a:rPr lang="zh-CN" altLang="en-US" sz="2400" dirty="0" smtClean="0">
                <a:latin typeface="宋体" pitchFamily="2" charset="-122"/>
                <a:ea typeface="宋体" pitchFamily="2" charset="-122"/>
              </a:rPr>
              <a:t>“完成”</a:t>
            </a:r>
            <a:r>
              <a:rPr lang="zh-CN" altLang="en-US" sz="2400" dirty="0">
                <a:latin typeface="宋体" pitchFamily="2" charset="-122"/>
                <a:ea typeface="宋体" pitchFamily="2" charset="-122"/>
              </a:rPr>
              <a:t>按钮。</a:t>
            </a:r>
          </a:p>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）“学生详细信息</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成绩子报表”在报表设计中添加完成，如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093718" y="5538773"/>
            <a:ext cx="318548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子报表在报表设计中添加完成</a:t>
            </a:r>
            <a:endParaRPr lang="en-US" altLang="zh-CN" dirty="0" smtClean="0">
              <a:latin typeface="楷体" pitchFamily="49" charset="-122"/>
              <a:ea typeface="楷体"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1" y="2702156"/>
            <a:ext cx="5400000" cy="275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9862398"/>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）切换到“打印预览”视图，查看报表的数据显示，每条记录对应的成绩信息</a:t>
            </a:r>
            <a:r>
              <a:rPr lang="zh-CN" altLang="en-US" sz="2400" dirty="0" smtClean="0">
                <a:latin typeface="宋体" pitchFamily="2" charset="-122"/>
                <a:ea typeface="宋体" pitchFamily="2" charset="-122"/>
              </a:rPr>
              <a:t>通过子</a:t>
            </a:r>
            <a:r>
              <a:rPr lang="zh-CN" altLang="en-US" sz="2400" dirty="0">
                <a:latin typeface="宋体" pitchFamily="2" charset="-122"/>
                <a:ea typeface="宋体" pitchFamily="2" charset="-122"/>
              </a:rPr>
              <a:t>报表控件在报表中显示出来了，如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6401221" y="5538773"/>
            <a:ext cx="4570482" cy="369332"/>
          </a:xfrm>
          <a:prstGeom prst="rect">
            <a:avLst/>
          </a:prstGeom>
          <a:noFill/>
        </p:spPr>
        <p:txBody>
          <a:bodyPr wrap="none" rtlCol="0">
            <a:spAutoFit/>
          </a:bodyPr>
          <a:lstStyle/>
          <a:p>
            <a:pPr algn="ctr"/>
            <a:r>
              <a:rPr lang="zh-CN" altLang="en-US" dirty="0">
                <a:latin typeface="楷体" pitchFamily="49" charset="-122"/>
                <a:ea typeface="楷体" pitchFamily="49" charset="-122"/>
              </a:rPr>
              <a:t>每条记录对应的成绩信息在报表中显示出来</a:t>
            </a:r>
            <a:endParaRPr lang="en-US" altLang="zh-CN" dirty="0" smtClean="0">
              <a:latin typeface="楷体" pitchFamily="49" charset="-122"/>
              <a:ea typeface="楷体" pitchFamily="49"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1834710"/>
            <a:ext cx="5400000" cy="370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0755988"/>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60354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）设置子报表控件属性</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）选中子报表控件，然后在“设计”选项卡的“工具”组中单击“属性表”按钮</a:t>
            </a:r>
            <a:r>
              <a:rPr lang="zh-CN" altLang="en-US" sz="2400" dirty="0" smtClean="0">
                <a:latin typeface="宋体" pitchFamily="2" charset="-122"/>
                <a:ea typeface="宋体" pitchFamily="2" charset="-122"/>
              </a:rPr>
              <a:t>，“属性表”</a:t>
            </a:r>
            <a:r>
              <a:rPr lang="zh-CN" altLang="en-US" sz="2400" dirty="0">
                <a:latin typeface="宋体" pitchFamily="2" charset="-122"/>
                <a:ea typeface="宋体" pitchFamily="2" charset="-122"/>
              </a:rPr>
              <a:t>在报表的右侧打开。从“属性表”的顶部可以看到，所选内容的类型为“子窗体</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子报表”，在此处的名称为“学生详细信息</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成绩子报表”。如</a:t>
            </a:r>
            <a:r>
              <a:rPr lang="zh-CN" altLang="en-US" sz="2400" dirty="0" smtClean="0">
                <a:latin typeface="宋体" pitchFamily="2" charset="-122"/>
                <a:ea typeface="宋体" pitchFamily="2" charset="-122"/>
              </a:rPr>
              <a:t>图所示。</a:t>
            </a:r>
            <a:endParaRPr lang="zh-CN" altLang="en-US" sz="2400" dirty="0">
              <a:latin typeface="宋体" pitchFamily="2" charset="-122"/>
              <a:ea typeface="宋体" pitchFamily="2" charset="-122"/>
            </a:endParaRPr>
          </a:p>
        </p:txBody>
      </p:sp>
      <p:sp>
        <p:nvSpPr>
          <p:cNvPr id="6" name="TextBox 5"/>
          <p:cNvSpPr txBox="1"/>
          <p:nvPr/>
        </p:nvSpPr>
        <p:spPr>
          <a:xfrm>
            <a:off x="8221017" y="5538773"/>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设置子</a:t>
            </a:r>
            <a:r>
              <a:rPr lang="zh-CN" altLang="en-US" dirty="0" smtClean="0">
                <a:latin typeface="楷体" pitchFamily="49" charset="-122"/>
                <a:ea typeface="楷体" pitchFamily="49" charset="-122"/>
              </a:rPr>
              <a:t>报表</a:t>
            </a:r>
            <a:r>
              <a:rPr lang="zh-CN" altLang="en-US" dirty="0">
                <a:latin typeface="楷体" pitchFamily="49" charset="-122"/>
                <a:ea typeface="楷体" pitchFamily="49" charset="-122"/>
              </a:rPr>
              <a:t>的边框样式</a:t>
            </a:r>
            <a:endParaRPr lang="en-US" altLang="zh-CN" dirty="0" smtClean="0">
              <a:latin typeface="楷体" pitchFamily="49" charset="-122"/>
              <a:ea typeface="楷体"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462" y="1514694"/>
            <a:ext cx="1562100"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055295"/>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803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）选中子报表控件中处于“报表页眉”区域的“学生</a:t>
            </a:r>
            <a:r>
              <a:rPr lang="en-US" altLang="zh-CN" sz="2400" dirty="0">
                <a:latin typeface="宋体" pitchFamily="2" charset="-122"/>
                <a:ea typeface="宋体" pitchFamily="2" charset="-122"/>
              </a:rPr>
              <a:t>ID”</a:t>
            </a:r>
            <a:r>
              <a:rPr lang="zh-CN" altLang="en-US" sz="2400" dirty="0" smtClean="0">
                <a:latin typeface="宋体" pitchFamily="2" charset="-122"/>
                <a:ea typeface="宋体" pitchFamily="2" charset="-122"/>
              </a:rPr>
              <a:t>标签</a:t>
            </a:r>
            <a:r>
              <a:rPr lang="zh-CN" altLang="en-US" sz="2400" dirty="0">
                <a:latin typeface="宋体" pitchFamily="2" charset="-122"/>
                <a:ea typeface="宋体" pitchFamily="2" charset="-122"/>
              </a:rPr>
              <a:t>，打开“属性表”，从“属性表”的顶部可以看到，所选内容</a:t>
            </a:r>
            <a:r>
              <a:rPr lang="zh-CN" altLang="en-US" sz="2400" dirty="0" smtClean="0">
                <a:latin typeface="宋体" pitchFamily="2" charset="-122"/>
                <a:ea typeface="宋体" pitchFamily="2" charset="-122"/>
              </a:rPr>
              <a:t>的类型</a:t>
            </a:r>
            <a:r>
              <a:rPr lang="zh-CN" altLang="en-US" sz="2400" dirty="0">
                <a:latin typeface="宋体" pitchFamily="2" charset="-122"/>
                <a:ea typeface="宋体" pitchFamily="2" charset="-122"/>
              </a:rPr>
              <a:t>为“标签”，在此处的名称为“学生</a:t>
            </a:r>
            <a:r>
              <a:rPr lang="en-US" altLang="zh-CN" sz="2400" dirty="0" err="1">
                <a:latin typeface="宋体" pitchFamily="2" charset="-122"/>
                <a:ea typeface="宋体" pitchFamily="2" charset="-122"/>
              </a:rPr>
              <a:t>ID_Label</a:t>
            </a:r>
            <a:r>
              <a:rPr lang="en-US" altLang="zh-CN" sz="2400" dirty="0">
                <a:latin typeface="宋体" pitchFamily="2" charset="-122"/>
                <a:ea typeface="宋体" pitchFamily="2" charset="-122"/>
              </a:rPr>
              <a:t>”</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）选中子报表控件中处于“主体”区域的“学生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文本框</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“属性表”，从“属性表”的顶部可以看到，所选内容的</a:t>
            </a:r>
            <a:r>
              <a:rPr lang="zh-CN" altLang="en-US" sz="2400" dirty="0" smtClean="0">
                <a:latin typeface="宋体" pitchFamily="2" charset="-122"/>
                <a:ea typeface="宋体" pitchFamily="2" charset="-122"/>
              </a:rPr>
              <a:t>类型为</a:t>
            </a:r>
            <a:r>
              <a:rPr lang="zh-CN" altLang="en-US" sz="2400" dirty="0">
                <a:latin typeface="宋体" pitchFamily="2" charset="-122"/>
                <a:ea typeface="宋体" pitchFamily="2" charset="-122"/>
              </a:rPr>
              <a:t>“文本框”，在此处的名称为“学生</a:t>
            </a:r>
            <a:r>
              <a:rPr lang="en-US" altLang="zh-CN" sz="2400" dirty="0">
                <a:latin typeface="宋体" pitchFamily="2" charset="-122"/>
                <a:ea typeface="宋体" pitchFamily="2" charset="-122"/>
              </a:rPr>
              <a:t>ID”</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val="1403679211"/>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80353"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）选中子报表控件对应的标签，打开“属性表”，从“属性表”的顶部可以看到</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选内容的类型为“标签”，在此处的名称为“学生详细信息</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成绩子报表”。</a:t>
            </a:r>
          </a:p>
        </p:txBody>
      </p:sp>
    </p:spTree>
    <p:extLst>
      <p:ext uri="{BB962C8B-B14F-4D97-AF65-F5344CB8AC3E}">
        <p14:creationId xmlns:p14="http://schemas.microsoft.com/office/powerpoint/2010/main" val="27454654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）测试报表整体设计效果</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）控件的添加和设置工作完成后，切换到“打印预览”视图，查看“学生详细</a:t>
            </a:r>
            <a:r>
              <a:rPr lang="zh-CN" altLang="en-US" sz="2400" dirty="0" smtClean="0">
                <a:latin typeface="宋体" pitchFamily="2" charset="-122"/>
                <a:ea typeface="宋体" pitchFamily="2" charset="-122"/>
              </a:rPr>
              <a:t>信息</a:t>
            </a:r>
            <a:r>
              <a:rPr lang="zh-CN" altLang="en-US" sz="2400" dirty="0">
                <a:latin typeface="宋体" pitchFamily="2" charset="-122"/>
                <a:ea typeface="宋体" pitchFamily="2" charset="-122"/>
              </a:rPr>
              <a:t>报表”的打印预览，如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555383" y="5538773"/>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查看报表的打印预览</a:t>
            </a:r>
            <a:endParaRPr lang="en-US" altLang="zh-CN" dirty="0" smtClean="0">
              <a:latin typeface="楷体" pitchFamily="49" charset="-122"/>
              <a:ea typeface="楷体" pitchFamily="49" charset="-122"/>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1851585"/>
            <a:ext cx="5400000" cy="368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5234352"/>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项目二十四 报表的创建与编辑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812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）在“打印预览”选项卡的“显示比例”组中单击“双页”按钮，原来单页显示</a:t>
            </a:r>
            <a:r>
              <a:rPr lang="zh-CN" altLang="en-US" sz="2400" dirty="0" smtClean="0">
                <a:latin typeface="宋体" pitchFamily="2" charset="-122"/>
                <a:ea typeface="宋体" pitchFamily="2" charset="-122"/>
              </a:rPr>
              <a:t>的报表</a:t>
            </a:r>
            <a:r>
              <a:rPr lang="zh-CN" altLang="en-US" sz="2400" dirty="0">
                <a:latin typeface="宋体" pitchFamily="2" charset="-122"/>
                <a:ea typeface="宋体" pitchFamily="2" charset="-122"/>
              </a:rPr>
              <a:t>在打印预览区域中呈现双页显示，报表的显示比例自动调整，如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555383" y="5538773"/>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查看报表的双页显示</a:t>
            </a:r>
            <a:endParaRPr lang="en-US" altLang="zh-CN" dirty="0" smtClean="0">
              <a:latin typeface="楷体" pitchFamily="49" charset="-122"/>
              <a:ea typeface="楷体" pitchFamily="49" charset="-122"/>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6462" y="1860023"/>
            <a:ext cx="5400000" cy="367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92312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93053"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）在“创建”选项卡中选择创建一个报表，则在“数据库工具”选项卡旁边将</a:t>
            </a:r>
            <a:r>
              <a:rPr lang="zh-CN" altLang="en-US" sz="2400" dirty="0" smtClean="0">
                <a:latin typeface="宋体" pitchFamily="2" charset="-122"/>
                <a:ea typeface="宋体" pitchFamily="2" charset="-122"/>
              </a:rPr>
              <a:t>显示一</a:t>
            </a:r>
            <a:r>
              <a:rPr lang="zh-CN" altLang="en-US" sz="2400" dirty="0">
                <a:latin typeface="宋体" pitchFamily="2" charset="-122"/>
                <a:ea typeface="宋体" pitchFamily="2" charset="-122"/>
              </a:rPr>
              <a:t>个名为“报表布局工具”的上下文选项卡，其中包含“设计”“排列”“格式”和</a:t>
            </a:r>
            <a:r>
              <a:rPr lang="zh-CN" altLang="en-US" sz="2400" dirty="0" smtClean="0">
                <a:latin typeface="宋体" pitchFamily="2" charset="-122"/>
                <a:ea typeface="宋体" pitchFamily="2" charset="-122"/>
              </a:rPr>
              <a:t>“页面设置”</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个子选项卡，功能区将显示仅当报表对象处于“布局视图”中时才能使用的命令</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4579807" y="5680782"/>
            <a:ext cx="341632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上下文选项卡（报表布局工具）</a:t>
            </a:r>
            <a:endParaRPr lang="en-US" altLang="zh-CN" dirty="0" smtClean="0">
              <a:latin typeface="楷体" pitchFamily="49" charset="-122"/>
              <a:ea typeface="楷体" pitchFamily="49"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7967" y="4441607"/>
            <a:ext cx="7200000" cy="11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45730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39907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）导航窗格</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）单击导航窗格顶部的“学生导航”按钮，选择“对象类型”选项，导航窗格中</a:t>
            </a:r>
            <a:r>
              <a:rPr lang="zh-CN" altLang="en-US" sz="2400" dirty="0" smtClean="0">
                <a:latin typeface="宋体" pitchFamily="2" charset="-122"/>
                <a:ea typeface="宋体" pitchFamily="2" charset="-122"/>
              </a:rPr>
              <a:t>的对象</a:t>
            </a:r>
            <a:r>
              <a:rPr lang="zh-CN" altLang="en-US" sz="2400" dirty="0">
                <a:latin typeface="宋体" pitchFamily="2" charset="-122"/>
                <a:ea typeface="宋体" pitchFamily="2" charset="-122"/>
              </a:rPr>
              <a:t>将会以不同的对象类型分组浏览，如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862556" y="5031947"/>
            <a:ext cx="3185487" cy="369332"/>
          </a:xfrm>
          <a:prstGeom prst="rect">
            <a:avLst/>
          </a:prstGeom>
          <a:noFill/>
        </p:spPr>
        <p:txBody>
          <a:bodyPr wrap="none" rtlCol="0">
            <a:spAutoFit/>
          </a:bodyPr>
          <a:lstStyle/>
          <a:p>
            <a:pPr algn="ctr"/>
            <a:r>
              <a:rPr lang="zh-CN" altLang="en-US" dirty="0">
                <a:latin typeface="楷体" pitchFamily="49" charset="-122"/>
                <a:ea typeface="楷体" pitchFamily="49" charset="-122"/>
              </a:rPr>
              <a:t>更改导航窗格对象的浏览类别</a:t>
            </a:r>
            <a:endParaRPr lang="en-US" altLang="zh-CN" dirty="0" smtClean="0">
              <a:latin typeface="楷体" pitchFamily="49" charset="-122"/>
              <a:ea typeface="楷体" pitchFamily="49" charset="-122"/>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5300" y="2259947"/>
            <a:ext cx="5760000" cy="27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3064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705753" cy="1200329"/>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）单击导航窗格右上角的“百叶窗开</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关”按钮，或按</a:t>
            </a:r>
            <a:r>
              <a:rPr lang="en-US" altLang="zh-CN" sz="2400" dirty="0">
                <a:latin typeface="宋体" pitchFamily="2" charset="-122"/>
                <a:ea typeface="宋体" pitchFamily="2" charset="-122"/>
              </a:rPr>
              <a:t>F11</a:t>
            </a:r>
            <a:r>
              <a:rPr lang="zh-CN" altLang="en-US" sz="2400" dirty="0">
                <a:latin typeface="宋体" pitchFamily="2" charset="-122"/>
                <a:ea typeface="宋体" pitchFamily="2" charset="-122"/>
              </a:rPr>
              <a:t>键，即可隐藏或显示</a:t>
            </a:r>
            <a:r>
              <a:rPr lang="zh-CN" altLang="en-US" sz="2400" dirty="0" smtClean="0">
                <a:latin typeface="宋体" pitchFamily="2" charset="-122"/>
                <a:ea typeface="宋体" pitchFamily="2" charset="-122"/>
              </a:rPr>
              <a:t>导航</a:t>
            </a:r>
            <a:r>
              <a:rPr lang="zh-CN" altLang="en-US" sz="2400" dirty="0">
                <a:latin typeface="宋体" pitchFamily="2" charset="-122"/>
                <a:ea typeface="宋体" pitchFamily="2" charset="-122"/>
              </a:rPr>
              <a:t>窗格，如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4010958" y="5084942"/>
            <a:ext cx="3877985" cy="646331"/>
          </a:xfrm>
          <a:prstGeom prst="rect">
            <a:avLst/>
          </a:prstGeom>
          <a:noFill/>
        </p:spPr>
        <p:txBody>
          <a:bodyPr wrap="none" rtlCol="0">
            <a:spAutoFit/>
          </a:bodyPr>
          <a:lstStyle/>
          <a:p>
            <a:pPr algn="ctr"/>
            <a:r>
              <a:rPr lang="zh-CN" altLang="en-US" dirty="0">
                <a:latin typeface="楷体" pitchFamily="49" charset="-122"/>
                <a:ea typeface="楷体" pitchFamily="49" charset="-122"/>
              </a:rPr>
              <a:t>隐藏或显示导航窗格</a:t>
            </a:r>
          </a:p>
          <a:p>
            <a:pPr algn="ctr"/>
            <a:r>
              <a:rPr lang="en-US" altLang="zh-CN" dirty="0">
                <a:latin typeface="楷体" pitchFamily="49" charset="-122"/>
                <a:ea typeface="楷体" pitchFamily="49" charset="-122"/>
              </a:rPr>
              <a:t>a</a:t>
            </a:r>
            <a:r>
              <a:rPr lang="zh-CN" altLang="en-US" dirty="0">
                <a:latin typeface="楷体" pitchFamily="49" charset="-122"/>
                <a:ea typeface="楷体" pitchFamily="49" charset="-122"/>
              </a:rPr>
              <a:t>）隐藏导航空格　</a:t>
            </a:r>
            <a:r>
              <a:rPr lang="en-US" altLang="zh-CN" dirty="0">
                <a:latin typeface="楷体" pitchFamily="49" charset="-122"/>
                <a:ea typeface="楷体" pitchFamily="49" charset="-122"/>
              </a:rPr>
              <a:t>b</a:t>
            </a:r>
            <a:r>
              <a:rPr lang="zh-CN" altLang="en-US" dirty="0">
                <a:latin typeface="楷体" pitchFamily="49" charset="-122"/>
                <a:ea typeface="楷体" pitchFamily="49" charset="-122"/>
              </a:rPr>
              <a:t>）显示导航窗格</a:t>
            </a:r>
            <a:endParaRPr lang="en-US" altLang="zh-CN" dirty="0" smtClean="0">
              <a:latin typeface="楷体" pitchFamily="49" charset="-122"/>
              <a:ea typeface="楷体" pitchFamily="49" charset="-122"/>
            </a:endParaRP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1016" y="3701858"/>
            <a:ext cx="6818604" cy="138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6167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dirty="0"/>
          </a:p>
        </p:txBody>
      </p:sp>
      <p:sp>
        <p:nvSpPr>
          <p:cNvPr id="6" name="标题 1"/>
          <p:cNvSpPr>
            <a:spLocks noGrp="1"/>
          </p:cNvSpPr>
          <p:nvPr>
            <p:ph type="title"/>
          </p:nvPr>
        </p:nvSpPr>
        <p:spPr>
          <a:xfrm>
            <a:off x="2692400" y="1682601"/>
            <a:ext cx="7336466" cy="3448199"/>
          </a:xfrm>
        </p:spPr>
        <p:txBody>
          <a:bodyPr anchor="t">
            <a:noAutofit/>
          </a:bodyPr>
          <a:lstStyle/>
          <a:p>
            <a:pPr>
              <a:lnSpc>
                <a:spcPct val="150000"/>
              </a:lnSpc>
            </a:pPr>
            <a:r>
              <a:rPr lang="zh-CN" altLang="en-US" sz="3200" dirty="0">
                <a:solidFill>
                  <a:srgbClr val="FF0000"/>
                </a:solidFill>
                <a:latin typeface="黑体" pitchFamily="49" charset="-122"/>
                <a:ea typeface="黑体" pitchFamily="49" charset="-122"/>
                <a:hlinkClick r:id="rId2" action="ppaction://hlinksldjump"/>
              </a:rPr>
              <a:t>项目二十一 </a:t>
            </a:r>
            <a:r>
              <a:rPr lang="en-US" altLang="zh-CN" sz="3200" dirty="0" smtClean="0">
                <a:solidFill>
                  <a:srgbClr val="FF0000"/>
                </a:solidFill>
                <a:latin typeface="黑体" pitchFamily="49" charset="-122"/>
                <a:ea typeface="黑体" pitchFamily="49" charset="-122"/>
                <a:hlinkClick r:id="rId2" action="ppaction://hlinksldjump"/>
              </a:rPr>
              <a:t>Access </a:t>
            </a:r>
            <a:r>
              <a:rPr lang="en-US" altLang="zh-CN" sz="3200" dirty="0">
                <a:solidFill>
                  <a:srgbClr val="FF0000"/>
                </a:solidFill>
                <a:latin typeface="黑体" pitchFamily="49" charset="-122"/>
                <a:ea typeface="黑体" pitchFamily="49" charset="-122"/>
                <a:hlinkClick r:id="rId2" action="ppaction://hlinksldjump"/>
              </a:rPr>
              <a:t>2010</a:t>
            </a:r>
            <a:r>
              <a:rPr lang="zh-CN" altLang="en-US" sz="3200" dirty="0">
                <a:solidFill>
                  <a:srgbClr val="FF0000"/>
                </a:solidFill>
                <a:latin typeface="黑体" pitchFamily="49" charset="-122"/>
                <a:ea typeface="黑体" pitchFamily="49" charset="-122"/>
                <a:hlinkClick r:id="rId2" action="ppaction://hlinksldjump"/>
              </a:rPr>
              <a:t>的基本</a:t>
            </a:r>
            <a:r>
              <a:rPr lang="zh-CN" altLang="en-US" sz="3200" dirty="0" smtClean="0">
                <a:solidFill>
                  <a:srgbClr val="FF0000"/>
                </a:solidFill>
                <a:latin typeface="黑体" pitchFamily="49" charset="-122"/>
                <a:ea typeface="黑体" pitchFamily="49" charset="-122"/>
                <a:hlinkClick r:id="rId2" action="ppaction://hlinksldjump"/>
              </a:rPr>
              <a:t>操作</a:t>
            </a:r>
            <a:r>
              <a:rPr lang="en-US" altLang="zh-CN" sz="3200" dirty="0" smtClean="0">
                <a:solidFill>
                  <a:srgbClr val="FF0000"/>
                </a:solidFill>
                <a:latin typeface="黑体" pitchFamily="49" charset="-122"/>
                <a:ea typeface="黑体" pitchFamily="49" charset="-122"/>
                <a:hlinkClick r:id="rId2" action="ppaction://hlinksldjump"/>
              </a:rPr>
              <a:t/>
            </a:r>
            <a:br>
              <a:rPr lang="en-US" altLang="zh-CN" sz="3200" dirty="0" smtClean="0">
                <a:solidFill>
                  <a:srgbClr val="FF0000"/>
                </a:solidFill>
                <a:latin typeface="黑体" pitchFamily="49" charset="-122"/>
                <a:ea typeface="黑体" pitchFamily="49" charset="-122"/>
                <a:hlinkClick r:id="rId2" action="ppaction://hlinksldjump"/>
              </a:rPr>
            </a:br>
            <a:r>
              <a:rPr lang="zh-CN" altLang="en-US" sz="3200" dirty="0">
                <a:solidFill>
                  <a:srgbClr val="FF0000"/>
                </a:solidFill>
                <a:latin typeface="黑体" pitchFamily="49" charset="-122"/>
                <a:ea typeface="黑体" pitchFamily="49" charset="-122"/>
                <a:hlinkClick r:id="rId3" action="ppaction://hlinksldjump"/>
              </a:rPr>
              <a:t>项目二十二 数据库表的创建与</a:t>
            </a:r>
            <a:r>
              <a:rPr lang="zh-CN" altLang="en-US" sz="3200" dirty="0" smtClean="0">
                <a:solidFill>
                  <a:srgbClr val="FF0000"/>
                </a:solidFill>
                <a:latin typeface="黑体" pitchFamily="49" charset="-122"/>
                <a:ea typeface="黑体" pitchFamily="49" charset="-122"/>
                <a:hlinkClick r:id="rId3" action="ppaction://hlinksldjump"/>
              </a:rPr>
              <a:t>查询</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4" action="ppaction://hlinksldjump"/>
              </a:rPr>
              <a:t>项目二十三 窗体的创建与</a:t>
            </a:r>
            <a:r>
              <a:rPr lang="zh-CN" altLang="en-US" sz="3200" dirty="0" smtClean="0">
                <a:solidFill>
                  <a:srgbClr val="FF0000"/>
                </a:solidFill>
                <a:latin typeface="黑体" pitchFamily="49" charset="-122"/>
                <a:ea typeface="黑体" pitchFamily="49" charset="-122"/>
                <a:hlinkClick r:id="rId4" action="ppaction://hlinksldjump"/>
              </a:rPr>
              <a:t>编辑</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5" action="ppaction://hlinksldjump"/>
              </a:rPr>
              <a:t>项目二十四 报表的创建与编辑</a:t>
            </a:r>
            <a:endParaRPr lang="en-US" altLang="zh-CN" sz="32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7167765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46892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）选项卡式文档</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）单击各文档对象标签可以切换为不同的对象视图。</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）用鼠标右键单击文档对象标签，可以在弹出的快捷菜单中选择将要执行的操作</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6350907" y="5202814"/>
            <a:ext cx="5032147"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通过快捷菜单选择要对选项卡式文档执行的操作</a:t>
            </a:r>
            <a:endParaRPr lang="en-US" altLang="zh-CN" dirty="0" smtClean="0">
              <a:latin typeface="楷体" pitchFamily="49" charset="-122"/>
              <a:ea typeface="楷体" pitchFamily="49"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7363" y="2161923"/>
            <a:ext cx="4059237" cy="3040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9961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705753" cy="2308324"/>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1. Access </a:t>
            </a:r>
            <a:r>
              <a:rPr lang="en-US" altLang="zh-CN" sz="2400" dirty="0">
                <a:solidFill>
                  <a:srgbClr val="FF0000"/>
                </a:solidFill>
                <a:latin typeface="宋体" pitchFamily="2" charset="-122"/>
                <a:ea typeface="宋体" pitchFamily="2" charset="-122"/>
              </a:rPr>
              <a:t>2010</a:t>
            </a:r>
            <a:r>
              <a:rPr lang="zh-CN" altLang="en-US" sz="2400" dirty="0">
                <a:solidFill>
                  <a:srgbClr val="FF0000"/>
                </a:solidFill>
                <a:latin typeface="宋体" pitchFamily="2" charset="-122"/>
                <a:ea typeface="宋体" pitchFamily="2" charset="-122"/>
              </a:rPr>
              <a:t>的启动</a:t>
            </a:r>
            <a:r>
              <a:rPr lang="zh-CN" altLang="en-US" sz="2400" dirty="0" smtClean="0">
                <a:solidFill>
                  <a:srgbClr val="FF0000"/>
                </a:solidFill>
                <a:latin typeface="宋体" pitchFamily="2" charset="-122"/>
                <a:ea typeface="宋体" pitchFamily="2" charset="-122"/>
              </a:rPr>
              <a:t>方法</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）通过“开始”菜单启动</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）通过桌面快捷方式启动</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）通过打开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数据文件启动。</a:t>
            </a:r>
          </a:p>
        </p:txBody>
      </p:sp>
    </p:spTree>
    <p:extLst>
      <p:ext uri="{BB962C8B-B14F-4D97-AF65-F5344CB8AC3E}">
        <p14:creationId xmlns:p14="http://schemas.microsoft.com/office/powerpoint/2010/main" val="7496226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8" y="1937787"/>
            <a:ext cx="4852876"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 Access</a:t>
            </a:r>
            <a:r>
              <a:rPr lang="zh-CN" altLang="en-US" sz="2400" dirty="0">
                <a:solidFill>
                  <a:srgbClr val="FF0000"/>
                </a:solidFill>
                <a:latin typeface="宋体" pitchFamily="2" charset="-122"/>
                <a:ea typeface="宋体" pitchFamily="2" charset="-122"/>
              </a:rPr>
              <a:t>数据库的</a:t>
            </a:r>
            <a:r>
              <a:rPr lang="zh-CN" altLang="en-US" sz="2400" dirty="0" smtClean="0">
                <a:solidFill>
                  <a:srgbClr val="FF0000"/>
                </a:solidFill>
                <a:latin typeface="宋体" pitchFamily="2" charset="-122"/>
                <a:ea typeface="宋体" pitchFamily="2" charset="-122"/>
              </a:rPr>
              <a:t>创建</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）创建空白数据库</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示。单击 “创建”按钮，将创建新的数据库 “学生</a:t>
            </a:r>
            <a:r>
              <a:rPr lang="zh-CN" altLang="en-US" sz="2400" dirty="0" smtClean="0">
                <a:latin typeface="宋体" pitchFamily="2" charset="-122"/>
                <a:ea typeface="宋体" pitchFamily="2" charset="-122"/>
              </a:rPr>
              <a:t>信息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，并且在数据表视图中打开一个新的空数据库表，如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13638" y="1672652"/>
            <a:ext cx="2700000" cy="181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3638" y="4085706"/>
            <a:ext cx="2700000" cy="1607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386310" y="3486584"/>
            <a:ext cx="295465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创建</a:t>
            </a:r>
            <a:r>
              <a:rPr lang="zh-CN" altLang="en-US" dirty="0">
                <a:latin typeface="楷体" pitchFamily="49" charset="-122"/>
                <a:ea typeface="楷体" pitchFamily="49" charset="-122"/>
              </a:rPr>
              <a:t>“学生信息”数据库</a:t>
            </a:r>
            <a:endParaRPr lang="en-US" altLang="zh-CN" dirty="0" smtClean="0">
              <a:latin typeface="楷体" pitchFamily="49" charset="-122"/>
              <a:ea typeface="楷体" pitchFamily="49" charset="-122"/>
            </a:endParaRPr>
          </a:p>
        </p:txBody>
      </p:sp>
      <p:sp>
        <p:nvSpPr>
          <p:cNvPr id="9" name="TextBox 8"/>
          <p:cNvSpPr txBox="1"/>
          <p:nvPr/>
        </p:nvSpPr>
        <p:spPr>
          <a:xfrm>
            <a:off x="7386310" y="5693017"/>
            <a:ext cx="295465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打开“学生信息”数据库</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40949291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8" y="1937787"/>
            <a:ext cx="4852876"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）使用本地模板创建新数据库</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 “主页”中单击 “样本模板”图标，在 “样本模板”中选择 “学生”模板，</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9" name="TextBox 8"/>
          <p:cNvSpPr txBox="1"/>
          <p:nvPr/>
        </p:nvSpPr>
        <p:spPr>
          <a:xfrm>
            <a:off x="7155478" y="5588808"/>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由样本模板“学生”创建数据库</a:t>
            </a:r>
            <a:endParaRPr lang="en-US" altLang="zh-CN" dirty="0" smtClean="0">
              <a:latin typeface="楷体" pitchFamily="49" charset="-122"/>
              <a:ea typeface="楷体"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3638" y="2611463"/>
            <a:ext cx="4680000" cy="297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3279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8" y="1937787"/>
            <a:ext cx="4852876"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 “新建”窗口右侧的 “文件名”文本框中输入文件名，单击 “创建”按钮，</a:t>
            </a:r>
            <a:r>
              <a:rPr lang="zh-CN" altLang="en-US" sz="2400" dirty="0" smtClean="0">
                <a:latin typeface="宋体" pitchFamily="2" charset="-122"/>
                <a:ea typeface="宋体" pitchFamily="2" charset="-122"/>
              </a:rPr>
              <a:t>创建</a:t>
            </a:r>
            <a:r>
              <a:rPr lang="zh-CN" altLang="en-US" sz="2400" dirty="0">
                <a:latin typeface="宋体" pitchFamily="2" charset="-122"/>
                <a:ea typeface="宋体" pitchFamily="2" charset="-122"/>
              </a:rPr>
              <a:t>好后，打开由样本模板 “学生”创建的 “学生”数据库</a:t>
            </a:r>
            <a:r>
              <a:rPr lang="zh-CN" altLang="en-US" sz="2400" dirty="0" smtClean="0">
                <a:latin typeface="宋体" pitchFamily="2" charset="-122"/>
                <a:ea typeface="宋体" pitchFamily="2" charset="-122"/>
              </a:rPr>
              <a:t>（右图。</a:t>
            </a:r>
            <a:endParaRPr lang="zh-CN" altLang="en-US" sz="2400" dirty="0">
              <a:latin typeface="宋体" pitchFamily="2" charset="-122"/>
              <a:ea typeface="宋体" pitchFamily="2" charset="-122"/>
            </a:endParaRPr>
          </a:p>
        </p:txBody>
      </p:sp>
      <p:sp>
        <p:nvSpPr>
          <p:cNvPr id="9" name="TextBox 8"/>
          <p:cNvSpPr txBox="1"/>
          <p:nvPr/>
        </p:nvSpPr>
        <p:spPr>
          <a:xfrm>
            <a:off x="6347565" y="5588808"/>
            <a:ext cx="5032147"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打开由样本模板“学生”创建的“学生”数据库</a:t>
            </a:r>
            <a:endParaRPr lang="en-US" altLang="zh-CN" dirty="0" smtClean="0">
              <a:latin typeface="楷体" pitchFamily="49" charset="-122"/>
              <a:ea typeface="楷体" pitchFamily="49"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3638" y="2467047"/>
            <a:ext cx="4680000" cy="3121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62910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22.1 </a:t>
            </a:r>
            <a:r>
              <a:rPr lang="zh-CN" altLang="en-US" sz="2800" dirty="0">
                <a:solidFill>
                  <a:schemeClr val="bg1"/>
                </a:solidFill>
                <a:latin typeface="宋体" pitchFamily="2" charset="-122"/>
                <a:ea typeface="宋体" pitchFamily="2" charset="-122"/>
              </a:rPr>
              <a:t>创建学生信息表</a:t>
            </a:r>
          </a:p>
        </p:txBody>
      </p:sp>
      <p:sp>
        <p:nvSpPr>
          <p:cNvPr id="5" name="TextBox 4"/>
          <p:cNvSpPr txBox="1"/>
          <p:nvPr/>
        </p:nvSpPr>
        <p:spPr>
          <a:xfrm>
            <a:off x="1092554" y="2673721"/>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22.2 </a:t>
            </a:r>
            <a:r>
              <a:rPr lang="zh-CN" altLang="en-US" sz="2800" dirty="0">
                <a:solidFill>
                  <a:schemeClr val="bg1"/>
                </a:solidFill>
                <a:latin typeface="宋体" pitchFamily="2" charset="-122"/>
                <a:ea typeface="宋体" pitchFamily="2" charset="-122"/>
              </a:rPr>
              <a:t>设计学生信息表</a:t>
            </a:r>
          </a:p>
        </p:txBody>
      </p:sp>
      <p:sp>
        <p:nvSpPr>
          <p:cNvPr id="7" name="TextBox 6"/>
          <p:cNvSpPr txBox="1"/>
          <p:nvPr/>
        </p:nvSpPr>
        <p:spPr>
          <a:xfrm>
            <a:off x="1092554" y="3562721"/>
            <a:ext cx="4134465"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22.3 </a:t>
            </a:r>
            <a:r>
              <a:rPr lang="zh-CN" altLang="en-US" sz="2800" dirty="0">
                <a:solidFill>
                  <a:schemeClr val="bg1"/>
                </a:solidFill>
                <a:latin typeface="宋体" pitchFamily="2" charset="-122"/>
                <a:ea typeface="宋体" pitchFamily="2" charset="-122"/>
              </a:rPr>
              <a:t>查询学生信息</a:t>
            </a:r>
          </a:p>
        </p:txBody>
      </p:sp>
    </p:spTree>
    <p:extLst>
      <p:ext uri="{BB962C8B-B14F-4D97-AF65-F5344CB8AC3E}">
        <p14:creationId xmlns:p14="http://schemas.microsoft.com/office/powerpoint/2010/main" val="42717841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7" name="TextBox 6"/>
          <p:cNvSpPr txBox="1"/>
          <p:nvPr/>
        </p:nvSpPr>
        <p:spPr>
          <a:xfrm>
            <a:off x="1190847" y="2807828"/>
            <a:ext cx="9792839"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了解表的基本功能。</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掌握表的创建方法。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掌握表的基本操作方法。</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数据导入的操作方法。</a:t>
            </a:r>
          </a:p>
        </p:txBody>
      </p:sp>
      <p:sp>
        <p:nvSpPr>
          <p:cNvPr id="9" name="TextBox 8"/>
          <p:cNvSpPr txBox="1"/>
          <p:nvPr/>
        </p:nvSpPr>
        <p:spPr>
          <a:xfrm>
            <a:off x="1092554" y="1410442"/>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22.1 </a:t>
            </a:r>
            <a:r>
              <a:rPr lang="zh-CN" altLang="en-US" sz="2800" dirty="0">
                <a:solidFill>
                  <a:schemeClr val="bg1"/>
                </a:solidFill>
                <a:latin typeface="宋体" pitchFamily="2" charset="-122"/>
                <a:ea typeface="宋体" pitchFamily="2" charset="-122"/>
              </a:rPr>
              <a:t>创建学生信息表</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409199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数据库是用表对象来存储和管理数据的，本任务将学习使用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管理</a:t>
            </a:r>
            <a:r>
              <a:rPr lang="zh-CN" altLang="en-US" sz="2400" dirty="0" smtClean="0">
                <a:latin typeface="宋体" pitchFamily="2" charset="-122"/>
                <a:ea typeface="宋体" pitchFamily="2" charset="-122"/>
              </a:rPr>
              <a:t>数据</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首先创建新的数据库表，如创建 “学生信息”表来存储有关学生的信息，然后</a:t>
            </a:r>
            <a:r>
              <a:rPr lang="zh-CN" altLang="en-US" sz="2400" dirty="0" smtClean="0">
                <a:latin typeface="宋体" pitchFamily="2" charset="-122"/>
                <a:ea typeface="宋体" pitchFamily="2" charset="-122"/>
              </a:rPr>
              <a:t>将“同学录”</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工作表导入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数据库的表中，以便将来更好地利用</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当</a:t>
            </a:r>
            <a:r>
              <a:rPr lang="zh-CN" altLang="en-US" sz="2400" dirty="0">
                <a:latin typeface="宋体" pitchFamily="2" charset="-122"/>
                <a:ea typeface="宋体" pitchFamily="2" charset="-122"/>
              </a:rPr>
              <a:t>数据的数量和类型都比较多，而且相互之间存在联系时，便应考虑使用 </a:t>
            </a:r>
            <a:r>
              <a:rPr lang="en-US" altLang="zh-CN" sz="2400" dirty="0">
                <a:latin typeface="宋体" pitchFamily="2" charset="-122"/>
                <a:ea typeface="宋体" pitchFamily="2" charset="-122"/>
              </a:rPr>
              <a:t>Access</a:t>
            </a:r>
            <a:r>
              <a:rPr lang="zh-CN" altLang="en-US" sz="2400" dirty="0" smtClean="0">
                <a:latin typeface="宋体" pitchFamily="2" charset="-122"/>
                <a:ea typeface="宋体" pitchFamily="2" charset="-122"/>
              </a:rPr>
              <a:t>代替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来管理数据了。</a:t>
            </a:r>
          </a:p>
        </p:txBody>
      </p:sp>
    </p:spTree>
    <p:extLst>
      <p:ext uri="{BB962C8B-B14F-4D97-AF65-F5344CB8AC3E}">
        <p14:creationId xmlns:p14="http://schemas.microsoft.com/office/powerpoint/2010/main" val="8298383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Access 2010</a:t>
            </a:r>
            <a:r>
              <a:rPr lang="zh-CN" altLang="en-US" sz="2400" dirty="0">
                <a:latin typeface="宋体" pitchFamily="2" charset="-122"/>
                <a:ea typeface="宋体" pitchFamily="2" charset="-122"/>
              </a:rPr>
              <a:t>和 </a:t>
            </a:r>
            <a:r>
              <a:rPr lang="en-US" altLang="zh-CN" sz="2400" dirty="0">
                <a:latin typeface="宋体" pitchFamily="2" charset="-122"/>
                <a:ea typeface="宋体" pitchFamily="2" charset="-122"/>
              </a:rPr>
              <a:t>Excel 2010</a:t>
            </a:r>
            <a:r>
              <a:rPr lang="zh-CN" altLang="en-US" sz="2400" dirty="0">
                <a:latin typeface="宋体" pitchFamily="2" charset="-122"/>
                <a:ea typeface="宋体" pitchFamily="2" charset="-122"/>
              </a:rPr>
              <a:t>有许多相似的地方，可以使用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或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管理数据</a:t>
            </a:r>
            <a:r>
              <a:rPr lang="zh-CN" altLang="en-US" sz="2400" dirty="0" smtClean="0">
                <a:latin typeface="宋体" pitchFamily="2" charset="-122"/>
                <a:ea typeface="宋体" pitchFamily="2" charset="-122"/>
              </a:rPr>
              <a:t>。这</a:t>
            </a:r>
            <a:r>
              <a:rPr lang="zh-CN" altLang="en-US" sz="2400" dirty="0">
                <a:latin typeface="宋体" pitchFamily="2" charset="-122"/>
                <a:ea typeface="宋体" pitchFamily="2" charset="-122"/>
              </a:rPr>
              <a:t>两个程序都按照列（即字段）组织数据，而列存储特定类型（也称为字段数据类型</a:t>
            </a:r>
            <a:r>
              <a:rPr lang="zh-CN" altLang="en-US" sz="2400" dirty="0" smtClean="0">
                <a:latin typeface="宋体" pitchFamily="2" charset="-122"/>
                <a:ea typeface="宋体" pitchFamily="2" charset="-122"/>
              </a:rPr>
              <a:t>）的</a:t>
            </a:r>
            <a:r>
              <a:rPr lang="zh-CN" altLang="en-US" sz="2400" dirty="0">
                <a:latin typeface="宋体" pitchFamily="2" charset="-122"/>
                <a:ea typeface="宋体" pitchFamily="2" charset="-122"/>
              </a:rPr>
              <a:t>信息。每列顶部的第一个单元格用作该列的标签。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和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在术语上有一点</a:t>
            </a:r>
            <a:r>
              <a:rPr lang="zh-CN" altLang="en-US" sz="2400" dirty="0" smtClean="0">
                <a:latin typeface="宋体" pitchFamily="2" charset="-122"/>
                <a:ea typeface="宋体" pitchFamily="2" charset="-122"/>
              </a:rPr>
              <a:t>不同</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中的行在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中称为记录。</a:t>
            </a:r>
          </a:p>
        </p:txBody>
      </p:sp>
    </p:spTree>
    <p:extLst>
      <p:ext uri="{BB962C8B-B14F-4D97-AF65-F5344CB8AC3E}">
        <p14:creationId xmlns:p14="http://schemas.microsoft.com/office/powerpoint/2010/main" val="23476420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创建</a:t>
            </a:r>
            <a:r>
              <a:rPr lang="zh-CN" altLang="en-US" sz="2400" dirty="0" smtClean="0">
                <a:solidFill>
                  <a:srgbClr val="FF0000"/>
                </a:solidFill>
                <a:latin typeface="宋体" pitchFamily="2" charset="-122"/>
                <a:ea typeface="宋体" pitchFamily="2" charset="-122"/>
              </a:rPr>
              <a:t>表</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）新建空数据库，命名为“学生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，保存路径为桌面，系统将自动插入新</a:t>
            </a:r>
            <a:r>
              <a:rPr lang="zh-CN" altLang="en-US" sz="2400" dirty="0" smtClean="0">
                <a:latin typeface="宋体" pitchFamily="2" charset="-122"/>
                <a:ea typeface="宋体" pitchFamily="2" charset="-122"/>
              </a:rPr>
              <a:t>的空</a:t>
            </a:r>
            <a:r>
              <a:rPr lang="zh-CN" altLang="en-US" sz="2400" dirty="0">
                <a:latin typeface="宋体" pitchFamily="2" charset="-122"/>
                <a:ea typeface="宋体" pitchFamily="2" charset="-122"/>
              </a:rPr>
              <a:t>表“表</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5970874" y="5588808"/>
            <a:ext cx="433965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在新的空数据库中创建新的空表“表 </a:t>
            </a:r>
            <a:r>
              <a:rPr lang="en-US" altLang="zh-CN" dirty="0">
                <a:latin typeface="楷体" pitchFamily="49" charset="-122"/>
                <a:ea typeface="楷体" pitchFamily="49" charset="-122"/>
              </a:rPr>
              <a:t>1”</a:t>
            </a:r>
            <a:endParaRPr lang="en-US" altLang="zh-CN" dirty="0" smtClean="0">
              <a:latin typeface="楷体" pitchFamily="49" charset="-122"/>
              <a:ea typeface="楷体" pitchFamily="49" charset="-122"/>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663" y="2293158"/>
            <a:ext cx="5172075"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8507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79047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21 Access 2010</a:t>
            </a:r>
            <a:r>
              <a:rPr lang="zh-CN" altLang="en-US" sz="2800" dirty="0">
                <a:solidFill>
                  <a:schemeClr val="bg1"/>
                </a:solidFill>
                <a:latin typeface="宋体" pitchFamily="2" charset="-122"/>
                <a:ea typeface="宋体" pitchFamily="2" charset="-122"/>
              </a:rPr>
              <a:t>的基本功能及数据库的创建</a:t>
            </a:r>
          </a:p>
        </p:txBody>
      </p:sp>
    </p:spTree>
    <p:extLst>
      <p:ext uri="{BB962C8B-B14F-4D97-AF65-F5344CB8AC3E}">
        <p14:creationId xmlns:p14="http://schemas.microsoft.com/office/powerpoint/2010/main" val="18057480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）用鼠标右键单击选项卡文档区域的“表</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标签，选择“保存”选项，在弹出</a:t>
            </a:r>
            <a:r>
              <a:rPr lang="zh-CN" altLang="en-US" sz="2400" dirty="0" smtClean="0">
                <a:latin typeface="宋体" pitchFamily="2" charset="-122"/>
                <a:ea typeface="宋体" pitchFamily="2" charset="-122"/>
              </a:rPr>
              <a:t>的“另存为”</a:t>
            </a:r>
            <a:r>
              <a:rPr lang="zh-CN" altLang="en-US" sz="2400" dirty="0">
                <a:latin typeface="宋体" pitchFamily="2" charset="-122"/>
                <a:ea typeface="宋体" pitchFamily="2" charset="-122"/>
              </a:rPr>
              <a:t>对话框中将“表名称”更改为“学生”，如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173604" y="558880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更改表名称为“学生”</a:t>
            </a:r>
            <a:endParaRPr lang="en-US" altLang="zh-CN" dirty="0" smtClean="0">
              <a:latin typeface="楷体" pitchFamily="49" charset="-122"/>
              <a:ea typeface="楷体"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6861" y="2359833"/>
            <a:ext cx="60864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88403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）单击“确定”按钮，“学生”空表创建完成，如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173604" y="558880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“学生”空表创建完成</a:t>
            </a:r>
            <a:endParaRPr lang="en-US" altLang="zh-CN" dirty="0" smtClean="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0099" y="2343863"/>
            <a:ext cx="6120000" cy="3244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60268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表的基本</a:t>
            </a:r>
            <a:r>
              <a:rPr lang="zh-CN" altLang="en-US" sz="2400" dirty="0" smtClean="0">
                <a:solidFill>
                  <a:srgbClr val="FF0000"/>
                </a:solidFill>
                <a:latin typeface="宋体" pitchFamily="2" charset="-122"/>
                <a:ea typeface="宋体" pitchFamily="2" charset="-122"/>
              </a:rPr>
              <a:t>操作</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）打开表</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）关闭表。用鼠标右键单击选项卡文档区域的“学生”标签，选择“关闭”选项</a:t>
            </a:r>
            <a:r>
              <a:rPr lang="zh-CN" altLang="en-US" sz="2400" dirty="0" smtClean="0">
                <a:latin typeface="宋体" pitchFamily="2" charset="-122"/>
                <a:ea typeface="宋体" pitchFamily="2" charset="-122"/>
              </a:rPr>
              <a:t>，即</a:t>
            </a:r>
            <a:r>
              <a:rPr lang="zh-CN" altLang="en-US" sz="2400" dirty="0">
                <a:latin typeface="宋体" pitchFamily="2" charset="-122"/>
                <a:ea typeface="宋体" pitchFamily="2" charset="-122"/>
              </a:rPr>
              <a:t>可关闭“学生”表，如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317123" y="5588808"/>
            <a:ext cx="3647152"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在选项卡文档区域关闭“学生”表</a:t>
            </a:r>
            <a:endParaRPr lang="en-US" altLang="zh-CN" dirty="0" smtClean="0">
              <a:latin typeface="楷体" pitchFamily="49" charset="-122"/>
              <a:ea typeface="楷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7461" y="2359833"/>
            <a:ext cx="60864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68052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8764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）保存表</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）删除表。用鼠标右键单击导航窗格中的“学生”标签，选择“删除”选项。如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058186" y="5588808"/>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删除表时弹出提示对话框</a:t>
            </a:r>
            <a:endParaRPr lang="en-US" altLang="zh-CN" dirty="0" smtClean="0">
              <a:latin typeface="楷体" pitchFamily="49" charset="-122"/>
              <a:ea typeface="楷体"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6861" y="2359833"/>
            <a:ext cx="60864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1382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02553"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）复制或剪切表</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执行</a:t>
            </a:r>
            <a:r>
              <a:rPr lang="zh-CN" altLang="en-US" sz="2400" dirty="0">
                <a:latin typeface="宋体" pitchFamily="2" charset="-122"/>
                <a:ea typeface="宋体" pitchFamily="2" charset="-122"/>
              </a:rPr>
              <a:t>剪切操作后，在导航窗格中，“学生”表已消失不见，因为剪切表意味着复制</a:t>
            </a:r>
            <a:r>
              <a:rPr lang="zh-CN" altLang="en-US" sz="2400" dirty="0" smtClean="0">
                <a:latin typeface="宋体" pitchFamily="2" charset="-122"/>
                <a:ea typeface="宋体" pitchFamily="2" charset="-122"/>
              </a:rPr>
              <a:t>该表</a:t>
            </a:r>
            <a:r>
              <a:rPr lang="zh-CN" altLang="en-US" sz="2400" dirty="0">
                <a:latin typeface="宋体" pitchFamily="2" charset="-122"/>
                <a:ea typeface="宋体" pitchFamily="2" charset="-122"/>
              </a:rPr>
              <a:t>的同时将该表从数据库中删除，如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4630617" y="5281838"/>
            <a:ext cx="3185487"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“学生”表被剪切后不再显示</a:t>
            </a:r>
            <a:endParaRPr lang="en-US" altLang="zh-CN" dirty="0" smtClean="0">
              <a:latin typeface="楷体" pitchFamily="49" charset="-122"/>
              <a:ea typeface="楷体"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7349" y="4081435"/>
            <a:ext cx="7812025" cy="118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401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53353"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6</a:t>
            </a:r>
            <a:r>
              <a:rPr lang="zh-CN" altLang="en-US" sz="2400" dirty="0">
                <a:latin typeface="宋体" pitchFamily="2" charset="-122"/>
                <a:ea typeface="宋体" pitchFamily="2" charset="-122"/>
              </a:rPr>
              <a:t>）粘贴表</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7</a:t>
            </a:r>
            <a:r>
              <a:rPr lang="zh-CN" altLang="en-US" sz="2400" dirty="0">
                <a:latin typeface="宋体" pitchFamily="2" charset="-122"/>
                <a:ea typeface="宋体" pitchFamily="2" charset="-122"/>
              </a:rPr>
              <a:t>）重命名。用鼠标右键单击导航窗格中的 “学生”标签，在弹出的快捷菜单中</a:t>
            </a:r>
            <a:r>
              <a:rPr lang="zh-CN" altLang="en-US" sz="2400" dirty="0" smtClean="0">
                <a:latin typeface="宋体" pitchFamily="2" charset="-122"/>
                <a:ea typeface="宋体" pitchFamily="2" charset="-122"/>
              </a:rPr>
              <a:t>选择 </a:t>
            </a:r>
            <a:r>
              <a:rPr lang="zh-CN" altLang="en-US" sz="2400" dirty="0">
                <a:latin typeface="宋体" pitchFamily="2" charset="-122"/>
                <a:ea typeface="宋体" pitchFamily="2" charset="-122"/>
              </a:rPr>
              <a:t>“重命名”选项</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7661" y="3897538"/>
            <a:ext cx="7371398"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630617" y="5281838"/>
            <a:ext cx="3185487"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“学生”表被剪切后不再显示</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9725419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使用外部</a:t>
            </a:r>
            <a:r>
              <a:rPr lang="zh-CN" altLang="en-US" sz="2400" dirty="0" smtClean="0">
                <a:solidFill>
                  <a:srgbClr val="FF0000"/>
                </a:solidFill>
                <a:latin typeface="宋体" pitchFamily="2" charset="-122"/>
                <a:ea typeface="宋体" pitchFamily="2" charset="-122"/>
              </a:rPr>
              <a:t>数据</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）粘贴 </a:t>
            </a:r>
            <a:r>
              <a:rPr lang="en-US" altLang="zh-CN" sz="2400" dirty="0">
                <a:latin typeface="宋体" pitchFamily="2" charset="-122"/>
                <a:ea typeface="宋体" pitchFamily="2" charset="-122"/>
              </a:rPr>
              <a:t>Excel</a:t>
            </a:r>
            <a:r>
              <a:rPr lang="zh-CN" altLang="en-US" sz="2400" dirty="0" smtClean="0">
                <a:latin typeface="宋体" pitchFamily="2" charset="-122"/>
                <a:ea typeface="宋体" pitchFamily="2" charset="-122"/>
              </a:rPr>
              <a:t>数据</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Excel 2010</a:t>
            </a:r>
            <a:r>
              <a:rPr lang="zh-CN" altLang="en-US" sz="2400" dirty="0">
                <a:latin typeface="宋体" pitchFamily="2" charset="-122"/>
                <a:ea typeface="宋体" pitchFamily="2" charset="-122"/>
              </a:rPr>
              <a:t>中打开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文件“学生表模板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xlsx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，在工作表 </a:t>
            </a:r>
            <a:r>
              <a:rPr lang="en-US" altLang="zh-CN" sz="2400" dirty="0">
                <a:latin typeface="宋体" pitchFamily="2" charset="-122"/>
                <a:ea typeface="宋体" pitchFamily="2" charset="-122"/>
              </a:rPr>
              <a:t>Sheet1</a:t>
            </a:r>
            <a:r>
              <a:rPr lang="zh-CN" altLang="en-US" sz="2400" dirty="0">
                <a:latin typeface="宋体" pitchFamily="2" charset="-122"/>
                <a:ea typeface="宋体" pitchFamily="2" charset="-122"/>
              </a:rPr>
              <a:t>中选择</a:t>
            </a:r>
            <a:r>
              <a:rPr lang="zh-CN" altLang="en-US" sz="2400" dirty="0" smtClean="0">
                <a:latin typeface="宋体" pitchFamily="2" charset="-122"/>
                <a:ea typeface="宋体" pitchFamily="2" charset="-122"/>
              </a:rPr>
              <a:t>并复制</a:t>
            </a:r>
            <a:r>
              <a:rPr lang="zh-CN" altLang="en-US" sz="2400" dirty="0">
                <a:latin typeface="宋体" pitchFamily="2" charset="-122"/>
                <a:ea typeface="宋体" pitchFamily="2" charset="-122"/>
              </a:rPr>
              <a:t>需要粘贴的数据，如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5393793" y="5588808"/>
            <a:ext cx="549381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在打开的 </a:t>
            </a:r>
            <a:r>
              <a:rPr lang="en-US" altLang="zh-CN" dirty="0">
                <a:latin typeface="楷体" pitchFamily="49" charset="-122"/>
                <a:ea typeface="楷体" pitchFamily="49" charset="-122"/>
              </a:rPr>
              <a:t>Excel</a:t>
            </a:r>
            <a:r>
              <a:rPr lang="zh-CN" altLang="en-US" dirty="0">
                <a:latin typeface="楷体" pitchFamily="49" charset="-122"/>
                <a:ea typeface="楷体" pitchFamily="49" charset="-122"/>
              </a:rPr>
              <a:t>工作表中选择并复制需要粘贴的数据</a:t>
            </a:r>
            <a:endParaRPr lang="en-US" altLang="zh-CN" dirty="0" smtClean="0">
              <a:latin typeface="楷体" pitchFamily="49" charset="-122"/>
              <a:ea typeface="楷体"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7524" y="2617008"/>
            <a:ext cx="508635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5792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439053"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Access 2010</a:t>
            </a:r>
            <a:r>
              <a:rPr lang="zh-CN" altLang="en-US" sz="2400" dirty="0">
                <a:latin typeface="宋体" pitchFamily="2" charset="-122"/>
                <a:ea typeface="宋体" pitchFamily="2" charset="-122"/>
              </a:rPr>
              <a:t>中打开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数据库“学生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，在导航窗格中打开</a:t>
            </a:r>
            <a:r>
              <a:rPr lang="zh-CN" altLang="en-US" sz="2400" dirty="0" smtClean="0">
                <a:latin typeface="宋体" pitchFamily="2" charset="-122"/>
                <a:ea typeface="宋体" pitchFamily="2" charset="-122"/>
              </a:rPr>
              <a:t>“学生信息”</a:t>
            </a:r>
            <a:r>
              <a:rPr lang="zh-CN" altLang="en-US" sz="2400" dirty="0">
                <a:latin typeface="宋体" pitchFamily="2" charset="-122"/>
                <a:ea typeface="宋体" pitchFamily="2" charset="-122"/>
              </a:rPr>
              <a:t>表，用鼠标右键单击选项卡文档区域中 “学生信息”表内的 “添加新字段”区域</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弹出的快捷菜单中选择“粘贴”选项</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）在弹出的提示对话框中单击“是”按钮，执行粘贴操作。</a:t>
            </a:r>
          </a:p>
        </p:txBody>
      </p:sp>
    </p:spTree>
    <p:extLst>
      <p:ext uri="{BB962C8B-B14F-4D97-AF65-F5344CB8AC3E}">
        <p14:creationId xmlns:p14="http://schemas.microsoft.com/office/powerpoint/2010/main" val="30650230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96759"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）执行粘贴操作后</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上</a:t>
            </a:r>
            <a:r>
              <a:rPr lang="zh-CN" altLang="en-US" sz="2400" dirty="0" smtClean="0">
                <a:latin typeface="宋体" pitchFamily="2" charset="-122"/>
                <a:ea typeface="宋体" pitchFamily="2" charset="-122"/>
              </a:rPr>
              <a:t>图中</a:t>
            </a:r>
            <a:r>
              <a:rPr lang="zh-CN" altLang="en-US" sz="2400" dirty="0">
                <a:latin typeface="宋体" pitchFamily="2" charset="-122"/>
                <a:ea typeface="宋体" pitchFamily="2" charset="-122"/>
              </a:rPr>
              <a:t>被选择并复制的数据就粘贴到了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数据库</a:t>
            </a:r>
            <a:r>
              <a:rPr lang="zh-CN" altLang="en-US" sz="2400" dirty="0" smtClean="0">
                <a:latin typeface="宋体" pitchFamily="2" charset="-122"/>
                <a:ea typeface="宋体" pitchFamily="2" charset="-122"/>
              </a:rPr>
              <a:t>的“学生信息”</a:t>
            </a:r>
            <a:r>
              <a:rPr lang="zh-CN" altLang="en-US" sz="2400" dirty="0">
                <a:latin typeface="宋体" pitchFamily="2" charset="-122"/>
                <a:ea typeface="宋体" pitchFamily="2" charset="-122"/>
              </a:rPr>
              <a:t>表中，包括新导入的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个字段名称和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行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列数据，如图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5053" y="3820925"/>
            <a:ext cx="7236616" cy="14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303331" y="5281838"/>
            <a:ext cx="58400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 </a:t>
            </a:r>
            <a:r>
              <a:rPr lang="en-US" altLang="zh-CN" dirty="0">
                <a:latin typeface="楷体" pitchFamily="49" charset="-122"/>
                <a:ea typeface="楷体" pitchFamily="49" charset="-122"/>
              </a:rPr>
              <a:t>Excel</a:t>
            </a:r>
            <a:r>
              <a:rPr lang="zh-CN" altLang="en-US" dirty="0">
                <a:latin typeface="楷体" pitchFamily="49" charset="-122"/>
                <a:ea typeface="楷体" pitchFamily="49" charset="-122"/>
              </a:rPr>
              <a:t>数据粘贴到 </a:t>
            </a:r>
            <a:r>
              <a:rPr lang="en-US" altLang="zh-CN" dirty="0">
                <a:latin typeface="楷体" pitchFamily="49" charset="-122"/>
                <a:ea typeface="楷体" pitchFamily="49" charset="-122"/>
              </a:rPr>
              <a:t>Access</a:t>
            </a:r>
            <a:r>
              <a:rPr lang="zh-CN" altLang="en-US" dirty="0">
                <a:latin typeface="楷体" pitchFamily="49" charset="-122"/>
                <a:ea typeface="楷体" pitchFamily="49" charset="-122"/>
              </a:rPr>
              <a:t>数据库的“学生信息”表中</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0156126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4479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）进入 “导入数据表向导”界面，该界面展现了可以进行导入的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工作表</a:t>
            </a:r>
            <a:r>
              <a:rPr lang="zh-CN" altLang="en-US" sz="2400" dirty="0" smtClean="0">
                <a:latin typeface="宋体" pitchFamily="2" charset="-122"/>
                <a:ea typeface="宋体" pitchFamily="2" charset="-122"/>
              </a:rPr>
              <a:t>及其数据</a:t>
            </a:r>
            <a:r>
              <a:rPr lang="zh-CN" altLang="en-US" sz="2400" dirty="0">
                <a:latin typeface="宋体" pitchFamily="2" charset="-122"/>
                <a:ea typeface="宋体" pitchFamily="2" charset="-122"/>
              </a:rPr>
              <a:t>，选择包含所需导入数据的工作表 “</a:t>
            </a:r>
            <a:r>
              <a:rPr lang="en-US" altLang="zh-CN" sz="2400" dirty="0">
                <a:latin typeface="宋体" pitchFamily="2" charset="-122"/>
                <a:ea typeface="宋体" pitchFamily="2" charset="-122"/>
              </a:rPr>
              <a:t>Sheet1”</a:t>
            </a:r>
            <a:r>
              <a:rPr lang="zh-CN" altLang="en-US" sz="2400" dirty="0">
                <a:latin typeface="宋体" pitchFamily="2" charset="-122"/>
                <a:ea typeface="宋体" pitchFamily="2" charset="-122"/>
              </a:rPr>
              <a:t>，单击 “下一步”按钮，如</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a:t>
            </a:r>
          </a:p>
        </p:txBody>
      </p:sp>
      <p:sp>
        <p:nvSpPr>
          <p:cNvPr id="9" name="TextBox 8"/>
          <p:cNvSpPr txBox="1"/>
          <p:nvPr/>
        </p:nvSpPr>
        <p:spPr>
          <a:xfrm>
            <a:off x="6388859" y="5697511"/>
            <a:ext cx="4570482"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选择包含所需导入数据的工作表“</a:t>
            </a:r>
            <a:r>
              <a:rPr lang="en-US" altLang="zh-CN" dirty="0">
                <a:latin typeface="楷体" pitchFamily="49" charset="-122"/>
                <a:ea typeface="楷体" pitchFamily="49" charset="-122"/>
              </a:rPr>
              <a:t>Sheet1”</a:t>
            </a:r>
            <a:endParaRPr lang="en-US" altLang="zh-CN" dirty="0" smtClean="0">
              <a:latin typeface="楷体" pitchFamily="49" charset="-122"/>
              <a:ea typeface="楷体" pitchFamily="49" charset="-122"/>
            </a:endParaRPr>
          </a:p>
        </p:txBody>
      </p:sp>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6099" y="1706536"/>
            <a:ext cx="609600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1696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7" name="TextBox 6"/>
          <p:cNvSpPr txBox="1"/>
          <p:nvPr/>
        </p:nvSpPr>
        <p:spPr>
          <a:xfrm>
            <a:off x="1190847" y="2807828"/>
            <a:ext cx="9792839"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熟悉 </a:t>
            </a:r>
            <a:r>
              <a:rPr lang="en-US" altLang="zh-CN" sz="2400" dirty="0">
                <a:latin typeface="宋体" pitchFamily="2" charset="-122"/>
                <a:ea typeface="宋体" pitchFamily="2" charset="-122"/>
              </a:rPr>
              <a:t>Access 2010</a:t>
            </a:r>
            <a:r>
              <a:rPr lang="zh-CN" altLang="en-US" sz="2400" dirty="0">
                <a:latin typeface="宋体" pitchFamily="2" charset="-122"/>
                <a:ea typeface="宋体" pitchFamily="2" charset="-122"/>
              </a:rPr>
              <a:t>的基本功能。</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 </a:t>
            </a:r>
            <a:r>
              <a:rPr lang="en-US" altLang="zh-CN" sz="2400" dirty="0">
                <a:latin typeface="宋体" pitchFamily="2" charset="-122"/>
                <a:ea typeface="宋体" pitchFamily="2" charset="-122"/>
              </a:rPr>
              <a:t>Access 2010</a:t>
            </a:r>
            <a:r>
              <a:rPr lang="zh-CN" altLang="en-US" sz="2400" dirty="0">
                <a:latin typeface="宋体" pitchFamily="2" charset="-122"/>
                <a:ea typeface="宋体" pitchFamily="2" charset="-122"/>
              </a:rPr>
              <a:t>的启动方法。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熟悉 </a:t>
            </a:r>
            <a:r>
              <a:rPr lang="en-US" altLang="zh-CN" sz="2400" dirty="0">
                <a:latin typeface="宋体" pitchFamily="2" charset="-122"/>
                <a:ea typeface="宋体" pitchFamily="2" charset="-122"/>
              </a:rPr>
              <a:t>Access 2010</a:t>
            </a:r>
            <a:r>
              <a:rPr lang="zh-CN" altLang="en-US" sz="2400" dirty="0">
                <a:latin typeface="宋体" pitchFamily="2" charset="-122"/>
                <a:ea typeface="宋体" pitchFamily="2" charset="-122"/>
              </a:rPr>
              <a:t>的操作界面。</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掌握创建数据库和打开数据库的操作方法。</a:t>
            </a:r>
          </a:p>
        </p:txBody>
      </p:sp>
      <p:sp>
        <p:nvSpPr>
          <p:cNvPr id="9" name="TextBox 8"/>
          <p:cNvSpPr txBox="1"/>
          <p:nvPr/>
        </p:nvSpPr>
        <p:spPr>
          <a:xfrm>
            <a:off x="1092554" y="1410442"/>
            <a:ext cx="79047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21 Access 2010</a:t>
            </a:r>
            <a:r>
              <a:rPr lang="zh-CN" altLang="en-US" sz="2800" dirty="0">
                <a:solidFill>
                  <a:schemeClr val="bg1"/>
                </a:solidFill>
                <a:latin typeface="宋体" pitchFamily="2" charset="-122"/>
                <a:ea typeface="宋体" pitchFamily="2" charset="-122"/>
              </a:rPr>
              <a:t>的基本功能及数据库的创建</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784883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533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 “导入数据表向导”中选择 “第一行包含列标题 ”，这样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就可以</a:t>
            </a:r>
            <a:r>
              <a:rPr lang="zh-CN" altLang="en-US" sz="2400" dirty="0" smtClean="0">
                <a:latin typeface="宋体" pitchFamily="2" charset="-122"/>
                <a:ea typeface="宋体" pitchFamily="2" charset="-122"/>
              </a:rPr>
              <a:t>用</a:t>
            </a:r>
            <a:r>
              <a:rPr lang="en-US" altLang="zh-CN" sz="2400" dirty="0" smtClean="0">
                <a:latin typeface="宋体" pitchFamily="2" charset="-122"/>
                <a:ea typeface="宋体" pitchFamily="2" charset="-122"/>
              </a:rPr>
              <a:t>Excel</a:t>
            </a:r>
            <a:r>
              <a:rPr lang="zh-CN" altLang="en-US" sz="2400" dirty="0">
                <a:latin typeface="宋体" pitchFamily="2" charset="-122"/>
                <a:ea typeface="宋体" pitchFamily="2" charset="-122"/>
              </a:rPr>
              <a:t>工作表第一行的列标题作为表的字段名称，单击“下一步”按钮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819913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117753" cy="3970318"/>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）在 “导入数据表向导 ”中可以指定有关正在导入的每一个字段的信息，包括</a:t>
            </a:r>
            <a:r>
              <a:rPr lang="zh-CN" altLang="en-US" sz="2400" dirty="0" smtClean="0">
                <a:latin typeface="宋体" pitchFamily="2" charset="-122"/>
                <a:ea typeface="宋体" pitchFamily="2" charset="-122"/>
              </a:rPr>
              <a:t>修改</a:t>
            </a:r>
            <a:r>
              <a:rPr lang="zh-CN" altLang="en-US" sz="2400" dirty="0">
                <a:latin typeface="宋体" pitchFamily="2" charset="-122"/>
                <a:ea typeface="宋体" pitchFamily="2" charset="-122"/>
              </a:rPr>
              <a:t>默认字段的名称、索引和数据类型，设置完成后单击 “下一步”按钮，如</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a:t>
            </a:r>
          </a:p>
        </p:txBody>
      </p:sp>
      <p:sp>
        <p:nvSpPr>
          <p:cNvPr id="9" name="TextBox 8"/>
          <p:cNvSpPr txBox="1"/>
          <p:nvPr/>
        </p:nvSpPr>
        <p:spPr>
          <a:xfrm>
            <a:off x="6619691" y="5697511"/>
            <a:ext cx="4108817" cy="369332"/>
          </a:xfrm>
          <a:prstGeom prst="rect">
            <a:avLst/>
          </a:prstGeom>
          <a:noFill/>
        </p:spPr>
        <p:txBody>
          <a:bodyPr wrap="none" rtlCol="0">
            <a:spAutoFit/>
          </a:bodyPr>
          <a:lstStyle/>
          <a:p>
            <a:pPr algn="ctr"/>
            <a:r>
              <a:rPr lang="zh-CN" altLang="en-US" dirty="0">
                <a:latin typeface="楷体" pitchFamily="49" charset="-122"/>
                <a:ea typeface="楷体" pitchFamily="49" charset="-122"/>
              </a:rPr>
              <a:t>指定有关正在导入的每一个字段的信息</a:t>
            </a:r>
            <a:endParaRPr lang="en-US" altLang="zh-CN" dirty="0" smtClean="0">
              <a:latin typeface="楷体" pitchFamily="49" charset="-122"/>
              <a:ea typeface="楷体" pitchFamily="49" charset="-122"/>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6100" y="1706536"/>
            <a:ext cx="609600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84304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828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导入数据表向导 ”中可以为新表定义一个主键，用来唯一地标识表中的</a:t>
            </a:r>
            <a:r>
              <a:rPr lang="zh-CN" altLang="en-US" sz="2400" dirty="0" smtClean="0">
                <a:latin typeface="宋体" pitchFamily="2" charset="-122"/>
                <a:ea typeface="宋体" pitchFamily="2" charset="-122"/>
              </a:rPr>
              <a:t>每个记录</a:t>
            </a:r>
            <a:r>
              <a:rPr lang="zh-CN" altLang="en-US" sz="2400" dirty="0">
                <a:latin typeface="宋体" pitchFamily="2" charset="-122"/>
                <a:ea typeface="宋体" pitchFamily="2" charset="-122"/>
              </a:rPr>
              <a:t>，选项包括 “让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添加主键 ”“我自己选择主键”和 “不要主键 ”，选中第一</a:t>
            </a:r>
            <a:r>
              <a:rPr lang="zh-CN" altLang="en-US" sz="2400" dirty="0" smtClean="0">
                <a:latin typeface="宋体" pitchFamily="2" charset="-122"/>
                <a:ea typeface="宋体" pitchFamily="2" charset="-122"/>
              </a:rPr>
              <a:t>个单</a:t>
            </a:r>
            <a:r>
              <a:rPr lang="zh-CN" altLang="en-US" sz="2400" dirty="0">
                <a:latin typeface="宋体" pitchFamily="2" charset="-122"/>
                <a:ea typeface="宋体" pitchFamily="2" charset="-122"/>
              </a:rPr>
              <a:t>选按钮，单击“下一步”按钮，如图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9" name="TextBox 8"/>
          <p:cNvSpPr txBox="1"/>
          <p:nvPr/>
        </p:nvSpPr>
        <p:spPr>
          <a:xfrm>
            <a:off x="7543020" y="5697511"/>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为新表定义一个主键</a:t>
            </a:r>
            <a:endParaRPr lang="en-US" altLang="zh-CN" dirty="0" smtClean="0">
              <a:latin typeface="楷体" pitchFamily="49" charset="-122"/>
              <a:ea typeface="楷体" pitchFamily="49" charset="-122"/>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6099" y="1706536"/>
            <a:ext cx="609600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07077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65942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）弹出 “获取外部数据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电子表格”对话框，提示完成向 “学生信息 </a:t>
            </a:r>
            <a:r>
              <a:rPr lang="en-US" altLang="zh-CN" sz="2400" dirty="0">
                <a:latin typeface="宋体" pitchFamily="2" charset="-122"/>
                <a:ea typeface="宋体" pitchFamily="2" charset="-122"/>
              </a:rPr>
              <a:t>-</a:t>
            </a:r>
            <a:r>
              <a:rPr lang="en-US" altLang="zh-CN" sz="2400" dirty="0" smtClean="0">
                <a:latin typeface="宋体" pitchFamily="2" charset="-122"/>
                <a:ea typeface="宋体" pitchFamily="2" charset="-122"/>
              </a:rPr>
              <a:t>Excel</a:t>
            </a:r>
            <a:r>
              <a:rPr lang="zh-CN" altLang="en-US" sz="2400" dirty="0" smtClean="0">
                <a:latin typeface="宋体" pitchFamily="2" charset="-122"/>
                <a:ea typeface="宋体" pitchFamily="2" charset="-122"/>
              </a:rPr>
              <a:t>导</a:t>
            </a:r>
            <a:r>
              <a:rPr lang="zh-CN" altLang="en-US" sz="2400" dirty="0">
                <a:latin typeface="宋体" pitchFamily="2" charset="-122"/>
                <a:ea typeface="宋体" pitchFamily="2" charset="-122"/>
              </a:rPr>
              <a:t>入”表导入文件 “学生表模板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xlsx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，选中 “保存导入步骤”复选框，这样将来无须</a:t>
            </a:r>
            <a:r>
              <a:rPr lang="zh-CN" altLang="en-US" sz="2400" dirty="0" smtClean="0">
                <a:latin typeface="宋体" pitchFamily="2" charset="-122"/>
                <a:ea typeface="宋体" pitchFamily="2" charset="-122"/>
              </a:rPr>
              <a:t>使用</a:t>
            </a:r>
            <a:r>
              <a:rPr lang="zh-CN" altLang="en-US" sz="2400" dirty="0">
                <a:latin typeface="宋体" pitchFamily="2" charset="-122"/>
                <a:ea typeface="宋体" pitchFamily="2" charset="-122"/>
              </a:rPr>
              <a:t>该向导即可重复该数据导入操作，输入导入操作的名称 “导入 </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学生表模板 ”，并</a:t>
            </a:r>
            <a:r>
              <a:rPr lang="zh-CN" altLang="en-US" sz="2400" dirty="0" smtClean="0">
                <a:latin typeface="宋体" pitchFamily="2" charset="-122"/>
                <a:ea typeface="宋体" pitchFamily="2" charset="-122"/>
              </a:rPr>
              <a:t>添加说明</a:t>
            </a:r>
            <a:r>
              <a:rPr lang="zh-CN" altLang="en-US" sz="2400" dirty="0">
                <a:latin typeface="宋体" pitchFamily="2" charset="-122"/>
                <a:ea typeface="宋体" pitchFamily="2" charset="-122"/>
              </a:rPr>
              <a:t>，单击“保存导入”按钮，如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9" name="TextBox 8"/>
          <p:cNvSpPr txBox="1"/>
          <p:nvPr/>
        </p:nvSpPr>
        <p:spPr>
          <a:xfrm>
            <a:off x="9105070" y="5052713"/>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保存导入步骤</a:t>
            </a:r>
            <a:endParaRPr lang="en-US" altLang="zh-CN" dirty="0" smtClean="0">
              <a:latin typeface="楷体" pitchFamily="49" charset="-122"/>
              <a:ea typeface="楷体" pitchFamily="49" charset="-122"/>
            </a:endParaRPr>
          </a:p>
        </p:txBody>
      </p:sp>
      <p:pic>
        <p:nvPicPr>
          <p:cNvPr id="296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9900" y="2414588"/>
            <a:ext cx="3600000" cy="26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18279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7057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）导入操作执行完成</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Excel</a:t>
            </a:r>
            <a:r>
              <a:rPr lang="zh-CN" altLang="en-US" sz="2400" dirty="0">
                <a:latin typeface="宋体" pitchFamily="2" charset="-122"/>
                <a:ea typeface="宋体" pitchFamily="2" charset="-122"/>
              </a:rPr>
              <a:t>工作表数据通过 “导入数据表向导 </a:t>
            </a:r>
            <a:r>
              <a:rPr lang="zh-CN" altLang="en-US" sz="2400" dirty="0" smtClean="0">
                <a:latin typeface="宋体" pitchFamily="2" charset="-122"/>
                <a:ea typeface="宋体" pitchFamily="2" charset="-122"/>
              </a:rPr>
              <a:t>”导</a:t>
            </a:r>
            <a:r>
              <a:rPr lang="zh-CN" altLang="en-US" sz="2400" dirty="0">
                <a:latin typeface="宋体" pitchFamily="2" charset="-122"/>
                <a:ea typeface="宋体" pitchFamily="2" charset="-122"/>
              </a:rPr>
              <a:t>入到了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数据库“学生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中，并创建了一个新表“学生信息 </a:t>
            </a:r>
            <a:r>
              <a:rPr lang="en-US" altLang="zh-CN" sz="2400" dirty="0">
                <a:latin typeface="宋体" pitchFamily="2" charset="-122"/>
                <a:ea typeface="宋体" pitchFamily="2" charset="-122"/>
              </a:rPr>
              <a:t>- Excel</a:t>
            </a:r>
            <a:r>
              <a:rPr lang="zh-CN" altLang="en-US" sz="2400" dirty="0">
                <a:latin typeface="宋体" pitchFamily="2" charset="-122"/>
                <a:ea typeface="宋体" pitchFamily="2" charset="-122"/>
              </a:rPr>
              <a:t>导入”来装载导入的数据</a:t>
            </a:r>
            <a:r>
              <a:rPr lang="zh-CN" altLang="en-US" sz="2400" dirty="0" smtClean="0">
                <a:latin typeface="宋体" pitchFamily="2" charset="-122"/>
                <a:ea typeface="宋体" pitchFamily="2" charset="-122"/>
              </a:rPr>
              <a:t>。如图所示。</a:t>
            </a:r>
            <a:endParaRPr lang="zh-CN" altLang="en-US" sz="2400" dirty="0">
              <a:latin typeface="宋体" pitchFamily="2" charset="-122"/>
              <a:ea typeface="宋体" pitchFamily="2" charset="-122"/>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287" y="4056908"/>
            <a:ext cx="7824147" cy="159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303331" y="5646633"/>
            <a:ext cx="58400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 </a:t>
            </a:r>
            <a:r>
              <a:rPr lang="en-US" altLang="zh-CN" dirty="0">
                <a:latin typeface="楷体" pitchFamily="49" charset="-122"/>
                <a:ea typeface="楷体" pitchFamily="49" charset="-122"/>
              </a:rPr>
              <a:t>Excel</a:t>
            </a:r>
            <a:r>
              <a:rPr lang="zh-CN" altLang="en-US" dirty="0">
                <a:latin typeface="楷体" pitchFamily="49" charset="-122"/>
                <a:ea typeface="楷体" pitchFamily="49" charset="-122"/>
              </a:rPr>
              <a:t>数据粘贴到 </a:t>
            </a:r>
            <a:r>
              <a:rPr lang="en-US" altLang="zh-CN" dirty="0">
                <a:latin typeface="楷体" pitchFamily="49" charset="-122"/>
                <a:ea typeface="楷体" pitchFamily="49" charset="-122"/>
              </a:rPr>
              <a:t>Access</a:t>
            </a:r>
            <a:r>
              <a:rPr lang="zh-CN" altLang="en-US" dirty="0">
                <a:latin typeface="楷体" pitchFamily="49" charset="-122"/>
                <a:ea typeface="楷体" pitchFamily="49" charset="-122"/>
              </a:rPr>
              <a:t>数据库的“学生信息”表中</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1250973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了解表的设计思路。</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熟悉数据表视图。</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掌握表设计视图中的各种设置和操作方法。</a:t>
            </a:r>
          </a:p>
        </p:txBody>
      </p:sp>
      <p:sp>
        <p:nvSpPr>
          <p:cNvPr id="9" name="TextBox 8"/>
          <p:cNvSpPr txBox="1"/>
          <p:nvPr/>
        </p:nvSpPr>
        <p:spPr>
          <a:xfrm>
            <a:off x="1092554" y="1410442"/>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22.2 </a:t>
            </a:r>
            <a:r>
              <a:rPr lang="zh-CN" altLang="en-US" sz="2800" dirty="0">
                <a:solidFill>
                  <a:schemeClr val="bg1"/>
                </a:solidFill>
                <a:latin typeface="宋体" pitchFamily="2" charset="-122"/>
                <a:ea typeface="宋体" pitchFamily="2" charset="-122"/>
              </a:rPr>
              <a:t>设计学生信息表</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004451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中不仅可以存储常见的 “文本 ”“数字”类型的数据，还可以存储 “日期 </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时间 </a:t>
            </a:r>
            <a:r>
              <a:rPr lang="zh-CN" altLang="en-US" sz="2400" dirty="0">
                <a:latin typeface="宋体" pitchFamily="2" charset="-122"/>
                <a:ea typeface="宋体" pitchFamily="2" charset="-122"/>
              </a:rPr>
              <a:t>”“图片”等类型的数据。在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中录入数据时有一些技巧，例如，可以将</a:t>
            </a:r>
            <a:r>
              <a:rPr lang="zh-CN" altLang="en-US" sz="2400" dirty="0" smtClean="0">
                <a:latin typeface="宋体" pitchFamily="2" charset="-122"/>
                <a:ea typeface="宋体" pitchFamily="2" charset="-122"/>
              </a:rPr>
              <a:t>数据按照</a:t>
            </a:r>
            <a:r>
              <a:rPr lang="zh-CN" altLang="en-US" sz="2400" dirty="0">
                <a:latin typeface="宋体" pitchFamily="2" charset="-122"/>
                <a:ea typeface="宋体" pitchFamily="2" charset="-122"/>
              </a:rPr>
              <a:t>其含义划分为独立的信息单元（即字段）之后再进行录入。</a:t>
            </a:r>
          </a:p>
        </p:txBody>
      </p:sp>
    </p:spTree>
    <p:extLst>
      <p:ext uri="{BB962C8B-B14F-4D97-AF65-F5344CB8AC3E}">
        <p14:creationId xmlns:p14="http://schemas.microsoft.com/office/powerpoint/2010/main" val="8613627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表是数据库中组织和存储数据的关键对象，因此，数据库表设计的好坏会直接影响</a:t>
            </a:r>
            <a:r>
              <a:rPr lang="zh-CN" altLang="en-US" sz="2400" dirty="0" smtClean="0">
                <a:latin typeface="宋体" pitchFamily="2" charset="-122"/>
                <a:ea typeface="宋体" pitchFamily="2" charset="-122"/>
              </a:rPr>
              <a:t>整个</a:t>
            </a:r>
            <a:r>
              <a:rPr lang="zh-CN" altLang="en-US" sz="2400" dirty="0">
                <a:latin typeface="宋体" pitchFamily="2" charset="-122"/>
                <a:ea typeface="宋体" pitchFamily="2" charset="-122"/>
              </a:rPr>
              <a:t>数据库使用的便利与否。</a:t>
            </a:r>
          </a:p>
          <a:p>
            <a:pPr indent="627063">
              <a:lnSpc>
                <a:spcPct val="150000"/>
              </a:lnSpc>
            </a:pPr>
            <a:r>
              <a:rPr lang="zh-CN" altLang="en-US" sz="2400" dirty="0">
                <a:latin typeface="宋体" pitchFamily="2" charset="-122"/>
                <a:ea typeface="宋体" pitchFamily="2" charset="-122"/>
              </a:rPr>
              <a:t>一般的数据库表设计思路包括以下步骤：</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）确定数据库表的用途</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）查找和组织所需的信息。</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）将信息项转换为字段。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）确定字段的类型</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）设定主键。</a:t>
            </a:r>
          </a:p>
        </p:txBody>
      </p:sp>
    </p:spTree>
    <p:extLst>
      <p:ext uri="{BB962C8B-B14F-4D97-AF65-F5344CB8AC3E}">
        <p14:creationId xmlns:p14="http://schemas.microsoft.com/office/powerpoint/2010/main" val="24187292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表对象的</a:t>
            </a:r>
            <a:r>
              <a:rPr lang="zh-CN" altLang="en-US" sz="2400" dirty="0" smtClean="0">
                <a:solidFill>
                  <a:srgbClr val="FF0000"/>
                </a:solidFill>
                <a:latin typeface="宋体" pitchFamily="2" charset="-122"/>
                <a:ea typeface="宋体" pitchFamily="2" charset="-122"/>
              </a:rPr>
              <a:t>视图</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）在选项卡文档区域用鼠标右键单击表标签，在弹出的快捷菜单中将 </a:t>
            </a:r>
            <a:r>
              <a:rPr lang="zh-CN" altLang="en-US" sz="2400" dirty="0" smtClean="0">
                <a:latin typeface="宋体" pitchFamily="2" charset="-122"/>
                <a:ea typeface="宋体" pitchFamily="2" charset="-122"/>
              </a:rPr>
              <a:t>“数据表视图”</a:t>
            </a:r>
            <a:r>
              <a:rPr lang="zh-CN" altLang="en-US" sz="2400" dirty="0">
                <a:latin typeface="宋体" pitchFamily="2" charset="-122"/>
                <a:ea typeface="宋体" pitchFamily="2" charset="-122"/>
              </a:rPr>
              <a:t>切换为“设计视图”，如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086291" y="5588808"/>
            <a:ext cx="4108817"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将“数据表视图”</a:t>
            </a:r>
            <a:r>
              <a:rPr lang="zh-CN" altLang="en-US" dirty="0" smtClean="0">
                <a:latin typeface="楷体" pitchFamily="49" charset="-122"/>
                <a:ea typeface="楷体" pitchFamily="49" charset="-122"/>
              </a:rPr>
              <a:t>切换为</a:t>
            </a:r>
            <a:r>
              <a:rPr lang="zh-CN" altLang="en-US" dirty="0">
                <a:latin typeface="楷体" pitchFamily="49" charset="-122"/>
                <a:ea typeface="楷体" pitchFamily="49" charset="-122"/>
              </a:rPr>
              <a:t>“设计视图”</a:t>
            </a:r>
            <a:endParaRPr lang="en-US" altLang="zh-CN" dirty="0" smtClean="0">
              <a:latin typeface="楷体" pitchFamily="49" charset="-122"/>
              <a:ea typeface="楷体" pitchFamily="49" charset="-122"/>
            </a:endParaRP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2230" y="2511505"/>
            <a:ext cx="3436937" cy="2975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24290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60655"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 “开始”选项卡的 “视图”组中将 “数据透视图视图”切换为 “数据透视表</a:t>
            </a:r>
            <a:r>
              <a:rPr lang="zh-CN" altLang="en-US" sz="2400" dirty="0" smtClean="0">
                <a:latin typeface="宋体" pitchFamily="2" charset="-122"/>
                <a:ea typeface="宋体" pitchFamily="2" charset="-122"/>
              </a:rPr>
              <a:t>视图</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）单击状态栏最右侧的“视图”按钮，将“设计视图”切换为“数据表视图”。</a:t>
            </a:r>
          </a:p>
        </p:txBody>
      </p:sp>
      <p:sp>
        <p:nvSpPr>
          <p:cNvPr id="6" name="TextBox 5"/>
          <p:cNvSpPr txBox="1"/>
          <p:nvPr/>
        </p:nvSpPr>
        <p:spPr>
          <a:xfrm>
            <a:off x="5451502" y="5588808"/>
            <a:ext cx="53783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 将</a:t>
            </a:r>
            <a:r>
              <a:rPr lang="zh-CN" altLang="en-US" dirty="0" smtClean="0">
                <a:latin typeface="楷体" pitchFamily="49" charset="-122"/>
                <a:ea typeface="楷体" pitchFamily="49" charset="-122"/>
              </a:rPr>
              <a:t>“数据透视图视图”切换</a:t>
            </a:r>
            <a:r>
              <a:rPr lang="zh-CN" altLang="en-US" dirty="0">
                <a:latin typeface="楷体" pitchFamily="49" charset="-122"/>
                <a:ea typeface="楷体" pitchFamily="49" charset="-122"/>
              </a:rPr>
              <a:t>为“数据透视表视图”</a:t>
            </a:r>
            <a:endParaRPr lang="en-US" altLang="zh-CN" dirty="0" smtClean="0">
              <a:latin typeface="楷体" pitchFamily="49" charset="-122"/>
              <a:ea typeface="楷体" pitchFamily="49" charset="-122"/>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6905" y="2116368"/>
            <a:ext cx="2287587" cy="347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86684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人们通常见到的 “同学录”和 “馆藏目录”都是典型的小型数据库。当用户需要</a:t>
            </a:r>
            <a:r>
              <a:rPr lang="zh-CN" altLang="en-US" sz="2400" dirty="0" smtClean="0">
                <a:latin typeface="宋体" pitchFamily="2" charset="-122"/>
                <a:ea typeface="宋体" pitchFamily="2" charset="-122"/>
              </a:rPr>
              <a:t>通过</a:t>
            </a:r>
            <a:r>
              <a:rPr lang="zh-CN" altLang="en-US" sz="2400" dirty="0">
                <a:latin typeface="宋体" pitchFamily="2" charset="-122"/>
                <a:ea typeface="宋体" pitchFamily="2" charset="-122"/>
              </a:rPr>
              <a:t>某种顺序或者分类来查找需要的信息时，就可以用数据库来存储和组织有用的信息</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8121669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2308324"/>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2.</a:t>
            </a:r>
            <a:r>
              <a:rPr lang="zh-CN" altLang="en-US" sz="2400" dirty="0" smtClean="0">
                <a:solidFill>
                  <a:srgbClr val="FF0000"/>
                </a:solidFill>
                <a:latin typeface="宋体" pitchFamily="2" charset="-122"/>
                <a:ea typeface="宋体" pitchFamily="2" charset="-122"/>
              </a:rPr>
              <a:t>对字段的操作</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）向表中添加字段</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）在数据表视图中添加字段</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6547956" y="5588808"/>
            <a:ext cx="3185487"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在“数据表视图”中添加字段</a:t>
            </a:r>
            <a:endParaRPr lang="en-US" altLang="zh-CN" dirty="0" smtClean="0">
              <a:latin typeface="楷体" pitchFamily="49" charset="-122"/>
              <a:ea typeface="楷体" pitchFamily="49" charset="-122"/>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2178282"/>
            <a:ext cx="5400000" cy="3410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61531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452431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）删除表中的字段。在 “数据表视图”和 “设计视图”中，可删除表中不需要的</a:t>
            </a:r>
            <a:r>
              <a:rPr lang="zh-CN" altLang="en-US" sz="2400" dirty="0" smtClean="0">
                <a:latin typeface="宋体" pitchFamily="2" charset="-122"/>
                <a:ea typeface="宋体" pitchFamily="2" charset="-122"/>
              </a:rPr>
              <a:t>字段</a:t>
            </a:r>
            <a:r>
              <a:rPr lang="zh-CN" altLang="en-US" sz="2400" dirty="0">
                <a:latin typeface="宋体" pitchFamily="2" charset="-122"/>
                <a:ea typeface="宋体" pitchFamily="2" charset="-122"/>
              </a:rPr>
              <a:t>。</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 “数据表视图 ”中删除字段</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）在“设计视图”中删除字段。如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031672" y="5588808"/>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在“设计视图”中删除字段</a:t>
            </a:r>
            <a:endParaRPr lang="en-US" altLang="zh-CN" dirty="0" smtClean="0">
              <a:latin typeface="楷体" pitchFamily="49" charset="-122"/>
              <a:ea typeface="楷体" pitchFamily="49" charset="-122"/>
            </a:endParaRPr>
          </a:p>
        </p:txBody>
      </p:sp>
      <p:pic>
        <p:nvPicPr>
          <p:cNvPr id="348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8999" y="1672653"/>
            <a:ext cx="5400000" cy="391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85674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）更改字段的名称</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）在“数据表视图”中为字段改名</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）在“设计视图”中为字段改名。</a:t>
            </a:r>
          </a:p>
        </p:txBody>
      </p:sp>
      <p:sp>
        <p:nvSpPr>
          <p:cNvPr id="6" name="TextBox 5"/>
          <p:cNvSpPr txBox="1"/>
          <p:nvPr/>
        </p:nvSpPr>
        <p:spPr>
          <a:xfrm>
            <a:off x="6800839" y="5588808"/>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在“数据表视图”中为字段改名</a:t>
            </a:r>
            <a:endParaRPr lang="en-US" altLang="zh-CN" dirty="0" smtClean="0">
              <a:latin typeface="楷体" pitchFamily="49" charset="-122"/>
              <a:ea typeface="楷体" pitchFamily="49" charset="-122"/>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8999" y="2335796"/>
            <a:ext cx="5400000" cy="325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6860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）设置字段的类型</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）在“数据表视图”中设置字段的类型</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6685424" y="5588808"/>
            <a:ext cx="3647152"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在“数据表视图”中设置字段类型</a:t>
            </a:r>
            <a:endParaRPr lang="en-US" altLang="zh-CN" dirty="0" smtClean="0">
              <a:latin typeface="楷体" pitchFamily="49" charset="-122"/>
              <a:ea typeface="楷体" pitchFamily="49" charset="-122"/>
            </a:endParaRP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8999" y="2526227"/>
            <a:ext cx="5400000" cy="3062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27208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1200329"/>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）在“设计视图”中设置字段的类型</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6800840" y="5588808"/>
            <a:ext cx="341632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在“设计视图”中设置字段类型</a:t>
            </a:r>
            <a:endParaRPr lang="en-US" altLang="zh-CN" dirty="0" smtClean="0">
              <a:latin typeface="楷体" pitchFamily="49" charset="-122"/>
              <a:ea typeface="楷体" pitchFamily="49" charset="-122"/>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9000" y="2086990"/>
            <a:ext cx="5400000" cy="350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16466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设置表的</a:t>
            </a:r>
            <a:r>
              <a:rPr lang="zh-CN" altLang="en-US" sz="2400" dirty="0" smtClean="0">
                <a:solidFill>
                  <a:srgbClr val="FF0000"/>
                </a:solidFill>
                <a:latin typeface="宋体" pitchFamily="2" charset="-122"/>
                <a:ea typeface="宋体" pitchFamily="2" charset="-122"/>
              </a:rPr>
              <a:t>外观</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）设置字体、字号、文字颜色和替代背景色</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）设置列宽</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6" name="TextBox 5"/>
          <p:cNvSpPr txBox="1"/>
          <p:nvPr/>
        </p:nvSpPr>
        <p:spPr>
          <a:xfrm>
            <a:off x="6547956" y="5588808"/>
            <a:ext cx="3185487"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在“数据表视图”中添加字段</a:t>
            </a:r>
            <a:endParaRPr lang="en-US" altLang="zh-CN" dirty="0" smtClean="0">
              <a:latin typeface="楷体" pitchFamily="49" charset="-122"/>
              <a:ea typeface="楷体" pitchFamily="49" charset="-122"/>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1314845"/>
            <a:ext cx="5400000" cy="427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02871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7819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）设置行高</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）设置字段的显示格式</a:t>
            </a:r>
            <a:r>
              <a:rPr lang="zh-CN" altLang="en-US" sz="2400" dirty="0" smtClean="0">
                <a:latin typeface="宋体" pitchFamily="2" charset="-122"/>
                <a:ea typeface="宋体" pitchFamily="2" charset="-122"/>
              </a:rPr>
              <a:t>。如下图所</a:t>
            </a:r>
            <a:r>
              <a:rPr lang="zh-CN" altLang="en-US" sz="2400" dirty="0">
                <a:latin typeface="宋体" pitchFamily="2" charset="-122"/>
                <a:ea typeface="宋体" pitchFamily="2" charset="-122"/>
              </a:rPr>
              <a:t>示。</a:t>
            </a:r>
          </a:p>
        </p:txBody>
      </p:sp>
      <p:sp>
        <p:nvSpPr>
          <p:cNvPr id="6" name="TextBox 5"/>
          <p:cNvSpPr txBox="1"/>
          <p:nvPr/>
        </p:nvSpPr>
        <p:spPr>
          <a:xfrm>
            <a:off x="6258874" y="5947280"/>
            <a:ext cx="468589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在“设计视图”中设置日期</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时间的显示格式</a:t>
            </a:r>
            <a:endParaRPr lang="en-US" altLang="zh-CN" dirty="0" smtClean="0">
              <a:latin typeface="楷体" pitchFamily="49" charset="-122"/>
              <a:ea typeface="楷体" pitchFamily="49" charset="-122"/>
            </a:endParaRP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0235" y="3947030"/>
            <a:ext cx="18478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1823" y="3271724"/>
            <a:ext cx="5040000" cy="2675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25794" y="5947280"/>
            <a:ext cx="4916732"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a:t>
            </a:r>
            <a:r>
              <a:rPr lang="zh-CN" altLang="en-US" dirty="0" smtClean="0">
                <a:latin typeface="楷体" pitchFamily="49" charset="-122"/>
                <a:ea typeface="楷体" pitchFamily="49" charset="-122"/>
              </a:rPr>
              <a:t>“数据表视图”</a:t>
            </a:r>
            <a:r>
              <a:rPr lang="zh-CN" altLang="en-US" dirty="0">
                <a:latin typeface="楷体" pitchFamily="49" charset="-122"/>
                <a:ea typeface="楷体" pitchFamily="49" charset="-122"/>
              </a:rPr>
              <a:t>中设置日期</a:t>
            </a:r>
            <a:r>
              <a:rPr lang="en-US" altLang="zh-CN" dirty="0">
                <a:latin typeface="楷体" pitchFamily="49" charset="-122"/>
                <a:ea typeface="楷体" pitchFamily="49" charset="-122"/>
              </a:rPr>
              <a:t>/</a:t>
            </a:r>
            <a:r>
              <a:rPr lang="zh-CN" altLang="en-US" dirty="0" smtClean="0">
                <a:latin typeface="楷体" pitchFamily="49" charset="-122"/>
                <a:ea typeface="楷体" pitchFamily="49" charset="-122"/>
              </a:rPr>
              <a:t>时间的</a:t>
            </a:r>
            <a:r>
              <a:rPr lang="zh-CN" altLang="en-US" dirty="0">
                <a:latin typeface="楷体" pitchFamily="49" charset="-122"/>
                <a:ea typeface="楷体" pitchFamily="49" charset="-122"/>
              </a:rPr>
              <a:t>显示格式</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2960218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了解查询的基本功能。</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熟悉查询的分类。</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掌握创建单表查询的方法。</a:t>
            </a:r>
          </a:p>
        </p:txBody>
      </p:sp>
      <p:sp>
        <p:nvSpPr>
          <p:cNvPr id="9" name="TextBox 8"/>
          <p:cNvSpPr txBox="1"/>
          <p:nvPr/>
        </p:nvSpPr>
        <p:spPr>
          <a:xfrm>
            <a:off x="1092554" y="1410442"/>
            <a:ext cx="4134465"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22.3 </a:t>
            </a:r>
            <a:r>
              <a:rPr lang="zh-CN" altLang="en-US" sz="2800" dirty="0">
                <a:solidFill>
                  <a:schemeClr val="bg1"/>
                </a:solidFill>
                <a:latin typeface="宋体" pitchFamily="2" charset="-122"/>
                <a:ea typeface="宋体" pitchFamily="2" charset="-122"/>
              </a:rPr>
              <a:t>查询学生信息</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509426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使用</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设计的“学生信息”数据库表创建完成，并且也录入了相关的数据，</a:t>
            </a:r>
            <a:r>
              <a:rPr lang="zh-CN" altLang="en-US" sz="2400" dirty="0" smtClean="0">
                <a:latin typeface="宋体" pitchFamily="2" charset="-122"/>
                <a:ea typeface="宋体" pitchFamily="2" charset="-122"/>
              </a:rPr>
              <a:t>当要</a:t>
            </a:r>
            <a:r>
              <a:rPr lang="zh-CN" altLang="en-US" sz="2400" dirty="0">
                <a:latin typeface="宋体" pitchFamily="2" charset="-122"/>
                <a:ea typeface="宋体" pitchFamily="2" charset="-122"/>
              </a:rPr>
              <a:t>在这些数据中查找特定的信息时，就要用到查询功能。</a:t>
            </a:r>
          </a:p>
          <a:p>
            <a:pPr indent="627063">
              <a:lnSpc>
                <a:spcPct val="150000"/>
              </a:lnSpc>
            </a:pPr>
            <a:r>
              <a:rPr lang="zh-CN" altLang="en-US" sz="2400" dirty="0">
                <a:latin typeface="宋体" pitchFamily="2" charset="-122"/>
                <a:ea typeface="宋体" pitchFamily="2" charset="-122"/>
              </a:rPr>
              <a:t>查询是对数据结果和数据操作的请求。可以使用查询从表中检索数据、执行计算</a:t>
            </a:r>
            <a:r>
              <a:rPr lang="zh-CN" altLang="en-US" sz="2400" dirty="0" smtClean="0">
                <a:latin typeface="宋体" pitchFamily="2" charset="-122"/>
                <a:ea typeface="宋体" pitchFamily="2" charset="-122"/>
              </a:rPr>
              <a:t>、合并</a:t>
            </a:r>
            <a:r>
              <a:rPr lang="zh-CN" altLang="en-US" sz="2400" dirty="0">
                <a:latin typeface="宋体" pitchFamily="2" charset="-122"/>
                <a:ea typeface="宋体" pitchFamily="2" charset="-122"/>
              </a:rPr>
              <a:t>不同表中的数据，也可以使用查询向表中添加、更改或删除数据。</a:t>
            </a:r>
          </a:p>
          <a:p>
            <a:pPr indent="627063">
              <a:lnSpc>
                <a:spcPct val="150000"/>
              </a:lnSpc>
            </a:pPr>
            <a:r>
              <a:rPr lang="zh-CN" altLang="en-US" sz="2400" dirty="0">
                <a:latin typeface="宋体" pitchFamily="2" charset="-122"/>
                <a:ea typeface="宋体" pitchFamily="2" charset="-122"/>
              </a:rPr>
              <a:t>本任务将学习对学生信息进行查询的方法。</a:t>
            </a:r>
          </a:p>
        </p:txBody>
      </p:sp>
    </p:spTree>
    <p:extLst>
      <p:ext uri="{BB962C8B-B14F-4D97-AF65-F5344CB8AC3E}">
        <p14:creationId xmlns:p14="http://schemas.microsoft.com/office/powerpoint/2010/main" val="37291041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数据库表创建后，可以创建查询来检索或操作数据。简单的数据库（如学生信息）</a:t>
            </a:r>
            <a:r>
              <a:rPr lang="zh-CN" altLang="en-US" sz="2400" dirty="0" smtClean="0">
                <a:latin typeface="宋体" pitchFamily="2" charset="-122"/>
                <a:ea typeface="宋体" pitchFamily="2" charset="-122"/>
              </a:rPr>
              <a:t>可能</a:t>
            </a:r>
            <a:r>
              <a:rPr lang="zh-CN" altLang="en-US" sz="2400" dirty="0">
                <a:latin typeface="宋体" pitchFamily="2" charset="-122"/>
                <a:ea typeface="宋体" pitchFamily="2" charset="-122"/>
              </a:rPr>
              <a:t>仅使用一个简单查询，复杂的数据库会使用多个复杂查询。</a:t>
            </a:r>
          </a:p>
          <a:p>
            <a:pPr indent="627063">
              <a:lnSpc>
                <a:spcPct val="150000"/>
              </a:lnSpc>
            </a:pPr>
            <a:r>
              <a:rPr lang="zh-CN" altLang="en-US" sz="2400" dirty="0">
                <a:latin typeface="宋体" pitchFamily="2" charset="-122"/>
                <a:ea typeface="宋体" pitchFamily="2" charset="-122"/>
              </a:rPr>
              <a:t>按照查询是否更改数据库表的数据来分类，查询分为选择查询、单表查询、多表</a:t>
            </a:r>
            <a:r>
              <a:rPr lang="zh-CN" altLang="en-US" sz="2400" dirty="0" smtClean="0">
                <a:latin typeface="宋体" pitchFamily="2" charset="-122"/>
                <a:ea typeface="宋体" pitchFamily="2" charset="-122"/>
              </a:rPr>
              <a:t>查询和</a:t>
            </a:r>
            <a:r>
              <a:rPr lang="zh-CN" altLang="en-US" sz="2400" dirty="0">
                <a:latin typeface="宋体" pitchFamily="2" charset="-122"/>
                <a:ea typeface="宋体" pitchFamily="2" charset="-122"/>
              </a:rPr>
              <a:t>操作查询。</a:t>
            </a:r>
          </a:p>
        </p:txBody>
      </p:sp>
    </p:spTree>
    <p:extLst>
      <p:ext uri="{BB962C8B-B14F-4D97-AF65-F5344CB8AC3E}">
        <p14:creationId xmlns:p14="http://schemas.microsoft.com/office/powerpoint/2010/main" val="3316888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数据库</a:t>
            </a:r>
          </a:p>
          <a:p>
            <a:pPr indent="627063">
              <a:lnSpc>
                <a:spcPct val="150000"/>
              </a:lnSpc>
            </a:pPr>
            <a:r>
              <a:rPr lang="zh-CN" altLang="en-US" sz="2400" dirty="0">
                <a:latin typeface="宋体" pitchFamily="2" charset="-122"/>
                <a:ea typeface="宋体" pitchFamily="2" charset="-122"/>
              </a:rPr>
              <a:t>数据库是一种用于存储和组织信息的工具，它可以存储如同学录、馆藏目录、考试</a:t>
            </a:r>
            <a:r>
              <a:rPr lang="zh-CN" altLang="en-US" sz="2400" dirty="0" smtClean="0">
                <a:latin typeface="宋体" pitchFamily="2" charset="-122"/>
                <a:ea typeface="宋体" pitchFamily="2" charset="-122"/>
              </a:rPr>
              <a:t>成绩</a:t>
            </a:r>
            <a:r>
              <a:rPr lang="zh-CN" altLang="en-US" sz="2400" dirty="0">
                <a:latin typeface="宋体" pitchFamily="2" charset="-122"/>
                <a:ea typeface="宋体" pitchFamily="2" charset="-122"/>
              </a:rPr>
              <a:t>或其他任何内容的信息</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solidFill>
                  <a:srgbClr val="FF0000"/>
                </a:solidFill>
                <a:latin typeface="宋体" pitchFamily="2" charset="-122"/>
                <a:ea typeface="宋体" pitchFamily="2" charset="-122"/>
              </a:rPr>
              <a:t>2. Access</a:t>
            </a:r>
            <a:r>
              <a:rPr lang="zh-CN" altLang="en-US" sz="2400" dirty="0">
                <a:solidFill>
                  <a:srgbClr val="FF0000"/>
                </a:solidFill>
                <a:latin typeface="宋体" pitchFamily="2" charset="-122"/>
                <a:ea typeface="宋体" pitchFamily="2" charset="-122"/>
              </a:rPr>
              <a:t>的基本功能</a:t>
            </a:r>
          </a:p>
          <a:p>
            <a:pPr indent="627063">
              <a:lnSpc>
                <a:spcPct val="150000"/>
              </a:lnSpc>
            </a:pP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是微软公司推出的基于 </a:t>
            </a:r>
            <a:r>
              <a:rPr lang="en-US" altLang="zh-CN" sz="2400" dirty="0">
                <a:latin typeface="宋体" pitchFamily="2" charset="-122"/>
                <a:ea typeface="宋体" pitchFamily="2" charset="-122"/>
              </a:rPr>
              <a:t>Windows</a:t>
            </a:r>
            <a:r>
              <a:rPr lang="zh-CN" altLang="en-US" sz="2400" dirty="0">
                <a:latin typeface="宋体" pitchFamily="2" charset="-122"/>
                <a:ea typeface="宋体" pitchFamily="2" charset="-122"/>
              </a:rPr>
              <a:t>桌面的数据库管理系统，是 </a:t>
            </a:r>
            <a:r>
              <a:rPr lang="en-US" altLang="zh-CN" sz="2400" dirty="0">
                <a:latin typeface="宋体" pitchFamily="2" charset="-122"/>
                <a:ea typeface="宋体" pitchFamily="2" charset="-122"/>
              </a:rPr>
              <a:t>Office</a:t>
            </a:r>
            <a:r>
              <a:rPr lang="zh-CN" altLang="en-US" sz="2400" dirty="0">
                <a:latin typeface="宋体" pitchFamily="2" charset="-122"/>
                <a:ea typeface="宋体" pitchFamily="2" charset="-122"/>
              </a:rPr>
              <a:t>系列</a:t>
            </a:r>
            <a:r>
              <a:rPr lang="zh-CN" altLang="en-US" sz="2400" dirty="0" smtClean="0">
                <a:latin typeface="宋体" pitchFamily="2" charset="-122"/>
                <a:ea typeface="宋体" pitchFamily="2" charset="-122"/>
              </a:rPr>
              <a:t>应用软件</a:t>
            </a:r>
            <a:r>
              <a:rPr lang="zh-CN" altLang="en-US" sz="2400" dirty="0">
                <a:latin typeface="宋体" pitchFamily="2" charset="-122"/>
                <a:ea typeface="宋体" pitchFamily="2" charset="-122"/>
              </a:rPr>
              <a:t>之一。</a:t>
            </a:r>
          </a:p>
        </p:txBody>
      </p:sp>
    </p:spTree>
    <p:extLst>
      <p:ext uri="{BB962C8B-B14F-4D97-AF65-F5344CB8AC3E}">
        <p14:creationId xmlns:p14="http://schemas.microsoft.com/office/powerpoint/2010/main" val="35809845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数据</a:t>
            </a:r>
            <a:r>
              <a:rPr lang="zh-CN" altLang="en-US" sz="2400" dirty="0" smtClean="0">
                <a:solidFill>
                  <a:srgbClr val="FF0000"/>
                </a:solidFill>
                <a:latin typeface="宋体" pitchFamily="2" charset="-122"/>
                <a:ea typeface="宋体" pitchFamily="2" charset="-122"/>
              </a:rPr>
              <a:t>准备</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）学生信息。在数据库“学生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中创建“学生信息”数据库表，如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894204" y="558880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“学生信息”数据库表</a:t>
            </a:r>
            <a:endParaRPr lang="en-US" altLang="zh-CN" dirty="0" smtClean="0">
              <a:latin typeface="楷体" pitchFamily="49" charset="-122"/>
              <a:ea typeface="楷体" pitchFamily="49" charset="-122"/>
            </a:endParaRP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3631308"/>
            <a:ext cx="5400000" cy="19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084520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）学生成绩。在数据库“学生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中创建“学生成绩”数据库表，如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894204" y="558880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“学生成绩”数据库表</a:t>
            </a:r>
            <a:endParaRPr lang="en-US" altLang="zh-CN" dirty="0" smtClean="0">
              <a:latin typeface="楷体" pitchFamily="49" charset="-122"/>
              <a:ea typeface="楷体" pitchFamily="49" charset="-122"/>
            </a:endParaRP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2170983"/>
            <a:ext cx="5400000" cy="341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380986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78753" cy="3970318"/>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2.</a:t>
            </a:r>
            <a:r>
              <a:rPr lang="zh-CN" altLang="en-US" sz="2400" dirty="0" smtClean="0">
                <a:solidFill>
                  <a:srgbClr val="FF0000"/>
                </a:solidFill>
                <a:latin typeface="宋体" pitchFamily="2" charset="-122"/>
                <a:ea typeface="宋体" pitchFamily="2" charset="-122"/>
              </a:rPr>
              <a:t>创建单表查询</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）打开数据库“学生 </a:t>
            </a:r>
            <a:r>
              <a:rPr lang="en-US" altLang="zh-CN" sz="2400" dirty="0" smtClean="0">
                <a:latin typeface="宋体" pitchFamily="2" charset="-122"/>
                <a:ea typeface="宋体" pitchFamily="2" charset="-122"/>
              </a:rPr>
              <a:t>.</a:t>
            </a:r>
            <a:r>
              <a:rPr lang="en-US" altLang="zh-CN" sz="2400" dirty="0" err="1" smtClean="0">
                <a:latin typeface="宋体" pitchFamily="2" charset="-122"/>
                <a:ea typeface="宋体" pitchFamily="2" charset="-122"/>
              </a:rPr>
              <a:t>accdb</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，在“创建”选项卡的“查询”组中单击“查询向导”按钮。</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弹出“新建查询”对话框，可以通过该对话框选择的查询向导类型包括“简单查询向导”“交叉表查询向导”“查找重复项查询向导”和“查找不匹配项查询向导”，选择“简单查询向导”，单击“确定”按钮。</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8765650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222176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smtClean="0">
                <a:latin typeface="宋体" pitchFamily="2" charset="-122"/>
                <a:ea typeface="宋体" pitchFamily="2" charset="-122"/>
              </a:rPr>
              <a:t>）进入“简单查询向导”，在“表</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查询”下拉列表中选择“表：学生信息”选项，如图所示。</a:t>
            </a:r>
            <a:endParaRPr lang="zh-CN" altLang="en-US" sz="2400" dirty="0">
              <a:latin typeface="宋体" pitchFamily="2" charset="-122"/>
              <a:ea typeface="宋体" pitchFamily="2" charset="-122"/>
            </a:endParaRPr>
          </a:p>
        </p:txBody>
      </p:sp>
      <p:sp>
        <p:nvSpPr>
          <p:cNvPr id="6" name="TextBox 5"/>
          <p:cNvSpPr txBox="1"/>
          <p:nvPr/>
        </p:nvSpPr>
        <p:spPr>
          <a:xfrm>
            <a:off x="6894204" y="558880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进入“简单查询向导”</a:t>
            </a:r>
            <a:endParaRPr lang="en-US" altLang="zh-CN" dirty="0" smtClean="0">
              <a:latin typeface="楷体" pitchFamily="49" charset="-122"/>
              <a:ea typeface="楷体" pitchFamily="49" charset="-122"/>
            </a:endParaRPr>
          </a:p>
        </p:txBody>
      </p:sp>
      <p:pic>
        <p:nvPicPr>
          <p:cNvPr id="430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40699" y="1830259"/>
            <a:ext cx="5400000" cy="3758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94399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）在“简单查询向导”中，从“可用字段”列表框中选择字段“学生 </a:t>
            </a:r>
            <a:r>
              <a:rPr lang="en-US" altLang="zh-CN" sz="2400" dirty="0" smtClean="0">
                <a:latin typeface="宋体" pitchFamily="2" charset="-122"/>
                <a:ea typeface="宋体" pitchFamily="2" charset="-122"/>
              </a:rPr>
              <a:t>ID</a:t>
            </a:r>
            <a:r>
              <a:rPr lang="en-US" altLang="zh-CN" sz="2400" dirty="0">
                <a:latin typeface="宋体" pitchFamily="2" charset="-122"/>
                <a:ea typeface="宋体" pitchFamily="2" charset="-122"/>
              </a:rPr>
              <a:t>”“</a:t>
            </a:r>
            <a:r>
              <a:rPr lang="zh-CN" altLang="en-US" sz="2400" dirty="0" smtClean="0">
                <a:latin typeface="宋体" pitchFamily="2" charset="-122"/>
                <a:ea typeface="宋体" pitchFamily="2" charset="-122"/>
              </a:rPr>
              <a:t>姓名</a:t>
            </a:r>
            <a:r>
              <a:rPr lang="zh-CN" altLang="en-US" sz="2400" dirty="0">
                <a:latin typeface="宋体" pitchFamily="2" charset="-122"/>
                <a:ea typeface="宋体" pitchFamily="2" charset="-122"/>
              </a:rPr>
              <a:t>”“性别”和“出生日期”，将其添加到“选定字段”列表框中，如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992089" y="5590648"/>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选择查询将要涉及的字段</a:t>
            </a:r>
            <a:endParaRPr lang="en-US" altLang="zh-CN" dirty="0" smtClean="0">
              <a:latin typeface="楷体" pitchFamily="49" charset="-122"/>
              <a:ea typeface="楷体" pitchFamily="49" charset="-122"/>
            </a:endParaRPr>
          </a:p>
        </p:txBody>
      </p:sp>
      <p:pic>
        <p:nvPicPr>
          <p:cNvPr id="440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4000" y="1826086"/>
            <a:ext cx="5400000" cy="3762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06240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413653"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）单击 “下一步”按钮，在 “简单查询向导”中为查询指定标题为 “学生信息</a:t>
            </a:r>
            <a:r>
              <a:rPr lang="zh-CN" altLang="en-US" sz="2400" dirty="0" smtClean="0">
                <a:latin typeface="宋体" pitchFamily="2" charset="-122"/>
                <a:ea typeface="宋体" pitchFamily="2" charset="-122"/>
              </a:rPr>
              <a:t>简单</a:t>
            </a:r>
            <a:r>
              <a:rPr lang="zh-CN" altLang="en-US" sz="2400" dirty="0">
                <a:latin typeface="宋体" pitchFamily="2" charset="-122"/>
                <a:ea typeface="宋体" pitchFamily="2" charset="-122"/>
              </a:rPr>
              <a:t>查询 ”，并选择“打开查询查看信息”，单击“完成”按钮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4495438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6</a:t>
            </a:r>
            <a:r>
              <a:rPr lang="zh-CN" altLang="en-US" sz="2400" dirty="0">
                <a:latin typeface="宋体" pitchFamily="2" charset="-122"/>
                <a:ea typeface="宋体" pitchFamily="2" charset="-122"/>
              </a:rPr>
              <a:t>）“学生信息简单查询”在选项卡文档区域随即打开，显示查询的结果数据，并</a:t>
            </a:r>
            <a:r>
              <a:rPr lang="zh-CN" altLang="en-US" sz="2400" dirty="0" smtClean="0">
                <a:latin typeface="宋体" pitchFamily="2" charset="-122"/>
                <a:ea typeface="宋体" pitchFamily="2" charset="-122"/>
              </a:rPr>
              <a:t>在导航</a:t>
            </a:r>
            <a:r>
              <a:rPr lang="zh-CN" altLang="en-US" sz="2400" dirty="0">
                <a:latin typeface="宋体" pitchFamily="2" charset="-122"/>
                <a:ea typeface="宋体" pitchFamily="2" charset="-122"/>
              </a:rPr>
              <a:t>窗格中的“查询”组中增加了“学生信息简单查询”标签，如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453753" y="559064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显示查询的结果</a:t>
            </a:r>
            <a:endParaRPr lang="en-US" altLang="zh-CN" dirty="0" smtClean="0">
              <a:latin typeface="楷体" pitchFamily="49" charset="-122"/>
              <a:ea typeface="楷体" pitchFamily="49" charset="-122"/>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3999" y="2939591"/>
            <a:ext cx="5400000" cy="265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8956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787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查询对象的</a:t>
            </a:r>
            <a:r>
              <a:rPr lang="zh-CN" altLang="en-US" sz="2400" dirty="0" smtClean="0">
                <a:solidFill>
                  <a:srgbClr val="FF0000"/>
                </a:solidFill>
                <a:latin typeface="宋体" pitchFamily="2" charset="-122"/>
                <a:ea typeface="宋体" pitchFamily="2" charset="-122"/>
              </a:rPr>
              <a:t>视图</a:t>
            </a:r>
            <a:endParaRPr lang="en-US" altLang="zh-CN" sz="2400" dirty="0" smtClean="0">
              <a:solidFill>
                <a:srgbClr val="FF0000"/>
              </a:solidFill>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Access </a:t>
            </a:r>
            <a:r>
              <a:rPr lang="en-US" altLang="zh-CN" sz="2400" dirty="0">
                <a:latin typeface="宋体" pitchFamily="2" charset="-122"/>
                <a:ea typeface="宋体" pitchFamily="2" charset="-122"/>
              </a:rPr>
              <a:t>2010</a:t>
            </a:r>
            <a:r>
              <a:rPr lang="zh-CN" altLang="en-US" sz="2400" dirty="0">
                <a:latin typeface="宋体" pitchFamily="2" charset="-122"/>
                <a:ea typeface="宋体" pitchFamily="2" charset="-122"/>
              </a:rPr>
              <a:t>对于数据库查询对象的使用提供了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种不同的视图，即 </a:t>
            </a:r>
            <a:r>
              <a:rPr lang="zh-CN" altLang="en-US" sz="2400" dirty="0" smtClean="0">
                <a:latin typeface="宋体" pitchFamily="2" charset="-122"/>
                <a:ea typeface="宋体" pitchFamily="2" charset="-122"/>
              </a:rPr>
              <a:t>“数据表视图 ”</a:t>
            </a:r>
            <a:r>
              <a:rPr lang="zh-CN" altLang="en-US" sz="2400" dirty="0">
                <a:latin typeface="宋体" pitchFamily="2" charset="-122"/>
                <a:ea typeface="宋体" pitchFamily="2" charset="-122"/>
              </a:rPr>
              <a:t>“设计视图 ”“</a:t>
            </a:r>
            <a:r>
              <a:rPr lang="en-US" altLang="zh-CN" sz="2400" dirty="0">
                <a:latin typeface="宋体" pitchFamily="2" charset="-122"/>
                <a:ea typeface="宋体" pitchFamily="2" charset="-122"/>
              </a:rPr>
              <a:t>SQL</a:t>
            </a:r>
            <a:r>
              <a:rPr lang="zh-CN" altLang="en-US" sz="2400" dirty="0">
                <a:latin typeface="宋体" pitchFamily="2" charset="-122"/>
                <a:ea typeface="宋体" pitchFamily="2" charset="-122"/>
              </a:rPr>
              <a:t>视图 ”“数据透视表视图”和 “数据透视图视图 ”，选择不同</a:t>
            </a:r>
            <a:r>
              <a:rPr lang="zh-CN" altLang="en-US" sz="2400" dirty="0" smtClean="0">
                <a:latin typeface="宋体" pitchFamily="2" charset="-122"/>
                <a:ea typeface="宋体" pitchFamily="2" charset="-122"/>
              </a:rPr>
              <a:t>的视图</a:t>
            </a:r>
            <a:r>
              <a:rPr lang="zh-CN" altLang="en-US" sz="2400" dirty="0">
                <a:latin typeface="宋体" pitchFamily="2" charset="-122"/>
                <a:ea typeface="宋体" pitchFamily="2" charset="-122"/>
              </a:rPr>
              <a:t>可以实现不同的操作和功能。</a:t>
            </a:r>
          </a:p>
          <a:p>
            <a:pPr indent="627063">
              <a:lnSpc>
                <a:spcPct val="150000"/>
              </a:lnSpc>
            </a:pPr>
            <a:r>
              <a:rPr lang="zh-CN" altLang="en-US" sz="2400" dirty="0">
                <a:latin typeface="宋体" pitchFamily="2" charset="-122"/>
                <a:ea typeface="宋体" pitchFamily="2" charset="-122"/>
              </a:rPr>
              <a:t>其中，在设计查询时最常用的视图为 “数据表视图 ”“</a:t>
            </a:r>
            <a:r>
              <a:rPr lang="en-US" altLang="zh-CN" sz="2400" dirty="0">
                <a:latin typeface="宋体" pitchFamily="2" charset="-122"/>
                <a:ea typeface="宋体" pitchFamily="2" charset="-122"/>
              </a:rPr>
              <a:t>SQL</a:t>
            </a:r>
            <a:r>
              <a:rPr lang="zh-CN" altLang="en-US" sz="2400" dirty="0">
                <a:latin typeface="宋体" pitchFamily="2" charset="-122"/>
                <a:ea typeface="宋体" pitchFamily="2" charset="-122"/>
              </a:rPr>
              <a:t>视图”和 “设计视图 ”</a:t>
            </a:r>
            <a:r>
              <a:rPr lang="zh-CN" altLang="en-US" sz="2400" dirty="0" smtClean="0">
                <a:latin typeface="宋体" pitchFamily="2" charset="-122"/>
                <a:ea typeface="宋体" pitchFamily="2" charset="-122"/>
              </a:rPr>
              <a:t>，这</a:t>
            </a:r>
            <a:r>
              <a:rPr lang="zh-CN" altLang="en-US" sz="2400" dirty="0">
                <a:latin typeface="宋体" pitchFamily="2" charset="-122"/>
                <a:ea typeface="宋体" pitchFamily="2" charset="-122"/>
              </a:rPr>
              <a:t>也是需要重点掌握的内容。</a:t>
            </a:r>
          </a:p>
        </p:txBody>
      </p:sp>
    </p:spTree>
    <p:extLst>
      <p:ext uri="{BB962C8B-B14F-4D97-AF65-F5344CB8AC3E}">
        <p14:creationId xmlns:p14="http://schemas.microsoft.com/office/powerpoint/2010/main" val="122795435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）在选项卡文档区域用鼠标右键单击查询标签，在弹出的快捷菜单中将</a:t>
            </a:r>
            <a:r>
              <a:rPr lang="zh-CN" altLang="en-US" sz="2400" dirty="0" smtClean="0">
                <a:latin typeface="宋体" pitchFamily="2" charset="-122"/>
                <a:ea typeface="宋体" pitchFamily="2" charset="-122"/>
              </a:rPr>
              <a:t>“数据表视图”</a:t>
            </a:r>
            <a:r>
              <a:rPr lang="zh-CN" altLang="en-US" sz="2400" dirty="0">
                <a:latin typeface="宋体" pitchFamily="2" charset="-122"/>
                <a:ea typeface="宋体" pitchFamily="2" charset="-122"/>
              </a:rPr>
              <a:t>切换为“设计视图”，如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299591" y="5590648"/>
            <a:ext cx="410881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将“数据表视图”切换为“设计视图”</a:t>
            </a:r>
            <a:endParaRPr lang="en-US" altLang="zh-CN" dirty="0" smtClean="0">
              <a:latin typeface="楷体" pitchFamily="49" charset="-122"/>
              <a:ea typeface="楷体" pitchFamily="49" charset="-122"/>
            </a:endParaRP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000" y="2091252"/>
            <a:ext cx="5400000" cy="3499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979200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项目二十二 数据库表的创建与查询</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9399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）通过在“设计”选项卡的“视图”组中进行选择，将“设计视图”切换</a:t>
            </a:r>
            <a:r>
              <a:rPr lang="zh-CN" altLang="en-US" sz="2400" dirty="0" smtClean="0">
                <a:latin typeface="宋体" pitchFamily="2" charset="-122"/>
                <a:ea typeface="宋体" pitchFamily="2" charset="-122"/>
              </a:rPr>
              <a:t>为“</a:t>
            </a:r>
            <a:r>
              <a:rPr lang="en-US" altLang="zh-CN" sz="2400" dirty="0">
                <a:latin typeface="宋体" pitchFamily="2" charset="-122"/>
                <a:ea typeface="宋体" pitchFamily="2" charset="-122"/>
              </a:rPr>
              <a:t>SQL</a:t>
            </a:r>
            <a:r>
              <a:rPr lang="zh-CN" altLang="en-US" sz="2400" dirty="0">
                <a:latin typeface="宋体" pitchFamily="2" charset="-122"/>
                <a:ea typeface="宋体" pitchFamily="2" charset="-122"/>
              </a:rPr>
              <a:t>视图”，如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）单击状态栏最右侧的“视图”按钮进行选择。</a:t>
            </a:r>
          </a:p>
        </p:txBody>
      </p:sp>
      <p:sp>
        <p:nvSpPr>
          <p:cNvPr id="6" name="TextBox 5"/>
          <p:cNvSpPr txBox="1"/>
          <p:nvPr/>
        </p:nvSpPr>
        <p:spPr>
          <a:xfrm>
            <a:off x="6472716" y="5590648"/>
            <a:ext cx="376256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将“设计视图”切换为“</a:t>
            </a:r>
            <a:r>
              <a:rPr lang="en-US" altLang="zh-CN" dirty="0">
                <a:latin typeface="楷体" pitchFamily="49" charset="-122"/>
                <a:ea typeface="楷体" pitchFamily="49" charset="-122"/>
              </a:rPr>
              <a:t>SQL</a:t>
            </a:r>
            <a:r>
              <a:rPr lang="zh-CN" altLang="en-US" dirty="0">
                <a:latin typeface="楷体" pitchFamily="49" charset="-122"/>
                <a:ea typeface="楷体" pitchFamily="49" charset="-122"/>
              </a:rPr>
              <a:t>视图”</a:t>
            </a:r>
            <a:endParaRPr lang="en-US" altLang="zh-CN" dirty="0" smtClean="0">
              <a:latin typeface="楷体" pitchFamily="49" charset="-122"/>
              <a:ea typeface="楷体" pitchFamily="49" charset="-122"/>
            </a:endParaRP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000" y="2873773"/>
            <a:ext cx="5400000" cy="271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75497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 Access</a:t>
            </a:r>
            <a:r>
              <a:rPr lang="zh-CN" altLang="en-US" sz="2400" dirty="0">
                <a:solidFill>
                  <a:srgbClr val="FF0000"/>
                </a:solidFill>
                <a:latin typeface="宋体" pitchFamily="2" charset="-122"/>
                <a:ea typeface="宋体" pitchFamily="2" charset="-122"/>
              </a:rPr>
              <a:t>数据库</a:t>
            </a:r>
            <a:r>
              <a:rPr lang="zh-CN" altLang="en-US" sz="2400" dirty="0" smtClean="0">
                <a:solidFill>
                  <a:srgbClr val="FF0000"/>
                </a:solidFill>
                <a:latin typeface="宋体" pitchFamily="2" charset="-122"/>
                <a:ea typeface="宋体" pitchFamily="2" charset="-122"/>
              </a:rPr>
              <a:t>对象</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通过熟悉数据库中的表、查询、窗体和报表对象，可以更加轻松地执行各种任务，</a:t>
            </a:r>
            <a:r>
              <a:rPr lang="zh-CN" altLang="en-US" sz="2400" dirty="0" smtClean="0">
                <a:latin typeface="宋体" pitchFamily="2" charset="-122"/>
                <a:ea typeface="宋体" pitchFamily="2" charset="-122"/>
              </a:rPr>
              <a:t>例如</a:t>
            </a:r>
            <a:r>
              <a:rPr lang="zh-CN" altLang="en-US" sz="2400" dirty="0">
                <a:latin typeface="宋体" pitchFamily="2" charset="-122"/>
                <a:ea typeface="宋体" pitchFamily="2" charset="-122"/>
              </a:rPr>
              <a:t>，将数据输入数据库表中，添加或删除记录，查找并替换数据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数据库文件</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p:txBody>
      </p:sp>
    </p:spTree>
    <p:extLst>
      <p:ext uri="{BB962C8B-B14F-4D97-AF65-F5344CB8AC3E}">
        <p14:creationId xmlns:p14="http://schemas.microsoft.com/office/powerpoint/2010/main" val="174631845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23.1 </a:t>
            </a:r>
            <a:r>
              <a:rPr lang="zh-CN" altLang="en-US" sz="2800" dirty="0">
                <a:solidFill>
                  <a:schemeClr val="bg1"/>
                </a:solidFill>
                <a:latin typeface="宋体" pitchFamily="2" charset="-122"/>
                <a:ea typeface="宋体" pitchFamily="2" charset="-122"/>
              </a:rPr>
              <a:t>创建学生信息窗体</a:t>
            </a:r>
          </a:p>
        </p:txBody>
      </p:sp>
      <p:sp>
        <p:nvSpPr>
          <p:cNvPr id="5" name="TextBox 4"/>
          <p:cNvSpPr txBox="1"/>
          <p:nvPr/>
        </p:nvSpPr>
        <p:spPr>
          <a:xfrm>
            <a:off x="1092554" y="2673721"/>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23.2 </a:t>
            </a:r>
            <a:r>
              <a:rPr lang="zh-CN" altLang="en-US" sz="2800" dirty="0">
                <a:solidFill>
                  <a:schemeClr val="bg1"/>
                </a:solidFill>
                <a:latin typeface="宋体" pitchFamily="2" charset="-122"/>
                <a:ea typeface="宋体" pitchFamily="2" charset="-122"/>
              </a:rPr>
              <a:t>编辑学生信息窗体</a:t>
            </a:r>
          </a:p>
        </p:txBody>
      </p:sp>
    </p:spTree>
    <p:extLst>
      <p:ext uri="{BB962C8B-B14F-4D97-AF65-F5344CB8AC3E}">
        <p14:creationId xmlns:p14="http://schemas.microsoft.com/office/powerpoint/2010/main" val="366159095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掌握窗体的创建方法。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熟悉窗体布局视图。</a:t>
            </a:r>
          </a:p>
        </p:txBody>
      </p:sp>
      <p:sp>
        <p:nvSpPr>
          <p:cNvPr id="9" name="TextBox 8"/>
          <p:cNvSpPr txBox="1"/>
          <p:nvPr/>
        </p:nvSpPr>
        <p:spPr>
          <a:xfrm>
            <a:off x="1092554" y="1410442"/>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23.1 </a:t>
            </a:r>
            <a:r>
              <a:rPr lang="zh-CN" altLang="en-US" sz="2800" dirty="0">
                <a:solidFill>
                  <a:schemeClr val="bg1"/>
                </a:solidFill>
                <a:latin typeface="宋体" pitchFamily="2" charset="-122"/>
                <a:ea typeface="宋体" pitchFamily="2" charset="-122"/>
              </a:rPr>
              <a:t>创建学生信息窗体</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8362467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通过之前任务的学习，大家应能够很熟练地使用</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创建数据库表用于存储和</a:t>
            </a:r>
            <a:r>
              <a:rPr lang="zh-CN" altLang="en-US" sz="2400" dirty="0" smtClean="0">
                <a:latin typeface="宋体" pitchFamily="2" charset="-122"/>
                <a:ea typeface="宋体" pitchFamily="2" charset="-122"/>
              </a:rPr>
              <a:t>组织</a:t>
            </a:r>
            <a:r>
              <a:rPr lang="zh-CN" altLang="en-US" sz="2400" dirty="0">
                <a:latin typeface="宋体" pitchFamily="2" charset="-122"/>
                <a:ea typeface="宋体" pitchFamily="2" charset="-122"/>
              </a:rPr>
              <a:t>各类有用的数据信息，并且能够设计常用的条件查询用于从大量数据中检索和统计</a:t>
            </a:r>
            <a:r>
              <a:rPr lang="zh-CN" altLang="en-US" sz="2400" dirty="0" smtClean="0">
                <a:latin typeface="宋体" pitchFamily="2" charset="-122"/>
                <a:ea typeface="宋体" pitchFamily="2" charset="-122"/>
              </a:rPr>
              <a:t>出符合</a:t>
            </a:r>
            <a:r>
              <a:rPr lang="zh-CN" altLang="en-US" sz="2400" dirty="0">
                <a:latin typeface="宋体" pitchFamily="2" charset="-122"/>
                <a:ea typeface="宋体" pitchFamily="2" charset="-122"/>
              </a:rPr>
              <a:t>特定需求的数据集合，可以使用</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出色地完成各种日常的数据管理工作。</a:t>
            </a:r>
          </a:p>
          <a:p>
            <a:pPr indent="627063">
              <a:lnSpc>
                <a:spcPct val="150000"/>
              </a:lnSpc>
            </a:pPr>
            <a:r>
              <a:rPr lang="zh-CN" altLang="en-US" sz="2400" dirty="0">
                <a:latin typeface="宋体" pitchFamily="2" charset="-122"/>
                <a:ea typeface="宋体" pitchFamily="2" charset="-122"/>
              </a:rPr>
              <a:t>本任务将学习创建学生信息窗体的方法。</a:t>
            </a:r>
          </a:p>
        </p:txBody>
      </p:sp>
    </p:spTree>
    <p:extLst>
      <p:ext uri="{BB962C8B-B14F-4D97-AF65-F5344CB8AC3E}">
        <p14:creationId xmlns:p14="http://schemas.microsoft.com/office/powerpoint/2010/main" val="2894241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数据库表和查询创建后，可以创建窗体以显示、输入或者编辑表或查询中的数据</a:t>
            </a:r>
            <a:r>
              <a:rPr lang="zh-CN" altLang="en-US" sz="2400" dirty="0" smtClean="0">
                <a:latin typeface="宋体" pitchFamily="2" charset="-122"/>
                <a:ea typeface="宋体" pitchFamily="2" charset="-122"/>
              </a:rPr>
              <a:t>。简单</a:t>
            </a:r>
            <a:r>
              <a:rPr lang="zh-CN" altLang="en-US" sz="2400" dirty="0">
                <a:latin typeface="宋体" pitchFamily="2" charset="-122"/>
                <a:ea typeface="宋体" pitchFamily="2" charset="-122"/>
              </a:rPr>
              <a:t>的数据库（如学生信息）可能仅使用一个窗体，复杂的数据库会使用多个复杂</a:t>
            </a:r>
            <a:r>
              <a:rPr lang="zh-CN" altLang="en-US" sz="2400" dirty="0" smtClean="0">
                <a:latin typeface="宋体" pitchFamily="2" charset="-122"/>
                <a:ea typeface="宋体" pitchFamily="2" charset="-122"/>
              </a:rPr>
              <a:t>窗体以及</a:t>
            </a:r>
            <a:r>
              <a:rPr lang="zh-CN" altLang="en-US" sz="2400" dirty="0">
                <a:latin typeface="宋体" pitchFamily="2" charset="-122"/>
                <a:ea typeface="宋体" pitchFamily="2" charset="-122"/>
              </a:rPr>
              <a:t>子窗体。窗体通常包含链接到表中基础字段的控件，当打开窗体时，</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会从</a:t>
            </a:r>
            <a:r>
              <a:rPr lang="zh-CN" altLang="en-US" sz="2400" dirty="0" smtClean="0">
                <a:latin typeface="宋体" pitchFamily="2" charset="-122"/>
                <a:ea typeface="宋体" pitchFamily="2" charset="-122"/>
              </a:rPr>
              <a:t>其中</a:t>
            </a:r>
            <a:r>
              <a:rPr lang="zh-CN" altLang="en-US" sz="2400" dirty="0">
                <a:latin typeface="宋体" pitchFamily="2" charset="-122"/>
                <a:ea typeface="宋体" pitchFamily="2" charset="-122"/>
              </a:rPr>
              <a:t>的一个或多个表中检索数据，然后用创建窗体时所选择的布局显示数据。</a:t>
            </a:r>
          </a:p>
        </p:txBody>
      </p:sp>
    </p:spTree>
    <p:extLst>
      <p:ext uri="{BB962C8B-B14F-4D97-AF65-F5344CB8AC3E}">
        <p14:creationId xmlns:p14="http://schemas.microsoft.com/office/powerpoint/2010/main" val="80212353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窗体对象的</a:t>
            </a:r>
            <a:r>
              <a:rPr lang="zh-CN" altLang="en-US" sz="2400" dirty="0" smtClean="0">
                <a:solidFill>
                  <a:srgbClr val="FF0000"/>
                </a:solidFill>
                <a:latin typeface="宋体" pitchFamily="2" charset="-122"/>
                <a:ea typeface="宋体" pitchFamily="2" charset="-122"/>
              </a:rPr>
              <a:t>视图</a:t>
            </a:r>
            <a:endParaRPr lang="en-US" altLang="zh-CN" sz="2400" dirty="0" smtClean="0">
              <a:solidFill>
                <a:srgbClr val="FF0000"/>
              </a:solidFill>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Access 2010</a:t>
            </a:r>
            <a:r>
              <a:rPr lang="zh-CN" altLang="en-US" sz="2400" dirty="0">
                <a:latin typeface="宋体" pitchFamily="2" charset="-122"/>
                <a:ea typeface="宋体" pitchFamily="2" charset="-122"/>
              </a:rPr>
              <a:t>对于数据库窗体对象的使用提供了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种不同的视图，即 “窗体视图 ”</a:t>
            </a:r>
            <a:r>
              <a:rPr lang="zh-CN" altLang="en-US" sz="2400" dirty="0" smtClean="0">
                <a:latin typeface="宋体" pitchFamily="2" charset="-122"/>
                <a:ea typeface="宋体" pitchFamily="2" charset="-122"/>
              </a:rPr>
              <a:t>“布局视图”</a:t>
            </a:r>
            <a:r>
              <a:rPr lang="zh-CN" altLang="en-US" sz="2400" dirty="0">
                <a:latin typeface="宋体" pitchFamily="2" charset="-122"/>
                <a:ea typeface="宋体" pitchFamily="2" charset="-122"/>
              </a:rPr>
              <a:t>和“设计视图”，选择不同的视图可以实现不同的操作和功能</a:t>
            </a:r>
            <a:r>
              <a:rPr lang="zh-CN" altLang="en-US" sz="2400" dirty="0" smtClean="0">
                <a:latin typeface="宋体" pitchFamily="2" charset="-122"/>
                <a:ea typeface="宋体" pitchFamily="2" charset="-122"/>
              </a:rPr>
              <a:t>。如</a:t>
            </a:r>
            <a:r>
              <a:rPr lang="zh-CN" altLang="en-US" sz="2400" dirty="0">
                <a:latin typeface="宋体" pitchFamily="2" charset="-122"/>
                <a:ea typeface="宋体" pitchFamily="2" charset="-122"/>
              </a:rPr>
              <a:t>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6" name="TextBox 5"/>
          <p:cNvSpPr txBox="1"/>
          <p:nvPr/>
        </p:nvSpPr>
        <p:spPr>
          <a:xfrm>
            <a:off x="6201706" y="5588808"/>
            <a:ext cx="387798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将“窗体视图”切换为“布局视图”</a:t>
            </a:r>
            <a:endParaRPr lang="en-US" altLang="zh-CN" dirty="0" smtClean="0">
              <a:latin typeface="楷体" pitchFamily="49" charset="-122"/>
              <a:ea typeface="楷体" pitchFamily="49" charset="-122"/>
            </a:endParaRP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2664864"/>
            <a:ext cx="5400000" cy="2923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28730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创建</a:t>
            </a:r>
            <a:r>
              <a:rPr lang="zh-CN" altLang="en-US" sz="2400" dirty="0" smtClean="0">
                <a:solidFill>
                  <a:srgbClr val="FF0000"/>
                </a:solidFill>
                <a:latin typeface="宋体" pitchFamily="2" charset="-122"/>
                <a:ea typeface="宋体" pitchFamily="2" charset="-122"/>
              </a:rPr>
              <a:t>窗体</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）基本窗体</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）打开数据库 “学生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，在导航窗格选择 “学生信息”数据库表，然后在 </a:t>
            </a:r>
            <a:r>
              <a:rPr lang="zh-CN" altLang="en-US" sz="2400" dirty="0" smtClean="0">
                <a:latin typeface="宋体" pitchFamily="2" charset="-122"/>
                <a:ea typeface="宋体" pitchFamily="2" charset="-122"/>
              </a:rPr>
              <a:t>“创建”</a:t>
            </a:r>
            <a:r>
              <a:rPr lang="zh-CN" altLang="en-US" sz="2400" dirty="0">
                <a:latin typeface="宋体" pitchFamily="2" charset="-122"/>
                <a:ea typeface="宋体" pitchFamily="2" charset="-122"/>
              </a:rPr>
              <a:t>选项卡的 “窗体”组中单击 “窗体”按钮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5740042" y="5588808"/>
            <a:ext cx="4801314" cy="369332"/>
          </a:xfrm>
          <a:prstGeom prst="rect">
            <a:avLst/>
          </a:prstGeom>
          <a:noFill/>
        </p:spPr>
        <p:txBody>
          <a:bodyPr wrap="none" rtlCol="0">
            <a:spAutoFit/>
          </a:bodyPr>
          <a:lstStyle/>
          <a:p>
            <a:pPr algn="ctr"/>
            <a:r>
              <a:rPr lang="zh-CN" altLang="en-US" dirty="0">
                <a:latin typeface="楷体" pitchFamily="49" charset="-122"/>
                <a:ea typeface="楷体" pitchFamily="49" charset="-122"/>
              </a:rPr>
              <a:t>基本窗体“学生信息”在选项卡文档区域打开</a:t>
            </a:r>
            <a:endParaRPr lang="en-US" altLang="zh-CN" dirty="0" smtClean="0">
              <a:latin typeface="楷体" pitchFamily="49" charset="-122"/>
              <a:ea typeface="楷体" pitchFamily="49" charset="-122"/>
            </a:endParaRP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8" y="1693033"/>
            <a:ext cx="5400000" cy="38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87889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）单击快速访问工具栏中的“保存”按钮，在弹</a:t>
            </a:r>
            <a:r>
              <a:rPr lang="zh-CN" altLang="en-US" sz="2400" dirty="0" smtClean="0">
                <a:latin typeface="宋体" pitchFamily="2" charset="-122"/>
                <a:ea typeface="宋体" pitchFamily="2" charset="-122"/>
              </a:rPr>
              <a:t>出的</a:t>
            </a:r>
            <a:r>
              <a:rPr lang="zh-CN" altLang="en-US" sz="2400" dirty="0">
                <a:latin typeface="宋体" pitchFamily="2" charset="-122"/>
                <a:ea typeface="宋体" pitchFamily="2" charset="-122"/>
              </a:rPr>
              <a:t>“另存为”对话框中输入窗体名称“学生信息窗体”</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“确定”按钮，如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432539" y="5588808"/>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将窗体保存为</a:t>
            </a:r>
            <a:r>
              <a:rPr lang="zh-CN" altLang="en-US" dirty="0" smtClean="0">
                <a:latin typeface="楷体" pitchFamily="49" charset="-122"/>
                <a:ea typeface="楷体" pitchFamily="49" charset="-122"/>
              </a:rPr>
              <a:t>“学生信息窗体”</a:t>
            </a:r>
            <a:endParaRPr lang="en-US" altLang="zh-CN" dirty="0" smtClean="0">
              <a:latin typeface="楷体" pitchFamily="49" charset="-122"/>
              <a:ea typeface="楷体" pitchFamily="49" charset="-122"/>
            </a:endParaRP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9886" y="3436158"/>
            <a:ext cx="538162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26814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952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选项卡文档区域</a:t>
            </a:r>
            <a:r>
              <a:rPr lang="zh-CN" altLang="en-US" sz="2400" dirty="0" smtClean="0">
                <a:latin typeface="宋体" pitchFamily="2" charset="-122"/>
                <a:ea typeface="宋体" pitchFamily="2" charset="-122"/>
              </a:rPr>
              <a:t>的“学生信息”</a:t>
            </a:r>
            <a:r>
              <a:rPr lang="zh-CN" altLang="en-US" sz="2400" dirty="0">
                <a:latin typeface="宋体" pitchFamily="2" charset="-122"/>
                <a:ea typeface="宋体" pitchFamily="2" charset="-122"/>
              </a:rPr>
              <a:t>标签变为“学生信息窗体”，并在导航窗格</a:t>
            </a:r>
            <a:r>
              <a:rPr lang="zh-CN" altLang="en-US" sz="2400" dirty="0" smtClean="0">
                <a:latin typeface="宋体" pitchFamily="2" charset="-122"/>
                <a:ea typeface="宋体" pitchFamily="2" charset="-122"/>
              </a:rPr>
              <a:t>的“窗体”</a:t>
            </a:r>
            <a:r>
              <a:rPr lang="zh-CN" altLang="en-US" sz="2400" dirty="0">
                <a:latin typeface="宋体" pitchFamily="2" charset="-122"/>
                <a:ea typeface="宋体" pitchFamily="2" charset="-122"/>
              </a:rPr>
              <a:t>组中增加了“学生信息窗体”标签，其图标与</a:t>
            </a:r>
            <a:r>
              <a:rPr lang="zh-CN" altLang="en-US" sz="2400" dirty="0" smtClean="0">
                <a:latin typeface="宋体" pitchFamily="2" charset="-122"/>
                <a:ea typeface="宋体" pitchFamily="2" charset="-122"/>
              </a:rPr>
              <a:t>表对象</a:t>
            </a:r>
            <a:r>
              <a:rPr lang="zh-CN" altLang="en-US" sz="2400" dirty="0">
                <a:latin typeface="宋体" pitchFamily="2" charset="-122"/>
                <a:ea typeface="宋体" pitchFamily="2" charset="-122"/>
              </a:rPr>
              <a:t>和查询对象都不相同，如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355869" y="5588808"/>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学生信息窗体</a:t>
            </a:r>
            <a:endParaRPr lang="en-US" altLang="zh-CN" dirty="0" smtClean="0">
              <a:latin typeface="楷体" pitchFamily="49" charset="-122"/>
              <a:ea typeface="楷体" pitchFamily="49" charset="-122"/>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3155005"/>
            <a:ext cx="5400000" cy="2433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769116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952653"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）切换到“窗体视图”，查看窗体的数据显示，如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5855458" y="5588808"/>
            <a:ext cx="457048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切换到“窗体视图”，查看窗体的数据显示</a:t>
            </a:r>
            <a:endParaRPr lang="en-US" altLang="zh-CN" dirty="0" smtClean="0">
              <a:latin typeface="楷体" pitchFamily="49" charset="-122"/>
              <a:ea typeface="楷体" pitchFamily="49" charset="-122"/>
            </a:endParaRPr>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1732870"/>
            <a:ext cx="5400000" cy="385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396553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9526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）数据表窗体</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）在导航窗格选择“学生信息”数据库表，然后在“创建”选项卡的“窗体”组</a:t>
            </a:r>
            <a:r>
              <a:rPr lang="zh-CN" altLang="en-US" sz="2400" dirty="0" smtClean="0">
                <a:latin typeface="宋体" pitchFamily="2" charset="-122"/>
                <a:ea typeface="宋体" pitchFamily="2" charset="-122"/>
              </a:rPr>
              <a:t>中单击</a:t>
            </a:r>
            <a:r>
              <a:rPr lang="zh-CN" altLang="en-US" sz="2400" dirty="0">
                <a:latin typeface="宋体" pitchFamily="2" charset="-122"/>
                <a:ea typeface="宋体" pitchFamily="2" charset="-122"/>
              </a:rPr>
              <a:t>“其他窗体”按钮，在弹出的下拉菜单中选择“数据表”选项</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5624626" y="5588808"/>
            <a:ext cx="5032147" cy="369332"/>
          </a:xfrm>
          <a:prstGeom prst="rect">
            <a:avLst/>
          </a:prstGeom>
          <a:noFill/>
        </p:spPr>
        <p:txBody>
          <a:bodyPr wrap="none" rtlCol="0">
            <a:spAutoFit/>
          </a:bodyPr>
          <a:lstStyle/>
          <a:p>
            <a:pPr algn="ctr"/>
            <a:r>
              <a:rPr lang="zh-CN" altLang="en-US" dirty="0">
                <a:latin typeface="楷体" pitchFamily="49" charset="-122"/>
                <a:ea typeface="楷体" pitchFamily="49" charset="-122"/>
              </a:rPr>
              <a:t>数据表窗体“学生信息”在选项卡文档区域打开</a:t>
            </a:r>
            <a:endParaRPr lang="en-US" altLang="zh-CN" dirty="0" smtClean="0">
              <a:latin typeface="楷体" pitchFamily="49" charset="-122"/>
              <a:ea typeface="楷体" pitchFamily="49" charset="-122"/>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2826704"/>
            <a:ext cx="5400000" cy="2746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18345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5768753" cy="166776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）表和关系。数据库表在外观上与电子表格相似，都是以行和列存储数据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8638953" y="54097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表和关系示意图</a:t>
            </a:r>
            <a:endParaRPr lang="en-US" altLang="zh-CN" dirty="0" smtClean="0">
              <a:latin typeface="楷体" pitchFamily="49" charset="-122"/>
              <a:ea typeface="楷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9200" y="2643620"/>
            <a:ext cx="4680000" cy="2766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806589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9526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）单击快速访问工具栏中的“保存”按钮，在弹出的“另存为”对话框中输入</a:t>
            </a:r>
            <a:r>
              <a:rPr lang="zh-CN" altLang="en-US" sz="2400" dirty="0" smtClean="0">
                <a:latin typeface="宋体" pitchFamily="2" charset="-122"/>
                <a:ea typeface="宋体" pitchFamily="2" charset="-122"/>
              </a:rPr>
              <a:t>窗体名称</a:t>
            </a:r>
            <a:r>
              <a:rPr lang="zh-CN" altLang="en-US" sz="2400" dirty="0">
                <a:latin typeface="宋体" pitchFamily="2" charset="-122"/>
                <a:ea typeface="宋体" pitchFamily="2" charset="-122"/>
              </a:rPr>
              <a:t>“学生信息数据表窗体”，单击“确定”按钮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7009620" y="558880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学生信息数据表窗体</a:t>
            </a:r>
            <a:endParaRPr lang="en-US" altLang="zh-CN" dirty="0" smtClean="0">
              <a:latin typeface="楷体" pitchFamily="49" charset="-122"/>
              <a:ea typeface="楷体" pitchFamily="49" charset="-122"/>
            </a:endParaRPr>
          </a:p>
        </p:txBody>
      </p:sp>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2846620"/>
            <a:ext cx="5400000" cy="274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665151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498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）多项目窗体</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）在导航窗格选择“学生信息”数据库表，然后在“创建”选项卡的“窗体”组</a:t>
            </a:r>
            <a:r>
              <a:rPr lang="zh-CN" altLang="en-US" sz="2400" dirty="0" smtClean="0">
                <a:latin typeface="宋体" pitchFamily="2" charset="-122"/>
                <a:ea typeface="宋体" pitchFamily="2" charset="-122"/>
              </a:rPr>
              <a:t>中单击</a:t>
            </a:r>
            <a:r>
              <a:rPr lang="zh-CN" altLang="en-US" sz="2400" dirty="0">
                <a:latin typeface="宋体" pitchFamily="2" charset="-122"/>
                <a:ea typeface="宋体" pitchFamily="2" charset="-122"/>
              </a:rPr>
              <a:t>“其他窗体”按钮，在弹出的下拉菜单中选择“多个项目”选项。如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132625" y="5588808"/>
            <a:ext cx="503214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多项目窗体“学生信息”在选项卡文档区域打开</a:t>
            </a:r>
            <a:endParaRPr lang="en-US" altLang="zh-CN" dirty="0" smtClean="0">
              <a:latin typeface="楷体" pitchFamily="49" charset="-122"/>
              <a:ea typeface="楷体" pitchFamily="49" charset="-122"/>
            </a:endParaRPr>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5461" y="3074208"/>
            <a:ext cx="608647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06305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）单击快速访问工具栏中的“保存”按钮，在弹出的“另存为”对话框中输入</a:t>
            </a:r>
            <a:r>
              <a:rPr lang="zh-CN" altLang="en-US" sz="2400" dirty="0" smtClean="0">
                <a:latin typeface="宋体" pitchFamily="2" charset="-122"/>
                <a:ea typeface="宋体" pitchFamily="2" charset="-122"/>
              </a:rPr>
              <a:t>窗体名称</a:t>
            </a:r>
            <a:r>
              <a:rPr lang="zh-CN" altLang="en-US" sz="2400" dirty="0">
                <a:latin typeface="宋体" pitchFamily="2" charset="-122"/>
                <a:ea typeface="宋体" pitchFamily="2" charset="-122"/>
              </a:rPr>
              <a:t>“学生信息多项目窗体”，单击“确定”按钮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8" name="TextBox 7"/>
          <p:cNvSpPr txBox="1"/>
          <p:nvPr/>
        </p:nvSpPr>
        <p:spPr>
          <a:xfrm>
            <a:off x="7009620" y="558880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学生信息多项目窗体</a:t>
            </a:r>
            <a:endParaRPr lang="en-US" altLang="zh-CN" dirty="0" smtClean="0">
              <a:latin typeface="楷体" pitchFamily="49" charset="-122"/>
              <a:ea typeface="楷体" pitchFamily="49" charset="-122"/>
            </a:endParaRPr>
          </a:p>
        </p:txBody>
      </p:sp>
      <p:pic>
        <p:nvPicPr>
          <p:cNvPr id="56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3057558"/>
            <a:ext cx="5400000" cy="253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751854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）窗体向导</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）在导航窗格选择“学生信息”数据库表，在“创建”选项卡的“窗体”组中单击“窗体向导”按钮</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如图所示。</a:t>
            </a:r>
          </a:p>
        </p:txBody>
      </p:sp>
      <p:sp>
        <p:nvSpPr>
          <p:cNvPr id="8" name="TextBox 7"/>
          <p:cNvSpPr txBox="1"/>
          <p:nvPr/>
        </p:nvSpPr>
        <p:spPr>
          <a:xfrm>
            <a:off x="6778787" y="5588808"/>
            <a:ext cx="2723824" cy="923330"/>
          </a:xfrm>
          <a:prstGeom prst="rect">
            <a:avLst/>
          </a:prstGeom>
          <a:noFill/>
        </p:spPr>
        <p:txBody>
          <a:bodyPr wrap="none" rtlCol="0">
            <a:spAutoFit/>
          </a:bodyPr>
          <a:lstStyle/>
          <a:p>
            <a:pPr algn="ctr"/>
            <a:r>
              <a:rPr lang="zh-CN" altLang="en-US" dirty="0">
                <a:latin typeface="楷体" pitchFamily="49" charset="-122"/>
                <a:ea typeface="楷体" pitchFamily="49" charset="-122"/>
              </a:rPr>
              <a:t>选择窗体的数据源和字段</a:t>
            </a:r>
          </a:p>
          <a:p>
            <a:pPr algn="ctr"/>
            <a:endParaRPr lang="en-US" altLang="zh-CN" dirty="0" smtClean="0">
              <a:latin typeface="楷体" pitchFamily="49" charset="-122"/>
              <a:ea typeface="楷体" pitchFamily="49" charset="-122"/>
            </a:endParaRPr>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1859433"/>
            <a:ext cx="5400000" cy="372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301867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7311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）在“窗体向导”中选择</a:t>
            </a:r>
            <a:r>
              <a:rPr lang="zh-CN" altLang="en-US" sz="2400" dirty="0" smtClean="0">
                <a:latin typeface="宋体" pitchFamily="2" charset="-122"/>
                <a:ea typeface="宋体" pitchFamily="2" charset="-122"/>
              </a:rPr>
              <a:t>窗体</a:t>
            </a:r>
            <a:r>
              <a:rPr lang="zh-CN" altLang="en-US" sz="2400" dirty="0">
                <a:latin typeface="宋体" pitchFamily="2" charset="-122"/>
                <a:ea typeface="宋体" pitchFamily="2" charset="-122"/>
              </a:rPr>
              <a:t>使用的布局，选项包括“纵栏表”“表格”“数据表”和</a:t>
            </a:r>
            <a:r>
              <a:rPr lang="zh-CN" altLang="en-US" sz="2400" dirty="0" smtClean="0">
                <a:latin typeface="宋体" pitchFamily="2" charset="-122"/>
                <a:ea typeface="宋体" pitchFamily="2" charset="-122"/>
              </a:rPr>
              <a:t>“两端对齐”</a:t>
            </a:r>
            <a:r>
              <a:rPr lang="zh-CN" altLang="en-US" sz="2400" dirty="0">
                <a:latin typeface="宋体" pitchFamily="2" charset="-122"/>
                <a:ea typeface="宋体" pitchFamily="2" charset="-122"/>
              </a:rPr>
              <a:t>，此处选择“纵栏表”，单击“下一步”按钮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）在“窗体向导”中指定窗体标题为“学生信息纵栏表窗体”，并选择“打开窗体</a:t>
            </a:r>
            <a:r>
              <a:rPr lang="zh-CN" altLang="en-US" sz="2400" dirty="0" smtClean="0">
                <a:latin typeface="宋体" pitchFamily="2" charset="-122"/>
                <a:ea typeface="宋体" pitchFamily="2" charset="-122"/>
              </a:rPr>
              <a:t>查看</a:t>
            </a:r>
            <a:r>
              <a:rPr lang="zh-CN" altLang="en-US" sz="2400" dirty="0">
                <a:latin typeface="宋体" pitchFamily="2" charset="-122"/>
                <a:ea typeface="宋体" pitchFamily="2" charset="-122"/>
              </a:rPr>
              <a:t>或输入信息”，单击“完成”按钮。</a:t>
            </a:r>
          </a:p>
        </p:txBody>
      </p:sp>
    </p:spTree>
    <p:extLst>
      <p:ext uri="{BB962C8B-B14F-4D97-AF65-F5344CB8AC3E}">
        <p14:creationId xmlns:p14="http://schemas.microsoft.com/office/powerpoint/2010/main" val="202022177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388375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）“学生信息纵栏表窗体”在选项卡文档区域随即打开，查看窗体的数据显示，其</a:t>
            </a:r>
            <a:r>
              <a:rPr lang="zh-CN" altLang="en-US" sz="2400" dirty="0" smtClean="0">
                <a:latin typeface="宋体" pitchFamily="2" charset="-122"/>
                <a:ea typeface="宋体" pitchFamily="2" charset="-122"/>
              </a:rPr>
              <a:t>默认</a:t>
            </a:r>
            <a:r>
              <a:rPr lang="zh-CN" altLang="en-US" sz="2400" dirty="0">
                <a:latin typeface="宋体" pitchFamily="2" charset="-122"/>
                <a:ea typeface="宋体" pitchFamily="2" charset="-122"/>
              </a:rPr>
              <a:t>视图为“窗体视图”，并在导航窗格的“窗体”组中增加了“学生信息纵栏表窗体”</a:t>
            </a:r>
            <a:r>
              <a:rPr lang="zh-CN" altLang="en-US" sz="2400" dirty="0" smtClean="0">
                <a:latin typeface="宋体" pitchFamily="2" charset="-122"/>
                <a:ea typeface="宋体" pitchFamily="2" charset="-122"/>
              </a:rPr>
              <a:t>标签</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009619" y="558880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学生信息纵栏表窗体</a:t>
            </a:r>
          </a:p>
        </p:txBody>
      </p:sp>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1506918"/>
            <a:ext cx="5400000" cy="408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040199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016153" cy="388375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）如果在“窗体向导”中选择“表格”布局，指定窗体标题为“学生信息表格</a:t>
            </a:r>
            <a:r>
              <a:rPr lang="zh-CN" altLang="en-US" sz="2400" dirty="0" smtClean="0">
                <a:latin typeface="宋体" pitchFamily="2" charset="-122"/>
                <a:ea typeface="宋体" pitchFamily="2" charset="-122"/>
              </a:rPr>
              <a:t>窗体</a:t>
            </a:r>
            <a:r>
              <a:rPr lang="zh-CN" altLang="en-US" sz="2400" dirty="0">
                <a:latin typeface="宋体" pitchFamily="2" charset="-122"/>
                <a:ea typeface="宋体" pitchFamily="2" charset="-122"/>
              </a:rPr>
              <a:t>”，则窗体创建完成后在选项卡文档区域打开，其默认视图为“窗体视图”，如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125035" y="5588808"/>
            <a:ext cx="2031325" cy="369332"/>
          </a:xfrm>
          <a:prstGeom prst="rect">
            <a:avLst/>
          </a:prstGeom>
          <a:noFill/>
        </p:spPr>
        <p:txBody>
          <a:bodyPr wrap="none" rtlCol="0">
            <a:spAutoFit/>
          </a:bodyPr>
          <a:lstStyle/>
          <a:p>
            <a:pPr algn="ctr"/>
            <a:r>
              <a:rPr lang="zh-CN" altLang="en-US">
                <a:latin typeface="楷体" pitchFamily="49" charset="-122"/>
                <a:ea typeface="楷体" pitchFamily="49" charset="-122"/>
              </a:rPr>
              <a:t>学生信息表格窗体</a:t>
            </a:r>
            <a:endParaRPr lang="zh-CN" altLang="en-US" dirty="0">
              <a:latin typeface="楷体" pitchFamily="49" charset="-122"/>
              <a:ea typeface="楷体" pitchFamily="49" charset="-122"/>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8" y="1506918"/>
            <a:ext cx="5400000" cy="408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236177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1754326"/>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设置窗体</a:t>
            </a:r>
            <a:r>
              <a:rPr lang="zh-CN" altLang="en-US" sz="2400" dirty="0" smtClean="0">
                <a:solidFill>
                  <a:srgbClr val="FF0000"/>
                </a:solidFill>
                <a:latin typeface="宋体" pitchFamily="2" charset="-122"/>
                <a:ea typeface="宋体" pitchFamily="2" charset="-122"/>
              </a:rPr>
              <a:t>外观</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）设置文本框宽度</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6" name="TextBox 5"/>
          <p:cNvSpPr txBox="1"/>
          <p:nvPr/>
        </p:nvSpPr>
        <p:spPr>
          <a:xfrm>
            <a:off x="5624625" y="5588808"/>
            <a:ext cx="503214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拖拽文本框的右侧边界可改变整列文本框的宽度</a:t>
            </a:r>
            <a:endParaRPr lang="en-US" altLang="zh-CN" dirty="0" smtClean="0">
              <a:latin typeface="楷体" pitchFamily="49" charset="-122"/>
              <a:ea typeface="楷体" pitchFamily="49" charset="-122"/>
            </a:endParaRPr>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0699" y="1506918"/>
            <a:ext cx="5400000" cy="408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182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37875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）设置文本框高度</a:t>
            </a:r>
            <a:r>
              <a:rPr lang="zh-CN" altLang="en-US" sz="2400" dirty="0" smtClean="0">
                <a:latin typeface="宋体" pitchFamily="2" charset="-122"/>
                <a:ea typeface="宋体" pitchFamily="2" charset="-122"/>
              </a:rPr>
              <a:t>。</a:t>
            </a:r>
            <a:endParaRPr lang="en-US" altLang="zh-CN" sz="2400" dirty="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）设置徽标。如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6201706" y="5588808"/>
            <a:ext cx="387798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新的徽标显示在“学生信息窗体”中</a:t>
            </a:r>
            <a:endParaRPr lang="en-US" altLang="zh-CN" dirty="0" smtClean="0">
              <a:latin typeface="楷体" pitchFamily="49" charset="-122"/>
              <a:ea typeface="楷体" pitchFamily="49" charset="-122"/>
            </a:endParaRPr>
          </a:p>
        </p:txBody>
      </p:sp>
      <p:pic>
        <p:nvPicPr>
          <p:cNvPr id="614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40699" y="2886402"/>
            <a:ext cx="5400000" cy="2702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900540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578753"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）设置窗体标题</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4168281" y="3944939"/>
            <a:ext cx="433965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输入新的标题“学生信息浏览信息窗口”</a:t>
            </a:r>
            <a:endParaRPr lang="en-US" altLang="zh-CN" dirty="0" smtClean="0">
              <a:latin typeface="楷体" pitchFamily="49" charset="-122"/>
              <a:ea typeface="楷体" pitchFamily="49" charset="-122"/>
            </a:endParaRPr>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912" y="2971801"/>
            <a:ext cx="8634388" cy="973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1826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项目二十一 </a:t>
            </a:r>
            <a:r>
              <a:rPr lang="en-US" altLang="zh-CN" sz="3200" dirty="0">
                <a:solidFill>
                  <a:srgbClr val="FF0000"/>
                </a:solidFill>
                <a:latin typeface="黑体" pitchFamily="49" charset="-122"/>
                <a:ea typeface="黑体" pitchFamily="49" charset="-122"/>
              </a:rPr>
              <a:t>Access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48670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）查询。查询是数据库中应用最多的对象，可以执行很多不同的功能，最常用的</a:t>
            </a:r>
            <a:r>
              <a:rPr lang="zh-CN" altLang="en-US" sz="2400" dirty="0" smtClean="0">
                <a:latin typeface="宋体" pitchFamily="2" charset="-122"/>
                <a:ea typeface="宋体" pitchFamily="2" charset="-122"/>
              </a:rPr>
              <a:t>功能</a:t>
            </a:r>
            <a:r>
              <a:rPr lang="zh-CN" altLang="en-US" sz="2400" dirty="0">
                <a:latin typeface="宋体" pitchFamily="2" charset="-122"/>
                <a:ea typeface="宋体" pitchFamily="2" charset="-122"/>
              </a:rPr>
              <a:t>是从表中检索特定数据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6" name="TextBox 5"/>
          <p:cNvSpPr txBox="1"/>
          <p:nvPr/>
        </p:nvSpPr>
        <p:spPr>
          <a:xfrm>
            <a:off x="8009836" y="5229328"/>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查询示意图</a:t>
            </a:r>
            <a:endParaRPr lang="en-US" altLang="zh-CN" dirty="0" smtClean="0">
              <a:latin typeface="楷体" pitchFamily="49" charset="-122"/>
              <a:ea typeface="楷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9250" y="2214562"/>
            <a:ext cx="3960000" cy="103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9250" y="3376161"/>
            <a:ext cx="3960000" cy="66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250" y="4209922"/>
            <a:ext cx="3960000" cy="101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83193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54512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 “学生信息窗体”中选中窗体顶部，然后</a:t>
            </a:r>
            <a:r>
              <a:rPr lang="zh-CN" altLang="en-US" sz="2400" dirty="0" smtClean="0">
                <a:latin typeface="宋体" pitchFamily="2" charset="-122"/>
                <a:ea typeface="宋体" pitchFamily="2" charset="-122"/>
              </a:rPr>
              <a:t>在“设计”</a:t>
            </a:r>
            <a:r>
              <a:rPr lang="zh-CN" altLang="en-US" sz="2400" dirty="0">
                <a:latin typeface="宋体" pitchFamily="2" charset="-122"/>
                <a:ea typeface="宋体" pitchFamily="2" charset="-122"/>
              </a:rPr>
              <a:t>选项卡的 “页眉 </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页脚”组中单击 </a:t>
            </a:r>
            <a:r>
              <a:rPr lang="zh-CN" altLang="en-US" sz="2400" dirty="0" smtClean="0">
                <a:latin typeface="宋体" pitchFamily="2" charset="-122"/>
                <a:ea typeface="宋体" pitchFamily="2" charset="-122"/>
              </a:rPr>
              <a:t>“日期和时间”</a:t>
            </a:r>
            <a:r>
              <a:rPr lang="zh-CN" altLang="en-US" sz="2400" dirty="0">
                <a:latin typeface="宋体" pitchFamily="2" charset="-122"/>
                <a:ea typeface="宋体" pitchFamily="2" charset="-122"/>
              </a:rPr>
              <a:t>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）在弹出的 “日期和时间”对话框中选择将要</a:t>
            </a:r>
            <a:r>
              <a:rPr lang="zh-CN" altLang="en-US" sz="2400" dirty="0" smtClean="0">
                <a:latin typeface="宋体" pitchFamily="2" charset="-122"/>
                <a:ea typeface="宋体" pitchFamily="2" charset="-122"/>
              </a:rPr>
              <a:t>插入</a:t>
            </a:r>
            <a:r>
              <a:rPr lang="zh-CN" altLang="en-US" sz="2400" dirty="0">
                <a:latin typeface="宋体" pitchFamily="2" charset="-122"/>
                <a:ea typeface="宋体" pitchFamily="2" charset="-122"/>
              </a:rPr>
              <a:t>的系统当前的日期和时间，并选择默认的显示格式</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“确定”按钮，如图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6" name="TextBox 5"/>
          <p:cNvSpPr txBox="1"/>
          <p:nvPr/>
        </p:nvSpPr>
        <p:spPr>
          <a:xfrm>
            <a:off x="7041967" y="5578796"/>
            <a:ext cx="4108817"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选择将要插入的系统</a:t>
            </a:r>
            <a:r>
              <a:rPr lang="zh-CN" altLang="en-US" dirty="0" smtClean="0">
                <a:latin typeface="楷体" pitchFamily="49" charset="-122"/>
                <a:ea typeface="楷体" pitchFamily="49" charset="-122"/>
              </a:rPr>
              <a:t>当前</a:t>
            </a:r>
            <a:r>
              <a:rPr lang="zh-CN" altLang="en-US" dirty="0">
                <a:latin typeface="楷体" pitchFamily="49" charset="-122"/>
                <a:ea typeface="楷体" pitchFamily="49" charset="-122"/>
              </a:rPr>
              <a:t>的日期和时间</a:t>
            </a:r>
            <a:endParaRPr lang="en-US" altLang="zh-CN" dirty="0" smtClean="0">
              <a:latin typeface="楷体" pitchFamily="49" charset="-122"/>
              <a:ea typeface="楷体" pitchFamily="49" charset="-122"/>
            </a:endParaRP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3150" y="2038349"/>
            <a:ext cx="3346450" cy="3540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763974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96041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）保存并关闭 “学生信息窗体 ”，在导航窗格</a:t>
            </a:r>
            <a:r>
              <a:rPr lang="zh-CN" altLang="en-US" sz="2400" dirty="0" smtClean="0">
                <a:latin typeface="宋体" pitchFamily="2" charset="-122"/>
                <a:ea typeface="宋体" pitchFamily="2" charset="-122"/>
              </a:rPr>
              <a:t>中选中并重</a:t>
            </a:r>
            <a:r>
              <a:rPr lang="zh-CN" altLang="en-US" sz="2400" dirty="0">
                <a:latin typeface="宋体" pitchFamily="2" charset="-122"/>
                <a:ea typeface="宋体" pitchFamily="2" charset="-122"/>
              </a:rPr>
              <a:t>新打开该窗体，其默认视图为 “窗体视图 ”</a:t>
            </a:r>
            <a:r>
              <a:rPr lang="zh-CN" altLang="en-US" sz="2400" dirty="0" smtClean="0">
                <a:latin typeface="宋体" pitchFamily="2" charset="-122"/>
                <a:ea typeface="宋体" pitchFamily="2" charset="-122"/>
              </a:rPr>
              <a:t>，系统</a:t>
            </a:r>
            <a:r>
              <a:rPr lang="zh-CN" altLang="en-US" sz="2400" dirty="0">
                <a:latin typeface="宋体" pitchFamily="2" charset="-122"/>
                <a:ea typeface="宋体" pitchFamily="2" charset="-122"/>
              </a:rPr>
              <a:t>当前的“日期”和“时间”在窗体顶部的右侧</a:t>
            </a:r>
            <a:r>
              <a:rPr lang="zh-CN" altLang="en-US" sz="2400" dirty="0" smtClean="0">
                <a:latin typeface="宋体" pitchFamily="2" charset="-122"/>
                <a:ea typeface="宋体" pitchFamily="2" charset="-122"/>
              </a:rPr>
              <a:t>区域显示</a:t>
            </a:r>
            <a:r>
              <a:rPr lang="zh-CN" altLang="en-US" sz="2400" dirty="0">
                <a:latin typeface="宋体" pitchFamily="2" charset="-122"/>
                <a:ea typeface="宋体" pitchFamily="2" charset="-122"/>
              </a:rPr>
              <a:t>出来，将来每次打开该窗体时都会加载显示系统</a:t>
            </a:r>
            <a:r>
              <a:rPr lang="zh-CN" altLang="en-US" sz="2400" dirty="0" smtClean="0">
                <a:latin typeface="宋体" pitchFamily="2" charset="-122"/>
                <a:ea typeface="宋体" pitchFamily="2" charset="-122"/>
              </a:rPr>
              <a:t>当前</a:t>
            </a:r>
            <a:r>
              <a:rPr lang="zh-CN" altLang="en-US" sz="2400" dirty="0">
                <a:latin typeface="宋体" pitchFamily="2" charset="-122"/>
                <a:ea typeface="宋体" pitchFamily="2" charset="-122"/>
              </a:rPr>
              <a:t>的日期和时间。</a:t>
            </a:r>
          </a:p>
        </p:txBody>
      </p:sp>
    </p:spTree>
    <p:extLst>
      <p:ext uri="{BB962C8B-B14F-4D97-AF65-F5344CB8AC3E}">
        <p14:creationId xmlns:p14="http://schemas.microsoft.com/office/powerpoint/2010/main" val="326241546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7" name="TextBox 6"/>
          <p:cNvSpPr txBox="1"/>
          <p:nvPr/>
        </p:nvSpPr>
        <p:spPr>
          <a:xfrm>
            <a:off x="1190847" y="2807828"/>
            <a:ext cx="9792839"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熟悉窗体控件类型。</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熟悉窗体设计视图。</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掌握添加窗体控件的操作方法。</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掌握窗体控件属性的设置方法。</a:t>
            </a:r>
          </a:p>
        </p:txBody>
      </p:sp>
      <p:sp>
        <p:nvSpPr>
          <p:cNvPr id="9" name="TextBox 8"/>
          <p:cNvSpPr txBox="1"/>
          <p:nvPr/>
        </p:nvSpPr>
        <p:spPr>
          <a:xfrm>
            <a:off x="1092554" y="1410442"/>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23.2 </a:t>
            </a:r>
            <a:r>
              <a:rPr lang="zh-CN" altLang="en-US" sz="2800" dirty="0">
                <a:solidFill>
                  <a:schemeClr val="bg1"/>
                </a:solidFill>
                <a:latin typeface="宋体" pitchFamily="2" charset="-122"/>
                <a:ea typeface="宋体" pitchFamily="2" charset="-122"/>
              </a:rPr>
              <a:t>编辑学生信息窗体</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3017920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使用美观的窗体可以方便而且直观地展示和管理特定的信息，但是 </a:t>
            </a:r>
            <a:r>
              <a:rPr lang="en-US" altLang="zh-CN" sz="2400" dirty="0">
                <a:latin typeface="宋体" pitchFamily="2" charset="-122"/>
                <a:ea typeface="宋体" pitchFamily="2" charset="-122"/>
              </a:rPr>
              <a:t>Access</a:t>
            </a:r>
            <a:r>
              <a:rPr lang="zh-CN" altLang="en-US" sz="2400" dirty="0">
                <a:latin typeface="宋体" pitchFamily="2" charset="-122"/>
                <a:ea typeface="宋体" pitchFamily="2" charset="-122"/>
              </a:rPr>
              <a:t>中的</a:t>
            </a:r>
            <a:r>
              <a:rPr lang="zh-CN" altLang="en-US" sz="2400" dirty="0" smtClean="0">
                <a:latin typeface="宋体" pitchFamily="2" charset="-122"/>
                <a:ea typeface="宋体" pitchFamily="2" charset="-122"/>
              </a:rPr>
              <a:t>窗体和</a:t>
            </a:r>
            <a:r>
              <a:rPr lang="zh-CN" altLang="en-US" sz="2400" dirty="0">
                <a:latin typeface="宋体" pitchFamily="2" charset="-122"/>
                <a:ea typeface="宋体" pitchFamily="2" charset="-122"/>
              </a:rPr>
              <a:t>其他应用程序中的窗体还有很多差别，例如，它和进入 </a:t>
            </a:r>
            <a:r>
              <a:rPr lang="en-US" altLang="zh-CN" sz="2400" dirty="0">
                <a:latin typeface="宋体" pitchFamily="2" charset="-122"/>
                <a:ea typeface="宋体" pitchFamily="2" charset="-122"/>
              </a:rPr>
              <a:t>Windows</a:t>
            </a:r>
            <a:r>
              <a:rPr lang="zh-CN" altLang="en-US" sz="2400" dirty="0">
                <a:latin typeface="宋体" pitchFamily="2" charset="-122"/>
                <a:ea typeface="宋体" pitchFamily="2" charset="-122"/>
              </a:rPr>
              <a:t>操作系统时的登录</a:t>
            </a:r>
            <a:r>
              <a:rPr lang="zh-CN" altLang="en-US" sz="2400" dirty="0" smtClean="0">
                <a:latin typeface="宋体" pitchFamily="2" charset="-122"/>
                <a:ea typeface="宋体" pitchFamily="2" charset="-122"/>
              </a:rPr>
              <a:t>窗体</a:t>
            </a:r>
            <a:r>
              <a:rPr lang="zh-CN" altLang="en-US" sz="2400" dirty="0">
                <a:latin typeface="宋体" pitchFamily="2" charset="-122"/>
                <a:ea typeface="宋体" pitchFamily="2" charset="-122"/>
              </a:rPr>
              <a:t>相比，没有类似可以方便地选择 “用户名”的组合框（下拉列表），也没有类似可以</a:t>
            </a:r>
            <a:r>
              <a:rPr lang="zh-CN" altLang="en-US" sz="2400" dirty="0" smtClean="0">
                <a:latin typeface="宋体" pitchFamily="2" charset="-122"/>
                <a:ea typeface="宋体" pitchFamily="2" charset="-122"/>
              </a:rPr>
              <a:t>通过</a:t>
            </a:r>
            <a:r>
              <a:rPr lang="zh-CN" altLang="en-US" sz="2400" dirty="0">
                <a:latin typeface="宋体" pitchFamily="2" charset="-122"/>
                <a:ea typeface="宋体" pitchFamily="2" charset="-122"/>
              </a:rPr>
              <a:t>单击来执行“登录”或“重新启动”操作的按钮。</a:t>
            </a:r>
          </a:p>
        </p:txBody>
      </p:sp>
    </p:spTree>
    <p:extLst>
      <p:ext uri="{BB962C8B-B14F-4D97-AF65-F5344CB8AC3E}">
        <p14:creationId xmlns:p14="http://schemas.microsoft.com/office/powerpoint/2010/main" val="394454216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在窗体对象中承载各类信息或者可以选择执行操作的元素称为窗体控件。最常用</a:t>
            </a:r>
            <a:r>
              <a:rPr lang="zh-CN" altLang="en-US" sz="2400" dirty="0" smtClean="0">
                <a:latin typeface="宋体" pitchFamily="2" charset="-122"/>
                <a:ea typeface="宋体" pitchFamily="2" charset="-122"/>
              </a:rPr>
              <a:t>的窗体</a:t>
            </a:r>
            <a:r>
              <a:rPr lang="zh-CN" altLang="en-US" sz="2400" dirty="0">
                <a:latin typeface="宋体" pitchFamily="2" charset="-122"/>
                <a:ea typeface="宋体" pitchFamily="2" charset="-122"/>
              </a:rPr>
              <a:t>控件有文本框、标签、标题、徽标及日期和时间</a:t>
            </a:r>
            <a:r>
              <a:rPr lang="zh-CN" altLang="en-US" sz="2400" dirty="0" smtClean="0">
                <a:latin typeface="宋体" pitchFamily="2" charset="-122"/>
                <a:ea typeface="宋体" pitchFamily="2" charset="-122"/>
              </a:rPr>
              <a:t>。和</a:t>
            </a:r>
            <a:r>
              <a:rPr lang="zh-CN" altLang="en-US" sz="2400" dirty="0">
                <a:latin typeface="宋体" pitchFamily="2" charset="-122"/>
                <a:ea typeface="宋体" pitchFamily="2" charset="-122"/>
              </a:rPr>
              <a:t>设计数据库表时要通过设置字段的属性信息一样，在窗体设计时也可以通过</a:t>
            </a:r>
            <a:r>
              <a:rPr lang="zh-CN" altLang="en-US" sz="2400" dirty="0" smtClean="0">
                <a:latin typeface="宋体" pitchFamily="2" charset="-122"/>
                <a:ea typeface="宋体" pitchFamily="2" charset="-122"/>
              </a:rPr>
              <a:t>设置控件</a:t>
            </a:r>
            <a:r>
              <a:rPr lang="zh-CN" altLang="en-US" sz="2400" dirty="0">
                <a:latin typeface="宋体" pitchFamily="2" charset="-122"/>
                <a:ea typeface="宋体" pitchFamily="2" charset="-122"/>
              </a:rPr>
              <a:t>的属性信息来完成特定的功能</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控件的属性按照其功能主要分为格式、数据、事件、其他和全部</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类。</a:t>
            </a:r>
          </a:p>
        </p:txBody>
      </p:sp>
    </p:spTree>
    <p:extLst>
      <p:ext uri="{BB962C8B-B14F-4D97-AF65-F5344CB8AC3E}">
        <p14:creationId xmlns:p14="http://schemas.microsoft.com/office/powerpoint/2010/main" val="425737918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46511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查看窗体</a:t>
            </a:r>
            <a:r>
              <a:rPr lang="zh-CN" altLang="en-US" sz="2400" dirty="0" smtClean="0">
                <a:solidFill>
                  <a:srgbClr val="FF0000"/>
                </a:solidFill>
                <a:latin typeface="宋体" pitchFamily="2" charset="-122"/>
                <a:ea typeface="宋体" pitchFamily="2" charset="-122"/>
              </a:rPr>
              <a:t>设计</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）查看基本窗体的设计</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）打开数据库“学生</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accdb</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，用鼠标右键单击导航窗格中的“学生信息窗体”</a:t>
            </a:r>
            <a:r>
              <a:rPr lang="zh-CN" altLang="en-US" sz="2400" dirty="0" smtClean="0">
                <a:latin typeface="宋体" pitchFamily="2" charset="-122"/>
                <a:ea typeface="宋体" pitchFamily="2" charset="-122"/>
              </a:rPr>
              <a:t>标签</a:t>
            </a:r>
            <a:r>
              <a:rPr lang="zh-CN" altLang="en-US" sz="2400" dirty="0">
                <a:latin typeface="宋体" pitchFamily="2" charset="-122"/>
                <a:ea typeface="宋体" pitchFamily="2" charset="-122"/>
              </a:rPr>
              <a:t>，选择“打开”选项，打开“学生信息窗体”，默认视图为“窗体视图”，如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567303" y="558880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打开“学生信息窗体”</a:t>
            </a:r>
            <a:endParaRPr lang="en-US" altLang="zh-CN" dirty="0" smtClean="0">
              <a:latin typeface="楷体" pitchFamily="49" charset="-122"/>
              <a:ea typeface="楷体" pitchFamily="49" charset="-122"/>
            </a:endParaRPr>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798" y="1682245"/>
            <a:ext cx="5400000" cy="39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30472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244754"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）在选项卡文档区域用鼠标右键单击窗体标签，选择“设计视图”选项，切换</a:t>
            </a:r>
            <a:r>
              <a:rPr lang="zh-CN" altLang="en-US" sz="2400" dirty="0" smtClean="0">
                <a:latin typeface="宋体" pitchFamily="2" charset="-122"/>
                <a:ea typeface="宋体" pitchFamily="2" charset="-122"/>
              </a:rPr>
              <a:t>为“学生信息窗体”</a:t>
            </a:r>
            <a:r>
              <a:rPr lang="zh-CN" altLang="en-US" sz="2400" dirty="0">
                <a:latin typeface="宋体" pitchFamily="2" charset="-122"/>
                <a:ea typeface="宋体" pitchFamily="2" charset="-122"/>
              </a:rPr>
              <a:t>的设计界面，“开始”选项卡也切换为“窗体设计工具”的“设计”子</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7451887" y="5588808"/>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基本窗体的“设计视图”</a:t>
            </a:r>
            <a:endParaRPr lang="en-US" altLang="zh-CN" dirty="0" smtClean="0">
              <a:latin typeface="楷体" pitchFamily="49" charset="-122"/>
              <a:ea typeface="楷体" pitchFamily="49" charset="-122"/>
            </a:endParaRPr>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798" y="1682245"/>
            <a:ext cx="5400000" cy="39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03743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6422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）“窗体设计工具”的“设计”子选项卡中的“控件”组在进行窗体设计时发挥</a:t>
            </a:r>
            <a:r>
              <a:rPr lang="zh-CN" altLang="en-US" sz="2400" dirty="0" smtClean="0">
                <a:latin typeface="宋体" pitchFamily="2" charset="-122"/>
                <a:ea typeface="宋体" pitchFamily="2" charset="-122"/>
              </a:rPr>
              <a:t>主要作用</a:t>
            </a:r>
            <a:r>
              <a:rPr lang="zh-CN" altLang="en-US" sz="2400" dirty="0">
                <a:latin typeface="宋体" pitchFamily="2" charset="-122"/>
                <a:ea typeface="宋体" pitchFamily="2" charset="-122"/>
              </a:rPr>
              <a:t>，通过添加各类控件，使得窗体界面变得友好而且丰富，如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6" name="TextBox 5"/>
          <p:cNvSpPr txBox="1"/>
          <p:nvPr/>
        </p:nvSpPr>
        <p:spPr>
          <a:xfrm>
            <a:off x="3957563" y="5588808"/>
            <a:ext cx="4108817" cy="369332"/>
          </a:xfrm>
          <a:prstGeom prst="rect">
            <a:avLst/>
          </a:prstGeom>
          <a:noFill/>
        </p:spPr>
        <p:txBody>
          <a:bodyPr wrap="none" rtlCol="0">
            <a:spAutoFit/>
          </a:bodyPr>
          <a:lstStyle/>
          <a:p>
            <a:pPr algn="ctr"/>
            <a:r>
              <a:rPr lang="zh-CN" altLang="en-US" dirty="0">
                <a:latin typeface="楷体" pitchFamily="49" charset="-122"/>
                <a:ea typeface="楷体" pitchFamily="49" charset="-122"/>
              </a:rPr>
              <a:t>“窗体设计工具”的“设计”子选项卡</a:t>
            </a:r>
            <a:endParaRPr lang="en-US" altLang="zh-CN" dirty="0" smtClean="0">
              <a:latin typeface="楷体" pitchFamily="49" charset="-122"/>
              <a:ea typeface="楷体" pitchFamily="49" charset="-122"/>
            </a:endParaRPr>
          </a:p>
        </p:txBody>
      </p:sp>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5197" y="4017183"/>
            <a:ext cx="93535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600711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6" y="1937787"/>
            <a:ext cx="9642253"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）“窗体设计工具”的“排列”子选项卡中的“调整大小和排序”组在进行窗体</a:t>
            </a:r>
            <a:r>
              <a:rPr lang="zh-CN" altLang="en-US" sz="2400" dirty="0" smtClean="0">
                <a:latin typeface="宋体" pitchFamily="2" charset="-122"/>
                <a:ea typeface="宋体" pitchFamily="2" charset="-122"/>
              </a:rPr>
              <a:t>布局设计</a:t>
            </a:r>
            <a:r>
              <a:rPr lang="zh-CN" altLang="en-US" sz="2400" dirty="0">
                <a:latin typeface="宋体" pitchFamily="2" charset="-122"/>
                <a:ea typeface="宋体" pitchFamily="2" charset="-122"/>
              </a:rPr>
              <a:t>时发挥主要作用，通过设置控件布局，使得窗体界面有序而且美观。</a:t>
            </a:r>
          </a:p>
        </p:txBody>
      </p:sp>
    </p:spTree>
    <p:extLst>
      <p:ext uri="{BB962C8B-B14F-4D97-AF65-F5344CB8AC3E}">
        <p14:creationId xmlns:p14="http://schemas.microsoft.com/office/powerpoint/2010/main" val="237779875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项目二十三 窗体的创建与编辑</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4" name="TextBox 13"/>
          <p:cNvSpPr txBox="1"/>
          <p:nvPr/>
        </p:nvSpPr>
        <p:spPr>
          <a:xfrm>
            <a:off x="1190847" y="1937787"/>
            <a:ext cx="4422554"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）查看多项目窗体的设计。打开“学生信息多项目窗体”，切换到“设计视图”，</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7099" y="2264175"/>
            <a:ext cx="5400000" cy="36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492691" y="5900738"/>
            <a:ext cx="4108817" cy="369332"/>
          </a:xfrm>
          <a:prstGeom prst="rect">
            <a:avLst/>
          </a:prstGeom>
          <a:noFill/>
        </p:spPr>
        <p:txBody>
          <a:bodyPr wrap="none" rtlCol="0">
            <a:spAutoFit/>
          </a:bodyPr>
          <a:lstStyle/>
          <a:p>
            <a:pPr algn="ctr"/>
            <a:r>
              <a:rPr lang="zh-CN" altLang="en-US" dirty="0">
                <a:latin typeface="楷体" pitchFamily="49" charset="-122"/>
                <a:ea typeface="楷体" pitchFamily="49" charset="-122"/>
              </a:rPr>
              <a:t>“窗体设计工具”的“设计”子选项卡</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9869618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Angles</Template>
  <TotalTime>5998</TotalTime>
  <Words>10029</Words>
  <Application>Microsoft Office PowerPoint</Application>
  <PresentationFormat>自定义</PresentationFormat>
  <Paragraphs>919</Paragraphs>
  <Slides>168</Slides>
  <Notes>1</Notes>
  <HiddenSlides>0</HiddenSlides>
  <MMClips>0</MMClips>
  <ScaleCrop>false</ScaleCrop>
  <HeadingPairs>
    <vt:vector size="4" baseType="variant">
      <vt:variant>
        <vt:lpstr>主题</vt:lpstr>
      </vt:variant>
      <vt:variant>
        <vt:i4>1</vt:i4>
      </vt:variant>
      <vt:variant>
        <vt:lpstr>幻灯片标题</vt:lpstr>
      </vt:variant>
      <vt:variant>
        <vt:i4>168</vt:i4>
      </vt:variant>
    </vt:vector>
  </HeadingPairs>
  <TitlesOfParts>
    <vt:vector size="169" baseType="lpstr">
      <vt:lpstr>聚合</vt:lpstr>
      <vt:lpstr>PowerPoint 演示文稿</vt:lpstr>
      <vt:lpstr>项目二十一 Access 2010的基本操作 项目二十二 数据库表的创建与查询 项目二十三 窗体的创建与编辑 项目二十四 报表的创建与编辑</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项目二十一 Access 2010的基本操作</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项目二十二 数据库表的创建与查询</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项目二十三 窗体的创建与编辑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lpstr>项目二十四 报表的创建与编辑</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微软用户</cp:lastModifiedBy>
  <cp:revision>482</cp:revision>
  <dcterms:created xsi:type="dcterms:W3CDTF">2018-04-10T08:10:31Z</dcterms:created>
  <dcterms:modified xsi:type="dcterms:W3CDTF">2020-08-21T14:46:33Z</dcterms:modified>
</cp:coreProperties>
</file>