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2"/>
  </p:notesMasterIdLst>
  <p:sldIdLst>
    <p:sldId id="287" r:id="rId2"/>
    <p:sldId id="322" r:id="rId3"/>
    <p:sldId id="700" r:id="rId4"/>
    <p:sldId id="701" r:id="rId5"/>
    <p:sldId id="704" r:id="rId6"/>
    <p:sldId id="709" r:id="rId7"/>
    <p:sldId id="710" r:id="rId8"/>
    <p:sldId id="711" r:id="rId9"/>
    <p:sldId id="712" r:id="rId10"/>
    <p:sldId id="713" r:id="rId11"/>
    <p:sldId id="714" r:id="rId12"/>
    <p:sldId id="715" r:id="rId13"/>
    <p:sldId id="716" r:id="rId14"/>
    <p:sldId id="717" r:id="rId15"/>
    <p:sldId id="718" r:id="rId16"/>
    <p:sldId id="719" r:id="rId17"/>
    <p:sldId id="720" r:id="rId18"/>
    <p:sldId id="721" r:id="rId19"/>
    <p:sldId id="705" r:id="rId20"/>
    <p:sldId id="706" r:id="rId21"/>
    <p:sldId id="707" r:id="rId22"/>
    <p:sldId id="727" r:id="rId23"/>
    <p:sldId id="728" r:id="rId24"/>
    <p:sldId id="708" r:id="rId25"/>
    <p:sldId id="729" r:id="rId26"/>
    <p:sldId id="730" r:id="rId27"/>
    <p:sldId id="731" r:id="rId28"/>
    <p:sldId id="733" r:id="rId29"/>
    <p:sldId id="732" r:id="rId30"/>
    <p:sldId id="734" r:id="rId31"/>
    <p:sldId id="735" r:id="rId32"/>
    <p:sldId id="736" r:id="rId33"/>
    <p:sldId id="722" r:id="rId34"/>
    <p:sldId id="723" r:id="rId35"/>
    <p:sldId id="724" r:id="rId36"/>
    <p:sldId id="725" r:id="rId37"/>
    <p:sldId id="737" r:id="rId38"/>
    <p:sldId id="738" r:id="rId39"/>
    <p:sldId id="739" r:id="rId40"/>
    <p:sldId id="740" r:id="rId41"/>
    <p:sldId id="741" r:id="rId42"/>
    <p:sldId id="742" r:id="rId43"/>
    <p:sldId id="743" r:id="rId44"/>
    <p:sldId id="744" r:id="rId45"/>
    <p:sldId id="745" r:id="rId46"/>
    <p:sldId id="746" r:id="rId47"/>
    <p:sldId id="747" r:id="rId48"/>
    <p:sldId id="748" r:id="rId49"/>
    <p:sldId id="749" r:id="rId50"/>
    <p:sldId id="750" r:id="rId51"/>
    <p:sldId id="751" r:id="rId52"/>
    <p:sldId id="752" r:id="rId53"/>
    <p:sldId id="753" r:id="rId54"/>
    <p:sldId id="754" r:id="rId55"/>
    <p:sldId id="755" r:id="rId56"/>
    <p:sldId id="756" r:id="rId57"/>
    <p:sldId id="757" r:id="rId58"/>
    <p:sldId id="758" r:id="rId59"/>
    <p:sldId id="759" r:id="rId60"/>
    <p:sldId id="760" r:id="rId61"/>
    <p:sldId id="761" r:id="rId62"/>
    <p:sldId id="762" r:id="rId63"/>
    <p:sldId id="763" r:id="rId64"/>
    <p:sldId id="764" r:id="rId65"/>
    <p:sldId id="765" r:id="rId66"/>
    <p:sldId id="766" r:id="rId67"/>
    <p:sldId id="767" r:id="rId68"/>
    <p:sldId id="768" r:id="rId69"/>
    <p:sldId id="769" r:id="rId70"/>
    <p:sldId id="770" r:id="rId71"/>
    <p:sldId id="771" r:id="rId72"/>
    <p:sldId id="772" r:id="rId73"/>
    <p:sldId id="775" r:id="rId74"/>
    <p:sldId id="776" r:id="rId75"/>
    <p:sldId id="773" r:id="rId76"/>
    <p:sldId id="774" r:id="rId77"/>
    <p:sldId id="777" r:id="rId78"/>
    <p:sldId id="778" r:id="rId79"/>
    <p:sldId id="779" r:id="rId80"/>
    <p:sldId id="780" r:id="rId81"/>
    <p:sldId id="781" r:id="rId82"/>
    <p:sldId id="782" r:id="rId83"/>
    <p:sldId id="783" r:id="rId84"/>
    <p:sldId id="784" r:id="rId85"/>
    <p:sldId id="785" r:id="rId86"/>
    <p:sldId id="786" r:id="rId87"/>
    <p:sldId id="787" r:id="rId88"/>
    <p:sldId id="788" r:id="rId89"/>
    <p:sldId id="789" r:id="rId90"/>
    <p:sldId id="790" r:id="rId91"/>
    <p:sldId id="791" r:id="rId92"/>
    <p:sldId id="792" r:id="rId93"/>
    <p:sldId id="793" r:id="rId94"/>
    <p:sldId id="794" r:id="rId95"/>
    <p:sldId id="795" r:id="rId96"/>
    <p:sldId id="796" r:id="rId97"/>
    <p:sldId id="797" r:id="rId98"/>
    <p:sldId id="798" r:id="rId99"/>
    <p:sldId id="799" r:id="rId100"/>
    <p:sldId id="800" r:id="rId101"/>
    <p:sldId id="801" r:id="rId102"/>
    <p:sldId id="802" r:id="rId103"/>
    <p:sldId id="803" r:id="rId104"/>
    <p:sldId id="804" r:id="rId105"/>
    <p:sldId id="805" r:id="rId106"/>
    <p:sldId id="806" r:id="rId107"/>
    <p:sldId id="807" r:id="rId108"/>
    <p:sldId id="809" r:id="rId109"/>
    <p:sldId id="808" r:id="rId110"/>
    <p:sldId id="810" r:id="rId111"/>
    <p:sldId id="811" r:id="rId112"/>
    <p:sldId id="812" r:id="rId113"/>
    <p:sldId id="813" r:id="rId114"/>
    <p:sldId id="814" r:id="rId115"/>
    <p:sldId id="815" r:id="rId116"/>
    <p:sldId id="816" r:id="rId117"/>
    <p:sldId id="817" r:id="rId118"/>
    <p:sldId id="818" r:id="rId119"/>
    <p:sldId id="819" r:id="rId120"/>
    <p:sldId id="820" r:id="rId121"/>
    <p:sldId id="821" r:id="rId122"/>
    <p:sldId id="822" r:id="rId123"/>
    <p:sldId id="823" r:id="rId124"/>
    <p:sldId id="824" r:id="rId125"/>
    <p:sldId id="825" r:id="rId126"/>
    <p:sldId id="826" r:id="rId127"/>
    <p:sldId id="827" r:id="rId128"/>
    <p:sldId id="828" r:id="rId129"/>
    <p:sldId id="829" r:id="rId130"/>
    <p:sldId id="830" r:id="rId131"/>
    <p:sldId id="831" r:id="rId132"/>
    <p:sldId id="832" r:id="rId133"/>
    <p:sldId id="833" r:id="rId134"/>
    <p:sldId id="834" r:id="rId135"/>
    <p:sldId id="835" r:id="rId136"/>
    <p:sldId id="836" r:id="rId137"/>
    <p:sldId id="837" r:id="rId138"/>
    <p:sldId id="839" r:id="rId139"/>
    <p:sldId id="840" r:id="rId140"/>
    <p:sldId id="841" r:id="rId141"/>
    <p:sldId id="842" r:id="rId142"/>
    <p:sldId id="843" r:id="rId143"/>
    <p:sldId id="844" r:id="rId144"/>
    <p:sldId id="845" r:id="rId145"/>
    <p:sldId id="838" r:id="rId146"/>
    <p:sldId id="846" r:id="rId147"/>
    <p:sldId id="847" r:id="rId148"/>
    <p:sldId id="848" r:id="rId149"/>
    <p:sldId id="849" r:id="rId150"/>
    <p:sldId id="850" r:id="rId151"/>
    <p:sldId id="851" r:id="rId152"/>
    <p:sldId id="852" r:id="rId153"/>
    <p:sldId id="853" r:id="rId154"/>
    <p:sldId id="854" r:id="rId155"/>
    <p:sldId id="855" r:id="rId156"/>
    <p:sldId id="856" r:id="rId157"/>
    <p:sldId id="857" r:id="rId158"/>
    <p:sldId id="858" r:id="rId159"/>
    <p:sldId id="859" r:id="rId160"/>
    <p:sldId id="860" r:id="rId161"/>
    <p:sldId id="861" r:id="rId162"/>
    <p:sldId id="862" r:id="rId163"/>
    <p:sldId id="863" r:id="rId164"/>
    <p:sldId id="864" r:id="rId165"/>
    <p:sldId id="865" r:id="rId166"/>
    <p:sldId id="866" r:id="rId167"/>
    <p:sldId id="867" r:id="rId168"/>
    <p:sldId id="868" r:id="rId169"/>
    <p:sldId id="869" r:id="rId170"/>
    <p:sldId id="870" r:id="rId171"/>
    <p:sldId id="871" r:id="rId172"/>
    <p:sldId id="872" r:id="rId173"/>
    <p:sldId id="874" r:id="rId174"/>
    <p:sldId id="873" r:id="rId175"/>
    <p:sldId id="875" r:id="rId176"/>
    <p:sldId id="876" r:id="rId177"/>
    <p:sldId id="877" r:id="rId178"/>
    <p:sldId id="878" r:id="rId179"/>
    <p:sldId id="879" r:id="rId180"/>
    <p:sldId id="880" r:id="rId181"/>
    <p:sldId id="881" r:id="rId182"/>
    <p:sldId id="882" r:id="rId183"/>
    <p:sldId id="883" r:id="rId184"/>
    <p:sldId id="884" r:id="rId185"/>
    <p:sldId id="885" r:id="rId186"/>
    <p:sldId id="886" r:id="rId187"/>
    <p:sldId id="887" r:id="rId188"/>
    <p:sldId id="888" r:id="rId189"/>
    <p:sldId id="889" r:id="rId190"/>
    <p:sldId id="890" r:id="rId19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CCDD988-BA06-4EE9-BA70-641E9C559F19}">
          <p14:sldIdLst>
            <p14:sldId id="287"/>
            <p14:sldId id="322"/>
          </p14:sldIdLst>
        </p14:section>
        <p14:section name="项目八 Excel 2010的基本操作" id="{7F2CF574-5910-4469-ACBC-CB711873933D}">
          <p14:sldIdLst>
            <p14:sldId id="700"/>
            <p14:sldId id="701"/>
            <p14:sldId id="704"/>
            <p14:sldId id="709"/>
            <p14:sldId id="710"/>
            <p14:sldId id="711"/>
            <p14:sldId id="712"/>
            <p14:sldId id="713"/>
            <p14:sldId id="714"/>
            <p14:sldId id="715"/>
            <p14:sldId id="716"/>
            <p14:sldId id="717"/>
            <p14:sldId id="718"/>
            <p14:sldId id="719"/>
            <p14:sldId id="720"/>
            <p14:sldId id="721"/>
            <p14:sldId id="705"/>
            <p14:sldId id="706"/>
            <p14:sldId id="707"/>
            <p14:sldId id="727"/>
            <p14:sldId id="728"/>
            <p14:sldId id="708"/>
            <p14:sldId id="729"/>
            <p14:sldId id="730"/>
            <p14:sldId id="731"/>
            <p14:sldId id="733"/>
            <p14:sldId id="732"/>
            <p14:sldId id="734"/>
            <p14:sldId id="735"/>
            <p14:sldId id="736"/>
            <p14:sldId id="722"/>
            <p14:sldId id="723"/>
            <p14:sldId id="724"/>
            <p14:sldId id="725"/>
            <p14:sldId id="737"/>
            <p14:sldId id="738"/>
            <p14:sldId id="739"/>
            <p14:sldId id="740"/>
            <p14:sldId id="741"/>
            <p14:sldId id="742"/>
            <p14:sldId id="743"/>
          </p14:sldIdLst>
        </p14:section>
        <p14:section name="项目九 工作表和工作簿的基本操作" id="{0B11C97E-4B8F-47E4-8555-E9DDA2FD6748}">
          <p14:sldIdLst>
            <p14:sldId id="744"/>
            <p14:sldId id="745"/>
            <p14:sldId id="746"/>
            <p14:sldId id="747"/>
            <p14:sldId id="748"/>
            <p14:sldId id="749"/>
            <p14:sldId id="750"/>
            <p14:sldId id="751"/>
            <p14:sldId id="752"/>
            <p14:sldId id="753"/>
            <p14:sldId id="754"/>
            <p14:sldId id="755"/>
            <p14:sldId id="756"/>
            <p14:sldId id="757"/>
            <p14:sldId id="758"/>
            <p14:sldId id="759"/>
            <p14:sldId id="760"/>
            <p14:sldId id="761"/>
            <p14:sldId id="762"/>
            <p14:sldId id="763"/>
            <p14:sldId id="764"/>
            <p14:sldId id="765"/>
            <p14:sldId id="766"/>
            <p14:sldId id="767"/>
            <p14:sldId id="768"/>
            <p14:sldId id="769"/>
            <p14:sldId id="770"/>
            <p14:sldId id="771"/>
            <p14:sldId id="772"/>
            <p14:sldId id="775"/>
            <p14:sldId id="776"/>
            <p14:sldId id="773"/>
            <p14:sldId id="774"/>
            <p14:sldId id="777"/>
            <p14:sldId id="778"/>
            <p14:sldId id="779"/>
            <p14:sldId id="780"/>
            <p14:sldId id="781"/>
            <p14:sldId id="782"/>
            <p14:sldId id="783"/>
            <p14:sldId id="784"/>
            <p14:sldId id="785"/>
            <p14:sldId id="786"/>
            <p14:sldId id="787"/>
            <p14:sldId id="788"/>
            <p14:sldId id="789"/>
            <p14:sldId id="790"/>
            <p14:sldId id="791"/>
            <p14:sldId id="792"/>
            <p14:sldId id="793"/>
            <p14:sldId id="794"/>
            <p14:sldId id="795"/>
            <p14:sldId id="796"/>
            <p14:sldId id="797"/>
            <p14:sldId id="798"/>
            <p14:sldId id="799"/>
            <p14:sldId id="800"/>
            <p14:sldId id="801"/>
            <p14:sldId id="802"/>
            <p14:sldId id="803"/>
            <p14:sldId id="804"/>
            <p14:sldId id="805"/>
            <p14:sldId id="806"/>
            <p14:sldId id="807"/>
            <p14:sldId id="809"/>
            <p14:sldId id="808"/>
            <p14:sldId id="810"/>
            <p14:sldId id="811"/>
          </p14:sldIdLst>
        </p14:section>
        <p14:section name="项目十一 图形和图表的插入" id="{F018A49A-9635-45F5-BF7C-E8DC47998EA5}">
          <p14:sldIdLst>
            <p14:sldId id="812"/>
            <p14:sldId id="813"/>
            <p14:sldId id="814"/>
            <p14:sldId id="815"/>
            <p14:sldId id="816"/>
            <p14:sldId id="817"/>
            <p14:sldId id="818"/>
            <p14:sldId id="819"/>
            <p14:sldId id="820"/>
            <p14:sldId id="821"/>
            <p14:sldId id="822"/>
            <p14:sldId id="823"/>
            <p14:sldId id="824"/>
            <p14:sldId id="825"/>
            <p14:sldId id="826"/>
            <p14:sldId id="827"/>
            <p14:sldId id="828"/>
            <p14:sldId id="829"/>
            <p14:sldId id="830"/>
            <p14:sldId id="831"/>
            <p14:sldId id="832"/>
            <p14:sldId id="833"/>
          </p14:sldIdLst>
        </p14:section>
        <p14:section name="项目十二 数据计算和数据管理" id="{7A1ACC27-DC22-4855-A809-8C94FECD241F}">
          <p14:sldIdLst>
            <p14:sldId id="834"/>
            <p14:sldId id="835"/>
            <p14:sldId id="836"/>
            <p14:sldId id="837"/>
            <p14:sldId id="839"/>
            <p14:sldId id="840"/>
            <p14:sldId id="841"/>
            <p14:sldId id="842"/>
            <p14:sldId id="843"/>
            <p14:sldId id="844"/>
            <p14:sldId id="845"/>
            <p14:sldId id="838"/>
            <p14:sldId id="846"/>
            <p14:sldId id="847"/>
            <p14:sldId id="848"/>
            <p14:sldId id="849"/>
            <p14:sldId id="850"/>
            <p14:sldId id="851"/>
            <p14:sldId id="852"/>
            <p14:sldId id="853"/>
            <p14:sldId id="854"/>
            <p14:sldId id="855"/>
            <p14:sldId id="856"/>
            <p14:sldId id="857"/>
            <p14:sldId id="858"/>
            <p14:sldId id="859"/>
            <p14:sldId id="860"/>
            <p14:sldId id="861"/>
            <p14:sldId id="862"/>
            <p14:sldId id="863"/>
            <p14:sldId id="864"/>
            <p14:sldId id="865"/>
            <p14:sldId id="866"/>
          </p14:sldIdLst>
        </p14:section>
        <p14:section name="项目十三 工作表打印设置" id="{0E9B81FB-D5AC-4FD7-997A-96EC0ACB306E}">
          <p14:sldIdLst>
            <p14:sldId id="867"/>
            <p14:sldId id="868"/>
            <p14:sldId id="869"/>
            <p14:sldId id="870"/>
            <p14:sldId id="871"/>
            <p14:sldId id="872"/>
            <p14:sldId id="874"/>
            <p14:sldId id="873"/>
            <p14:sldId id="875"/>
            <p14:sldId id="876"/>
            <p14:sldId id="877"/>
            <p14:sldId id="878"/>
            <p14:sldId id="879"/>
            <p14:sldId id="880"/>
            <p14:sldId id="881"/>
            <p14:sldId id="882"/>
            <p14:sldId id="883"/>
            <p14:sldId id="884"/>
            <p14:sldId id="885"/>
            <p14:sldId id="886"/>
            <p14:sldId id="887"/>
            <p14:sldId id="888"/>
            <p14:sldId id="889"/>
            <p14:sldId id="890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698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648" y="-3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93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theme" Target="theme/theme1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E29EC0-41F1-465A-8AA4-7FDE04443671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52BBAE-38AA-43CA-9961-6EA56632A62B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75DD0-0A57-47CE-9FD0-3008934131A7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0651CF-26D9-4A22-A47B-98B166383929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59215" y="6404655"/>
            <a:ext cx="2249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第二篇 </a:t>
            </a:r>
            <a:r>
              <a:rPr lang="en-US" altLang="zh-CN" sz="1400" spc="300" dirty="0" smtClean="0">
                <a:effectLst/>
                <a:latin typeface="宋体" pitchFamily="2" charset="-122"/>
                <a:ea typeface="宋体" pitchFamily="2" charset="-122"/>
                <a:cs typeface="+mn-ea"/>
                <a:sym typeface="思源黑体 CN Light" panose="020B0300000000000000" pitchFamily="34" charset="-122"/>
              </a:rPr>
              <a:t>Excel 2010</a:t>
            </a:r>
          </a:p>
        </p:txBody>
      </p:sp>
      <p:sp>
        <p:nvSpPr>
          <p:cNvPr id="9" name="椭圆 8"/>
          <p:cNvSpPr/>
          <p:nvPr userDrawn="1"/>
        </p:nvSpPr>
        <p:spPr>
          <a:xfrm>
            <a:off x="212651" y="6325606"/>
            <a:ext cx="382772" cy="39745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237" y="6293954"/>
            <a:ext cx="4876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CE2789-F446-4222-86FA-E6A2E5BC35C8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EEB19B-FD90-4F62-B3D5-0C39BC906E59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164183-94B3-4293-8227-356C362F9478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F8A7FE-429E-4920-8A65-093DF5874846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83880-AA04-4BAB-BCFC-EF755B9EC908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9266B453-8876-4CE9-9558-2EA83F6D1B46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4AD020-17CC-4CCB-933B-5BD6C6F6BD56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C582C89-3B53-4043-A365-A3410AD893CB}" type="datetime1">
              <a:rPr lang="zh-CN" altLang="en-US" smtClean="0"/>
              <a:t>2020/8/20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7.pn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7" Type="http://schemas.openxmlformats.org/officeDocument/2006/relationships/slide" Target="slide16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4.xml"/><Relationship Id="rId5" Type="http://schemas.openxmlformats.org/officeDocument/2006/relationships/slide" Target="slide112.xml"/><Relationship Id="rId4" Type="http://schemas.openxmlformats.org/officeDocument/2006/relationships/slide" Target="slide7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>
            <a:extLst>
              <a:ext uri="{FF2B5EF4-FFF2-40B4-BE49-F238E27FC236}">
                <a16:creationId xmlns="" xmlns:a16="http://schemas.microsoft.com/office/drawing/2014/main" id="{34F6B606-5B14-4C00-AD4D-8FD9E7A19AE0}"/>
              </a:ext>
            </a:extLst>
          </p:cNvPr>
          <p:cNvSpPr txBox="1"/>
          <p:nvPr/>
        </p:nvSpPr>
        <p:spPr>
          <a:xfrm>
            <a:off x="1117270" y="2935812"/>
            <a:ext cx="9982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第二篇 </a:t>
            </a:r>
            <a:r>
              <a:rPr lang="en-US" altLang="zh-CN" sz="4000" b="1" spc="300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Excel 2010</a:t>
            </a:r>
            <a:endParaRPr lang="zh-CN" altLang="en-US" sz="4000" b="1" spc="300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  <a:cs typeface="+mn-ea"/>
              <a:sym typeface="思源黑体 CN Light" panose="020B0300000000000000" pitchFamily="34" charset="-122"/>
            </a:endParaRPr>
          </a:p>
        </p:txBody>
      </p:sp>
      <p:sp>
        <p:nvSpPr>
          <p:cNvPr id="7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 “插入”标签，即可切换并看到 “插入”选项卡的内容，如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通过“插入”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选项卡可以插入表格、插图、图表、链接、文本以及符号等对象。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5199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“插入”选项卡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4" y="3896723"/>
            <a:ext cx="93440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37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62923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设置对齐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选中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B3:E14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，单击“开始”选项卡“对齐方式”组右下角的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按钮，打开“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单元格格式”对话框，选择“对齐”选项卡。在“水平对齐”下拉列表中选择“靠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右（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缩进）”选项并选择缩进“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0”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字符，在“垂直对齐”下拉列表中选择“居中”选项，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示，单击“确定”按钮完成设置。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35666" y="527301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对单元格字体的设置图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3227385"/>
            <a:ext cx="3524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083" y="2971135"/>
            <a:ext cx="3330155" cy="230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6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737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选定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示的对话框中选中 “合并单元格”复选框，单击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按钮，然后在 “开始”选项卡 “对齐方式 ”组中单击 “居中”按钮，得到的效果如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94635" y="5498288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合并单元格并设置居中对齐的效果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1" y="4061445"/>
            <a:ext cx="7327900" cy="1436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737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设置填充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如果需要填充背景色，首先选择要填充的单元格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 “设置单元格格式 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对话框中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 “填充”选项卡，在 “背景色”下选择红色，单击 “确定”按钮，填充效果如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2548" y="5720693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填充背景色的效果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569" y="4468516"/>
            <a:ext cx="7063283" cy="121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91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3971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 “设置单元格格式”对话框 “填充”选项卡中的 “填充效果”按钮，弹出如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 “填充效果”对话框，在此对话框中可以设置对单元格进行两种颜色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以及不同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样式的填充。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83427" y="5728591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“填充效果”对话框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694" y="1470916"/>
            <a:ext cx="3857625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8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5844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渐变填充效果如图所示。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0864" y="488935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渐变填充效果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444" y="3606800"/>
            <a:ext cx="90805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91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737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设置行高和列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宽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选定要改变行高的行，单击 “开始”选项卡 “单元格”组中的 “格式”按钮，在其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菜单的 “单元格大小”中选择 “行高”选项，弹出 “行高”对话框，输入行高值，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单击“确定”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按钮即可。</a:t>
            </a:r>
          </a:p>
        </p:txBody>
      </p:sp>
    </p:spTree>
    <p:extLst>
      <p:ext uri="{BB962C8B-B14F-4D97-AF65-F5344CB8AC3E}">
        <p14:creationId xmlns:p14="http://schemas.microsoft.com/office/powerpoint/2010/main" val="92419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2701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设置条件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 “等于 ”选项，在弹出的对话框中，把等于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100%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的值的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单元格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设置为“浅红填充色深红色文本”，如图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示。单击“确定”按钮，完成后的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82178" y="2755328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突出显示格式设置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282" y="1530951"/>
            <a:ext cx="4171950" cy="122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850" y="3390330"/>
            <a:ext cx="4478814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89681" y="5921265"/>
            <a:ext cx="3647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突出显示设置完成后的工作表格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74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27015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设置单元格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样式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选定需要设置样式的单元格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，单击“开始”选项卡“样式”组中的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“单元格样式”按钮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，打开其下拉菜单，如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示，选择“标题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68533" y="5503197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“单元格样式”下拉菜单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9" y="1982102"/>
            <a:ext cx="5268912" cy="356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55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270152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用户还可以自定义单元格样式，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在上图的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下拉菜单中选择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“新建单元格样式”选项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示的“样式”对话框。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90099" y="550319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“样式”对话框图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444" y="2153702"/>
            <a:ext cx="3068637" cy="334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63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109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2701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8.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自动套用表格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用户可以快速地设置一组单元格或整个工作表的格式，并将其转化为表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10—26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53117" y="589035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“套用表格格式”下拉菜单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957" y="1672653"/>
            <a:ext cx="3828974" cy="416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85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 “页面布局”标签，即可切换并看到 “页面布局”选项卡的内容，如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。通过“页面布局”选项卡可以设置工作表的版式和打印的页面等。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4118" y="5199722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“页面布局”选项卡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73" y="3862457"/>
            <a:ext cx="93345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77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312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将“天气情况记录表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 编排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成如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示的格式。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61231" y="5230990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“天气情况记录表”的格式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48" y="2832100"/>
            <a:ext cx="9895422" cy="239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9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1652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参照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示“某班课程表”的效果，制作该课程表，然后采用条件格式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“数学”为斜体加粗，“物理”为浅红填充色深红色文本。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5771" y="504632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“某班课程表”的效果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298206"/>
            <a:ext cx="7049134" cy="279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88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41344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11.1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制作生日贺卡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449353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11.2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创建与编辑图表</a:t>
            </a:r>
          </a:p>
        </p:txBody>
      </p:sp>
    </p:spTree>
    <p:extLst>
      <p:ext uri="{BB962C8B-B14F-4D97-AF65-F5344CB8AC3E}">
        <p14:creationId xmlns:p14="http://schemas.microsoft.com/office/powerpoint/2010/main" val="283768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中的图形对象。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掌握剪贴画、形状、外部图片、艺术字等各种图形的插入、修改和删除等操作。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熟悉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各种图形的应用。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1344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11.1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制作生日贺卡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0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489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本任务以制作生日贺卡为例来学习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中图形部分（各种图形、剪贴画、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艺术字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）的处理技巧。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制作生日贺卡需要插入图形或者外部图片，本任务可以从 “剪贴画”任务窗格中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选取与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生日相匹配的图形，再插入 “心形”图形和外部图片作为背景，然后插入艺术字，并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艺术字的样式。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4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中可以插入的图形对象有剪贴画、形状、图片、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SmartArt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图形、文本框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、艺术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字等。</a:t>
            </a:r>
          </a:p>
        </p:txBody>
      </p:sp>
    </p:spTree>
    <p:extLst>
      <p:ext uri="{BB962C8B-B14F-4D97-AF65-F5344CB8AC3E}">
        <p14:creationId xmlns:p14="http://schemas.microsoft.com/office/powerpoint/2010/main" val="333066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58068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）打开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，新建空白工作簿，将其命名为“生日贺卡”并保存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）插入剪贴画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。在此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状态下，单击图片右侧的下拉箭头，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会弹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出如图 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所示的下拉菜单，选择“插入”选项（或者双击图片），即可完成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单元格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剪贴画的插入，如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34561" y="3064369"/>
            <a:ext cx="27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“剪贴画”下拉菜单图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096" y="673043"/>
            <a:ext cx="1612755" cy="239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143" y="3648802"/>
            <a:ext cx="2414658" cy="225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19145" y="5925506"/>
            <a:ext cx="295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插入“剪贴画”后的效果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69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）插入编辑形状。设置后的效果如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72650" y="556451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“形状样式”的设置图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769" y="2064787"/>
            <a:ext cx="4498752" cy="3488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69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）插入外部图片。图片样式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04349" y="556451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插入外部图片后的效果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057" y="2311400"/>
            <a:ext cx="4371575" cy="325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78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119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69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）插入艺术字。效果如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81430" y="556451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插入艺术字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2303416"/>
            <a:ext cx="4431602" cy="326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40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 “公式”标签，即可切换并看到 “公式”选项卡的内容，如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卡中有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自带的函数库和公式审核等内容。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5199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“公式”选项卡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2" y="3894796"/>
            <a:ext cx="931545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2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698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）选择 “生日快乐 ”文本框，当出现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时按住鼠标左键拖动，到外部图片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的右侧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释放鼠标左键，将文字移动到这里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11—6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66014" y="5564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设置艺术字图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90" y="3171809"/>
            <a:ext cx="317500" cy="51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725" y="2533912"/>
            <a:ext cx="4186237" cy="30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6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69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）移动心形图片到文本框下，最终制作完成的生日贺卡如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19765" y="5564512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制作完成的生日贺卡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705" y="2495836"/>
            <a:ext cx="3776277" cy="306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7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中的柱形图、折线图、条形图、饼图等基本图表。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掌握柱形图的使用方法。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熟悉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各种图表的应用。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49353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11.2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创建与编辑图表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2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489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本任务将学习制作及编辑一个“各班男女生比例情况”图表。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首先在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中制作一个“各班男女生人数”的表格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见表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0114" name="Picture 2" descr="C:\Users\Xixi\Desktop\PPT制作\中文版Office 2010基础与实训\image\微信截图_202008200913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691" y="4061443"/>
            <a:ext cx="6842689" cy="18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66788" y="369211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各班男女生人数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58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449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利用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插入”选项卡的 “图表”组，可以创建各种类型的图表，帮助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用户以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更加直观的方式来显示数据。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由绘图区和标题、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网格线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、数据系列、图例、数值轴、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分类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轴等组成，如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164" y="2214002"/>
            <a:ext cx="5248805" cy="341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31568" y="56318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示例图表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52099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，创建空白工作簿，命名为“各班男女生比例情况”并保存。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）在工作表中输入如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示的数据。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32412" y="519185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输入各班男女生人数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580" y="2476500"/>
            <a:ext cx="4901823" cy="269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3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14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）创建图表。选择输入的数据，单击 “插入”选项卡 “图表”组中的 “柱形图”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，在下拉菜单中选择一个用户需要的子类型，这里选择 “三维堆积柱形图”选项，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插入图表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09595" y="577089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插入图表后的效果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817" y="1937787"/>
            <a:ext cx="5180883" cy="383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35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89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）图表区域的修饰。效果如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8950" y="580242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设定图表区域的形状样式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5" y="1937787"/>
            <a:ext cx="5222875" cy="386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55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）添加图表标题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86031" y="580242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输入图表标题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73" y="1891268"/>
            <a:ext cx="5286375" cy="391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129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）修饰坐标轴标题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。更改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86031" y="580242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输入图表标题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121" y="1812026"/>
            <a:ext cx="5393479" cy="399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87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单击“数据”标签，即可切换并看到“数据”选项卡的内容，如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选项卡可以获取外部数据，对数据进行排序和筛选、分级显示等，对工作表中的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数据进行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管理与连接。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5199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“数据”选项卡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23" y="3864973"/>
            <a:ext cx="9296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18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）选择“图表工具”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布局”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标签”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模拟运算表”下拉菜单中的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“显示模拟运算表”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选项，在图表中显示数据表，如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39782" y="5802428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在图表中显示数据表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152" y="1937787"/>
            <a:ext cx="4771418" cy="381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4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）更改图表类型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。更改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86031" y="580242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更改图表类型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905" y="1441821"/>
            <a:ext cx="5141912" cy="433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55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）改变图表样式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。效果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）选中图表，单击鼠标右键，选择快捷菜单中的选项，还可以对制作好的图表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复制、删除等操作，最后保存工作簿即可。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86031" y="580242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更改图表类型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217" y="1854625"/>
            <a:ext cx="5983287" cy="3947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26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项目十一 图形和图表的插入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将“运动会获奖情况”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的数据绘制成如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示的三维饼图，并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样式。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71447" y="1782320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运动会获奖情况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0354" name="Picture 2" descr="C:\Users\Xixi\Desktop\PPT制作\中文版Office 2010基础与实训\image\微信截图_202008200923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13" y="2151652"/>
            <a:ext cx="6126162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816" y="3798126"/>
            <a:ext cx="4145756" cy="218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917696" y="601245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三维饼图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21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3416320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12.1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数据计算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3416320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12.2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数据管理</a:t>
            </a:r>
          </a:p>
        </p:txBody>
      </p:sp>
    </p:spTree>
    <p:extLst>
      <p:ext uri="{BB962C8B-B14F-4D97-AF65-F5344CB8AC3E}">
        <p14:creationId xmlns:p14="http://schemas.microsoft.com/office/powerpoint/2010/main" val="1050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了解数据计算在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中的基础作用、公式的组成和作用。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掌握直接输入公式和函数进行数据计算的方法。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3416320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12.1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数据计算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53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489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本任务以利用公式计算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实验数据的体积、密度以及平均密度为例，来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学习数据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的计算方法。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1475" y="33793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实验数据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1378" name="Picture 2" descr="C:\Users\Xixi\Desktop\PPT制作\中文版Office 2010基础与实训\image\微信截图_202008200927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192" y="3748643"/>
            <a:ext cx="6278562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0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6892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相关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概念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公式是对工作表中的数值执行计算的等式，以等号（＝）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开头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。公式可以包括函数、引用、运算符和常量等。以圆的面积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公式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“圆的面积＝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π×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半径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为例，公式的组成如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28309" y="55387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公式的组成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061" y="2046651"/>
            <a:ext cx="3235325" cy="348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18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279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）函数。函数是预先编写的公式，可以对一个或多个值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执行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运算，并且返回一个或多个值。函数可以简化和缩短公式，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使用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十分方便（尤其是在用公式执行很长或者复杂的计算时）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）引用。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示的公式中，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是指返回单元格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中的值，这里的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就是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引用。</a:t>
            </a:r>
          </a:p>
        </p:txBody>
      </p:sp>
    </p:spTree>
    <p:extLst>
      <p:ext uri="{BB962C8B-B14F-4D97-AF65-F5344CB8AC3E}">
        <p14:creationId xmlns:p14="http://schemas.microsoft.com/office/powerpoint/2010/main" val="60281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139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279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）运算符。运算符是指一个标记或符号，指定表达式内执行的计算类型，包括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算术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、比较、文本连接和引用运算符等。例如，“∧”运算符表示将数字乘方，“*”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运算符表示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数字相乘。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）常量。常量是指在运算过程中不发生变化的量，也就是不用计算的值，如数字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及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文本“收入”等都是常量。</a:t>
            </a:r>
          </a:p>
        </p:txBody>
      </p:sp>
    </p:spTree>
    <p:extLst>
      <p:ext uri="{BB962C8B-B14F-4D97-AF65-F5344CB8AC3E}">
        <p14:creationId xmlns:p14="http://schemas.microsoft.com/office/powerpoint/2010/main" val="35323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单击“审阅”标签，即可切换并看到“审阅”选项卡的内容，如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选项卡可以对工作表进行校对、批注和更改等，还可以进行中文简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繁体的转换。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5199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“审阅”选项卡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7" y="3894797"/>
            <a:ext cx="93345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57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6892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运算符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运算符用于对公式和函数中的元素进行特定类型的运算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）算术运算符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。若要完成基本的数学运算（如加法、减法、乘法等）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、合并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数字以及生成数值结果，就可以使用算术运算符。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87236" y="255144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算术运算符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426" name="Picture 2" descr="C:\Users\Xixi\Desktop\PPT制作\中文版Office 2010基础与实训\image\微信截图_202008200931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2920779"/>
            <a:ext cx="5753100" cy="241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86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27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）比较运算符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。比较运算符可以用于比较两个值，比较结果为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逻辑值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True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或者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False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2455" y="3138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比较运算符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4450" name="Picture 2" descr="C:\Users\Xixi\Desktop\PPT制作\中文版Office 2010基础与实训\image\微信截图_202008200932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3494969"/>
            <a:ext cx="6154738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04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27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）文本连接运算符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1623" y="3138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文本连接运算符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5474" name="Picture 2" descr="C:\Users\Xixi\Desktop\PPT制作\中文版Office 2010基础与实训\image\微信截图_202008200934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38" y="3541713"/>
            <a:ext cx="6240462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30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279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）引用运算符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。可以利用引用运算符对单元格区域进行合并计算。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2455" y="3138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引用运算符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6498" name="Picture 2" descr="C:\Users\Xixi\Desktop\PPT制作\中文版Office 2010基础与实训\image\微信截图_202008200935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3507448"/>
            <a:ext cx="6097588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4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028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如果公式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中含有多个运算符，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按照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右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的顺序进行计算；如果公式中包含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相同优先级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的运算符，则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按照从左到右的顺序进行计算。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69389" y="19034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运算符优先级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7522" name="Picture 2" descr="C:\Users\Xixi\Desktop\PPT制作\中文版Office 2010基础与实训\image\微信截图_202008200937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72818"/>
            <a:ext cx="6269038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23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29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，新建空白工作簿，将其命名为“实验数据的处理”并保存。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）在工作表中输入如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示的内容，即“长（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 ”“宽（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）”“高（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体积（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cm3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）”“质量（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）”“密度（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g/cm3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）”和“平均密度（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g/cm3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）”，以及各试样名称。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87193" y="59063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输入表格元素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880" y="4965619"/>
            <a:ext cx="5790286" cy="95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98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2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）将实验中用尺测得的试样的长、宽、高及用天平测得的质量分别输入表中的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相应位置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40944" y="5757891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输入实验测量的数据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23" y="3561332"/>
            <a:ext cx="8201600" cy="218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23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29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）根据 “体积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长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宽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×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 ”，计算试样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的体积，在单元格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中（或者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编辑栏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中）输入公式“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=B2 *C2*D2”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（*代表乘号），如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18025" y="57578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输入公式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623" y="3896967"/>
            <a:ext cx="7162800" cy="1860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04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2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输入完毕后，按回车键（或者单击编辑栏上的 “输入”按钮）即可在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单元格返回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计算值，如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5351" y="5471767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输入公式后返回计算值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323" y="3625763"/>
            <a:ext cx="6629400" cy="184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8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149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637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将鼠标指针移至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单元格的右下角，当其变成黑色十字填充柄时，按住鼠标左键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拖动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E2:E5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示。释放鼠标左键，其他试样的体积也被计算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出来了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，填充公式后的表格如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83722" y="3673230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用填充柄填充公式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576" y="1903486"/>
            <a:ext cx="5632450" cy="176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576" y="4326944"/>
            <a:ext cx="5632450" cy="152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283722" y="5853027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填充公式后的效果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89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单击“视图”标签，即可切换并看到“视图”选项卡的内容，如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该选项卡可以调整工作簿的视图、显示以及显示比例等，还可以调整编辑窗口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和宏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5199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“视图”选项卡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7" y="3894796"/>
            <a:ext cx="93345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89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5622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）使用函数。如图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示。输入函数的效果如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示，它是公式的一部分，是预先编写好的特殊公式，用于代替一些固定的算法。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83809" y="4042562"/>
            <a:ext cx="3877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通过“函数参数”对话框输入函数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53388" y="548369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输入函数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671" y="1811153"/>
            <a:ext cx="4035532" cy="222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637" y="4724040"/>
            <a:ext cx="5277600" cy="75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91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29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）编辑公式。若需要修改公式，则单击需要修改的单元格，单击编辑栏（或者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双击单元格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，或者选中单元格后按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F2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键），出现插入点（闪烁的光标）后，就可以修改了，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修改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公式完毕后，按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键或者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Esc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键（或者单击编辑栏中的“输入”按钮）即可退出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编辑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公式状态。</a:t>
            </a:r>
          </a:p>
        </p:txBody>
      </p:sp>
    </p:spTree>
    <p:extLst>
      <p:ext uri="{BB962C8B-B14F-4D97-AF65-F5344CB8AC3E}">
        <p14:creationId xmlns:p14="http://schemas.microsoft.com/office/powerpoint/2010/main" val="127813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9399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）复制和移动公式。其操作与复制和移动单元格的方法基本相同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）删除公式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4" y="1903486"/>
            <a:ext cx="4010025" cy="3522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93472" y="542443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输入函数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3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了解数据管理的种类。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掌握筛选、排序的具体操作方法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3416320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12.2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数据管理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48985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本任务通过处理期中考试成绩表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来学习工作表中数据管理的操作方法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4426" y="2959179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期中考试成绩表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5714" name="Picture 2" descr="C:\Users\Xixi\Desktop\PPT制作\中文版Office 2010基础与实训\image\微信截图_202008200949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67" y="3328511"/>
            <a:ext cx="6145212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20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676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虽然利用“查找”的方法也能迅速找到内容，但是只能局限于某个单元格，而且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利用“查找”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操作并不能直观地观察符合某种条件的全部数据内容，因此，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提供了筛选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功能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0640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89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数据筛选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）自动筛选。如图所示。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2261758"/>
            <a:ext cx="6480000" cy="319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27256" y="5452667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单击“筛选”按钮后的工作表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65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15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单击需设置筛选条件列的自动筛选按钮，如“英语”列，在其下拉菜单中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选择“数字筛选”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大于或等于”选项，打开如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示的“自定义自动筛选方式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40312" y="571985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“自定义自动筛选方式”对话框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504" y="3876779"/>
            <a:ext cx="5595937" cy="1843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2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15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在此对话框中，在“大于或等于”选项右侧的下拉列表中选择“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70”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，则工作表即只显示英语成绩大于等于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70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分的同学的得分情况，如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7816" y="6046177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“英语”列按“大于等于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70”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筛选后的工作表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725749"/>
            <a:ext cx="5760000" cy="232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5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159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05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在以上操作的基础上，继续单击“语文”列的自动筛选按钮，在下拉菜单中选择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“数字筛选”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大于或等于”选项，在打开的“自定义自动筛选方式”对话框中选择“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80”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，单击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“确定”按钮，完成后的效果如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37896" y="5003427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“语文”列按“大于等于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80”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筛选后的工作表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553" y="2842464"/>
            <a:ext cx="5400000" cy="216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84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单击“加载项”标签，即可切换并看到“加载项”选项卡的内容，如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该选项卡中包含用户加载的一些功能，但在默认设置里只包含“特殊符号”一项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功能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535" y="5199722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“加载项”选项卡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373" y="3964038"/>
            <a:ext cx="4864100" cy="123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42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320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设置完毕后，选定工作表中任意空白单元格，单击“数据”选项卡“排序和筛选”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组中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的“高级”按钮，打开如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示的“高级筛选”对话框。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51305" y="5352358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“高级筛选”对话框图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431" y="2274498"/>
            <a:ext cx="3360737" cy="308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76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320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完成后的效果如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1593" y="494708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高级筛选后的工作表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73" y="2892425"/>
            <a:ext cx="6480000" cy="207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92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89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排序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）单列或单行数据的排序。如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88921" y="545266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“排序选项”对话框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06" y="1817504"/>
            <a:ext cx="2998787" cy="357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5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891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首先在“主要关键字”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下拉列表中选择“列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“排序依据”中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选择“数值”，在“次序”中选择“降序”，如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所示，单击“确定”按钮。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表将按照英语成绩的降序重新排列，如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78513" y="596930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按英语成绩降序排列后的工作表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8" y="1478331"/>
            <a:ext cx="4320000" cy="19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8" y="4005622"/>
            <a:ext cx="4320000" cy="194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86426" y="344196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“排序”对话框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71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89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）多列或多行数据的排列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如图所示。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4335" y="538037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多列数据排列设置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686" y="2756630"/>
            <a:ext cx="576262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61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66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）自定义排序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8837" y="5688062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输入序列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方式二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5810" y="568806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输入序列方式一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473" y="2934146"/>
            <a:ext cx="4320000" cy="276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00" y="2921746"/>
            <a:ext cx="4320000" cy="276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1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项目十二 数据计算和数据管理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8891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单击“确定”按钮，返回“排序”对话框，此时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“次序”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下拉列表已设置完成，如图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示。单击“确定”按钮后，工作表即按照语文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、数学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、英语、物理、化学的顺序按行排序，如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40177" y="596930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自定义排序后的工作表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86426" y="344196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“排序”对话框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9" y="1441821"/>
            <a:ext cx="4320000" cy="1963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8" y="4082669"/>
            <a:ext cx="4320000" cy="188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84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5211683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13.1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打印页面的基本设置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7725192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13.2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打印页面的特殊设置和打印输出设置</a:t>
            </a:r>
          </a:p>
        </p:txBody>
      </p:sp>
    </p:spTree>
    <p:extLst>
      <p:ext uri="{BB962C8B-B14F-4D97-AF65-F5344CB8AC3E}">
        <p14:creationId xmlns:p14="http://schemas.microsoft.com/office/powerpoint/2010/main" val="20060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了解打印页面各项打印参数的含义。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掌握工作表打印页面的基本设置以及打印中的一些技巧性操作。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5211683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13.1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打印页面的基本设置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3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169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489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本任务以对如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示的“学生信息登记表”进行打印参数的设置（如设置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页边距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、页面大小、方向、打印区域、打印标题等）为例，来学习打印页面的基本设置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5526" y="5813425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学生信息登记表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582" y="3913188"/>
            <a:ext cx="6770381" cy="190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58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3971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）单击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快速访问工具栏右侧的 “自定义快速访问工具栏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，在弹出的下拉菜单中可以选择添加到快速访问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工具栏中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的按钮，以便提高编辑效率，如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1672653"/>
            <a:ext cx="2959100" cy="438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97603" y="605599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“自定义快速访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6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041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打印页面的基本设置包括页边距、页面大小和方向、打印区域、分页符、打印标题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、背景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等的设置。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打印区域是指选定一部分区域（而不是整个工作表），只对选定的这部分区域进行打印。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分页符设置是指用户可以选择分页的位置，从而使工作表根据需要分页打印。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打印标题是指当需要分页打印工作表时，工作表的表头标题可以在各页显示，而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不是只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在第一页显示，这样有助于用户观察工作表。</a:t>
            </a:r>
          </a:p>
        </p:txBody>
      </p:sp>
    </p:spTree>
    <p:extLst>
      <p:ext uri="{BB962C8B-B14F-4D97-AF65-F5344CB8AC3E}">
        <p14:creationId xmlns:p14="http://schemas.microsoft.com/office/powerpoint/2010/main" val="229314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7941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页边距、页面大小以及方向的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“页面布局”选项卡“页面设置”组中的“页边距”按钮，打开如图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13—2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示的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下拉菜单，在此下拉菜单中可以预设“普通”“宽”“窄”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种既定的页边距方案。</a:t>
            </a:r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25" y="1672653"/>
            <a:ext cx="2647950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000221" y="544455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“页边距”下拉菜单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4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05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在该下拉菜单中选择“自定义边距”选项，打开“页面设置”对话框的“页边距”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卡，在此可以设置自定义的页边距。设置页边距上、下、左、右的值均为“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、页眉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和页脚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的值均为“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示，单击“确定”按钮完成设置。</a:t>
            </a:r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1556121"/>
            <a:ext cx="44577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85078" y="5670921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设置页边距 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052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05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单击“页面布局”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选项卡“页面设置”组中的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“纸张大小”按钮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，打开如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示的下拉菜单，在此选择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的纸张大小为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65705" y="567092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“纸张大小”下拉菜单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25" y="1232271"/>
            <a:ext cx="188595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0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0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打印区域的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如果不需要打印整个工作表，可以通过此项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完成。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1797" y="533466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设置打印区域的工作表 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898" y="3507447"/>
            <a:ext cx="6510203" cy="182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87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803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打印标题的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当工作表需要打印多页时，往往需要在每页都打印表头的标题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7840" y="533466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选择“打印标题”所在的第一行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023" y="3679111"/>
            <a:ext cx="6480000" cy="165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74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05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单击“关闭”按钮后，回到“页面设置”对话框，如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示，单击“确定”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即可。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88624" y="5670921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“打印标题”设置完成后的对话框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1548151"/>
            <a:ext cx="44577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86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954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览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用户可以通过打印预览来观察打印的效果。单击“文件”菜单，选择“打印”选项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，窗口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右侧即为打印预览区域，如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4860" y="51740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打印预览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002" y="2673792"/>
            <a:ext cx="5573713" cy="250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53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644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创建一个“个人通讯录”工作表，如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示，将打印参数设置为页面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，横向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打印，页边距选择“宽”。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在第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行之上插入分页符，并且在两页分别打印标题。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6578" y="5800829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“个人通讯录”工作表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6194" name="Picture 2" descr="C:\Users\Xixi\Desktop\PPT制作\中文版Office 2010基础与实训\image\微信截图_20200820110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29" y="3876779"/>
            <a:ext cx="7659688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179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熟悉打印页面的特殊设置。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掌握各项特殊打印设置的含义和具体操作方法。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掌握打印输出设置各项操作的含义和具体操作方法。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7725192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13.2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打印页面的特殊设置和打印输出设置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35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）关闭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的方法主要有：单击操作界面右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上角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 “关闭”按钮；在 “文件”菜单中选择 “退出”选项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；双击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窗口左上角的 “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按钮，在弹出的下拉菜单中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单击“关闭”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按钮；按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Alt+F4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快捷键进行关闭。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326" y="3195638"/>
            <a:ext cx="5238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75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39526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为工作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表添加页眉和页脚，如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示，并对工作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打印批注、行列标号等设置。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66807" y="5820068"/>
            <a:ext cx="3877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页眉和页脚设置完成后的打印预览图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1484778"/>
            <a:ext cx="4165600" cy="4328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9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041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所谓页面的特殊设置是指在基本设置的基础上，对工作表的打印进行更加详细的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，这些操作可以在“页面设置”对话框中完成，主要包括页眉和页脚的设置、页面的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、工作表的设置等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打印输出设置是指对打印参数进行最后的设置，即完成打印操作。</a:t>
            </a:r>
          </a:p>
        </p:txBody>
      </p:sp>
    </p:spTree>
    <p:extLst>
      <p:ext uri="{BB962C8B-B14F-4D97-AF65-F5344CB8AC3E}">
        <p14:creationId xmlns:p14="http://schemas.microsoft.com/office/powerpoint/2010/main" val="132403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57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页眉和页脚的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单击“页面布局”选项卡“页面设置”组右下角的按钮，打开“页面设置”对话框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，选择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“页眉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页脚”选项卡，如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84705" y="5629219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“页眉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页脚”选项卡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75" y="1514419"/>
            <a:ext cx="47434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62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444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本任务把“左”设置为日期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；“中”设置为文件名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；“右”不设置，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单击“确定”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7200" y="54937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设置页眉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2" y="2282825"/>
            <a:ext cx="658177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673" y="2706383"/>
            <a:ext cx="532496" cy="465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3" y="3765490"/>
            <a:ext cx="515937" cy="45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36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34446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设置页脚与设置页眉的操作一致。单击“自定义页脚”按钮，在“页脚”对话框中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把“右”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设置为页码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，单击“确定”按钮即可，如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7200" y="54937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设置页脚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0" y="2193925"/>
            <a:ext cx="658177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251" y="4813300"/>
            <a:ext cx="502323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51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574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页面的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打开“页面设置”对话框，选择“页面”选项卡。在此选项卡中，除了可以进行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页面方向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以及纸张大小的设置外，还可以进行缩放打印的设置，如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0954" y="562921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“页面”选项卡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75" y="1441821"/>
            <a:ext cx="47434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46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930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工作表的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在“页面设置”对话框中选择“工作表”选项卡。在此选项卡中，除了可以进行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打印区域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、打印标题的设置外，还可以进行其他特殊的打印设置。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选中“单色打印”复选框，则工作表以黑白的形式打印，不打印设置背景的颜色和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；选中“草稿品质”复选框，则不打印图形和边框；选中“行号列标”复选框，则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可以打印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中的行列标号。</a:t>
            </a:r>
          </a:p>
        </p:txBody>
      </p:sp>
    </p:spTree>
    <p:extLst>
      <p:ext uri="{BB962C8B-B14F-4D97-AF65-F5344CB8AC3E}">
        <p14:creationId xmlns:p14="http://schemas.microsoft.com/office/powerpoint/2010/main" val="97278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6257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打开“错误单元格打印为”下拉列表，如图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示，可以设置错误单元格的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打印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打开“批注”下拉列表，如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示，选择“工作表末尾”选项，可以打印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出设置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的批注。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44951" y="535410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批注打印设置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196" y="1937787"/>
            <a:ext cx="5040000" cy="127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196" y="4083775"/>
            <a:ext cx="5040000" cy="124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883286" y="319517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错误单元格打印设置图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8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524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不打印零值的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5162" y="5483650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不打印零值的设置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2212424"/>
            <a:ext cx="4946650" cy="325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2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189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67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打印公式的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在上图中选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中“在单元格中显示公式而非其计算结果”复选框，单击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，则可以设置为打印公式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打印输出的设置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在完成了以上设置后，用户还可以进行打印输出的设置，从而完成打印工作。</a:t>
            </a:r>
          </a:p>
        </p:txBody>
      </p:sp>
    </p:spTree>
    <p:extLst>
      <p:ext uri="{BB962C8B-B14F-4D97-AF65-F5344CB8AC3E}">
        <p14:creationId xmlns:p14="http://schemas.microsoft.com/office/powerpoint/2010/main" val="18764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56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本任务将进一步熟悉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的基本功能，学习工作簿的建立、打开和保存，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调整表格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中的行、列宽度，使用户对工作表数据输入有基本的了解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3954929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制作简单表格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</a:p>
        </p:txBody>
      </p:sp>
    </p:spTree>
    <p:extLst>
      <p:ext uri="{BB962C8B-B14F-4D97-AF65-F5344CB8AC3E}">
        <p14:creationId xmlns:p14="http://schemas.microsoft.com/office/powerpoint/2010/main" val="236601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190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项目十三 工作表打印设置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67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不同工作簿中多个工作表的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打印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打开多个工作簿，单击要打印的第一个工作表，按住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Ctrl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键，然后单击其他工作簿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工作表标签。单击“文件”菜单，选择“打印”选项，在“设置”中选择“打印活动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表”选项，单击“打印”按钮，即可打印不同工作簿中的多个工作表。</a:t>
            </a:r>
          </a:p>
        </p:txBody>
      </p:sp>
    </p:spTree>
    <p:extLst>
      <p:ext uri="{BB962C8B-B14F-4D97-AF65-F5344CB8AC3E}">
        <p14:creationId xmlns:p14="http://schemas.microsoft.com/office/powerpoint/2010/main" val="375350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959100" y="1149201"/>
            <a:ext cx="7336466" cy="4578499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的基本操作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项目九 工作表和工作簿的基本操作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/>
            </a:r>
            <a:b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项目十 数据的输入与表格样式设置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项目十一 图形和图表的插入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项目十二 数据计算和数据管理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项目十三 工作表打印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设置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7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6422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“学生信息登记表”包括学生的基本信息和联络方式，人们主要关心文字内容，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因此表格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的文字要清楚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1725" y="33227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学生信息登记表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C:\Users\Xixi\Desktop\PPT制作\中文版Office 2010基础与实训\image\微信截图_20200819100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29" y="3717925"/>
            <a:ext cx="6288088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66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在大纲视图下，用户可以编辑、查看、修改文档的大纲，从大纲中找出自己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感兴趣的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部分，以便仔细阅读。在 “视图”选项卡 “显示”组中选中 “导航窗格”复选框，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将在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文档的左侧根据文档的标题生成文档结构图，如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53554" y="533619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文档结构图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054" y="2314454"/>
            <a:ext cx="5031826" cy="302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1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67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工作簿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工作簿是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中计算和存储数据的文件。在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中，用户处理的各种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以工作表的形式存储在工作簿文件中。工作簿文件是存储在磁盘上的最小的独立单位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，工作簿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窗口是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打开的工作簿文档窗口，由多个工作表组成，默认情况下包含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表，分别为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（在屏幕底部的工作表标签上）。</a:t>
            </a:r>
          </a:p>
        </p:txBody>
      </p:sp>
    </p:spTree>
    <p:extLst>
      <p:ext uri="{BB962C8B-B14F-4D97-AF65-F5344CB8AC3E}">
        <p14:creationId xmlns:p14="http://schemas.microsoft.com/office/powerpoint/2010/main" val="78857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67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工作表是用来存储和处理数据的主要文档，也叫作电子表格。工作表是日常管理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数据的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基本单位。对于较为复杂的数据处理，通常需要涉及多个表，这时可以在一个工作簿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中建立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多个工作表，并可根据需要在多个工作表之间建立连接，相互引用数据。</a:t>
            </a:r>
          </a:p>
        </p:txBody>
      </p:sp>
    </p:spTree>
    <p:extLst>
      <p:ext uri="{BB962C8B-B14F-4D97-AF65-F5344CB8AC3E}">
        <p14:creationId xmlns:p14="http://schemas.microsoft.com/office/powerpoint/2010/main" val="205930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单元格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工作表中行与列相交形成的长方形区域称为单元格，用来存储数据和公式。单元格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是工作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表的基本单位，也是电子数据表软件处理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数据的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最小单位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65014" y="5116656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单元格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A1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示意图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068" y="3377643"/>
            <a:ext cx="5511800" cy="1725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19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）启动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，启动后会自动生成一个名为 “工作簿”的空白工作簿，并且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定位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于工作表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）在工作表中输入数据时，需要先用鼠标单击选中单元格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68970" y="51166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18" y="3131536"/>
            <a:ext cx="5041900" cy="19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91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025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）选中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单元格，输入 “姓名 ”，并按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Tab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键确认。同样，在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至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中分别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输入“籍贯”“出生年月”“联系电话”。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）使用方向键或者鼠标选取单元格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，输入班级成员第一个人的学号 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Tab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键确认，再依次在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至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单元格内输入“李秀丽”的个人信息。</a:t>
            </a:r>
          </a:p>
        </p:txBody>
      </p:sp>
    </p:spTree>
    <p:extLst>
      <p:ext uri="{BB962C8B-B14F-4D97-AF65-F5344CB8AC3E}">
        <p14:creationId xmlns:p14="http://schemas.microsoft.com/office/powerpoint/2010/main" val="233739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若在输入过程中单元格内并未显示输入的内容，而是一串 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#”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或者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类似在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打印过程中网格线不会被打印，如果需要打印网格线，需要进行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相应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的设置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1.321E+10”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科学计数法的数据，则表明是单元格的宽度不够，如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76473" y="5116656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列宽不够时数据的显示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168" y="3567256"/>
            <a:ext cx="5181600" cy="15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13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光标置于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两列的列标之间，此时光标呈十字状左右带箭头，按下鼠标左键的同时向右拖动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光标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，此时光标的右上方会出现一个显示列宽的标签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将列宽调整到合适大小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，单元格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中的数据即可正确显示。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68970" y="4405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调整列宽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06" y="3195701"/>
            <a:ext cx="5352323" cy="1209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26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）选中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单元格后，按下鼠标左键，然后向右下方拖动鼠标至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，释放鼠标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左键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，这样选中这个单元格区域，表示为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。该区域的左上角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单元格的颜色呈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亮色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，表明该单元格处于可编辑状态，输入第二名学生的学号“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22721" y="5116656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选中单元格区域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630" y="3392631"/>
            <a:ext cx="54006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0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449353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认识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 2010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3954929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制作简单表格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2554" y="3537321"/>
            <a:ext cx="3954929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8.3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修改表格样式</a:t>
            </a:r>
          </a:p>
        </p:txBody>
      </p:sp>
    </p:spTree>
    <p:extLst>
      <p:ext uri="{BB962C8B-B14F-4D97-AF65-F5344CB8AC3E}">
        <p14:creationId xmlns:p14="http://schemas.microsoft.com/office/powerpoint/2010/main" val="180574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键可以使亮色单元格在选定区域内向下移动，按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Shift+Enter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快捷键可以使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亮色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单元格在选定区域内向上移动，按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Shift+Tab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快捷键可以使亮色单元格在选定区域内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向左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移动，如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30224" y="5116656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选中单元格区域的单元格移动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318" y="2432528"/>
            <a:ext cx="4559300" cy="263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9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）输入其他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人的全部资料，并将其保存，命名为“学生信息登记表”，如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14808" y="5116656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“学生信息登记表”的数据输入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62" y="2190223"/>
            <a:ext cx="4625211" cy="283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54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5914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用方向键选择单元格的方法，练习将本任务中表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8—1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的“学生信息登记表”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重新制作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成电子表格。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表制作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成电子表格。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78413" y="384849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“学生信息登记表”的数据输入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4" name="Picture 2" descr="C:\Users\Xixi\Desktop\PPT制作\中文版Office 2010基础与实训\image\微信截图_202008191034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292" y="4242420"/>
            <a:ext cx="7802562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4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中表格修改的基本操作。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3954929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8.3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修改表格样式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749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5298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8.2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中已经制作了 “学生信息登记表”电子表格，本任务将学习对该电子表格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一些格式修改，包括将 “学号 ”“姓名”以及 “籍贯”列的文字居中显示，将第一行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字体加粗并更改字体等。修改格式后的“学生信息登记表”如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7496" y="5194834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修改格式后的“学生信息登记表”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267" y="2306374"/>
            <a:ext cx="4941611" cy="285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中还提供了对电子表格的数据格式进行修改的功能。用户可以通过选取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字体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格式来修改文字的字体，如中文字体、英文字体等，也可以设置字体的加粗、斜体和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下划线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67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43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打开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“学生信息登记表”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首先启动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 “文件”菜单，选择 “打开”选项，随后在对话框中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选择自己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存盘的位置，找到后单击选中，单击 “确定”按钮打开；还可以在 “最近所用文件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选择“学生信息登记表”进行打开。</a:t>
            </a:r>
          </a:p>
        </p:txBody>
      </p:sp>
    </p:spTree>
    <p:extLst>
      <p:ext uri="{BB962C8B-B14F-4D97-AF65-F5344CB8AC3E}">
        <p14:creationId xmlns:p14="http://schemas.microsoft.com/office/powerpoint/2010/main" val="267528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43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更改“学号”“姓名”和“籍贯”列的对齐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方式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）在打开的文档中，将光标放在列标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上，当出现一个向下的黑色箭头后，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单击鼠标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左键即可选中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3833813"/>
            <a:ext cx="62865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08775" y="57673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选中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列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8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43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）想要让学号居中，则在 “开始”选项卡的 “对齐方式”组中单击 “居中”按钮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，即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可使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列的文本居中，如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47110" y="5767388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使选中列文本居中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318" y="3587751"/>
            <a:ext cx="6732910" cy="217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4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39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574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）选中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列，然后单击 “开始”选项卡 “剪贴板”组中的 “格式刷”按钮，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再拖动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鼠标选择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B1:C6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区域，如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示。释放鼠标左键，即将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列的格式复制到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了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B1:C6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区域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列和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列的文字居中了，如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7858" y="345440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格式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的复制过程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609" y="1568455"/>
            <a:ext cx="5885822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09" y="4199944"/>
            <a:ext cx="60388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740872" y="594243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居中显示的结果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84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与传统的表格相比，电子表格在输入、修改方面具有简单、方便、效率高的特点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，而且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存储方便，节省空间。此外，在统计分析数据方面和现代办公中，电子表格也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有着极为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重要的应用。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可以用来制作电子表格，即工作簿。工作簿包含多张不同的 “页 ”，称为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Work Sheet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），每一页均可以是一个电子表格，根据不同的内容加入各页的编码或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命名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，这样可以方便用户编辑和查找。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493538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8.1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认识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Excel 2010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</a:p>
        </p:txBody>
      </p:sp>
    </p:spTree>
    <p:extLst>
      <p:ext uri="{BB962C8B-B14F-4D97-AF65-F5344CB8AC3E}">
        <p14:creationId xmlns:p14="http://schemas.microsoft.com/office/powerpoint/2010/main" val="27848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2574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更改表头行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字体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单击行标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，会出现一个向右的黑色箭头，这时选中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了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行，在“开始”选项卡的“字体”组中单击“加粗”按钮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将字体更改为“华文彩云”，如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69626" y="55731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设置字体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239" y="2387600"/>
            <a:ext cx="4718773" cy="316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13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057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检查并保存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“学生信息登记表”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）在检查时若发现输入的文本有错误且需要修改时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，可以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单击选中单元格后在编辑栏中修改，也可以双击单元格，在出现光标后修改。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）修改完毕后，选择“文件”菜单中的“另存为”选项，将工作簿另存为“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学生信息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登记表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修改”。</a:t>
            </a:r>
          </a:p>
        </p:txBody>
      </p:sp>
    </p:spTree>
    <p:extLst>
      <p:ext uri="{BB962C8B-B14F-4D97-AF65-F5344CB8AC3E}">
        <p14:creationId xmlns:p14="http://schemas.microsoft.com/office/powerpoint/2010/main" val="26892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0875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将本任务电子表格中的“姓名”一列的数据改成楷体，并斜体显示。修改完成后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的效果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84456" y="579635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“姓名”列修改完成后的效果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1900628"/>
            <a:ext cx="652462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5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0875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将本任务电子表格中的“联系电话”一列的对齐方式修改为左对齐。修改完成后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的效果如图所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53624" y="5796353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“联系电话”列修改完成后的效果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6" y="1900628"/>
            <a:ext cx="6524625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48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4673074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9.1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工作表的基本操作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4673074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9.2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工作簿的基本操作</a:t>
            </a:r>
          </a:p>
        </p:txBody>
      </p:sp>
    </p:spTree>
    <p:extLst>
      <p:ext uri="{BB962C8B-B14F-4D97-AF65-F5344CB8AC3E}">
        <p14:creationId xmlns:p14="http://schemas.microsoft.com/office/powerpoint/2010/main" val="184512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进一步熟悉工作表、工作簿、表格的基本概念。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掌握工作表创建、插入、删除的操作方法。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掌握工作表重命名、改变标签颜色、移动、复制、并排比较的操作方法。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掌握工作表密码保护的操作方法。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熟悉对多工作表的操作方法。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673074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9.1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工作表的基本操作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7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858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在理解工作簿、工作表含义的基础上创建工作簿和工作表。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本任务将学习创建商品报价单工作簿，根据商品的种类把报价单分成食品、化妆品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、办公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用品、体育用品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类，并在工作簿中建立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个工作表。另外，需对此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个工作表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进行重命名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、改变标签颜色、移动、复制等操作。在此基础上，还需对工作表进行密码保护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操作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0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密码保护操作可以对工作簿和工作表进行密码保护，设置查看工作簿和工作表的限。在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中可以采用各种数字、字母、特殊字符等分别或者混合使用的方式来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设置密码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。密码的位数越长，混合性越强，则安全性越强。</a:t>
            </a:r>
          </a:p>
        </p:txBody>
      </p:sp>
    </p:spTree>
    <p:extLst>
      <p:ext uri="{BB962C8B-B14F-4D97-AF65-F5344CB8AC3E}">
        <p14:creationId xmlns:p14="http://schemas.microsoft.com/office/powerpoint/2010/main" val="413194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8162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创建新的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工作簿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启动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，系统会自动创建一个默认名为 “工作簿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的工作簿文件。想要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继续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创建新的工作簿，可以单击 “文件”菜单，选择 “新建”选项，在如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窗口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中选择“空白工作簿”。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9993" y="519483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选择“空白工作簿”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972" y="2446874"/>
            <a:ext cx="5156200" cy="274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8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816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新建的空白工作簿如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2711" y="58542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新建的工作簿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973" y="2584118"/>
            <a:ext cx="5037137" cy="327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73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2988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）选择“开始”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所有程序”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|“Microsoft 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Office”|“Microsoft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 Excel 2010”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，启动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，启动后的操作界面如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76473" y="533619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楷体" pitchFamily="49" charset="-122"/>
                <a:ea typeface="楷体" pitchFamily="49" charset="-122"/>
              </a:rPr>
              <a:t>Excel 2010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的操作界面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050" y="2387284"/>
            <a:ext cx="5063833" cy="294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62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816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输入报价单内容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）插入工作表。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）在末尾快速插入。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1878" y="5762768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新插入的工作表图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609" y="3692113"/>
            <a:ext cx="5939864" cy="20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0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8162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）在活动工作表之前插入。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5454" y="5497100"/>
            <a:ext cx="27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“插入工作表”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47" y="2865183"/>
            <a:ext cx="2973039" cy="261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060" y="4138235"/>
            <a:ext cx="6308725" cy="134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32847" y="549710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在现有工作表之前插入新的工作表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1158135"/>
            <a:ext cx="3954461" cy="230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24292" y="3467645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“插入”对话框的“常用”选项卡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0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8162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）删除工作表。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17652" y="4901358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删除工作表时的提示对话框图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747" y="3318434"/>
            <a:ext cx="6708775" cy="157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741" y="3069455"/>
            <a:ext cx="2072481" cy="183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524069" y="4901358"/>
            <a:ext cx="27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“删除工作表”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7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7889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）重命名工作表并为工作表标签上色。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3395" y="326202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处于编辑状态的工作表标签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39644" y="423701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重命名的工作表标签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146" y="2967722"/>
            <a:ext cx="6403753" cy="37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47" y="3927205"/>
            <a:ext cx="6403753" cy="30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172" y="4861336"/>
            <a:ext cx="4711700" cy="68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039644" y="554633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上色后的工作表标签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6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807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）在各工作表中输入相关报价单的内容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——“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编号”“产品”及“单价”。在各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表中输入数据后的效果如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6895" y="5546339"/>
            <a:ext cx="295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输入数据后各工作表的效果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773" y="3638605"/>
            <a:ext cx="8216900" cy="190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8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057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移动和复制工作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在同一工作簿中移动工作表，只需选中要移动的工作表，然后沿工作表标签栏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拖动选定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的工作表标签（鼠标指针变成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形状），到相应的位置（黑色箭头所指的位置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）释放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鼠标即可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8" y="3234242"/>
            <a:ext cx="236810" cy="342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5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057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上述工作簿中，选择 “体育用品”工作表，将其移动到 “食品”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的后面，如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示。移动后的效果如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2644" y="542398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移动后的工作表标签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73" y="3351164"/>
            <a:ext cx="7988300" cy="81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48" y="4985656"/>
            <a:ext cx="9836150" cy="43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3476" y="416280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移动工作表操作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36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057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在同一工作簿内复制工作表，只需要选中要复制的工作表，然后按住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Ctrl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同时拖动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工作表到相应位置（黑色箭头所指的位置）释放鼠标，然后松开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Ctrl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键即可。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复制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后的工作表名称会在原工作表名称的后面添加“（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）”作为区别，如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2644" y="490219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复制后的工作表标签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223" y="4497962"/>
            <a:ext cx="9779000" cy="40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23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320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还可以选中需要移动或复制的工作表标签，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鼠标右键，在弹出的快捷菜单中选择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“移动或复制”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选项，打开 “移动或复制工作表”对话框，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95346" y="578844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复制后的工作表标签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030217"/>
            <a:ext cx="4146550" cy="371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80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59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320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并排比较工作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“窗口”组中单击“并排查看”按钮，然后在两个窗口中分别单击要比较的工作表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标签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，则两个工作表可以并排显示，如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6881" y="565285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并排查看图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9" y="1937787"/>
            <a:ext cx="5078412" cy="3697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77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930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）操作界面的最上面一行是标题栏，用来显示软件名称和当前文档名称。双击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标题栏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可以切换主窗口的“最大化”和“还原”状态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表格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的右上方有两组 “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   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，分别属于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主窗口和工作簿窗口，用于最小化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、还原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和关闭。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在标题栏左边有快速访问工具栏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    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，在默认情况下，该工具栏上有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、撤销、恢复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个快捷按钮，还可以添加和删除快速访问按钮，利用它可以直接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进行操作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，为文档的编辑提供便捷。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486" y="3252377"/>
            <a:ext cx="1157287" cy="43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9" y="4332164"/>
            <a:ext cx="1852611" cy="39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7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320953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单击“窗口”组中的“全部重排”按钮，弹出如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示的“重排窗口”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，选中“平铺”单选按钮后，单击“确定”按钮。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70926" y="56528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选择重排方式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3" y="2013188"/>
            <a:ext cx="3544887" cy="363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3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320953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重排后以平铺方式显示的效果如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示，这样显示的方式便于查看并可以编辑多个工作表。查看完毕后，可以将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多余的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工作表窗口关闭，然后双击工作簿的标题栏，即可恢复原状态。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80871" y="5636876"/>
            <a:ext cx="295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以平铺方式并排比较工作表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206" y="2092877"/>
            <a:ext cx="5487987" cy="355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65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559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工作表的隐藏和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显示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在工作簿中，可以隐藏不想让其他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人看到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的工作表。选中需要隐藏的工作表，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在“开始”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 “单元格”组的 “格式”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菜单中选择 “隐藏和取消隐藏 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隐藏工作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表”选项，即可隐藏工作表，如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52500" y="521078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选择“隐藏工作表”选项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809" y="3018844"/>
            <a:ext cx="4909204" cy="219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91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504485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要显示隐藏的工作表，可以在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“开始 ”选项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卡 “单元格”组的 “格式”下拉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菜单中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 “隐藏和取消隐藏 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取消隐藏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表”选项，在弹出的 “取消隐藏”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选择需要重新显示的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表名称，并单击 “确定 ”按钮。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01783" y="526754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“取消隐藏”对话框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414588"/>
            <a:ext cx="4759325" cy="284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52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559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保护工作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如果工作表需要加密保护，则可以在如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 “保护工作表”对话框中输入密码，单击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按钮后，弹出如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 “确认密码”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，重新输入密码后，单击 “确定”按钮即可。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45588" y="609277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“确认密码”对话框图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954321"/>
            <a:ext cx="228600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550" y="4549721"/>
            <a:ext cx="30099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845588" y="385944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“保护工作表”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4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49559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若想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要撤销工作表保护，则可以在 “审阅”选项卡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的“更改”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组中单击 “撤销工作表保护”按钮，在弹出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撤销工作表保护”对话框中输入密码后，单击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按钮即可，如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99973" y="470625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“撤销工作表保护”对话框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1" y="3018909"/>
            <a:ext cx="4775200" cy="16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09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保存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工作簿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最后将工作簿保存，并命名为 “商品报价单 ”。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单击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主窗口右上角的“关闭”按钮，关闭工作簿。</a:t>
            </a:r>
          </a:p>
        </p:txBody>
      </p:sp>
    </p:spTree>
    <p:extLst>
      <p:ext uri="{BB962C8B-B14F-4D97-AF65-F5344CB8AC3E}">
        <p14:creationId xmlns:p14="http://schemas.microsoft.com/office/powerpoint/2010/main" val="28033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952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利用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自带模板创建 “贷款分期付款 ”工作簿，具体操作是 “文件 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新建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样本模板”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贷款分期付款”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|“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创建”，效果如图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65357" y="530179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“贷款分期付款”工作簿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49" y="2544100"/>
            <a:ext cx="6145241" cy="275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7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460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在上述工作簿中插入一个新的工作表，并把工作表重命名为 “工资表 ”，如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在工作簿内移动或复制工作表，并为工作表标签上色。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对此工作表设置一个密码。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7022" y="530179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插入“工资表”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243" y="1941287"/>
            <a:ext cx="49720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1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69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掌握打开、自动保存工作簿的操作方法。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掌握工作簿属性的查看和设置方法。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掌握同时显示多个工作簿的操作方法。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掌握保护工作簿的操作方法。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673074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9.2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工作簿的基本操作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3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930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）按照上述方法建立的工作簿中包含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张工作表，分别为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Sheet3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。工作表的张数可以根据需要进行修改，具体操作是在工作表标签上单击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鼠标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右键，在弹出的快捷菜单中选择相应的选项即可。当工作表标签为白底时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“                 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表示工作表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处于可编辑状态，单击“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标签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，则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工作表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Sheet2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被切换为可编辑的工作表。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3824270"/>
            <a:ext cx="3111500" cy="284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89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98581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本任务将学习对“商品报价单”工作簿进行相应的管理，包括打开工作簿、自动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保存工作簿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，同时学习对工作簿属性的查看和设置方法、工作簿的保护等。这里尤其要注意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保护与工作表保护的区别。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15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在编辑工作簿的过程中，如果计算机突然发生故障或操作失误，却没有及时保存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工作簿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，将会带来严重的损失。使用“自动保存工作簿”功能可以避免这样的事件，极大地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降低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了数据丢失的可能性，提高了工作的可靠性、稳定性。</a:t>
            </a:r>
          </a:p>
        </p:txBody>
      </p:sp>
    </p:spTree>
    <p:extLst>
      <p:ext uri="{BB962C8B-B14F-4D97-AF65-F5344CB8AC3E}">
        <p14:creationId xmlns:p14="http://schemas.microsoft.com/office/powerpoint/2010/main" val="389277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）打开“商品报价单”工作簿。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）自动保存工作簿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）查看并设置工作簿属性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.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27975" y="5758970"/>
            <a:ext cx="27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自定义工作簿的保存方法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573" y="1822536"/>
            <a:ext cx="4884626" cy="3936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79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）查看并设置工作簿属性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9640" y="575897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工作簿文档属性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80" y="2409876"/>
            <a:ext cx="4900612" cy="334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90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单击“文档属性”标签右边的下拉箭头，在弹出的下拉菜单中选择“高级属性”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，弹出如图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示的对话框。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43391" y="5758970"/>
            <a:ext cx="2492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工作簿文件的高级属性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1" y="1386993"/>
            <a:ext cx="371475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66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25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）同时显示多个工作簿。在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中，主窗口可以同时显示多个工作簿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35478" y="5758970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以“水平并排”方式显示多个工作簿图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580" y="1821319"/>
            <a:ext cx="5408612" cy="3937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15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803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）保护工作簿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所示。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若想要撤销工作簿保护，则可以再单击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“审阅”选项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卡“更改”组的“保护工作簿”按钮，在弹出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的“撤销工作簿保护”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对话框中输入密码后单击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“确定”按钮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所示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）关闭工作簿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3442" y="3541076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保护结构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和窗口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97" y="1287754"/>
            <a:ext cx="2847977" cy="221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73442" y="594501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“撤销工作簿保护”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91" y="4649613"/>
            <a:ext cx="3540189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7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项目九 工作表和工作簿的基本操作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3257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打开“学生信息登记表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修改”和“商品报价单”工作簿，使其垂直并排显示，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查看“学生信息登记表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修改”工作簿的属性，并为其加密保护。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5581" y="5605755"/>
            <a:ext cx="3877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以“垂直并排”方式显示多个工作簿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1937787"/>
            <a:ext cx="5584823" cy="366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70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  <a:endParaRPr lang="en-US" altLang="zh-CN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554" y="1810121"/>
            <a:ext cx="3775393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10.1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数据的输入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2686421"/>
            <a:ext cx="41344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10.2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表格样式设置</a:t>
            </a:r>
          </a:p>
        </p:txBody>
      </p:sp>
    </p:spTree>
    <p:extLst>
      <p:ext uri="{BB962C8B-B14F-4D97-AF65-F5344CB8AC3E}">
        <p14:creationId xmlns:p14="http://schemas.microsoft.com/office/powerpoint/2010/main" val="23833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中各类型数据的具体输入方法。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掌握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中各种快速输入数据的操作方法。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3775393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10.1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数据的输入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06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693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的菜单栏一改以前版本的 “下拉式菜单”和 “工具条界面 ”，主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窗口上部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                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等选项卡标签，这些选项卡共同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组成了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的功能区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不同的选项卡下有各自的选项组，分别包含着不同的功能。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573" y="2756716"/>
            <a:ext cx="3435350" cy="20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65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4524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本任务以在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中输入 “某产品一年的产量、质量以及市场占有率记录表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”（如下表）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的内容为例，来学习数据的输入。此表中包含几种不同类型的数据，可以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采用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不同的方法分别输入。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7346" name="Picture 2" descr="C:\Users\Xixi\Desktop\PPT制作\中文版Office 2010基础与实训\image\微信截图_202008191214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667" y="2307119"/>
            <a:ext cx="5861733" cy="128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62459" y="1937787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某产品一年的产量、质量以及市场占有率记录表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7347" name="Picture 3" descr="C:\Users\Xixi\Desktop\PPT制作\中文版Office 2010基础与实训\image\微信截图_2020081912155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046" y="3517244"/>
            <a:ext cx="5872043" cy="263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1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中数据的类型主要包括文本、数值、日期等。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对文本型数据的限制很少，因此输入比较简单，如“质量误差”等文本型数据。</a:t>
            </a:r>
          </a:p>
        </p:txBody>
      </p:sp>
    </p:spTree>
    <p:extLst>
      <p:ext uri="{BB962C8B-B14F-4D97-AF65-F5344CB8AC3E}">
        <p14:creationId xmlns:p14="http://schemas.microsoft.com/office/powerpoint/2010/main" val="130416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604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文本型数据的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输入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735366"/>
            <a:ext cx="7454900" cy="275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789603" y="549274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输入文本型数据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16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数值型数据的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输入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）自动输入相同的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内容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）对于“产量”一列，由于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B3:B7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B8:B14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单元格中数据的内容一样，因此可以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采用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如下操作：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：选中第一个需要输入数据的单元格，即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27529" y="5302764"/>
            <a:ext cx="3762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楷体" pitchFamily="49" charset="-122"/>
                <a:ea typeface="楷体" pitchFamily="49" charset="-122"/>
              </a:rPr>
              <a:t>B3:B7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输入完成后的效果及默认选项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803" y="2531624"/>
            <a:ext cx="4848022" cy="278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9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：选中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B8:B14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单元格后，直接输入数据“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2.8”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，然后按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Ctrl+Enter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快捷键，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即可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完成此部分内容的输入，如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89194" y="5487430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 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B8:B14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单元格的数据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51" y="2088152"/>
            <a:ext cx="5511724" cy="339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9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C3:C14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中，不相邻的单元格中也存在着相同的数据，具体输入方法如下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：选定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第一个需要输入数据的单元格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，按住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Ctrl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键的同时选中输入内容与之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相同的其他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图所示。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6070" y="5487430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选定相同内容的不连续单元格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51" y="2124885"/>
            <a:ext cx="5511724" cy="336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666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输入内容“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100%”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，然后按</a:t>
            </a:r>
            <a:r>
              <a:rPr lang="en-US" altLang="zh-CN" sz="2400" dirty="0" err="1">
                <a:latin typeface="宋体" pitchFamily="2" charset="-122"/>
                <a:ea typeface="宋体" pitchFamily="2" charset="-122"/>
              </a:rPr>
              <a:t>Ctrl+Enter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快捷键，即完成输入，效果如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9822" y="5487430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在不连续的单元格中输入相同的数据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964" y="2092670"/>
            <a:ext cx="5727700" cy="339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2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按照同样的方法输入此列其他单元格的数据，完成后的效果如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00654" y="548743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“合格率”列输入完成后的效果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064" y="1903486"/>
            <a:ext cx="5905500" cy="353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91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）自动输入序列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）对于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A3:A14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，月份是连续的序列。选定单元格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，输入“一月”，将鼠标指针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移动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到单元格右下角，变为“＋”形状后，拖动至单元格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，即完成了月份的输入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2674" y="5884224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“月份”列输入完成后的效果及默认选项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839" y="1441821"/>
            <a:ext cx="5047318" cy="438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36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89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52226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）“市场占有率”列是一个等差数列，采用如下操作输入数据：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：选定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5%”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，然后选中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D3:D14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。如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：选定第一个需要输入的单元格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5%”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，在单元格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中输入“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8%”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，然后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选定这两个单元格。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44857" y="53939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输入等差数列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2198941"/>
            <a:ext cx="4971974" cy="319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93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项目八 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Excel 2010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731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“开始”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选项卡如图所示，在该选项卡中可以设置单元格的字体、对齐方式、数字、样式以及对单元格进行简单的编辑等。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4951" y="474145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“开始”选项卡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336" y="3455575"/>
            <a:ext cx="92297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32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273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记忆和选择列表快速填充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数据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数据后，在输入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数据时，当输入“是”之后，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自动提示后面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的内容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62317" y="530276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记忆方法快速输入数据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177" y="1856440"/>
            <a:ext cx="5469271" cy="344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3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91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54131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数据之后，由于已经包含了此列所有的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内容，因此，输入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单元格时，同时按下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Alt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键和↓键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出现一个下拉列表，如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示，用户在下拉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列表中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选择所需的内容即可。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按照这两种方法输入余下的内容，即完成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了全部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内容的输入，效果如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68233" y="3081296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输入内容下拉列表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062" y="1260308"/>
            <a:ext cx="1968500" cy="181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349" y="3704628"/>
            <a:ext cx="3849926" cy="221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737401" y="5919537"/>
            <a:ext cx="272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全表输入完成后的效果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7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92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巩固练习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964225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中输入“天气情况记录表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”（见表）的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内容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种不同的方法选定区域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A5:D5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，同时选定第三行和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以及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B5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区域。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0128" y="348666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天气情况记录表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586" name="Picture 2" descr="C:\Users\Xixi\Desktop\PPT制作\中文版Office 2010基础与实训\image\微信截图_20200820083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294" y="3944896"/>
            <a:ext cx="7650162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2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93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2807828"/>
            <a:ext cx="9792839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了解单元格格式包含的基本内容，掌握设置单元格格式的具体方法。</a:t>
            </a:r>
          </a:p>
          <a:p>
            <a:pPr indent="627063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了解工作表格式包含的基本内容，掌握自动套用表格格式的操作方法。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554" y="1410442"/>
            <a:ext cx="4134465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任务 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10.2 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表格样式设置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2554" y="22673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36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94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847" y="1937787"/>
            <a:ext cx="4524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在任务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10.1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输入的表格基础上，本任务将学习对其数字格式、字体格式、对齐格式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、填充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样式等进行设置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。全表在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Excel 2010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中的格式如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任务描述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7821" y="5380519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表格样式设置完成后的工作表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257" y="2547771"/>
            <a:ext cx="5670550" cy="283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8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95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相关知识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847" y="1937787"/>
            <a:ext cx="9489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数字格式是指单元格或工作表中的数值型数据的显示形式。数字格式包括常规、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数值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、货币、会计专用、日期、时间、百分比、分数、科学计数、文本、特殊（用于显示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国家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的邮政编码等，可以设置国家）、自定义。</a:t>
            </a: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字体格式设置主要是指单元格中数据的字体类型、大小、特殊效果以及其他一些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选项的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设置。</a:t>
            </a:r>
          </a:p>
        </p:txBody>
      </p:sp>
    </p:spTree>
    <p:extLst>
      <p:ext uri="{BB962C8B-B14F-4D97-AF65-F5344CB8AC3E}">
        <p14:creationId xmlns:p14="http://schemas.microsoft.com/office/powerpoint/2010/main" val="262458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63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数字格式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14173" y="601167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“设置单元格格式”对话框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1811152"/>
            <a:ext cx="607695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1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3863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：如图所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37216" y="5832620"/>
            <a:ext cx="4801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“数字格式”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下拉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列表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中选择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“数值”选项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45" y="2690876"/>
            <a:ext cx="2761298" cy="314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46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98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14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设置字体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格式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：选定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B3:E14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，单击 “开始”选项卡 “字体”组右下角的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    ”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按钮，或者采用上述介绍的方法打开 “设置单元格格式”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对话框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，选择 “字体”选项卡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。如图所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83166" y="564234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对单元格字体的设置图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326" y="3768722"/>
            <a:ext cx="3397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5" y="2223204"/>
            <a:ext cx="4918075" cy="339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01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99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847" y="425301"/>
            <a:ext cx="9650819" cy="673359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项目十 数据的输入与表格样式设置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2554" y="1441821"/>
            <a:ext cx="1415772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实践操作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0848" y="1937787"/>
            <a:ext cx="4714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方法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：选定第二行的单元格后，利用 “开始”选项卡 “字体 ”组中的选项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（见图）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进行字体格式设置，只需在各下拉列表中选择所需的选项即可。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08219" y="480010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楷体" pitchFamily="49" charset="-122"/>
                <a:ea typeface="楷体" pitchFamily="49" charset="-122"/>
              </a:rPr>
              <a:t>对单元格字体的设置图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02" y="2361709"/>
            <a:ext cx="36290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95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4873</TotalTime>
  <Words>10765</Words>
  <Application>Microsoft Office PowerPoint</Application>
  <PresentationFormat>自定义</PresentationFormat>
  <Paragraphs>1031</Paragraphs>
  <Slides>190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190</vt:i4>
      </vt:variant>
    </vt:vector>
  </HeadingPairs>
  <TitlesOfParts>
    <vt:vector size="191" baseType="lpstr">
      <vt:lpstr>聚合</vt:lpstr>
      <vt:lpstr>PowerPoint 演示文稿</vt:lpstr>
      <vt:lpstr>项目八 Excel 2010的基本操作 项目九 工作表和工作簿的基本操作 项目十 数据的输入与表格样式设置 项目十一 图形和图表的插入 项目十二 数据计算和数据管理 项目十三 工作表打印设置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项目八 Excel 2010的基本操作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项目九 工作表和工作簿的基本操作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 数据的输入与表格样式设置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项目十一 图形和图表的插入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项目十二 数据计算和数据管理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  <vt:lpstr>项目十三 工作表打印设置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371</cp:revision>
  <dcterms:created xsi:type="dcterms:W3CDTF">2018-04-10T08:10:31Z</dcterms:created>
  <dcterms:modified xsi:type="dcterms:W3CDTF">2020-08-20T05:50:11Z</dcterms:modified>
</cp:coreProperties>
</file>