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82"/>
  </p:notesMasterIdLst>
  <p:sldIdLst>
    <p:sldId id="287" r:id="rId2"/>
    <p:sldId id="322" r:id="rId3"/>
    <p:sldId id="443" r:id="rId4"/>
    <p:sldId id="444" r:id="rId5"/>
    <p:sldId id="456" r:id="rId6"/>
    <p:sldId id="457" r:id="rId7"/>
    <p:sldId id="458" r:id="rId8"/>
    <p:sldId id="460" r:id="rId9"/>
    <p:sldId id="461" r:id="rId10"/>
    <p:sldId id="462" r:id="rId11"/>
    <p:sldId id="463" r:id="rId12"/>
    <p:sldId id="465" r:id="rId13"/>
    <p:sldId id="466" r:id="rId14"/>
    <p:sldId id="464" r:id="rId15"/>
    <p:sldId id="467" r:id="rId16"/>
    <p:sldId id="468" r:id="rId17"/>
    <p:sldId id="469" r:id="rId18"/>
    <p:sldId id="470" r:id="rId19"/>
    <p:sldId id="471" r:id="rId20"/>
    <p:sldId id="472" r:id="rId21"/>
    <p:sldId id="473" r:id="rId22"/>
    <p:sldId id="474" r:id="rId23"/>
    <p:sldId id="475" r:id="rId24"/>
    <p:sldId id="476" r:id="rId25"/>
    <p:sldId id="477" r:id="rId26"/>
    <p:sldId id="478" r:id="rId27"/>
    <p:sldId id="479" r:id="rId28"/>
    <p:sldId id="480" r:id="rId29"/>
    <p:sldId id="481" r:id="rId30"/>
    <p:sldId id="482" r:id="rId31"/>
    <p:sldId id="483" r:id="rId32"/>
    <p:sldId id="484" r:id="rId33"/>
    <p:sldId id="485" r:id="rId34"/>
    <p:sldId id="486" r:id="rId35"/>
    <p:sldId id="487" r:id="rId36"/>
    <p:sldId id="488" r:id="rId37"/>
    <p:sldId id="489" r:id="rId38"/>
    <p:sldId id="490" r:id="rId39"/>
    <p:sldId id="491" r:id="rId40"/>
    <p:sldId id="492" r:id="rId41"/>
    <p:sldId id="493" r:id="rId42"/>
    <p:sldId id="494" r:id="rId43"/>
    <p:sldId id="495" r:id="rId44"/>
    <p:sldId id="496" r:id="rId45"/>
    <p:sldId id="497" r:id="rId46"/>
    <p:sldId id="499" r:id="rId47"/>
    <p:sldId id="500" r:id="rId48"/>
    <p:sldId id="501" r:id="rId49"/>
    <p:sldId id="502" r:id="rId50"/>
    <p:sldId id="503" r:id="rId51"/>
    <p:sldId id="504" r:id="rId52"/>
    <p:sldId id="505" r:id="rId53"/>
    <p:sldId id="506" r:id="rId54"/>
    <p:sldId id="507" r:id="rId55"/>
    <p:sldId id="508" r:id="rId56"/>
    <p:sldId id="509" r:id="rId57"/>
    <p:sldId id="510" r:id="rId58"/>
    <p:sldId id="511" r:id="rId59"/>
    <p:sldId id="512" r:id="rId60"/>
    <p:sldId id="513" r:id="rId61"/>
    <p:sldId id="514" r:id="rId62"/>
    <p:sldId id="515" r:id="rId63"/>
    <p:sldId id="516" r:id="rId64"/>
    <p:sldId id="519" r:id="rId65"/>
    <p:sldId id="517" r:id="rId66"/>
    <p:sldId id="518" r:id="rId67"/>
    <p:sldId id="520" r:id="rId68"/>
    <p:sldId id="521" r:id="rId69"/>
    <p:sldId id="522" r:id="rId70"/>
    <p:sldId id="523" r:id="rId71"/>
    <p:sldId id="524" r:id="rId72"/>
    <p:sldId id="525" r:id="rId73"/>
    <p:sldId id="526" r:id="rId74"/>
    <p:sldId id="527" r:id="rId75"/>
    <p:sldId id="528" r:id="rId76"/>
    <p:sldId id="529" r:id="rId77"/>
    <p:sldId id="530" r:id="rId78"/>
    <p:sldId id="531" r:id="rId79"/>
    <p:sldId id="532" r:id="rId80"/>
    <p:sldId id="533" r:id="rId81"/>
    <p:sldId id="534" r:id="rId82"/>
    <p:sldId id="535" r:id="rId83"/>
    <p:sldId id="536" r:id="rId84"/>
    <p:sldId id="537" r:id="rId85"/>
    <p:sldId id="538" r:id="rId86"/>
    <p:sldId id="539" r:id="rId87"/>
    <p:sldId id="540" r:id="rId88"/>
    <p:sldId id="541" r:id="rId89"/>
    <p:sldId id="542" r:id="rId90"/>
    <p:sldId id="543" r:id="rId91"/>
    <p:sldId id="544" r:id="rId92"/>
    <p:sldId id="545" r:id="rId93"/>
    <p:sldId id="546" r:id="rId94"/>
    <p:sldId id="547" r:id="rId95"/>
    <p:sldId id="548" r:id="rId96"/>
    <p:sldId id="549" r:id="rId97"/>
    <p:sldId id="550" r:id="rId98"/>
    <p:sldId id="551" r:id="rId99"/>
    <p:sldId id="552" r:id="rId100"/>
    <p:sldId id="553" r:id="rId101"/>
    <p:sldId id="554" r:id="rId102"/>
    <p:sldId id="555" r:id="rId103"/>
    <p:sldId id="556" r:id="rId104"/>
    <p:sldId id="557" r:id="rId105"/>
    <p:sldId id="558" r:id="rId106"/>
    <p:sldId id="559" r:id="rId107"/>
    <p:sldId id="560" r:id="rId108"/>
    <p:sldId id="561" r:id="rId109"/>
    <p:sldId id="562" r:id="rId110"/>
    <p:sldId id="563" r:id="rId111"/>
    <p:sldId id="564" r:id="rId112"/>
    <p:sldId id="565" r:id="rId113"/>
    <p:sldId id="566" r:id="rId114"/>
    <p:sldId id="567" r:id="rId115"/>
    <p:sldId id="568" r:id="rId116"/>
    <p:sldId id="569" r:id="rId117"/>
    <p:sldId id="570" r:id="rId118"/>
    <p:sldId id="571" r:id="rId119"/>
    <p:sldId id="572" r:id="rId120"/>
    <p:sldId id="573" r:id="rId121"/>
    <p:sldId id="574" r:id="rId122"/>
    <p:sldId id="575" r:id="rId123"/>
    <p:sldId id="576" r:id="rId124"/>
    <p:sldId id="577" r:id="rId125"/>
    <p:sldId id="578" r:id="rId126"/>
    <p:sldId id="579" r:id="rId127"/>
    <p:sldId id="580" r:id="rId128"/>
    <p:sldId id="581" r:id="rId129"/>
    <p:sldId id="582" r:id="rId130"/>
    <p:sldId id="583" r:id="rId131"/>
    <p:sldId id="584" r:id="rId132"/>
    <p:sldId id="585" r:id="rId133"/>
    <p:sldId id="586" r:id="rId134"/>
    <p:sldId id="587" r:id="rId135"/>
    <p:sldId id="588" r:id="rId136"/>
    <p:sldId id="589" r:id="rId137"/>
    <p:sldId id="590" r:id="rId138"/>
    <p:sldId id="591" r:id="rId139"/>
    <p:sldId id="592" r:id="rId140"/>
    <p:sldId id="593" r:id="rId141"/>
    <p:sldId id="594" r:id="rId142"/>
    <p:sldId id="595" r:id="rId143"/>
    <p:sldId id="596" r:id="rId144"/>
    <p:sldId id="597" r:id="rId145"/>
    <p:sldId id="598" r:id="rId146"/>
    <p:sldId id="599" r:id="rId147"/>
    <p:sldId id="600" r:id="rId148"/>
    <p:sldId id="601" r:id="rId149"/>
    <p:sldId id="602" r:id="rId150"/>
    <p:sldId id="603" r:id="rId151"/>
    <p:sldId id="604" r:id="rId152"/>
    <p:sldId id="605" r:id="rId153"/>
    <p:sldId id="606" r:id="rId154"/>
    <p:sldId id="607" r:id="rId155"/>
    <p:sldId id="608" r:id="rId156"/>
    <p:sldId id="609" r:id="rId157"/>
    <p:sldId id="610" r:id="rId158"/>
    <p:sldId id="611" r:id="rId159"/>
    <p:sldId id="612" r:id="rId160"/>
    <p:sldId id="613" r:id="rId161"/>
    <p:sldId id="614" r:id="rId162"/>
    <p:sldId id="615" r:id="rId163"/>
    <p:sldId id="616" r:id="rId164"/>
    <p:sldId id="617" r:id="rId165"/>
    <p:sldId id="618" r:id="rId166"/>
    <p:sldId id="619" r:id="rId167"/>
    <p:sldId id="620" r:id="rId168"/>
    <p:sldId id="621" r:id="rId169"/>
    <p:sldId id="622" r:id="rId170"/>
    <p:sldId id="623" r:id="rId171"/>
    <p:sldId id="624" r:id="rId172"/>
    <p:sldId id="625" r:id="rId173"/>
    <p:sldId id="626" r:id="rId174"/>
    <p:sldId id="627" r:id="rId175"/>
    <p:sldId id="628" r:id="rId176"/>
    <p:sldId id="629" r:id="rId177"/>
    <p:sldId id="630" r:id="rId178"/>
    <p:sldId id="631" r:id="rId179"/>
    <p:sldId id="632" r:id="rId180"/>
    <p:sldId id="633" r:id="rId181"/>
    <p:sldId id="634" r:id="rId182"/>
    <p:sldId id="635" r:id="rId183"/>
    <p:sldId id="636" r:id="rId184"/>
    <p:sldId id="638" r:id="rId185"/>
    <p:sldId id="639" r:id="rId186"/>
    <p:sldId id="640" r:id="rId187"/>
    <p:sldId id="641" r:id="rId188"/>
    <p:sldId id="642" r:id="rId189"/>
    <p:sldId id="643" r:id="rId190"/>
    <p:sldId id="644" r:id="rId191"/>
    <p:sldId id="646" r:id="rId192"/>
    <p:sldId id="647" r:id="rId193"/>
    <p:sldId id="645" r:id="rId194"/>
    <p:sldId id="648" r:id="rId195"/>
    <p:sldId id="649" r:id="rId196"/>
    <p:sldId id="650" r:id="rId197"/>
    <p:sldId id="651" r:id="rId198"/>
    <p:sldId id="652" r:id="rId199"/>
    <p:sldId id="653" r:id="rId200"/>
    <p:sldId id="654" r:id="rId201"/>
    <p:sldId id="655" r:id="rId202"/>
    <p:sldId id="656" r:id="rId203"/>
    <p:sldId id="657" r:id="rId204"/>
    <p:sldId id="658" r:id="rId205"/>
    <p:sldId id="659" r:id="rId206"/>
    <p:sldId id="660" r:id="rId207"/>
    <p:sldId id="661" r:id="rId208"/>
    <p:sldId id="662" r:id="rId209"/>
    <p:sldId id="663" r:id="rId210"/>
    <p:sldId id="664" r:id="rId211"/>
    <p:sldId id="665" r:id="rId212"/>
    <p:sldId id="666" r:id="rId213"/>
    <p:sldId id="667" r:id="rId214"/>
    <p:sldId id="668" r:id="rId215"/>
    <p:sldId id="669" r:id="rId216"/>
    <p:sldId id="670" r:id="rId217"/>
    <p:sldId id="671" r:id="rId218"/>
    <p:sldId id="672" r:id="rId219"/>
    <p:sldId id="673" r:id="rId220"/>
    <p:sldId id="674" r:id="rId221"/>
    <p:sldId id="675" r:id="rId222"/>
    <p:sldId id="677" r:id="rId223"/>
    <p:sldId id="676" r:id="rId224"/>
    <p:sldId id="678" r:id="rId225"/>
    <p:sldId id="679" r:id="rId226"/>
    <p:sldId id="680" r:id="rId227"/>
    <p:sldId id="681" r:id="rId228"/>
    <p:sldId id="682" r:id="rId229"/>
    <p:sldId id="683" r:id="rId230"/>
    <p:sldId id="684" r:id="rId231"/>
    <p:sldId id="685" r:id="rId232"/>
    <p:sldId id="686" r:id="rId233"/>
    <p:sldId id="687" r:id="rId234"/>
    <p:sldId id="688" r:id="rId235"/>
    <p:sldId id="689" r:id="rId236"/>
    <p:sldId id="690" r:id="rId237"/>
    <p:sldId id="691" r:id="rId238"/>
    <p:sldId id="692" r:id="rId239"/>
    <p:sldId id="693" r:id="rId240"/>
    <p:sldId id="694" r:id="rId241"/>
    <p:sldId id="695" r:id="rId242"/>
    <p:sldId id="696" r:id="rId243"/>
    <p:sldId id="697" r:id="rId244"/>
    <p:sldId id="698" r:id="rId245"/>
    <p:sldId id="699" r:id="rId246"/>
    <p:sldId id="700" r:id="rId247"/>
    <p:sldId id="701" r:id="rId248"/>
    <p:sldId id="702" r:id="rId249"/>
    <p:sldId id="703" r:id="rId250"/>
    <p:sldId id="704" r:id="rId251"/>
    <p:sldId id="705" r:id="rId252"/>
    <p:sldId id="706" r:id="rId253"/>
    <p:sldId id="707" r:id="rId254"/>
    <p:sldId id="708" r:id="rId255"/>
    <p:sldId id="709" r:id="rId256"/>
    <p:sldId id="710" r:id="rId257"/>
    <p:sldId id="711" r:id="rId258"/>
    <p:sldId id="712" r:id="rId259"/>
    <p:sldId id="713" r:id="rId260"/>
    <p:sldId id="714" r:id="rId261"/>
    <p:sldId id="715" r:id="rId262"/>
    <p:sldId id="716" r:id="rId263"/>
    <p:sldId id="717" r:id="rId264"/>
    <p:sldId id="718" r:id="rId265"/>
    <p:sldId id="719" r:id="rId266"/>
    <p:sldId id="720" r:id="rId267"/>
    <p:sldId id="721" r:id="rId268"/>
    <p:sldId id="722" r:id="rId269"/>
    <p:sldId id="723" r:id="rId270"/>
    <p:sldId id="724" r:id="rId271"/>
    <p:sldId id="725" r:id="rId272"/>
    <p:sldId id="726" r:id="rId273"/>
    <p:sldId id="727" r:id="rId274"/>
    <p:sldId id="728" r:id="rId275"/>
    <p:sldId id="729" r:id="rId276"/>
    <p:sldId id="730" r:id="rId277"/>
    <p:sldId id="731" r:id="rId278"/>
    <p:sldId id="732" r:id="rId279"/>
    <p:sldId id="733" r:id="rId280"/>
    <p:sldId id="734" r:id="rId28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CCDD988-BA06-4EE9-BA70-641E9C559F19}">
          <p14:sldIdLst>
            <p14:sldId id="287"/>
            <p14:sldId id="322"/>
          </p14:sldIdLst>
        </p14:section>
        <p14:section name="项目一 初识 Word 2010" id="{7DCF72BB-5905-445A-9E3D-9BD89F4F0B80}">
          <p14:sldIdLst>
            <p14:sldId id="443"/>
            <p14:sldId id="444"/>
            <p14:sldId id="456"/>
            <p14:sldId id="457"/>
            <p14:sldId id="458"/>
            <p14:sldId id="460"/>
            <p14:sldId id="461"/>
            <p14:sldId id="462"/>
            <p14:sldId id="463"/>
            <p14:sldId id="465"/>
            <p14:sldId id="466"/>
            <p14:sldId id="464"/>
            <p14:sldId id="467"/>
            <p14:sldId id="468"/>
            <p14:sldId id="469"/>
            <p14:sldId id="470"/>
            <p14:sldId id="471"/>
            <p14:sldId id="472"/>
            <p14:sldId id="473"/>
            <p14:sldId id="474"/>
          </p14:sldIdLst>
        </p14:section>
        <p14:section name="项目二 文字的录入与编排" id="{A0D60A2C-42D4-4DAF-8264-9F897450038E}">
          <p14:sldIdLst>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9"/>
            <p14:sldId id="517"/>
            <p14:sldId id="518"/>
            <p14:sldId id="520"/>
            <p14:sldId id="521"/>
            <p14:sldId id="522"/>
            <p14:sldId id="523"/>
            <p14:sldId id="524"/>
            <p14:sldId id="525"/>
            <p14:sldId id="526"/>
            <p14:sldId id="527"/>
            <p14:sldId id="528"/>
            <p14:sldId id="529"/>
          </p14:sldIdLst>
        </p14:section>
        <p14:section name="项目三 段落的格式化" id="{288DEA82-6F3E-4C62-B822-023F3EDF42ED}">
          <p14:sldIdLst>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 id="562"/>
            <p14:sldId id="563"/>
            <p14:sldId id="564"/>
            <p14:sldId id="565"/>
            <p14:sldId id="566"/>
            <p14:sldId id="567"/>
            <p14:sldId id="568"/>
            <p14:sldId id="569"/>
            <p14:sldId id="570"/>
            <p14:sldId id="571"/>
            <p14:sldId id="572"/>
          </p14:sldIdLst>
        </p14:section>
        <p14:section name="项目四 表格的基本操作" id="{F82FA06E-F34A-49D3-AAD1-D13E60771777}">
          <p14:sldIdLst>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Lst>
        </p14:section>
        <p14:section name="项目五 对象的插入" id="{BA714DFA-4A71-4449-B54B-4F069FF0EAE7}">
          <p14:sldIdLst>
            <p14:sldId id="621"/>
            <p14:sldId id="622"/>
            <p14:sldId id="623"/>
            <p14:sldId id="624"/>
            <p14:sldId id="625"/>
            <p14:sldId id="626"/>
            <p14:sldId id="627"/>
            <p14:sldId id="628"/>
            <p14:sldId id="629"/>
            <p14:sldId id="630"/>
            <p14:sldId id="631"/>
            <p14:sldId id="632"/>
            <p14:sldId id="633"/>
            <p14:sldId id="634"/>
            <p14:sldId id="635"/>
            <p14:sldId id="636"/>
            <p14:sldId id="638"/>
            <p14:sldId id="639"/>
            <p14:sldId id="640"/>
            <p14:sldId id="641"/>
            <p14:sldId id="642"/>
            <p14:sldId id="643"/>
            <p14:sldId id="644"/>
            <p14:sldId id="646"/>
            <p14:sldId id="647"/>
            <p14:sldId id="645"/>
            <p14:sldId id="648"/>
            <p14:sldId id="649"/>
            <p14:sldId id="650"/>
            <p14:sldId id="651"/>
            <p14:sldId id="652"/>
            <p14:sldId id="653"/>
            <p14:sldId id="654"/>
            <p14:sldId id="655"/>
            <p14:sldId id="656"/>
            <p14:sldId id="657"/>
            <p14:sldId id="658"/>
            <p14:sldId id="659"/>
            <p14:sldId id="660"/>
          </p14:sldIdLst>
        </p14:section>
        <p14:section name="项目六 文档的排版与打印" id="{096F66BF-9A18-4C80-A196-E01FC7258C62}">
          <p14:sldIdLst>
            <p14:sldId id="661"/>
            <p14:sldId id="662"/>
            <p14:sldId id="663"/>
            <p14:sldId id="664"/>
            <p14:sldId id="665"/>
            <p14:sldId id="666"/>
            <p14:sldId id="667"/>
            <p14:sldId id="668"/>
            <p14:sldId id="669"/>
            <p14:sldId id="670"/>
            <p14:sldId id="671"/>
            <p14:sldId id="672"/>
            <p14:sldId id="673"/>
            <p14:sldId id="674"/>
            <p14:sldId id="675"/>
            <p14:sldId id="677"/>
            <p14:sldId id="676"/>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699"/>
          </p14:sldIdLst>
        </p14:section>
        <p14:section name="项目七 其他常用功能" id="{7F2CF574-5910-4469-ACBC-CB711873933D}">
          <p14:sldIdLst>
            <p14:sldId id="700"/>
            <p14:sldId id="701"/>
            <p14:sldId id="702"/>
            <p14:sldId id="703"/>
            <p14:sldId id="704"/>
            <p14:sldId id="705"/>
            <p14:sldId id="706"/>
            <p14:sldId id="707"/>
            <p14:sldId id="708"/>
            <p14:sldId id="709"/>
            <p14:sldId id="710"/>
            <p14:sldId id="711"/>
            <p14:sldId id="712"/>
            <p14:sldId id="713"/>
            <p14:sldId id="714"/>
            <p14:sldId id="715"/>
            <p14:sldId id="716"/>
            <p14:sldId id="717"/>
            <p14:sldId id="718"/>
            <p14:sldId id="719"/>
            <p14:sldId id="720"/>
            <p14:sldId id="721"/>
            <p14:sldId id="722"/>
            <p14:sldId id="723"/>
            <p14:sldId id="724"/>
            <p14:sldId id="725"/>
            <p14:sldId id="726"/>
            <p14:sldId id="727"/>
            <p14:sldId id="728"/>
            <p14:sldId id="729"/>
            <p14:sldId id="730"/>
            <p14:sldId id="731"/>
            <p14:sldId id="732"/>
            <p14:sldId id="733"/>
            <p14:sldId id="734"/>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98" autoAdjust="0"/>
    <p:restoredTop sz="94660" autoAdjust="0"/>
  </p:normalViewPr>
  <p:slideViewPr>
    <p:cSldViewPr snapToGrid="0">
      <p:cViewPr>
        <p:scale>
          <a:sx n="75" d="100"/>
          <a:sy n="75" d="100"/>
        </p:scale>
        <p:origin x="-648" y="-3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8" d="100"/>
          <a:sy n="68" d="100"/>
        </p:scale>
        <p:origin x="-333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281" Type="http://schemas.openxmlformats.org/officeDocument/2006/relationships/slide" Target="slides/slide280.xml"/><Relationship Id="rId286"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slide" Target="slides/slide275.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viewProps" Target="view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pPr/>
              <a:t>2020/8/19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pPr/>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2CAD8-F91A-409A-B778-AA74111763F6}" type="slidenum">
              <a:rPr lang="zh-CN" altLang="en-US" smtClean="0"/>
              <a:pPr/>
              <a:t>1</a:t>
            </a:fld>
            <a:endParaRPr lang="zh-CN" altLang="en-US"/>
          </a:p>
        </p:txBody>
      </p:sp>
    </p:spTree>
    <p:extLst>
      <p:ext uri="{BB962C8B-B14F-4D97-AF65-F5344CB8AC3E}">
        <p14:creationId xmlns:p14="http://schemas.microsoft.com/office/powerpoint/2010/main" val="12899574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5019" y="4953000"/>
            <a:ext cx="12197020"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32E29EC0-41F1-465A-8AA4-7FDE04443671}" type="datetime1">
              <a:rPr lang="zh-CN" altLang="en-US" smtClean="0"/>
              <a:t>2020/8/19</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1A7D73ED-7EBB-4E11-B60B-79773C5177D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1481330"/>
            <a:ext cx="109728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BD52BBAE-38AA-43CA-9961-6EA56632A62B}" type="datetime1">
              <a:rPr lang="zh-CN" altLang="en-US" smtClean="0"/>
              <a:t>2020/8/19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25351" y="274641"/>
            <a:ext cx="236996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274641"/>
            <a:ext cx="84328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1375DD0-0A57-47CE-9FD0-3008934131A7}" type="datetime1">
              <a:rPr lang="zh-CN" altLang="en-US" smtClean="0"/>
              <a:t>2020/8/19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7A0651CF-26D9-4A22-A47B-98B166383929}" type="datetime1">
              <a:rPr lang="zh-CN" altLang="en-US" smtClean="0"/>
              <a:t>2020/8/19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
        <p:nvSpPr>
          <p:cNvPr id="8" name="TextBox 7"/>
          <p:cNvSpPr txBox="1"/>
          <p:nvPr userDrawn="1"/>
        </p:nvSpPr>
        <p:spPr>
          <a:xfrm>
            <a:off x="659215" y="6404655"/>
            <a:ext cx="2121093" cy="307777"/>
          </a:xfrm>
          <a:prstGeom prst="rect">
            <a:avLst/>
          </a:prstGeom>
          <a:noFill/>
        </p:spPr>
        <p:txBody>
          <a:bodyPr wrap="none" rtlCol="0">
            <a:spAutoFit/>
          </a:bodyPr>
          <a:lstStyle/>
          <a:p>
            <a:r>
              <a:rPr lang="zh-CN" altLang="en-US" sz="1400" spc="300" dirty="0" smtClean="0">
                <a:effectLst/>
                <a:latin typeface="宋体" pitchFamily="2" charset="-122"/>
                <a:ea typeface="宋体" pitchFamily="2" charset="-122"/>
                <a:cs typeface="+mn-ea"/>
                <a:sym typeface="思源黑体 CN Light" panose="020B0300000000000000" pitchFamily="34" charset="-122"/>
              </a:rPr>
              <a:t>第一篇 </a:t>
            </a:r>
            <a:r>
              <a:rPr lang="en-US" altLang="zh-CN" sz="1400" spc="300" dirty="0" smtClean="0">
                <a:effectLst/>
                <a:latin typeface="宋体" pitchFamily="2" charset="-122"/>
                <a:ea typeface="宋体" pitchFamily="2" charset="-122"/>
                <a:cs typeface="+mn-ea"/>
                <a:sym typeface="思源黑体 CN Light" panose="020B0300000000000000" pitchFamily="34" charset="-122"/>
              </a:rPr>
              <a:t>Word 2010</a:t>
            </a:r>
            <a:endParaRPr lang="zh-CN" altLang="en-US" sz="1400" spc="300" dirty="0">
              <a:effectLst/>
              <a:latin typeface="宋体" pitchFamily="2" charset="-122"/>
              <a:ea typeface="宋体" pitchFamily="2" charset="-122"/>
              <a:cs typeface="+mn-ea"/>
              <a:sym typeface="思源黑体 CN Light" panose="020B0300000000000000" pitchFamily="34" charset="-122"/>
            </a:endParaRPr>
          </a:p>
        </p:txBody>
      </p:sp>
      <p:sp>
        <p:nvSpPr>
          <p:cNvPr id="9" name="椭圆 8"/>
          <p:cNvSpPr/>
          <p:nvPr userDrawn="1"/>
        </p:nvSpPr>
        <p:spPr>
          <a:xfrm>
            <a:off x="212651" y="6325606"/>
            <a:ext cx="382772" cy="397459"/>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a:xfrm>
            <a:off x="87237" y="6293954"/>
            <a:ext cx="487680" cy="365125"/>
          </a:xfrm>
        </p:spPr>
        <p:txBody>
          <a:bodyPr/>
          <a:lstStyle>
            <a:lvl1pPr>
              <a:defRPr>
                <a:solidFill>
                  <a:schemeClr val="bg1"/>
                </a:solidFill>
              </a:defRPr>
            </a:lvl1pPr>
            <a:extLst/>
          </a:lstStyle>
          <a:p>
            <a:fld id="{1A7D73ED-7EBB-4E11-B60B-79773C5177D3}"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F7CE2789-F446-4222-86FA-E6A2E5BC35C8}" type="datetime1">
              <a:rPr lang="zh-CN" altLang="en-US" smtClean="0"/>
              <a:t>2020/8/19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7" name="燕尾形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A3EEB19B-FD90-4F62-B3D5-0C39BC906E59}" type="datetime1">
              <a:rPr lang="zh-CN" altLang="en-US" smtClean="0"/>
              <a:t>2020/8/19</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9728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C164183-94B3-4293-8227-356C362F9478}" type="datetime1">
              <a:rPr lang="zh-CN" altLang="en-US" smtClean="0"/>
              <a:t>2020/8/19</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A2F8A7FE-429E-4920-8A65-093DF5874846}" type="datetime1">
              <a:rPr lang="zh-CN" altLang="en-US" smtClean="0"/>
              <a:t>2020/8/19</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D9A83880-AA04-4BAB-BCFC-EF755B9EC908}" type="datetime1">
              <a:rPr lang="zh-CN" altLang="en-US" smtClean="0"/>
              <a:t>2020/8/19</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8969376" y="6407944"/>
            <a:ext cx="2560320" cy="365760"/>
          </a:xfrm>
        </p:spPr>
        <p:txBody>
          <a:bodyPr/>
          <a:lstStyle>
            <a:extLst/>
          </a:lstStyle>
          <a:p>
            <a:fld id="{9266B453-8876-4CE9-9558-2EA83F6D1B46}" type="datetime1">
              <a:rPr lang="zh-CN" altLang="en-US" smtClean="0"/>
              <a:t>2020/8/19</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A7D73ED-7EBB-4E11-B60B-79773C5177D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304AD020-17CC-4CCB-933B-5BD6C6F6BD56}" type="datetime1">
              <a:rPr lang="zh-CN" altLang="en-US" smtClean="0"/>
              <a:t>2020/8/19</a:t>
            </a:fld>
            <a:endParaRPr lang="zh-CN" altLang="en-US"/>
          </a:p>
        </p:txBody>
      </p:sp>
      <p:sp>
        <p:nvSpPr>
          <p:cNvPr id="6" name="页脚占位符 5"/>
          <p:cNvSpPr>
            <a:spLocks noGrp="1"/>
          </p:cNvSpPr>
          <p:nvPr>
            <p:ph type="ftr" sz="quarter" idx="11"/>
          </p:nvPr>
        </p:nvSpPr>
        <p:spPr>
          <a:xfrm>
            <a:off x="5840097" y="6407945"/>
            <a:ext cx="313424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1A7D73ED-7EBB-4E11-B60B-79773C5177D3}" type="slidenum">
              <a:rPr lang="zh-CN" altLang="en-US" smtClean="0"/>
              <a:pPr/>
              <a:t>‹#›</a:t>
            </a:fld>
            <a:endParaRPr lang="zh-CN" altLang="en-US"/>
          </a:p>
        </p:txBody>
      </p:sp>
      <p:sp>
        <p:nvSpPr>
          <p:cNvPr id="2" name="标题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609600" y="1481329"/>
            <a:ext cx="109728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AC582C89-3B53-4043-A365-A3410AD893CB}" type="datetime1">
              <a:rPr lang="zh-CN" altLang="en-US" smtClean="0"/>
              <a:t>2020/8/19</a:t>
            </a:fld>
            <a:endParaRPr lang="zh-CN" altLang="en-US"/>
          </a:p>
        </p:txBody>
      </p:sp>
      <p:sp>
        <p:nvSpPr>
          <p:cNvPr id="22" name="页脚占位符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extLst/>
          </a:lstStyle>
          <a:p>
            <a:fld id="{1A7D73ED-7EBB-4E11-B60B-79773C5177D3}" type="slidenum">
              <a:rPr lang="zh-CN" altLang="en-US" smtClean="0"/>
              <a:pPr/>
              <a:t>‹#›</a:t>
            </a:fld>
            <a:endParaRPr lang="zh-CN" altLang="en-US"/>
          </a:p>
        </p:txBody>
      </p:sp>
      <p:pic>
        <p:nvPicPr>
          <p:cNvPr id="11" name="图片 10">
            <a:extLst>
              <a:ext uri="{FF2B5EF4-FFF2-40B4-BE49-F238E27FC236}">
                <a16:creationId xmlns:a16="http://schemas.microsoft.com/office/drawing/2014/main" xmlns="" id="{E8C77827-CB02-4B10-BFB0-7BB047B8760D}"/>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l="96152" r="1155" b="13462"/>
          <a:stretch/>
        </p:blipFill>
        <p:spPr>
          <a:xfrm flipH="1">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246.xml"/><Relationship Id="rId3" Type="http://schemas.openxmlformats.org/officeDocument/2006/relationships/slide" Target="slide23.xml"/><Relationship Id="rId7" Type="http://schemas.openxmlformats.org/officeDocument/2006/relationships/slide" Target="slide207.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20.xml"/><Relationship Id="rId4" Type="http://schemas.openxmlformats.org/officeDocument/2006/relationships/slide" Target="slide77.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2.xml"/><Relationship Id="rId5" Type="http://schemas.openxmlformats.org/officeDocument/2006/relationships/image" Target="../media/image140.png"/><Relationship Id="rId4" Type="http://schemas.openxmlformats.org/officeDocument/2006/relationships/image" Target="../media/image139.png"/></Relationships>
</file>

<file path=ppt/slides/_rels/slide20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205.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7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a16="http://schemas.microsoft.com/office/drawing/2014/main" xmlns="" id="{34F6B606-5B14-4C00-AD4D-8FD9E7A19AE0}"/>
              </a:ext>
            </a:extLst>
          </p:cNvPr>
          <p:cNvSpPr txBox="1"/>
          <p:nvPr/>
        </p:nvSpPr>
        <p:spPr>
          <a:xfrm>
            <a:off x="1117270" y="2935812"/>
            <a:ext cx="9982279" cy="707886"/>
          </a:xfrm>
          <a:prstGeom prst="rect">
            <a:avLst/>
          </a:prstGeom>
          <a:noFill/>
        </p:spPr>
        <p:txBody>
          <a:bodyPr wrap="square" rtlCol="0">
            <a:spAutoFit/>
          </a:bodyPr>
          <a:lstStyle/>
          <a:p>
            <a:pPr algn="ctr"/>
            <a:r>
              <a:rPr lang="zh-CN" altLang="en-US"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rPr>
              <a:t>第一篇 </a:t>
            </a:r>
            <a:r>
              <a:rPr lang="en-US" altLang="zh-CN"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rPr>
              <a:t>Word 2010</a:t>
            </a:r>
            <a:endParaRPr lang="zh-CN" altLang="en-US" sz="4000" b="1" spc="300" dirty="0">
              <a:solidFill>
                <a:schemeClr val="accent1">
                  <a:lumMod val="75000"/>
                </a:schemeClr>
              </a:solidFill>
              <a:latin typeface="黑体" pitchFamily="49" charset="-122"/>
              <a:ea typeface="黑体" pitchFamily="49" charset="-122"/>
              <a:cs typeface="+mn-ea"/>
              <a:sym typeface="思源黑体 CN Light" panose="020B0300000000000000" pitchFamily="34" charset="-122"/>
            </a:endParaRPr>
          </a:p>
        </p:txBody>
      </p:sp>
      <p:sp>
        <p:nvSpPr>
          <p:cNvPr id="7" name="灯片编号占位符 2"/>
          <p:cNvSpPr>
            <a:spLocks noGrp="1"/>
          </p:cNvSpPr>
          <p:nvPr>
            <p:ph type="sldNum" sz="quarter" idx="12"/>
          </p:nvPr>
        </p:nvSpPr>
        <p:spPr/>
        <p:txBody>
          <a:bodyPr/>
          <a:lstStyle/>
          <a:p>
            <a:fld id="{1A7D73ED-7EBB-4E11-B60B-79773C5177D3}" type="slidenum">
              <a:rPr lang="zh-CN" altLang="en-US" smtClean="0"/>
              <a:pPr/>
              <a:t>1</a:t>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304301"/>
            <a:ext cx="9578753" cy="5078313"/>
          </a:xfrm>
          <a:prstGeom prst="rect">
            <a:avLst/>
          </a:prstGeom>
          <a:noFill/>
        </p:spPr>
        <p:txBody>
          <a:bodyPr wrap="square" rtlCol="0">
            <a:spAutoFit/>
          </a:bodyPr>
          <a:lstStyle/>
          <a:p>
            <a:pPr indent="627063">
              <a:lnSpc>
                <a:spcPct val="150000"/>
              </a:lnSpc>
            </a:pPr>
            <a:endParaRPr lang="en-US" altLang="zh-CN" sz="24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桌面建立一个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a:t>
            </a:r>
            <a:r>
              <a:rPr lang="zh-CN" altLang="en-US" sz="2400" dirty="0" smtClean="0">
                <a:latin typeface="宋体" pitchFamily="2" charset="-122"/>
                <a:ea typeface="宋体" pitchFamily="2" charset="-122"/>
              </a:rPr>
              <a:t>快捷方式</a:t>
            </a:r>
            <a:r>
              <a:rPr lang="zh-CN" altLang="en-US" sz="2400" dirty="0">
                <a:latin typeface="宋体" pitchFamily="2" charset="-122"/>
                <a:ea typeface="宋体" pitchFamily="2" charset="-122"/>
              </a:rPr>
              <a:t>，双击这个快捷方式启动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a:t>
            </a:r>
            <a:r>
              <a:rPr lang="zh-CN" altLang="en-US" sz="2400" dirty="0" smtClean="0">
                <a:latin typeface="宋体" pitchFamily="2" charset="-122"/>
                <a:ea typeface="宋体" pitchFamily="2" charset="-122"/>
              </a:rPr>
              <a:t>然后</a:t>
            </a:r>
            <a:r>
              <a:rPr lang="zh-CN" altLang="en-US" sz="2400" dirty="0">
                <a:latin typeface="宋体" pitchFamily="2" charset="-122"/>
                <a:ea typeface="宋体" pitchFamily="2" charset="-122"/>
              </a:rPr>
              <a:t>再退出。</a:t>
            </a:r>
          </a:p>
          <a:p>
            <a:pPr indent="627063">
              <a:lnSpc>
                <a:spcPct val="150000"/>
              </a:lnSpc>
            </a:pPr>
            <a:r>
              <a:rPr lang="zh-CN" altLang="en-US" sz="2400" dirty="0">
                <a:latin typeface="宋体" pitchFamily="2" charset="-122"/>
                <a:ea typeface="宋体" pitchFamily="2" charset="-122"/>
              </a:rPr>
              <a:t>具体操作步骤如下：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）打开左下角任务栏中的“开始”菜单，选择“所有程序”</a:t>
            </a:r>
            <a:r>
              <a:rPr lang="en-US" altLang="zh-CN" sz="2400" dirty="0">
                <a:latin typeface="宋体" pitchFamily="2" charset="-122"/>
                <a:ea typeface="宋体" pitchFamily="2" charset="-122"/>
              </a:rPr>
              <a:t>|“Microsoft Office</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选项</a:t>
            </a:r>
            <a:r>
              <a:rPr lang="zh-CN" altLang="en-US" sz="2400" dirty="0">
                <a:latin typeface="宋体" pitchFamily="2" charset="-122"/>
                <a:ea typeface="宋体" pitchFamily="2" charset="-122"/>
              </a:rPr>
              <a:t>，然后在 “</a:t>
            </a:r>
            <a:r>
              <a:rPr lang="en-US" altLang="zh-CN" sz="2400" dirty="0">
                <a:latin typeface="宋体" pitchFamily="2" charset="-122"/>
                <a:ea typeface="宋体" pitchFamily="2" charset="-122"/>
              </a:rPr>
              <a:t>Microsoft Word 2010”</a:t>
            </a:r>
            <a:r>
              <a:rPr lang="zh-CN" altLang="en-US" sz="2400" dirty="0">
                <a:latin typeface="宋体" pitchFamily="2" charset="-122"/>
                <a:ea typeface="宋体" pitchFamily="2" charset="-122"/>
              </a:rPr>
              <a:t>选项上单击鼠标右键，在弹出的快捷菜单中</a:t>
            </a:r>
            <a:r>
              <a:rPr lang="zh-CN" altLang="en-US" sz="2400" dirty="0" smtClean="0">
                <a:latin typeface="宋体" pitchFamily="2" charset="-122"/>
                <a:ea typeface="宋体" pitchFamily="2" charset="-122"/>
              </a:rPr>
              <a:t>选择“发送到”</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桌面快捷方式”选项</a:t>
            </a: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）双击桌面的 </a:t>
            </a:r>
            <a:r>
              <a:rPr lang="en-US" altLang="zh-CN" sz="2400" dirty="0">
                <a:latin typeface="宋体" pitchFamily="2" charset="-122"/>
                <a:ea typeface="宋体" pitchFamily="2" charset="-122"/>
              </a:rPr>
              <a:t>Microsoft Word 2010</a:t>
            </a:r>
            <a:r>
              <a:rPr lang="zh-CN" altLang="en-US" sz="2400" dirty="0">
                <a:latin typeface="宋体" pitchFamily="2" charset="-122"/>
                <a:ea typeface="宋体" pitchFamily="2" charset="-122"/>
              </a:rPr>
              <a:t>快捷方式图标</a:t>
            </a: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）单击屏幕右上角的“关闭”按钮，退出</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a:t>
            </a:r>
          </a:p>
        </p:txBody>
      </p:sp>
      <p:sp>
        <p:nvSpPr>
          <p:cNvPr id="9" name="TextBox 8"/>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巩固练习</a:t>
            </a:r>
          </a:p>
        </p:txBody>
      </p:sp>
    </p:spTree>
    <p:extLst>
      <p:ext uri="{BB962C8B-B14F-4D97-AF65-F5344CB8AC3E}">
        <p14:creationId xmlns:p14="http://schemas.microsoft.com/office/powerpoint/2010/main" val="360809297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566052"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设置</a:t>
            </a:r>
            <a:r>
              <a:rPr lang="zh-CN" altLang="en-US" sz="2400" dirty="0" smtClean="0">
                <a:solidFill>
                  <a:srgbClr val="FF0000"/>
                </a:solidFill>
                <a:latin typeface="宋体" pitchFamily="2" charset="-122"/>
                <a:ea typeface="宋体" pitchFamily="2" charset="-122"/>
              </a:rPr>
              <a:t>行距</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用户可以根据需要设置行距，以设置</a:t>
            </a:r>
            <a:r>
              <a:rPr lang="zh-CN" altLang="en-US" sz="2400" dirty="0" smtClean="0">
                <a:latin typeface="宋体" pitchFamily="2" charset="-122"/>
                <a:ea typeface="宋体" pitchFamily="2" charset="-122"/>
              </a:rPr>
              <a:t>文档</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济南的冬天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为例，具体的操作步骤</a:t>
            </a:r>
            <a:r>
              <a:rPr lang="zh-CN" altLang="en-US" sz="2400" dirty="0" smtClean="0">
                <a:latin typeface="宋体" pitchFamily="2" charset="-122"/>
                <a:ea typeface="宋体" pitchFamily="2" charset="-122"/>
              </a:rPr>
              <a:t>如下</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）打开文档，选择要改变行距的</a:t>
            </a:r>
            <a:r>
              <a:rPr lang="zh-CN" altLang="en-US" sz="2400" dirty="0" smtClean="0">
                <a:latin typeface="宋体" pitchFamily="2" charset="-122"/>
                <a:ea typeface="宋体" pitchFamily="2" charset="-122"/>
              </a:rPr>
              <a:t>段落。</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）单击“开始”选项卡“段落”</a:t>
            </a:r>
            <a:r>
              <a:rPr lang="zh-CN" altLang="en-US" sz="2400" dirty="0" smtClean="0">
                <a:latin typeface="宋体" pitchFamily="2" charset="-122"/>
                <a:ea typeface="宋体" pitchFamily="2" charset="-122"/>
              </a:rPr>
              <a:t>右下</a:t>
            </a:r>
            <a:r>
              <a:rPr lang="zh-CN" altLang="en-US" sz="2400" dirty="0">
                <a:latin typeface="宋体" pitchFamily="2" charset="-122"/>
                <a:ea typeface="宋体" pitchFamily="2" charset="-122"/>
              </a:rPr>
              <a:t>侧的按钮，打开“段落”对话框</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82122109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616352" cy="4437753"/>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）在“间距”选项组的</a:t>
            </a:r>
            <a:r>
              <a:rPr lang="zh-CN" altLang="en-US" sz="2400" dirty="0" smtClean="0">
                <a:latin typeface="宋体" pitchFamily="2" charset="-122"/>
                <a:ea typeface="宋体" pitchFamily="2" charset="-122"/>
              </a:rPr>
              <a:t>“行距”下</a:t>
            </a:r>
            <a:r>
              <a:rPr lang="zh-CN" altLang="en-US" sz="2400" dirty="0">
                <a:latin typeface="宋体" pitchFamily="2" charset="-122"/>
                <a:ea typeface="宋体" pitchFamily="2" charset="-122"/>
              </a:rPr>
              <a:t>拉列表中，有“单倍行距”“</a:t>
            </a:r>
            <a:r>
              <a:rPr lang="en-US" altLang="zh-CN" sz="2400" dirty="0">
                <a:latin typeface="宋体" pitchFamily="2" charset="-122"/>
                <a:ea typeface="宋体" pitchFamily="2" charset="-122"/>
              </a:rPr>
              <a:t>1.5</a:t>
            </a:r>
            <a:r>
              <a:rPr lang="zh-CN" altLang="en-US" sz="2400" dirty="0">
                <a:latin typeface="宋体" pitchFamily="2" charset="-122"/>
                <a:ea typeface="宋体" pitchFamily="2" charset="-122"/>
              </a:rPr>
              <a:t>倍</a:t>
            </a:r>
            <a:r>
              <a:rPr lang="zh-CN" altLang="en-US" sz="2400" dirty="0" smtClean="0">
                <a:latin typeface="宋体" pitchFamily="2" charset="-122"/>
                <a:ea typeface="宋体" pitchFamily="2" charset="-122"/>
              </a:rPr>
              <a:t>行距</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倍行距”“最小值”“固定值”</a:t>
            </a:r>
            <a:r>
              <a:rPr lang="zh-CN" altLang="en-US" sz="2400" dirty="0" smtClean="0">
                <a:latin typeface="宋体" pitchFamily="2" charset="-122"/>
                <a:ea typeface="宋体" pitchFamily="2" charset="-122"/>
              </a:rPr>
              <a:t>和“多倍行距”</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个选项，如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倍行距”选项，单击“确定”</a:t>
            </a:r>
            <a:r>
              <a:rPr lang="zh-CN" altLang="en-US" sz="2400" dirty="0" smtClean="0">
                <a:latin typeface="宋体" pitchFamily="2" charset="-122"/>
                <a:ea typeface="宋体" pitchFamily="2" charset="-122"/>
              </a:rPr>
              <a:t>按钮回到</a:t>
            </a:r>
            <a:r>
              <a:rPr lang="zh-CN" altLang="en-US" sz="2400" dirty="0">
                <a:latin typeface="宋体" pitchFamily="2" charset="-122"/>
                <a:ea typeface="宋体" pitchFamily="2" charset="-122"/>
              </a:rPr>
              <a:t>文本编辑界面，可以看到刚才选中</a:t>
            </a:r>
            <a:r>
              <a:rPr lang="zh-CN" altLang="en-US" sz="2400" dirty="0" smtClean="0">
                <a:latin typeface="宋体" pitchFamily="2" charset="-122"/>
                <a:ea typeface="宋体" pitchFamily="2" charset="-122"/>
              </a:rPr>
              <a:t>的段落</a:t>
            </a:r>
            <a:r>
              <a:rPr lang="zh-CN" altLang="en-US" sz="2400" dirty="0">
                <a:latin typeface="宋体" pitchFamily="2" charset="-122"/>
                <a:ea typeface="宋体" pitchFamily="2" charset="-122"/>
              </a:rPr>
              <a:t>已经变成了</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倍行距，效果如</a:t>
            </a:r>
            <a:r>
              <a:rPr lang="zh-CN" altLang="en-US" sz="2400" dirty="0" smtClean="0">
                <a:latin typeface="宋体" pitchFamily="2" charset="-122"/>
                <a:ea typeface="宋体" pitchFamily="2" charset="-122"/>
              </a:rPr>
              <a:t>图</a:t>
            </a:r>
            <a:r>
              <a:rPr lang="en-US" altLang="zh-CN" sz="2400" dirty="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792035" y="6319046"/>
            <a:ext cx="1800494"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设置 </a:t>
            </a:r>
            <a:r>
              <a:rPr lang="en-US" altLang="zh-CN" dirty="0">
                <a:latin typeface="楷体" pitchFamily="49" charset="-122"/>
                <a:ea typeface="楷体" pitchFamily="49" charset="-122"/>
              </a:rPr>
              <a:t>2</a:t>
            </a:r>
            <a:r>
              <a:rPr lang="zh-CN" altLang="en-US" dirty="0">
                <a:latin typeface="楷体" pitchFamily="49" charset="-122"/>
                <a:ea typeface="楷体" pitchFamily="49" charset="-122"/>
              </a:rPr>
              <a:t>倍行距</a:t>
            </a:r>
            <a:endParaRPr lang="en-US" altLang="zh-CN" dirty="0" smtClean="0">
              <a:latin typeface="楷体" pitchFamily="49" charset="-122"/>
              <a:ea typeface="楷体" pitchFamily="49" charset="-122"/>
            </a:endParaRPr>
          </a:p>
        </p:txBody>
      </p:sp>
      <p:pic>
        <p:nvPicPr>
          <p:cNvPr id="3074" name="Picture 2" descr="C:\Users\Xixi\Desktop\PPT制作\中文版Office 2010基础与实训\image\Office (6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1248" y="3967100"/>
            <a:ext cx="3522069" cy="235194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Xixi\Desktop\PPT制作\中文版Office 2010基础与实训\image\Office (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1233" y="453114"/>
            <a:ext cx="2142100" cy="296934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753290" y="3448917"/>
            <a:ext cx="3877986"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“段落”</a:t>
            </a:r>
            <a:r>
              <a:rPr lang="zh-CN" altLang="en-US" dirty="0">
                <a:latin typeface="楷体" pitchFamily="49" charset="-122"/>
                <a:ea typeface="楷体" pitchFamily="49" charset="-122"/>
              </a:rPr>
              <a:t>对话框中的“行距”选项</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38210485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629052"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设置段落</a:t>
            </a:r>
            <a:r>
              <a:rPr lang="zh-CN" altLang="en-US" sz="2400" dirty="0" smtClean="0">
                <a:solidFill>
                  <a:srgbClr val="FF0000"/>
                </a:solidFill>
                <a:latin typeface="宋体" pitchFamily="2" charset="-122"/>
                <a:ea typeface="宋体" pitchFamily="2" charset="-122"/>
              </a:rPr>
              <a:t>间距</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改变段落间距的具体操作方法如下：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）选中需要改变间距的段落，然后</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“开始”选项卡“段落”组右下侧的按钮</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“段落”对话框。在“段前”微调框</a:t>
            </a:r>
            <a:r>
              <a:rPr lang="zh-CN" altLang="en-US" sz="2400" dirty="0" smtClean="0">
                <a:latin typeface="宋体" pitchFamily="2" charset="-122"/>
                <a:ea typeface="宋体" pitchFamily="2" charset="-122"/>
              </a:rPr>
              <a:t>中输入</a:t>
            </a:r>
            <a:r>
              <a:rPr lang="zh-CN" altLang="en-US" sz="2400" dirty="0">
                <a:latin typeface="宋体" pitchFamily="2" charset="-122"/>
                <a:ea typeface="宋体" pitchFamily="2" charset="-122"/>
              </a:rPr>
              <a:t>或使用上下按钮调整至所需的间距值</a:t>
            </a:r>
            <a:r>
              <a:rPr lang="zh-CN" altLang="en-US" sz="2400" dirty="0" smtClean="0">
                <a:latin typeface="宋体" pitchFamily="2" charset="-122"/>
                <a:ea typeface="宋体" pitchFamily="2" charset="-122"/>
              </a:rPr>
              <a:t>，如</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行”，如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pic>
        <p:nvPicPr>
          <p:cNvPr id="4098" name="Picture 2" descr="C:\Users\Xixi\Desktop\PPT制作\中文版Office 2010基础与实训\image\Office (6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2374" y="1131931"/>
            <a:ext cx="3400426" cy="46950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391302" y="5827014"/>
            <a:ext cx="3762569"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将“段前”微调框的值设为“</a:t>
            </a:r>
            <a:r>
              <a:rPr lang="en-US" altLang="zh-CN" dirty="0">
                <a:latin typeface="楷体" pitchFamily="49" charset="-122"/>
                <a:ea typeface="楷体" pitchFamily="49" charset="-122"/>
              </a:rPr>
              <a:t>2</a:t>
            </a:r>
            <a:r>
              <a:rPr lang="zh-CN" altLang="en-US" dirty="0">
                <a:latin typeface="楷体" pitchFamily="49" charset="-122"/>
                <a:ea typeface="楷体" pitchFamily="49" charset="-122"/>
              </a:rPr>
              <a:t>行”</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275210469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5660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）单击“确定”按钮，回到</a:t>
            </a:r>
            <a:r>
              <a:rPr lang="zh-CN" altLang="en-US" sz="2400" dirty="0" smtClean="0">
                <a:latin typeface="宋体" pitchFamily="2" charset="-122"/>
                <a:ea typeface="宋体" pitchFamily="2" charset="-122"/>
              </a:rPr>
              <a:t>文本编辑界面</a:t>
            </a:r>
            <a:r>
              <a:rPr lang="zh-CN" altLang="en-US" sz="2400" dirty="0">
                <a:latin typeface="宋体" pitchFamily="2" charset="-122"/>
                <a:ea typeface="宋体" pitchFamily="2" charset="-122"/>
              </a:rPr>
              <a:t>，可以看到选中的段落已经和上一</a:t>
            </a:r>
            <a:r>
              <a:rPr lang="zh-CN" altLang="en-US" sz="2400" dirty="0" smtClean="0">
                <a:latin typeface="宋体" pitchFamily="2" charset="-122"/>
                <a:ea typeface="宋体" pitchFamily="2" charset="-122"/>
              </a:rPr>
              <a:t>段落之间</a:t>
            </a:r>
            <a:r>
              <a:rPr lang="zh-CN" altLang="en-US" sz="2400" dirty="0">
                <a:latin typeface="宋体" pitchFamily="2" charset="-122"/>
                <a:ea typeface="宋体" pitchFamily="2" charset="-122"/>
              </a:rPr>
              <a:t>拉开了两行的距离</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系统</a:t>
            </a:r>
            <a:r>
              <a:rPr lang="zh-CN" altLang="en-US" sz="2400" dirty="0">
                <a:latin typeface="宋体" pitchFamily="2" charset="-122"/>
                <a:ea typeface="宋体" pitchFamily="2" charset="-122"/>
              </a:rPr>
              <a:t>默认的段前、段后间距为</a:t>
            </a:r>
            <a:r>
              <a:rPr lang="zh-CN" altLang="en-US" sz="2400" dirty="0" smtClean="0">
                <a:latin typeface="宋体" pitchFamily="2" charset="-122"/>
                <a:ea typeface="宋体" pitchFamily="2" charset="-122"/>
              </a:rPr>
              <a:t>“自动”模式</a:t>
            </a:r>
            <a:r>
              <a:rPr lang="zh-CN" altLang="en-US" sz="2400" dirty="0">
                <a:latin typeface="宋体" pitchFamily="2" charset="-122"/>
                <a:ea typeface="宋体" pitchFamily="2" charset="-122"/>
              </a:rPr>
              <a:t>，如果需要将选中的段落与下一段落之间拉开一定的距离，可以在“段落”对话框</a:t>
            </a:r>
            <a:r>
              <a:rPr lang="zh-CN" altLang="en-US" sz="2400" dirty="0" smtClean="0">
                <a:latin typeface="宋体" pitchFamily="2" charset="-122"/>
                <a:ea typeface="宋体" pitchFamily="2" charset="-122"/>
              </a:rPr>
              <a:t>的“段后”</a:t>
            </a:r>
            <a:r>
              <a:rPr lang="zh-CN" altLang="en-US" sz="2400" dirty="0">
                <a:latin typeface="宋体" pitchFamily="2" charset="-122"/>
                <a:ea typeface="宋体" pitchFamily="2" charset="-122"/>
              </a:rPr>
              <a:t>微调框中设置需要的间距。</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53128352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掌握添加与删除项目符号的操作方法。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掌握自动创建编号的方法。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掌握创建多级符号列表的操作方法。</a:t>
            </a:r>
          </a:p>
        </p:txBody>
      </p:sp>
      <p:sp>
        <p:nvSpPr>
          <p:cNvPr id="9" name="TextBox 8"/>
          <p:cNvSpPr txBox="1"/>
          <p:nvPr/>
        </p:nvSpPr>
        <p:spPr>
          <a:xfrm>
            <a:off x="1092554" y="1410442"/>
            <a:ext cx="503214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smtClean="0">
                <a:solidFill>
                  <a:schemeClr val="bg1"/>
                </a:solidFill>
                <a:latin typeface="宋体" pitchFamily="2" charset="-122"/>
                <a:ea typeface="宋体" pitchFamily="2" charset="-122"/>
              </a:rPr>
              <a:t>3.4</a:t>
            </a:r>
            <a:r>
              <a:rPr lang="zh-CN" altLang="en-US" sz="2800" dirty="0" smtClean="0">
                <a:solidFill>
                  <a:schemeClr val="bg1"/>
                </a:solidFill>
                <a:latin typeface="宋体" pitchFamily="2" charset="-122"/>
                <a:ea typeface="宋体" pitchFamily="2" charset="-122"/>
              </a:rPr>
              <a:t>设置</a:t>
            </a:r>
            <a:r>
              <a:rPr lang="zh-CN" altLang="en-US" sz="2800" dirty="0">
                <a:solidFill>
                  <a:schemeClr val="bg1"/>
                </a:solidFill>
                <a:latin typeface="宋体" pitchFamily="2" charset="-122"/>
                <a:ea typeface="宋体" pitchFamily="2" charset="-122"/>
              </a:rPr>
              <a:t>项目符号和编号</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42638907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97311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在文档中，为了使相关内容醒目且有序，经常需要使用项目符号和编号列表。项目</a:t>
            </a:r>
            <a:r>
              <a:rPr lang="zh-CN" altLang="en-US" sz="2400" dirty="0" smtClean="0">
                <a:latin typeface="宋体" pitchFamily="2" charset="-122"/>
                <a:ea typeface="宋体" pitchFamily="2" charset="-122"/>
              </a:rPr>
              <a:t>符号</a:t>
            </a:r>
            <a:r>
              <a:rPr lang="zh-CN" altLang="en-US" sz="2400" dirty="0">
                <a:latin typeface="宋体" pitchFamily="2" charset="-122"/>
                <a:ea typeface="宋体" pitchFamily="2" charset="-122"/>
              </a:rPr>
              <a:t>是放在文本前以添加强调效果的点或其他符号，用于强调一些重要的观点或条目；</a:t>
            </a:r>
            <a:r>
              <a:rPr lang="zh-CN" altLang="en-US" sz="2400" dirty="0" smtClean="0">
                <a:latin typeface="宋体" pitchFamily="2" charset="-122"/>
                <a:ea typeface="宋体" pitchFamily="2" charset="-122"/>
              </a:rPr>
              <a:t>编号列表</a:t>
            </a:r>
            <a:r>
              <a:rPr lang="zh-CN" altLang="en-US" sz="2400" dirty="0">
                <a:latin typeface="宋体" pitchFamily="2" charset="-122"/>
                <a:ea typeface="宋体" pitchFamily="2" charset="-122"/>
              </a:rPr>
              <a:t>用于逐步展开一个文档的内容。在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中可以很方便地创建项目符号和编号</a:t>
            </a:r>
            <a:r>
              <a:rPr lang="zh-CN" altLang="en-US" sz="2400" dirty="0" smtClean="0">
                <a:latin typeface="宋体" pitchFamily="2" charset="-122"/>
                <a:ea typeface="宋体" pitchFamily="2" charset="-122"/>
              </a:rPr>
              <a:t>列表。</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本任务以一段文字为例来学习自动创建项目符号和编号的操作方法。</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0619003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95152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在编辑条理性较强的文档时，通常需要插入一些项目符号和编号，以使文档结构</a:t>
            </a:r>
            <a:r>
              <a:rPr lang="zh-CN" altLang="en-US" sz="2400" dirty="0" smtClean="0">
                <a:latin typeface="宋体" pitchFamily="2" charset="-122"/>
                <a:ea typeface="宋体" pitchFamily="2" charset="-122"/>
              </a:rPr>
              <a:t>清晰</a:t>
            </a:r>
            <a:r>
              <a:rPr lang="zh-CN" altLang="en-US" sz="2400" dirty="0">
                <a:latin typeface="宋体" pitchFamily="2" charset="-122"/>
                <a:ea typeface="宋体" pitchFamily="2" charset="-122"/>
              </a:rPr>
              <a:t>、层次鲜明。项目符号所强调的是并列的多个项，为了强调多个层次的列表项，经常</a:t>
            </a:r>
            <a:r>
              <a:rPr lang="zh-CN" altLang="en-US" sz="2400" dirty="0" smtClean="0">
                <a:latin typeface="宋体" pitchFamily="2" charset="-122"/>
                <a:ea typeface="宋体" pitchFamily="2" charset="-122"/>
              </a:rPr>
              <a:t>使用</a:t>
            </a:r>
            <a:r>
              <a:rPr lang="zh-CN" altLang="en-US" sz="2400" dirty="0">
                <a:latin typeface="宋体" pitchFamily="2" charset="-122"/>
                <a:ea typeface="宋体" pitchFamily="2" charset="-122"/>
              </a:rPr>
              <a:t>的还有多级符号。</a:t>
            </a:r>
          </a:p>
          <a:p>
            <a:pPr indent="627063">
              <a:lnSpc>
                <a:spcPct val="150000"/>
              </a:lnSpc>
            </a:pPr>
            <a:r>
              <a:rPr lang="zh-CN" altLang="en-US" sz="2400" dirty="0">
                <a:latin typeface="宋体" pitchFamily="2" charset="-122"/>
                <a:ea typeface="宋体" pitchFamily="2" charset="-122"/>
              </a:rPr>
              <a:t>多级符号列表是用于为列表或文档设置层次结构而创建的列表。它可以用不同的</a:t>
            </a:r>
            <a:r>
              <a:rPr lang="zh-CN" altLang="en-US" sz="2400" dirty="0" smtClean="0">
                <a:latin typeface="宋体" pitchFamily="2" charset="-122"/>
                <a:ea typeface="宋体" pitchFamily="2" charset="-122"/>
              </a:rPr>
              <a:t>级别来</a:t>
            </a:r>
            <a:r>
              <a:rPr lang="zh-CN" altLang="en-US" sz="2400" dirty="0">
                <a:latin typeface="宋体" pitchFamily="2" charset="-122"/>
                <a:ea typeface="宋体" pitchFamily="2" charset="-122"/>
              </a:rPr>
              <a:t>显示不同的列表项，例如，在创建多级符号时，可以在第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级使用 “第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章 ”，第 </a:t>
            </a:r>
            <a:r>
              <a:rPr lang="en-US" altLang="zh-CN" sz="2400" dirty="0">
                <a:latin typeface="宋体" pitchFamily="2" charset="-122"/>
                <a:ea typeface="宋体" pitchFamily="2" charset="-122"/>
              </a:rPr>
              <a:t>2</a:t>
            </a:r>
            <a:r>
              <a:rPr lang="zh-CN" altLang="en-US" sz="2400" dirty="0" smtClean="0">
                <a:latin typeface="宋体" pitchFamily="2" charset="-122"/>
                <a:ea typeface="宋体" pitchFamily="2" charset="-122"/>
              </a:rPr>
              <a:t>级使用</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1.1”</a:t>
            </a:r>
            <a:r>
              <a:rPr lang="zh-CN" altLang="en-US" sz="2400" dirty="0">
                <a:latin typeface="宋体" pitchFamily="2" charset="-122"/>
                <a:ea typeface="宋体" pitchFamily="2" charset="-122"/>
              </a:rPr>
              <a:t>，第 </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级使用“</a:t>
            </a:r>
            <a:r>
              <a:rPr lang="en-US" altLang="zh-CN" sz="2400" dirty="0">
                <a:latin typeface="宋体" pitchFamily="2" charset="-122"/>
                <a:ea typeface="宋体" pitchFamily="2" charset="-122"/>
              </a:rPr>
              <a:t>1.1.1”</a:t>
            </a:r>
            <a:r>
              <a:rPr lang="zh-CN" altLang="en-US" sz="2400" dirty="0">
                <a:latin typeface="宋体" pitchFamily="2" charset="-122"/>
                <a:ea typeface="宋体" pitchFamily="2" charset="-122"/>
              </a:rPr>
              <a:t>等。</a:t>
            </a:r>
          </a:p>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规定文档最多可以有 </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个层次级别。</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330076000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984652" cy="4524315"/>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1</a:t>
            </a:r>
            <a:r>
              <a:rPr lang="en-US" altLang="zh-CN" sz="2400" dirty="0">
                <a:solidFill>
                  <a:srgbClr val="FF0000"/>
                </a:solidFill>
                <a:latin typeface="宋体" pitchFamily="2" charset="-122"/>
                <a:ea typeface="宋体" pitchFamily="2" charset="-122"/>
              </a:rPr>
              <a:t>.</a:t>
            </a:r>
            <a:r>
              <a:rPr lang="zh-CN" altLang="en-US" sz="2400" dirty="0">
                <a:solidFill>
                  <a:srgbClr val="FF0000"/>
                </a:solidFill>
                <a:latin typeface="宋体" pitchFamily="2" charset="-122"/>
                <a:ea typeface="宋体" pitchFamily="2" charset="-122"/>
              </a:rPr>
              <a:t>自动创建项目符号</a:t>
            </a:r>
          </a:p>
          <a:p>
            <a:pPr indent="627063">
              <a:lnSpc>
                <a:spcPct val="150000"/>
              </a:lnSpc>
            </a:pPr>
            <a:r>
              <a:rPr lang="zh-CN" altLang="en-US" sz="2400" dirty="0">
                <a:latin typeface="宋体" pitchFamily="2" charset="-122"/>
                <a:ea typeface="宋体" pitchFamily="2" charset="-122"/>
              </a:rPr>
              <a:t>使用“项目符号”下拉菜单进行设置，具体的操作步骤如下：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）在打开的文档中，将插入点移动至要设置项目符号的段落的起始位置。单击 </a:t>
            </a:r>
            <a:r>
              <a:rPr lang="zh-CN" altLang="en-US" sz="2400" dirty="0" smtClean="0">
                <a:latin typeface="宋体" pitchFamily="2" charset="-122"/>
                <a:ea typeface="宋体" pitchFamily="2" charset="-122"/>
              </a:rPr>
              <a:t>“开始”</a:t>
            </a:r>
            <a:r>
              <a:rPr lang="zh-CN" altLang="en-US" sz="2400" dirty="0">
                <a:latin typeface="宋体" pitchFamily="2" charset="-122"/>
                <a:ea typeface="宋体" pitchFamily="2" charset="-122"/>
              </a:rPr>
              <a:t>选项卡 “段落”组中的 “项目符号”按钮，打开 “项目符号”下拉菜单，如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44287" y="5121275"/>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“项目符号”下拉菜单</a:t>
            </a:r>
            <a:endParaRPr lang="en-US" altLang="zh-CN" dirty="0" smtClean="0">
              <a:latin typeface="楷体" pitchFamily="49" charset="-122"/>
              <a:ea typeface="楷体" pitchFamily="49" charset="-122"/>
            </a:endParaRPr>
          </a:p>
        </p:txBody>
      </p:sp>
      <p:pic>
        <p:nvPicPr>
          <p:cNvPr id="5122" name="Picture 2" descr="C:\Users\Xixi\Desktop\PPT制作\中文版Office 2010基础与实训\image\Office (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0988" y="2551113"/>
            <a:ext cx="4319588" cy="2570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431631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515252"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）在 “项目符号”下拉菜单中选择所需要的项目符号类型，当鼠标指针移动并</a:t>
            </a:r>
            <a:r>
              <a:rPr lang="zh-CN" altLang="en-US" sz="2400" dirty="0" smtClean="0">
                <a:latin typeface="宋体" pitchFamily="2" charset="-122"/>
                <a:ea typeface="宋体" pitchFamily="2" charset="-122"/>
              </a:rPr>
              <a:t>停留在</a:t>
            </a:r>
            <a:r>
              <a:rPr lang="zh-CN" altLang="en-US" sz="2400" dirty="0">
                <a:latin typeface="宋体" pitchFamily="2" charset="-122"/>
                <a:ea typeface="宋体" pitchFamily="2" charset="-122"/>
              </a:rPr>
              <a:t>某个项目符号上时，文档中将自动显示使用该项目符号的效果，单击选中的项目符号</a:t>
            </a:r>
            <a:r>
              <a:rPr lang="zh-CN" altLang="en-US" sz="2400" dirty="0" smtClean="0">
                <a:latin typeface="宋体" pitchFamily="2" charset="-122"/>
                <a:ea typeface="宋体" pitchFamily="2" charset="-122"/>
              </a:rPr>
              <a:t>即可</a:t>
            </a:r>
            <a:r>
              <a:rPr lang="zh-CN" altLang="en-US" sz="2400" dirty="0">
                <a:latin typeface="宋体" pitchFamily="2" charset="-122"/>
                <a:ea typeface="宋体" pitchFamily="2" charset="-122"/>
              </a:rPr>
              <a:t>完成设置。</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）如果所选择的项目符号类型不符合用户的要求，可以重新选择和设置。</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39967299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109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0194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）如果用户希望使用项目符号的某一个符号样式，单击“定义新项目符号”</a:t>
            </a:r>
            <a:r>
              <a:rPr lang="zh-CN" altLang="en-US" sz="2400" dirty="0" smtClean="0">
                <a:latin typeface="宋体" pitchFamily="2" charset="-122"/>
                <a:ea typeface="宋体" pitchFamily="2" charset="-122"/>
              </a:rPr>
              <a:t>对话框中</a:t>
            </a:r>
            <a:r>
              <a:rPr lang="zh-CN" altLang="en-US" sz="2400" dirty="0">
                <a:latin typeface="宋体" pitchFamily="2" charset="-122"/>
                <a:ea typeface="宋体" pitchFamily="2" charset="-122"/>
              </a:rPr>
              <a:t>的“符号”按钮，打开“符号”对话框，如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示，用户可以选择自己喜欢的</a:t>
            </a:r>
            <a:r>
              <a:rPr lang="zh-CN" altLang="en-US" sz="2400" dirty="0" smtClean="0">
                <a:latin typeface="宋体" pitchFamily="2" charset="-122"/>
                <a:ea typeface="宋体" pitchFamily="2" charset="-122"/>
              </a:rPr>
              <a:t>符号</a:t>
            </a:r>
            <a:r>
              <a:rPr lang="zh-CN" altLang="en-US" sz="2400" dirty="0">
                <a:latin typeface="宋体" pitchFamily="2" charset="-122"/>
                <a:ea typeface="宋体" pitchFamily="2" charset="-122"/>
              </a:rPr>
              <a:t>作为项目符号。</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999917" y="5033340"/>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“符号”对话框图</a:t>
            </a:r>
            <a:endParaRPr lang="en-US" altLang="zh-CN" dirty="0" smtClean="0">
              <a:latin typeface="楷体" pitchFamily="49" charset="-122"/>
              <a:ea typeface="楷体" pitchFamily="49" charset="-122"/>
            </a:endParaRPr>
          </a:p>
        </p:txBody>
      </p:sp>
      <p:pic>
        <p:nvPicPr>
          <p:cNvPr id="6146" name="Picture 2" descr="C:\Users\Xixi\Desktop\PPT制作\中文版Office 2010基础与实训\image\Office (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7200" y="1903485"/>
            <a:ext cx="4416761" cy="3129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080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176582"/>
            <a:ext cx="9792839" cy="2862322"/>
          </a:xfrm>
          <a:prstGeom prst="rect">
            <a:avLst/>
          </a:prstGeom>
          <a:noFill/>
        </p:spPr>
        <p:txBody>
          <a:bodyPr wrap="square" rtlCol="0">
            <a:spAutoFit/>
          </a:bodyPr>
          <a:lstStyle/>
          <a:p>
            <a:pPr indent="627063">
              <a:lnSpc>
                <a:spcPct val="150000"/>
              </a:lnSpc>
            </a:pPr>
            <a:endParaRPr lang="en-US" altLang="zh-CN" sz="24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1</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掌握创建新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文档的操作方法。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掌握文档保存与退出的方法。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掌握打开已有</a:t>
            </a:r>
            <a:r>
              <a:rPr lang="en-US" altLang="zh-CN" sz="2400" dirty="0">
                <a:latin typeface="宋体" pitchFamily="2" charset="-122"/>
                <a:ea typeface="宋体" pitchFamily="2" charset="-122"/>
              </a:rPr>
              <a:t>Word </a:t>
            </a:r>
            <a:r>
              <a:rPr lang="zh-CN" altLang="en-US" sz="2400" dirty="0">
                <a:latin typeface="宋体" pitchFamily="2" charset="-122"/>
                <a:ea typeface="宋体" pitchFamily="2" charset="-122"/>
              </a:rPr>
              <a:t>文档的方法。</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了解打开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文档的各种方式。</a:t>
            </a:r>
          </a:p>
        </p:txBody>
      </p:sp>
      <p:sp>
        <p:nvSpPr>
          <p:cNvPr id="9" name="TextBox 8"/>
          <p:cNvSpPr txBox="1"/>
          <p:nvPr/>
        </p:nvSpPr>
        <p:spPr>
          <a:xfrm>
            <a:off x="1092554" y="1410442"/>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1.2 Word </a:t>
            </a:r>
            <a:r>
              <a:rPr lang="zh-CN" altLang="en-US" sz="2800" dirty="0">
                <a:solidFill>
                  <a:schemeClr val="bg1"/>
                </a:solidFill>
                <a:latin typeface="宋体" pitchFamily="2" charset="-122"/>
                <a:ea typeface="宋体" pitchFamily="2" charset="-122"/>
              </a:rPr>
              <a:t>文档的基本操作</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7706643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7433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）如果用户希望项目符号是一个图片样式，单击“定义新项目符号”对话框中</a:t>
            </a:r>
            <a:r>
              <a:rPr lang="zh-CN" altLang="en-US" sz="2400" dirty="0" smtClean="0">
                <a:latin typeface="宋体" pitchFamily="2" charset="-122"/>
                <a:ea typeface="宋体" pitchFamily="2" charset="-122"/>
              </a:rPr>
              <a:t>的“图片”</a:t>
            </a:r>
            <a:r>
              <a:rPr lang="zh-CN" altLang="en-US" sz="2400" dirty="0">
                <a:latin typeface="宋体" pitchFamily="2" charset="-122"/>
                <a:ea typeface="宋体" pitchFamily="2" charset="-122"/>
              </a:rPr>
              <a:t>按钮，打开“图片项目符号”对话框，如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示，用户可以选择自己</a:t>
            </a:r>
            <a:r>
              <a:rPr lang="zh-CN" altLang="en-US" sz="2400" dirty="0" smtClean="0">
                <a:latin typeface="宋体" pitchFamily="2" charset="-122"/>
                <a:ea typeface="宋体" pitchFamily="2" charset="-122"/>
              </a:rPr>
              <a:t>喜欢的</a:t>
            </a:r>
            <a:r>
              <a:rPr lang="zh-CN" altLang="en-US" sz="2400" dirty="0">
                <a:latin typeface="宋体" pitchFamily="2" charset="-122"/>
                <a:ea typeface="宋体" pitchFamily="2" charset="-122"/>
              </a:rPr>
              <a:t>图片作为项目符号</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）单击“确定”按钮，即可将选定的项目符号应用到所选文档中。</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999917" y="5402672"/>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“符号”对话框图</a:t>
            </a:r>
            <a:endParaRPr lang="en-US" altLang="zh-CN" dirty="0" smtClean="0">
              <a:latin typeface="楷体" pitchFamily="49" charset="-122"/>
              <a:ea typeface="楷体" pitchFamily="49" charset="-122"/>
            </a:endParaRPr>
          </a:p>
        </p:txBody>
      </p:sp>
      <p:pic>
        <p:nvPicPr>
          <p:cNvPr id="1026" name="Picture 2" descr="C:\Users\Xixi\Desktop\PPT制作\中文版Office 2010基础与实训\image\Office (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2379" y="1441821"/>
            <a:ext cx="2946400" cy="3890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13524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8195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自动创建编号及更改</a:t>
            </a:r>
            <a:r>
              <a:rPr lang="zh-CN" altLang="en-US" sz="2400" dirty="0" smtClean="0">
                <a:solidFill>
                  <a:srgbClr val="FF0000"/>
                </a:solidFill>
                <a:latin typeface="宋体" pitchFamily="2" charset="-122"/>
                <a:ea typeface="宋体" pitchFamily="2" charset="-122"/>
              </a:rPr>
              <a:t>模式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）自动创建编号。输入文本的时候，可以自动创建编号，方法与创建项目符号</a:t>
            </a:r>
            <a:r>
              <a:rPr lang="zh-CN" altLang="en-US" sz="2400" dirty="0" smtClean="0">
                <a:latin typeface="宋体" pitchFamily="2" charset="-122"/>
                <a:ea typeface="宋体" pitchFamily="2" charset="-122"/>
              </a:rPr>
              <a:t>类似</a:t>
            </a:r>
            <a:r>
              <a:rPr lang="zh-CN" altLang="en-US" sz="2400" dirty="0">
                <a:latin typeface="宋体" pitchFamily="2" charset="-122"/>
                <a:ea typeface="宋体" pitchFamily="2" charset="-122"/>
              </a:rPr>
              <a:t>。具体操作步骤如下：</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）新建一个空白文档，输入“</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后按空格键或</a:t>
            </a:r>
            <a:r>
              <a:rPr lang="en-US" altLang="zh-CN" sz="2400" dirty="0">
                <a:latin typeface="宋体" pitchFamily="2" charset="-122"/>
                <a:ea typeface="宋体" pitchFamily="2" charset="-122"/>
              </a:rPr>
              <a:t>Tab</a:t>
            </a:r>
            <a:r>
              <a:rPr lang="zh-CN" altLang="en-US" sz="2400" dirty="0">
                <a:latin typeface="宋体" pitchFamily="2" charset="-122"/>
                <a:ea typeface="宋体" pitchFamily="2" charset="-122"/>
              </a:rPr>
              <a:t>键输入文本，按</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键会</a:t>
            </a:r>
            <a:r>
              <a:rPr lang="zh-CN" altLang="en-US" sz="2400" dirty="0" smtClean="0">
                <a:latin typeface="宋体" pitchFamily="2" charset="-122"/>
                <a:ea typeface="宋体" pitchFamily="2" charset="-122"/>
              </a:rPr>
              <a:t>添加下</a:t>
            </a:r>
            <a:r>
              <a:rPr lang="zh-CN" altLang="en-US" sz="2400" dirty="0">
                <a:latin typeface="宋体" pitchFamily="2" charset="-122"/>
                <a:ea typeface="宋体" pitchFamily="2" charset="-122"/>
              </a:rPr>
              <a:t>一个列表项“</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805952" y="5121275"/>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开始编号列表</a:t>
            </a:r>
            <a:endParaRPr lang="en-US" altLang="zh-CN" dirty="0" smtClean="0">
              <a:latin typeface="楷体" pitchFamily="49" charset="-122"/>
              <a:ea typeface="楷体" pitchFamily="49" charset="-122"/>
            </a:endParaRPr>
          </a:p>
        </p:txBody>
      </p:sp>
      <p:pic>
        <p:nvPicPr>
          <p:cNvPr id="2050" name="Picture 2" descr="C:\Users\Xixi\Desktop\PPT制作\中文版Office 2010基础与实训\image\Office (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6419" y="2644775"/>
            <a:ext cx="3768725" cy="235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41199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4790852" cy="286232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）接着输入所需要的文本，再次按</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键，依次输入“</a:t>
            </a:r>
            <a:r>
              <a:rPr lang="en-US" altLang="zh-CN" sz="2400" dirty="0">
                <a:latin typeface="宋体" pitchFamily="2" charset="-122"/>
                <a:ea typeface="宋体" pitchFamily="2" charset="-122"/>
              </a:rPr>
              <a:t>3.”“4.”</a:t>
            </a:r>
            <a:r>
              <a:rPr lang="zh-CN" altLang="en-US" sz="2400" dirty="0">
                <a:latin typeface="宋体" pitchFamily="2" charset="-122"/>
                <a:ea typeface="宋体" pitchFamily="2" charset="-122"/>
              </a:rPr>
              <a:t>，一直到“</a:t>
            </a:r>
            <a:r>
              <a:rPr lang="en-US" altLang="zh-CN" sz="2400" dirty="0">
                <a:latin typeface="宋体" pitchFamily="2" charset="-122"/>
                <a:ea typeface="宋体" pitchFamily="2" charset="-122"/>
              </a:rPr>
              <a:t>5.”</a:t>
            </a:r>
            <a:r>
              <a:rPr lang="zh-CN" altLang="en-US" sz="2400" dirty="0" smtClean="0">
                <a:latin typeface="宋体" pitchFamily="2" charset="-122"/>
                <a:ea typeface="宋体" pitchFamily="2" charset="-122"/>
              </a:rPr>
              <a:t>的内容</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示。如果要结束本列表，可以连续按两次</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键。</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77078" y="4744457"/>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连续输入列表项</a:t>
            </a:r>
            <a:endParaRPr lang="en-US" altLang="zh-CN" dirty="0" smtClean="0">
              <a:latin typeface="楷体" pitchFamily="49" charset="-122"/>
              <a:ea typeface="楷体" pitchFamily="49" charset="-122"/>
            </a:endParaRPr>
          </a:p>
        </p:txBody>
      </p:sp>
      <p:pic>
        <p:nvPicPr>
          <p:cNvPr id="3074" name="Picture 2" descr="C:\Users\Xixi\Desktop\PPT制作\中文版Office 2010基础与实训\image\Office (7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7050" y="1993438"/>
            <a:ext cx="4400550" cy="2751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495675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4790852"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）如果要在已经创建好的列表中再插入新的列表项，可以直接将插入点移动到</a:t>
            </a:r>
            <a:r>
              <a:rPr lang="zh-CN" altLang="en-US" sz="2400" dirty="0" smtClean="0">
                <a:latin typeface="宋体" pitchFamily="2" charset="-122"/>
                <a:ea typeface="宋体" pitchFamily="2" charset="-122"/>
              </a:rPr>
              <a:t>需要插入</a:t>
            </a:r>
            <a:r>
              <a:rPr lang="zh-CN" altLang="en-US" sz="2400" dirty="0">
                <a:latin typeface="宋体" pitchFamily="2" charset="-122"/>
                <a:ea typeface="宋体" pitchFamily="2" charset="-122"/>
              </a:rPr>
              <a:t>的</a:t>
            </a:r>
            <a:r>
              <a:rPr lang="zh-CN" altLang="en-US" sz="2400" dirty="0" smtClean="0">
                <a:latin typeface="宋体" pitchFamily="2" charset="-122"/>
                <a:ea typeface="宋体" pitchFamily="2" charset="-122"/>
              </a:rPr>
              <a:t>位置，</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）如果需要删除编号列表中的某一项或多项，选定列表项后按</a:t>
            </a:r>
            <a:r>
              <a:rPr lang="en-US" altLang="zh-CN" sz="2400" dirty="0">
                <a:latin typeface="宋体" pitchFamily="2" charset="-122"/>
                <a:ea typeface="宋体" pitchFamily="2" charset="-122"/>
              </a:rPr>
              <a:t>Delete</a:t>
            </a:r>
            <a:r>
              <a:rPr lang="zh-CN" altLang="en-US" sz="2400" dirty="0">
                <a:latin typeface="宋体" pitchFamily="2" charset="-122"/>
                <a:ea typeface="宋体" pitchFamily="2" charset="-122"/>
              </a:rPr>
              <a:t>键删除即可</a:t>
            </a:r>
            <a:r>
              <a:rPr lang="zh-CN" altLang="en-US" sz="2400" dirty="0" smtClean="0">
                <a:latin typeface="宋体" pitchFamily="2" charset="-122"/>
                <a:ea typeface="宋体" pitchFamily="2" charset="-122"/>
              </a:rPr>
              <a:t>，其余</a:t>
            </a:r>
            <a:r>
              <a:rPr lang="zh-CN" altLang="en-US" sz="2400" dirty="0">
                <a:latin typeface="宋体" pitchFamily="2" charset="-122"/>
                <a:ea typeface="宋体" pitchFamily="2" charset="-122"/>
              </a:rPr>
              <a:t>的编号会自动调整。</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206034" y="5204212"/>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添加新的列表项图</a:t>
            </a:r>
            <a:endParaRPr lang="en-US" altLang="zh-CN" dirty="0" smtClean="0">
              <a:latin typeface="楷体" pitchFamily="49" charset="-122"/>
              <a:ea typeface="楷体" pitchFamily="49" charset="-122"/>
            </a:endParaRPr>
          </a:p>
        </p:txBody>
      </p:sp>
      <p:pic>
        <p:nvPicPr>
          <p:cNvPr id="4099" name="Picture 3" descr="C:\Users\Xixi\Desktop\PPT制作\中文版Office 2010基础与实训\image\Office (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6600" y="3009900"/>
            <a:ext cx="4270194" cy="2173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31211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2099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）更改编号样式。与项目符号的应用一样，在“开始”选项卡的“段落”组中</a:t>
            </a:r>
            <a:r>
              <a:rPr lang="zh-CN" altLang="en-US" sz="2400" dirty="0" smtClean="0">
                <a:latin typeface="宋体" pitchFamily="2" charset="-122"/>
                <a:ea typeface="宋体" pitchFamily="2" charset="-122"/>
              </a:rPr>
              <a:t>使用“编号”</a:t>
            </a:r>
            <a:r>
              <a:rPr lang="zh-CN" altLang="en-US" sz="2400" dirty="0">
                <a:latin typeface="宋体" pitchFamily="2" charset="-122"/>
                <a:ea typeface="宋体" pitchFamily="2" charset="-122"/>
              </a:rPr>
              <a:t>按钮也能更改编号的样式。具体操作步骤如下：</a:t>
            </a: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）打开“编号”下拉菜单，选择“定义新编号格式”选项，弹出如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的“</a:t>
            </a:r>
            <a:r>
              <a:rPr lang="zh-CN" altLang="en-US" sz="2400" dirty="0">
                <a:latin typeface="宋体" pitchFamily="2" charset="-122"/>
                <a:ea typeface="宋体" pitchFamily="2" charset="-122"/>
              </a:rPr>
              <a:t>定义新编号格式”对话框。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9" name="TextBox 8"/>
          <p:cNvSpPr txBox="1"/>
          <p:nvPr/>
        </p:nvSpPr>
        <p:spPr>
          <a:xfrm>
            <a:off x="7452270" y="5536173"/>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“定义新编号格式”对话框</a:t>
            </a:r>
            <a:endParaRPr lang="en-US" altLang="zh-CN" dirty="0" smtClean="0">
              <a:latin typeface="楷体" pitchFamily="49" charset="-122"/>
              <a:ea typeface="楷体" pitchFamily="49" charset="-122"/>
            </a:endParaRPr>
          </a:p>
        </p:txBody>
      </p:sp>
      <p:pic>
        <p:nvPicPr>
          <p:cNvPr id="10" name="Picture 2" descr="C:\Users\Xixi\Desktop\PPT制作\中文版Office 2010基础与实训\image\Office (7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3534" y="1441821"/>
            <a:ext cx="3032125" cy="4094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778053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604152" cy="230832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）打开“编号样式”下拉列表，有多种编号的样式可供用户选择。如果要设置</a:t>
            </a:r>
            <a:r>
              <a:rPr lang="zh-CN" altLang="en-US" sz="2400" dirty="0" smtClean="0">
                <a:latin typeface="宋体" pitchFamily="2" charset="-122"/>
                <a:ea typeface="宋体" pitchFamily="2" charset="-122"/>
              </a:rPr>
              <a:t>编号样式</a:t>
            </a:r>
            <a:r>
              <a:rPr lang="zh-CN" altLang="en-US" sz="2400" dirty="0">
                <a:latin typeface="宋体" pitchFamily="2" charset="-122"/>
                <a:ea typeface="宋体" pitchFamily="2" charset="-122"/>
              </a:rPr>
              <a:t>的字体，单击“字体”按钮，在打开的对话框中可以设置项目编号的字体，设置</a:t>
            </a:r>
            <a:r>
              <a:rPr lang="zh-CN" altLang="en-US" sz="2400" dirty="0" smtClean="0">
                <a:latin typeface="宋体" pitchFamily="2" charset="-122"/>
                <a:ea typeface="宋体" pitchFamily="2" charset="-122"/>
              </a:rPr>
              <a:t>完成后</a:t>
            </a:r>
            <a:r>
              <a:rPr lang="zh-CN" altLang="en-US" sz="2400" dirty="0">
                <a:latin typeface="宋体" pitchFamily="2" charset="-122"/>
                <a:ea typeface="宋体" pitchFamily="2" charset="-122"/>
              </a:rPr>
              <a:t>，单击“确定”按钮，返回“定义新编号格式”对话框。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48878755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1210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）单击需要的列表选项，可以看到文档中被选中的文本内容都变成了第</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级符号</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058164" y="4946407"/>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创建一级符号列表图</a:t>
            </a:r>
            <a:endParaRPr lang="en-US" altLang="zh-CN" dirty="0" smtClean="0">
              <a:latin typeface="楷体" pitchFamily="49" charset="-122"/>
              <a:ea typeface="楷体" pitchFamily="49" charset="-122"/>
            </a:endParaRPr>
          </a:p>
        </p:txBody>
      </p:sp>
      <p:pic>
        <p:nvPicPr>
          <p:cNvPr id="6147" name="Picture 3" descr="C:\Users\Xixi\Desktop\PPT制作\中文版Office 2010基础与实训\image\Office (7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8788" y="2215838"/>
            <a:ext cx="4760912" cy="2700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367056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1210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）将光标移动到第二行文本的起始位置，按</a:t>
            </a:r>
            <a:r>
              <a:rPr lang="en-US" altLang="zh-CN" sz="2400" dirty="0">
                <a:latin typeface="宋体" pitchFamily="2" charset="-122"/>
                <a:ea typeface="宋体" pitchFamily="2" charset="-122"/>
              </a:rPr>
              <a:t>Tab</a:t>
            </a:r>
            <a:r>
              <a:rPr lang="zh-CN" altLang="en-US" sz="2400" dirty="0">
                <a:latin typeface="宋体" pitchFamily="2" charset="-122"/>
                <a:ea typeface="宋体" pitchFamily="2" charset="-122"/>
              </a:rPr>
              <a:t>键，此时，该行文本变成了第</a:t>
            </a:r>
            <a:r>
              <a:rPr lang="en-US" altLang="zh-CN" sz="2400" dirty="0">
                <a:latin typeface="宋体" pitchFamily="2" charset="-122"/>
                <a:ea typeface="宋体" pitchFamily="2" charset="-122"/>
              </a:rPr>
              <a:t>2</a:t>
            </a:r>
            <a:r>
              <a:rPr lang="zh-CN" altLang="en-US" sz="2400" dirty="0" smtClean="0">
                <a:latin typeface="宋体" pitchFamily="2" charset="-122"/>
                <a:ea typeface="宋体" pitchFamily="2" charset="-122"/>
              </a:rPr>
              <a:t>级符号</a:t>
            </a:r>
            <a:r>
              <a:rPr lang="zh-CN" altLang="en-US" sz="2400" dirty="0">
                <a:latin typeface="宋体" pitchFamily="2" charset="-122"/>
                <a:ea typeface="宋体" pitchFamily="2" charset="-122"/>
              </a:rPr>
              <a:t>。相应地，第三行文本的序号由原来的“</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变成了“</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73580" y="4946407"/>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创建二级符号列表</a:t>
            </a:r>
            <a:endParaRPr lang="en-US" altLang="zh-CN" dirty="0" smtClean="0">
              <a:latin typeface="楷体" pitchFamily="49" charset="-122"/>
              <a:ea typeface="楷体" pitchFamily="49" charset="-122"/>
            </a:endParaRPr>
          </a:p>
        </p:txBody>
      </p:sp>
      <p:pic>
        <p:nvPicPr>
          <p:cNvPr id="7170" name="Picture 2" descr="C:\Users\Xixi\Desktop\PPT制作\中文版Office 2010基础与实训\image\Office (7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5976" y="2260838"/>
            <a:ext cx="4366534" cy="2607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63424"/>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121052"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）将光标移动到第三行文本，也就是现在标号为“</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的文本起始处，按两次</a:t>
            </a:r>
            <a:r>
              <a:rPr lang="en-US" altLang="zh-CN" sz="2400" dirty="0" smtClean="0">
                <a:latin typeface="宋体" pitchFamily="2" charset="-122"/>
                <a:ea typeface="宋体" pitchFamily="2" charset="-122"/>
              </a:rPr>
              <a:t>Tab</a:t>
            </a:r>
            <a:r>
              <a:rPr lang="zh-CN" altLang="en-US" sz="2400" dirty="0" smtClean="0">
                <a:latin typeface="宋体" pitchFamily="2" charset="-122"/>
                <a:ea typeface="宋体" pitchFamily="2" charset="-122"/>
              </a:rPr>
              <a:t>键</a:t>
            </a:r>
            <a:r>
              <a:rPr lang="zh-CN" altLang="en-US" sz="2400" dirty="0">
                <a:latin typeface="宋体" pitchFamily="2" charset="-122"/>
                <a:ea typeface="宋体" pitchFamily="2" charset="-122"/>
              </a:rPr>
              <a:t>，该行文本就变成了第</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级符号，如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）依次类推，需要创建</a:t>
            </a:r>
            <a:r>
              <a:rPr lang="en-US" altLang="zh-CN" sz="2400" dirty="0">
                <a:latin typeface="宋体" pitchFamily="2" charset="-122"/>
                <a:ea typeface="宋体" pitchFamily="2" charset="-122"/>
              </a:rPr>
              <a:t>N</a:t>
            </a:r>
            <a:r>
              <a:rPr lang="zh-CN" altLang="en-US" sz="2400" dirty="0">
                <a:latin typeface="宋体" pitchFamily="2" charset="-122"/>
                <a:ea typeface="宋体" pitchFamily="2" charset="-122"/>
              </a:rPr>
              <a:t>级列表，就按</a:t>
            </a:r>
            <a:r>
              <a:rPr lang="en-US" altLang="zh-CN" sz="2400" dirty="0">
                <a:latin typeface="宋体" pitchFamily="2" charset="-122"/>
                <a:ea typeface="宋体" pitchFamily="2" charset="-122"/>
              </a:rPr>
              <a:t>N-1</a:t>
            </a:r>
            <a:r>
              <a:rPr lang="zh-CN" altLang="en-US" sz="2400" dirty="0">
                <a:latin typeface="宋体" pitchFamily="2" charset="-122"/>
                <a:ea typeface="宋体" pitchFamily="2" charset="-122"/>
              </a:rPr>
              <a:t>次</a:t>
            </a:r>
            <a:r>
              <a:rPr lang="en-US" altLang="zh-CN" sz="2400" dirty="0">
                <a:latin typeface="宋体" pitchFamily="2" charset="-122"/>
                <a:ea typeface="宋体" pitchFamily="2" charset="-122"/>
              </a:rPr>
              <a:t>Tab</a:t>
            </a:r>
            <a:r>
              <a:rPr lang="zh-CN" altLang="en-US" sz="2400" dirty="0">
                <a:latin typeface="宋体" pitchFamily="2" charset="-122"/>
                <a:ea typeface="宋体" pitchFamily="2" charset="-122"/>
              </a:rPr>
              <a:t>键。读者可以按照该方法</a:t>
            </a:r>
            <a:r>
              <a:rPr lang="zh-CN" altLang="en-US" sz="2400" dirty="0" smtClean="0">
                <a:latin typeface="宋体" pitchFamily="2" charset="-122"/>
                <a:ea typeface="宋体" pitchFamily="2" charset="-122"/>
              </a:rPr>
              <a:t>尝试一下</a:t>
            </a:r>
            <a:r>
              <a:rPr lang="zh-CN" altLang="en-US" sz="2400" dirty="0">
                <a:latin typeface="宋体" pitchFamily="2" charset="-122"/>
                <a:ea typeface="宋体" pitchFamily="2" charset="-122"/>
              </a:rPr>
              <a:t>创建第“</a:t>
            </a:r>
            <a:r>
              <a:rPr lang="en-US" altLang="zh-CN" sz="2400" dirty="0">
                <a:latin typeface="宋体" pitchFamily="2" charset="-122"/>
                <a:ea typeface="宋体" pitchFamily="2" charset="-122"/>
              </a:rPr>
              <a:t>2.1”</a:t>
            </a:r>
            <a:r>
              <a:rPr lang="zh-CN" altLang="en-US" sz="2400" dirty="0">
                <a:latin typeface="宋体" pitchFamily="2" charset="-122"/>
                <a:ea typeface="宋体" pitchFamily="2" charset="-122"/>
              </a:rPr>
              <a:t>级列表。</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73580" y="4946407"/>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创建三级符号列表</a:t>
            </a:r>
            <a:endParaRPr lang="en-US" altLang="zh-CN" dirty="0" smtClean="0">
              <a:latin typeface="楷体" pitchFamily="49" charset="-122"/>
              <a:ea typeface="楷体" pitchFamily="49" charset="-122"/>
            </a:endParaRPr>
          </a:p>
        </p:txBody>
      </p:sp>
      <p:pic>
        <p:nvPicPr>
          <p:cNvPr id="8194" name="Picture 2" descr="C:\Users\Xixi\Desktop\PPT制作\中文版Office 2010基础与实训\image\Office (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5590" y="2755900"/>
            <a:ext cx="4367304"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93611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119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464452"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按照</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示的效果输入文本并创建多级符号。</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4927937" y="5315739"/>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多级符号列表效果</a:t>
            </a:r>
            <a:endParaRPr lang="en-US" altLang="zh-CN" dirty="0" smtClean="0">
              <a:latin typeface="楷体" pitchFamily="49" charset="-122"/>
              <a:ea typeface="楷体" pitchFamily="49" charset="-122"/>
            </a:endParaRPr>
          </a:p>
        </p:txBody>
      </p:sp>
      <p:pic>
        <p:nvPicPr>
          <p:cNvPr id="9218" name="Picture 2" descr="C:\Users\Xixi\Desktop\PPT制作\中文版Office 2010基础与实训\image\Office (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6400" y="2792835"/>
            <a:ext cx="3454400" cy="2522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87364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8" name="TextBox 7"/>
          <p:cNvSpPr txBox="1"/>
          <p:nvPr/>
        </p:nvSpPr>
        <p:spPr>
          <a:xfrm>
            <a:off x="1190847" y="1304301"/>
            <a:ext cx="9604153" cy="2308324"/>
          </a:xfrm>
          <a:prstGeom prst="rect">
            <a:avLst/>
          </a:prstGeom>
          <a:noFill/>
        </p:spPr>
        <p:txBody>
          <a:bodyPr wrap="square" rtlCol="0">
            <a:spAutoFit/>
          </a:bodyPr>
          <a:lstStyle/>
          <a:p>
            <a:pPr indent="627063">
              <a:lnSpc>
                <a:spcPct val="150000"/>
              </a:lnSpc>
            </a:pPr>
            <a:endParaRPr lang="en-US" altLang="zh-CN" sz="24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本</a:t>
            </a:r>
            <a:r>
              <a:rPr lang="zh-CN" altLang="en-US" sz="2400" dirty="0">
                <a:latin typeface="宋体" pitchFamily="2" charset="-122"/>
                <a:ea typeface="宋体" pitchFamily="2" charset="-122"/>
              </a:rPr>
              <a:t>任务将学习使用多种方法创建一个空白的新文档，并对其进行保存操作，然后关闭该文档。最后，使用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的 “打开”功能打开已经保存的文档，以掌握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最基本的文档操作。</a:t>
            </a:r>
          </a:p>
        </p:txBody>
      </p:sp>
      <p:sp>
        <p:nvSpPr>
          <p:cNvPr id="10" name="TextBox 9"/>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9800944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4.1 </a:t>
            </a:r>
            <a:r>
              <a:rPr lang="zh-CN" altLang="en-US" sz="2800" dirty="0">
                <a:solidFill>
                  <a:schemeClr val="bg1"/>
                </a:solidFill>
                <a:latin typeface="宋体" pitchFamily="2" charset="-122"/>
                <a:ea typeface="宋体" pitchFamily="2" charset="-122"/>
              </a:rPr>
              <a:t>创建表格</a:t>
            </a:r>
          </a:p>
        </p:txBody>
      </p:sp>
      <p:sp>
        <p:nvSpPr>
          <p:cNvPr id="9" name="TextBox 8"/>
          <p:cNvSpPr txBox="1"/>
          <p:nvPr/>
        </p:nvSpPr>
        <p:spPr>
          <a:xfrm>
            <a:off x="1092554" y="26864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4.2 </a:t>
            </a:r>
            <a:r>
              <a:rPr lang="zh-CN" altLang="en-US" sz="2800" dirty="0">
                <a:solidFill>
                  <a:schemeClr val="bg1"/>
                </a:solidFill>
                <a:latin typeface="宋体" pitchFamily="2" charset="-122"/>
                <a:ea typeface="宋体" pitchFamily="2" charset="-122"/>
              </a:rPr>
              <a:t>修改表格</a:t>
            </a:r>
          </a:p>
        </p:txBody>
      </p:sp>
      <p:sp>
        <p:nvSpPr>
          <p:cNvPr id="7" name="TextBox 6"/>
          <p:cNvSpPr txBox="1"/>
          <p:nvPr/>
        </p:nvSpPr>
        <p:spPr>
          <a:xfrm>
            <a:off x="1092554" y="3537321"/>
            <a:ext cx="53912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4.3 </a:t>
            </a:r>
            <a:r>
              <a:rPr lang="zh-CN" altLang="en-US" sz="2800" dirty="0">
                <a:solidFill>
                  <a:schemeClr val="bg1"/>
                </a:solidFill>
                <a:latin typeface="宋体" pitchFamily="2" charset="-122"/>
                <a:ea typeface="宋体" pitchFamily="2" charset="-122"/>
              </a:rPr>
              <a:t>表格和文本之间的转换</a:t>
            </a:r>
          </a:p>
        </p:txBody>
      </p:sp>
      <p:sp>
        <p:nvSpPr>
          <p:cNvPr id="8" name="TextBox 7"/>
          <p:cNvSpPr txBox="1"/>
          <p:nvPr/>
        </p:nvSpPr>
        <p:spPr>
          <a:xfrm>
            <a:off x="1092554" y="44136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4.4 </a:t>
            </a:r>
            <a:r>
              <a:rPr lang="zh-CN" altLang="en-US" sz="2800" dirty="0">
                <a:solidFill>
                  <a:schemeClr val="bg1"/>
                </a:solidFill>
                <a:latin typeface="宋体" pitchFamily="2" charset="-122"/>
                <a:ea typeface="宋体" pitchFamily="2" charset="-122"/>
              </a:rPr>
              <a:t>修饰表格</a:t>
            </a:r>
          </a:p>
        </p:txBody>
      </p:sp>
      <p:sp>
        <p:nvSpPr>
          <p:cNvPr id="10" name="TextBox 9"/>
          <p:cNvSpPr txBox="1"/>
          <p:nvPr/>
        </p:nvSpPr>
        <p:spPr>
          <a:xfrm>
            <a:off x="1092554" y="5264521"/>
            <a:ext cx="53912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4.5 </a:t>
            </a:r>
            <a:r>
              <a:rPr lang="zh-CN" altLang="en-US" sz="2800" dirty="0">
                <a:solidFill>
                  <a:schemeClr val="bg1"/>
                </a:solidFill>
                <a:latin typeface="宋体" pitchFamily="2" charset="-122"/>
                <a:ea typeface="宋体" pitchFamily="2" charset="-122"/>
              </a:rPr>
              <a:t>表格的排序与数值计算</a:t>
            </a:r>
          </a:p>
        </p:txBody>
      </p:sp>
    </p:spTree>
    <p:extLst>
      <p:ext uri="{BB962C8B-B14F-4D97-AF65-F5344CB8AC3E}">
        <p14:creationId xmlns:p14="http://schemas.microsoft.com/office/powerpoint/2010/main" val="245065884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掌握创建表格的方法。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掌握在表格中添加数据的操作方法。</a:t>
            </a: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4.1 </a:t>
            </a:r>
            <a:r>
              <a:rPr lang="zh-CN" altLang="en-US" sz="2800" dirty="0">
                <a:solidFill>
                  <a:schemeClr val="bg1"/>
                </a:solidFill>
                <a:latin typeface="宋体" pitchFamily="2" charset="-122"/>
                <a:ea typeface="宋体" pitchFamily="2" charset="-122"/>
              </a:rPr>
              <a:t>创建表格</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91875682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55020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用户可以使用 “插入表格 ”“绘制表格”或 “快速表格”选项创建一个空白的表格</a:t>
            </a:r>
            <a:r>
              <a:rPr lang="zh-CN" altLang="en-US" sz="2400" dirty="0" smtClean="0">
                <a:latin typeface="宋体" pitchFamily="2" charset="-122"/>
                <a:ea typeface="宋体" pitchFamily="2" charset="-122"/>
              </a:rPr>
              <a:t>，也</a:t>
            </a:r>
            <a:r>
              <a:rPr lang="zh-CN" altLang="en-US" sz="2400" dirty="0">
                <a:latin typeface="宋体" pitchFamily="2" charset="-122"/>
                <a:ea typeface="宋体" pitchFamily="2" charset="-122"/>
              </a:rPr>
              <a:t>可以使用 “文本转换成表格”选项创建一个基于已有数据设置行和列的表格，还可以</a:t>
            </a:r>
            <a:r>
              <a:rPr lang="zh-CN" altLang="en-US" sz="2400" dirty="0" smtClean="0">
                <a:latin typeface="宋体" pitchFamily="2" charset="-122"/>
                <a:ea typeface="宋体" pitchFamily="2" charset="-122"/>
              </a:rPr>
              <a:t>在</a:t>
            </a:r>
            <a:r>
              <a:rPr lang="en-US" altLang="zh-CN" sz="2400" dirty="0" smtClean="0">
                <a:latin typeface="宋体" pitchFamily="2" charset="-122"/>
                <a:ea typeface="宋体" pitchFamily="2" charset="-122"/>
              </a:rPr>
              <a:t>Word</a:t>
            </a:r>
            <a:r>
              <a:rPr lang="zh-CN" altLang="en-US" sz="2400" dirty="0">
                <a:latin typeface="宋体" pitchFamily="2" charset="-122"/>
                <a:ea typeface="宋体" pitchFamily="2" charset="-122"/>
              </a:rPr>
              <a:t>文档中插入 </a:t>
            </a:r>
            <a:r>
              <a:rPr lang="en-US" altLang="zh-CN" sz="2400" dirty="0">
                <a:latin typeface="宋体" pitchFamily="2" charset="-122"/>
                <a:ea typeface="宋体" pitchFamily="2" charset="-122"/>
              </a:rPr>
              <a:t>Excel</a:t>
            </a:r>
            <a:r>
              <a:rPr lang="zh-CN" altLang="en-US" sz="2400" dirty="0">
                <a:latin typeface="宋体" pitchFamily="2" charset="-122"/>
                <a:ea typeface="宋体" pitchFamily="2" charset="-122"/>
              </a:rPr>
              <a:t>表格</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本</a:t>
            </a:r>
            <a:r>
              <a:rPr lang="zh-CN" altLang="en-US" sz="2400" dirty="0">
                <a:latin typeface="宋体" pitchFamily="2" charset="-122"/>
                <a:ea typeface="宋体" pitchFamily="2" charset="-122"/>
              </a:rPr>
              <a:t>任务以创建一个 “物品登记表”为例来学习创建一个</a:t>
            </a:r>
            <a:r>
              <a:rPr lang="zh-CN" altLang="en-US" sz="2400" dirty="0" smtClean="0">
                <a:latin typeface="宋体" pitchFamily="2" charset="-122"/>
                <a:ea typeface="宋体" pitchFamily="2" charset="-122"/>
              </a:rPr>
              <a:t>空白表格</a:t>
            </a:r>
            <a:r>
              <a:rPr lang="zh-CN" altLang="en-US" sz="2400" dirty="0">
                <a:latin typeface="宋体" pitchFamily="2" charset="-122"/>
                <a:ea typeface="宋体" pitchFamily="2" charset="-122"/>
              </a:rPr>
              <a:t>的方法。</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322678" y="4550201"/>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需要创建的表格</a:t>
            </a:r>
            <a:endParaRPr lang="en-US" altLang="zh-CN" dirty="0" smtClean="0">
              <a:latin typeface="楷体" pitchFamily="49" charset="-122"/>
              <a:ea typeface="楷体" pitchFamily="49" charset="-122"/>
            </a:endParaRPr>
          </a:p>
        </p:txBody>
      </p:sp>
      <p:pic>
        <p:nvPicPr>
          <p:cNvPr id="10242" name="Picture 2" descr="C:\Users\Xixi\Desktop\PPT制作\中文版Office 2010基础与实训\image\Office (8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8590" y="2968045"/>
            <a:ext cx="4748671" cy="1582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30317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604152" cy="4437753"/>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表格通常用于存放数字、统计数据等，如时间表。使用表格组织的数据易于阅读，</a:t>
            </a:r>
            <a:r>
              <a:rPr lang="zh-CN" altLang="en-US" sz="2400" dirty="0" smtClean="0">
                <a:latin typeface="宋体" pitchFamily="2" charset="-122"/>
                <a:ea typeface="宋体" pitchFamily="2" charset="-122"/>
              </a:rPr>
              <a:t>便于</a:t>
            </a:r>
            <a:r>
              <a:rPr lang="zh-CN" altLang="en-US" sz="2400" dirty="0">
                <a:latin typeface="宋体" pitchFamily="2" charset="-122"/>
                <a:ea typeface="宋体" pitchFamily="2" charset="-122"/>
              </a:rPr>
              <a:t>处理。</a:t>
            </a:r>
          </a:p>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提供了以下创建表格的方法：</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）用单元格选择板直接创建表格。</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）使用“插入表格”选项创建表格。</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）使用“绘制表格”选项创建表格。</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）使用“文本转换成表格”选项创建表格。</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）使用“快速表格”选项创建表格</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252636322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44860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用单元格选择板直接创建</a:t>
            </a:r>
            <a:r>
              <a:rPr lang="zh-CN" altLang="en-US" sz="2400" dirty="0" smtClean="0">
                <a:solidFill>
                  <a:srgbClr val="FF0000"/>
                </a:solidFill>
                <a:latin typeface="宋体" pitchFamily="2" charset="-122"/>
                <a:ea typeface="宋体" pitchFamily="2" charset="-122"/>
              </a:rPr>
              <a:t>表格</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单击 “插入”选项卡中的 “表格”按钮，打开 “表格”下拉菜单，从单元格选择板</a:t>
            </a:r>
            <a:r>
              <a:rPr lang="zh-CN" altLang="en-US" sz="2400" dirty="0" smtClean="0">
                <a:latin typeface="宋体" pitchFamily="2" charset="-122"/>
                <a:ea typeface="宋体" pitchFamily="2" charset="-122"/>
              </a:rPr>
              <a:t>中直</a:t>
            </a:r>
            <a:r>
              <a:rPr lang="zh-CN" altLang="en-US" sz="2400" dirty="0">
                <a:latin typeface="宋体" pitchFamily="2" charset="-122"/>
                <a:ea typeface="宋体" pitchFamily="2" charset="-122"/>
              </a:rPr>
              <a:t>接创建表格，如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197264" y="5667801"/>
            <a:ext cx="3416321" cy="369332"/>
          </a:xfrm>
          <a:prstGeom prst="rect">
            <a:avLst/>
          </a:prstGeom>
          <a:noFill/>
        </p:spPr>
        <p:txBody>
          <a:bodyPr wrap="none" rtlCol="0">
            <a:spAutoFit/>
          </a:bodyPr>
          <a:lstStyle/>
          <a:p>
            <a:pPr algn="ctr"/>
            <a:r>
              <a:rPr lang="zh-CN" altLang="en-US" dirty="0">
                <a:latin typeface="楷体" pitchFamily="49" charset="-122"/>
                <a:ea typeface="楷体" pitchFamily="49" charset="-122"/>
              </a:rPr>
              <a:t>从单元格选择板中直接创建表格</a:t>
            </a:r>
            <a:endParaRPr lang="en-US" altLang="zh-CN" dirty="0" smtClean="0">
              <a:latin typeface="楷体" pitchFamily="49" charset="-122"/>
              <a:ea typeface="楷体" pitchFamily="49" charset="-122"/>
            </a:endParaRPr>
          </a:p>
        </p:txBody>
      </p:sp>
      <p:pic>
        <p:nvPicPr>
          <p:cNvPr id="11266" name="Picture 2" descr="C:\Users\Xixi\Desktop\PPT制作\中文版Office 2010基础与实训\image\Office (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2290" y="2284838"/>
            <a:ext cx="5406268" cy="3382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92042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55528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使用“插入表格”选项创建</a:t>
            </a:r>
            <a:r>
              <a:rPr lang="zh-CN" altLang="en-US" sz="2400" dirty="0" smtClean="0">
                <a:solidFill>
                  <a:srgbClr val="FF0000"/>
                </a:solidFill>
                <a:latin typeface="宋体" pitchFamily="2" charset="-122"/>
                <a:ea typeface="宋体" pitchFamily="2" charset="-122"/>
              </a:rPr>
              <a:t>表格</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）将插入点定位在需要创建表格的位置。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）单击“插入”选项卡中的“表格”按钮，</a:t>
            </a:r>
            <a:r>
              <a:rPr lang="zh-CN" altLang="en-US" sz="2400" dirty="0" smtClean="0">
                <a:latin typeface="宋体" pitchFamily="2" charset="-122"/>
                <a:ea typeface="宋体" pitchFamily="2" charset="-122"/>
              </a:rPr>
              <a:t>在弹</a:t>
            </a:r>
            <a:r>
              <a:rPr lang="zh-CN" altLang="en-US" sz="2400" dirty="0">
                <a:latin typeface="宋体" pitchFamily="2" charset="-122"/>
                <a:ea typeface="宋体" pitchFamily="2" charset="-122"/>
              </a:rPr>
              <a:t>出的下拉菜单中选择“插入表格”选项，打开如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示的“插入表格”对话框。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267714" y="5176448"/>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“插入表格”对话框</a:t>
            </a:r>
            <a:endParaRPr lang="en-US" altLang="zh-CN" dirty="0" smtClean="0">
              <a:latin typeface="楷体" pitchFamily="49" charset="-122"/>
              <a:ea typeface="楷体" pitchFamily="49" charset="-122"/>
            </a:endParaRPr>
          </a:p>
        </p:txBody>
      </p:sp>
      <p:pic>
        <p:nvPicPr>
          <p:cNvPr id="12290" name="Picture 2" descr="C:\Users\Xixi\Desktop\PPT制作\中文版Office 2010基础与实训\image\Office (8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5888" y="1937787"/>
            <a:ext cx="3325812" cy="3238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918760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9477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）在“表格尺寸”选项组中输入需要的行数</a:t>
            </a:r>
            <a:r>
              <a:rPr lang="zh-CN" altLang="en-US" sz="2400" dirty="0" smtClean="0">
                <a:latin typeface="宋体" pitchFamily="2" charset="-122"/>
                <a:ea typeface="宋体" pitchFamily="2" charset="-122"/>
              </a:rPr>
              <a:t>和列</a:t>
            </a:r>
            <a:r>
              <a:rPr lang="zh-CN" altLang="en-US" sz="2400" dirty="0">
                <a:latin typeface="宋体" pitchFamily="2" charset="-122"/>
                <a:ea typeface="宋体" pitchFamily="2" charset="-122"/>
              </a:rPr>
              <a:t>数，在“‘自动调整’操作”选项组中选择表格和</a:t>
            </a:r>
            <a:r>
              <a:rPr lang="zh-CN" altLang="en-US" sz="2400" dirty="0" smtClean="0">
                <a:latin typeface="宋体" pitchFamily="2" charset="-122"/>
                <a:ea typeface="宋体" pitchFamily="2" charset="-122"/>
              </a:rPr>
              <a:t>列的</a:t>
            </a:r>
            <a:r>
              <a:rPr lang="zh-CN" altLang="en-US" sz="2400" dirty="0">
                <a:latin typeface="宋体" pitchFamily="2" charset="-122"/>
                <a:ea typeface="宋体" pitchFamily="2" charset="-122"/>
              </a:rPr>
              <a:t>宽度。</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）如果以后还要生成相同大小的表格，</a:t>
            </a:r>
            <a:r>
              <a:rPr lang="zh-CN" altLang="en-US" sz="2400" dirty="0" smtClean="0">
                <a:latin typeface="宋体" pitchFamily="2" charset="-122"/>
                <a:ea typeface="宋体" pitchFamily="2" charset="-122"/>
              </a:rPr>
              <a:t>选中“</a:t>
            </a:r>
            <a:r>
              <a:rPr lang="zh-CN" altLang="en-US" sz="2400" dirty="0">
                <a:latin typeface="宋体" pitchFamily="2" charset="-122"/>
                <a:ea typeface="宋体" pitchFamily="2" charset="-122"/>
              </a:rPr>
              <a:t>为新表格记忆此尺寸”复选框。这样，下次再使用</a:t>
            </a:r>
            <a:r>
              <a:rPr lang="zh-CN" altLang="en-US" sz="2400" dirty="0" smtClean="0">
                <a:latin typeface="宋体" pitchFamily="2" charset="-122"/>
                <a:ea typeface="宋体" pitchFamily="2" charset="-122"/>
              </a:rPr>
              <a:t>这种</a:t>
            </a:r>
            <a:r>
              <a:rPr lang="zh-CN" altLang="en-US" sz="2400" dirty="0">
                <a:latin typeface="宋体" pitchFamily="2" charset="-122"/>
                <a:ea typeface="宋体" pitchFamily="2" charset="-122"/>
              </a:rPr>
              <a:t>方式创建表格时，对话框中的行数和列数会默认</a:t>
            </a:r>
            <a:r>
              <a:rPr lang="zh-CN" altLang="en-US" sz="2400" dirty="0" smtClean="0">
                <a:latin typeface="宋体" pitchFamily="2" charset="-122"/>
                <a:ea typeface="宋体" pitchFamily="2" charset="-122"/>
              </a:rPr>
              <a:t>为此</a:t>
            </a:r>
            <a:r>
              <a:rPr lang="zh-CN" altLang="en-US" sz="2400" dirty="0">
                <a:latin typeface="宋体" pitchFamily="2" charset="-122"/>
                <a:ea typeface="宋体" pitchFamily="2" charset="-122"/>
              </a:rPr>
              <a:t>数值</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17767158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5552853" cy="1754326"/>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）设置行数和列数分别为</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，单击“确定”按钮，在文档插入点处即可生成</a:t>
            </a:r>
            <a:r>
              <a:rPr lang="zh-CN" altLang="en-US" sz="2400" dirty="0" smtClean="0">
                <a:latin typeface="宋体" pitchFamily="2" charset="-122"/>
                <a:ea typeface="宋体" pitchFamily="2" charset="-122"/>
              </a:rPr>
              <a:t>相应</a:t>
            </a:r>
            <a:r>
              <a:rPr lang="zh-CN" altLang="en-US" sz="2400" dirty="0">
                <a:latin typeface="宋体" pitchFamily="2" charset="-122"/>
                <a:ea typeface="宋体" pitchFamily="2" charset="-122"/>
              </a:rPr>
              <a:t>形式的表格，如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426199" y="4977125"/>
            <a:ext cx="1915909"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 </a:t>
            </a:r>
            <a:r>
              <a:rPr lang="en-US" altLang="zh-CN" dirty="0">
                <a:latin typeface="楷体" pitchFamily="49" charset="-122"/>
                <a:ea typeface="楷体" pitchFamily="49" charset="-122"/>
              </a:rPr>
              <a:t>7×8</a:t>
            </a:r>
            <a:r>
              <a:rPr lang="zh-CN" altLang="en-US" dirty="0">
                <a:latin typeface="楷体" pitchFamily="49" charset="-122"/>
                <a:ea typeface="楷体" pitchFamily="49" charset="-122"/>
              </a:rPr>
              <a:t>的表格</a:t>
            </a:r>
            <a:endParaRPr lang="en-US" altLang="zh-CN" dirty="0" smtClean="0">
              <a:latin typeface="楷体" pitchFamily="49" charset="-122"/>
              <a:ea typeface="楷体" pitchFamily="49" charset="-122"/>
            </a:endParaRPr>
          </a:p>
        </p:txBody>
      </p:sp>
      <p:pic>
        <p:nvPicPr>
          <p:cNvPr id="13314" name="Picture 2" descr="C:\Users\Xixi\Desktop\PPT制作\中文版Office 2010基础与实训\image\Office (8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2095500"/>
            <a:ext cx="5052309" cy="288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59715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掌握选定表格中的单元格、行或列的方法。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熟悉插入或删除单元格、行或列的操作方法。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掌握拆分与合并单元格的方法。</a:t>
            </a: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4.2 </a:t>
            </a:r>
            <a:r>
              <a:rPr lang="zh-CN" altLang="en-US" sz="2800" dirty="0">
                <a:solidFill>
                  <a:schemeClr val="bg1"/>
                </a:solidFill>
                <a:latin typeface="宋体" pitchFamily="2" charset="-122"/>
                <a:ea typeface="宋体" pitchFamily="2" charset="-122"/>
              </a:rPr>
              <a:t>修改表格</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60388179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129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95152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用户初次创建的表格常常需要修改才能完全符合要求，或者由于实际情况的变更，</a:t>
            </a:r>
            <a:r>
              <a:rPr lang="zh-CN" altLang="en-US" sz="2400" dirty="0" smtClean="0">
                <a:latin typeface="宋体" pitchFamily="2" charset="-122"/>
                <a:ea typeface="宋体" pitchFamily="2" charset="-122"/>
              </a:rPr>
              <a:t>表格</a:t>
            </a:r>
            <a:r>
              <a:rPr lang="zh-CN" altLang="en-US" sz="2400" dirty="0">
                <a:latin typeface="宋体" pitchFamily="2" charset="-122"/>
                <a:ea typeface="宋体" pitchFamily="2" charset="-122"/>
              </a:rPr>
              <a:t>需要相应地进行一些调整，如增加、删除行、列或单元格，或合并、拆分单元格等。</a:t>
            </a:r>
          </a:p>
          <a:p>
            <a:pPr indent="627063">
              <a:lnSpc>
                <a:spcPct val="150000"/>
              </a:lnSpc>
            </a:pPr>
            <a:r>
              <a:rPr lang="zh-CN" altLang="en-US" sz="2400" dirty="0">
                <a:latin typeface="宋体" pitchFamily="2" charset="-122"/>
                <a:ea typeface="宋体" pitchFamily="2" charset="-122"/>
              </a:rPr>
              <a:t>下面以任务</a:t>
            </a:r>
            <a:r>
              <a:rPr lang="en-US" altLang="zh-CN" sz="2400" dirty="0">
                <a:latin typeface="宋体" pitchFamily="2" charset="-122"/>
                <a:ea typeface="宋体" pitchFamily="2" charset="-122"/>
              </a:rPr>
              <a:t>4.1</a:t>
            </a:r>
            <a:r>
              <a:rPr lang="zh-CN" altLang="en-US" sz="2400" dirty="0">
                <a:latin typeface="宋体" pitchFamily="2" charset="-122"/>
                <a:ea typeface="宋体" pitchFamily="2" charset="-122"/>
              </a:rPr>
              <a:t>制作的表格为例，来学习增加与删除行、列和单元格，以及合并与</a:t>
            </a:r>
            <a:r>
              <a:rPr lang="zh-CN" altLang="en-US" sz="2400" dirty="0" smtClean="0">
                <a:latin typeface="宋体" pitchFamily="2" charset="-122"/>
                <a:ea typeface="宋体" pitchFamily="2" charset="-122"/>
              </a:rPr>
              <a:t>拆分</a:t>
            </a:r>
            <a:r>
              <a:rPr lang="zh-CN" altLang="en-US" sz="2400" dirty="0">
                <a:latin typeface="宋体" pitchFamily="2" charset="-122"/>
                <a:ea typeface="宋体" pitchFamily="2" charset="-122"/>
              </a:rPr>
              <a:t>单元格的操作方法。</a:t>
            </a:r>
          </a:p>
          <a:p>
            <a:pPr indent="627063">
              <a:lnSpc>
                <a:spcPct val="150000"/>
              </a:lnSpc>
            </a:pPr>
            <a:r>
              <a:rPr lang="zh-CN" altLang="en-US" sz="2400" dirty="0">
                <a:latin typeface="宋体" pitchFamily="2" charset="-122"/>
                <a:ea typeface="宋体" pitchFamily="2" charset="-122"/>
              </a:rPr>
              <a:t>有的时候还需要将一个表格拆分成两个或者多个表格，本任务的学习内容涉及表格</a:t>
            </a:r>
            <a:r>
              <a:rPr lang="zh-CN" altLang="en-US" sz="2400" dirty="0" smtClean="0">
                <a:latin typeface="宋体" pitchFamily="2" charset="-122"/>
                <a:ea typeface="宋体" pitchFamily="2" charset="-122"/>
              </a:rPr>
              <a:t>的拆分</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0522529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8" name="TextBox 7"/>
          <p:cNvSpPr txBox="1"/>
          <p:nvPr/>
        </p:nvSpPr>
        <p:spPr>
          <a:xfrm>
            <a:off x="1190847" y="1304301"/>
            <a:ext cx="9604153" cy="5078313"/>
          </a:xfrm>
          <a:prstGeom prst="rect">
            <a:avLst/>
          </a:prstGeom>
          <a:noFill/>
        </p:spPr>
        <p:txBody>
          <a:bodyPr wrap="square" rtlCol="0">
            <a:spAutoFit/>
          </a:bodyPr>
          <a:lstStyle/>
          <a:p>
            <a:pPr indent="627063">
              <a:lnSpc>
                <a:spcPct val="150000"/>
              </a:lnSpc>
            </a:pPr>
            <a:endParaRPr lang="en-US" altLang="zh-CN" sz="24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每次</a:t>
            </a:r>
            <a:r>
              <a:rPr lang="zh-CN" altLang="en-US" sz="2400" dirty="0">
                <a:latin typeface="宋体" pitchFamily="2" charset="-122"/>
                <a:ea typeface="宋体" pitchFamily="2" charset="-122"/>
              </a:rPr>
              <a:t>启动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时，系统将给用户自动创建一个名为 “文档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的空白文档</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实际应用中，常用到的不是默认设置，如学校办公室经常上传、下达文件，每次</a:t>
            </a:r>
            <a:r>
              <a:rPr lang="zh-CN" altLang="en-US" sz="2400" dirty="0" smtClean="0">
                <a:latin typeface="宋体" pitchFamily="2" charset="-122"/>
                <a:ea typeface="宋体" pitchFamily="2" charset="-122"/>
              </a:rPr>
              <a:t>将文件</a:t>
            </a:r>
            <a:r>
              <a:rPr lang="zh-CN" altLang="en-US" sz="2400" dirty="0">
                <a:latin typeface="宋体" pitchFamily="2" charset="-122"/>
                <a:ea typeface="宋体" pitchFamily="2" charset="-122"/>
              </a:rPr>
              <a:t>内容录完以后，都要进行字体、字号、纸型等多项设置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文档编辑完成后，还需要进行保存操作，才能保证用户对文档的编辑被系统记录</a:t>
            </a:r>
            <a:r>
              <a:rPr lang="zh-CN" altLang="en-US" sz="2400" dirty="0" smtClean="0">
                <a:latin typeface="宋体" pitchFamily="2" charset="-122"/>
                <a:ea typeface="宋体" pitchFamily="2" charset="-122"/>
              </a:rPr>
              <a:t>下来</a:t>
            </a:r>
            <a:r>
              <a:rPr lang="zh-CN" altLang="en-US" sz="2400" dirty="0">
                <a:latin typeface="宋体" pitchFamily="2" charset="-122"/>
                <a:ea typeface="宋体" pitchFamily="2" charset="-122"/>
              </a:rPr>
              <a:t>，以便日后浏览或进一步编辑</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编辑、保存等工作完成后，可以关闭文档。</a:t>
            </a:r>
          </a:p>
        </p:txBody>
      </p:sp>
      <p:sp>
        <p:nvSpPr>
          <p:cNvPr id="5" name="TextBox 4"/>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330025621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1685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表格创建完成后，单击表格将出现“表格工具”，其中包含“设计”和“布局”两个选项卡，使用这两个选项卡可以对表格进行编辑操作，如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pic>
        <p:nvPicPr>
          <p:cNvPr id="14338" name="Picture 2" descr="C:\Users\Xixi\Desktop\PPT制作\中文版Office 2010基础与实训\image\Office (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5225" y="2438400"/>
            <a:ext cx="5646347" cy="21082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311070" y="4608825"/>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“设计”和“布局”选项卡</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33639788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168552"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在表格中增加、删除行、列和单元格</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）在表格上方插入一个空行。如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237102" y="5296096"/>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选择快捷菜单中的选项</a:t>
            </a:r>
            <a:endParaRPr lang="en-US" altLang="zh-CN" dirty="0" smtClean="0">
              <a:latin typeface="楷体" pitchFamily="49" charset="-122"/>
              <a:ea typeface="楷体" pitchFamily="49" charset="-122"/>
            </a:endParaRPr>
          </a:p>
        </p:txBody>
      </p:sp>
      <p:pic>
        <p:nvPicPr>
          <p:cNvPr id="15362" name="Picture 2" descr="C:\Users\Xixi\Desktop\PPT制作\中文版Office 2010基础与实训\image\Office (8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4068" y="2132159"/>
            <a:ext cx="4839058" cy="3138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58338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1685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插入一行的效果如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5082689" y="4926764"/>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插入一行的效果</a:t>
            </a:r>
            <a:endParaRPr lang="en-US" altLang="zh-CN" dirty="0" smtClean="0">
              <a:latin typeface="楷体" pitchFamily="49" charset="-122"/>
              <a:ea typeface="楷体" pitchFamily="49" charset="-122"/>
            </a:endParaRPr>
          </a:p>
        </p:txBody>
      </p:sp>
      <p:pic>
        <p:nvPicPr>
          <p:cNvPr id="16386" name="Picture 2" descr="C:\Users\Xixi\Desktop\PPT制作\中文版Office 2010基础与实训\image\Office (8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7350" y="2692400"/>
            <a:ext cx="6111172" cy="2208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83144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1685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）删除行、列或单元格。在表格中选中要删除的行、列或单元格，单击“删除”</a:t>
            </a:r>
            <a:r>
              <a:rPr lang="zh-CN" altLang="en-US" sz="2400" dirty="0" smtClean="0">
                <a:latin typeface="宋体" pitchFamily="2" charset="-122"/>
                <a:ea typeface="宋体" pitchFamily="2" charset="-122"/>
              </a:rPr>
              <a:t>按钮</a:t>
            </a:r>
            <a:r>
              <a:rPr lang="zh-CN" altLang="en-US" sz="2400" dirty="0">
                <a:latin typeface="宋体" pitchFamily="2" charset="-122"/>
                <a:ea typeface="宋体" pitchFamily="2" charset="-122"/>
              </a:rPr>
              <a:t>，在弹出的下拉菜单中可以根据删除内容的不同选择相关的删除选项，如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6775437" y="5296096"/>
            <a:ext cx="341632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选择“删除”下拉菜单中的选项</a:t>
            </a:r>
            <a:endParaRPr lang="en-US" altLang="zh-CN" dirty="0" smtClean="0">
              <a:latin typeface="楷体" pitchFamily="49" charset="-122"/>
              <a:ea typeface="楷体" pitchFamily="49" charset="-122"/>
            </a:endParaRPr>
          </a:p>
        </p:txBody>
      </p:sp>
      <p:pic>
        <p:nvPicPr>
          <p:cNvPr id="17410" name="Picture 2" descr="C:\Users\Xixi\Desktop\PPT制作\中文版Office 2010基础与实训\image\Office (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5764" y="2159165"/>
            <a:ext cx="5015666" cy="3136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98096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114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合并和拆分</a:t>
            </a:r>
            <a:r>
              <a:rPr lang="zh-CN" altLang="en-US" sz="2400" dirty="0" smtClean="0">
                <a:solidFill>
                  <a:srgbClr val="FF0000"/>
                </a:solidFill>
                <a:latin typeface="宋体" pitchFamily="2" charset="-122"/>
                <a:ea typeface="宋体" pitchFamily="2" charset="-122"/>
              </a:rPr>
              <a:t>单元格</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）选中要合并的单元格。</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）单击鼠标右键，在弹出的快捷菜单中选择“合并单元格”选项，如图</a:t>
            </a:r>
            <a:r>
              <a:rPr lang="en-US" altLang="zh-CN" sz="2400" dirty="0">
                <a:latin typeface="宋体" pitchFamily="2" charset="-122"/>
                <a:ea typeface="宋体" pitchFamily="2" charset="-122"/>
              </a:rPr>
              <a:t>4—9</a:t>
            </a:r>
            <a:r>
              <a:rPr lang="zh-CN" altLang="en-US" sz="2400" dirty="0">
                <a:latin typeface="宋体" pitchFamily="2" charset="-122"/>
                <a:ea typeface="宋体" pitchFamily="2" charset="-122"/>
              </a:rPr>
              <a:t>所示</a:t>
            </a:r>
            <a:r>
              <a:rPr lang="zh-CN" altLang="en-US" sz="2400" dirty="0" smtClean="0">
                <a:latin typeface="宋体" pitchFamily="2" charset="-122"/>
                <a:ea typeface="宋体" pitchFamily="2" charset="-122"/>
              </a:rPr>
              <a:t>。或</a:t>
            </a:r>
            <a:r>
              <a:rPr lang="zh-CN" altLang="en-US" sz="2400" dirty="0">
                <a:latin typeface="宋体" pitchFamily="2" charset="-122"/>
                <a:ea typeface="宋体" pitchFamily="2" charset="-122"/>
              </a:rPr>
              <a:t>在“布局”选项卡的“合并”组中单击“合并单元格”按钮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121686" y="5296096"/>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选择“合并单元格”选项</a:t>
            </a:r>
            <a:endParaRPr lang="en-US" altLang="zh-CN" dirty="0" smtClean="0">
              <a:latin typeface="楷体" pitchFamily="49" charset="-122"/>
              <a:ea typeface="楷体" pitchFamily="49" charset="-122"/>
            </a:endParaRPr>
          </a:p>
        </p:txBody>
      </p:sp>
      <p:pic>
        <p:nvPicPr>
          <p:cNvPr id="18434" name="Picture 2" descr="C:\Users\Xixi\Desktop\PPT制作\中文版Office 2010基础与实训\image\Office (9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13472" y="2496783"/>
            <a:ext cx="4140250" cy="2799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259687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11452"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合并单元格的效果如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5500404" y="4859338"/>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合并单元格</a:t>
            </a:r>
            <a:endParaRPr lang="en-US" altLang="zh-CN" dirty="0" smtClean="0">
              <a:latin typeface="楷体" pitchFamily="49" charset="-122"/>
              <a:ea typeface="楷体" pitchFamily="49" charset="-122"/>
            </a:endParaRPr>
          </a:p>
        </p:txBody>
      </p:sp>
      <p:pic>
        <p:nvPicPr>
          <p:cNvPr id="19458" name="Picture 2" descr="C:\Users\Xixi\Desktop\PPT制作\中文版Office 2010基础与实训\image\Office (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1038" y="2709320"/>
            <a:ext cx="5897562" cy="2150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880834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11452" cy="277576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选中</a:t>
            </a:r>
            <a:r>
              <a:rPr lang="zh-CN" altLang="en-US" sz="2400" dirty="0">
                <a:latin typeface="宋体" pitchFamily="2" charset="-122"/>
                <a:ea typeface="宋体" pitchFamily="2" charset="-122"/>
              </a:rPr>
              <a:t>上</a:t>
            </a:r>
            <a:r>
              <a:rPr lang="zh-CN" altLang="en-US" sz="2400" dirty="0" smtClean="0">
                <a:latin typeface="宋体" pitchFamily="2" charset="-122"/>
                <a:ea typeface="宋体" pitchFamily="2" charset="-122"/>
              </a:rPr>
              <a:t>图中</a:t>
            </a:r>
            <a:r>
              <a:rPr lang="zh-CN" altLang="en-US" sz="2400" dirty="0">
                <a:latin typeface="宋体" pitchFamily="2" charset="-122"/>
                <a:ea typeface="宋体" pitchFamily="2" charset="-122"/>
              </a:rPr>
              <a:t>合并后的单元格，单击鼠标右键，在弹出的快捷菜单中选择</a:t>
            </a:r>
            <a:r>
              <a:rPr lang="zh-CN" altLang="en-US" sz="2400" dirty="0" smtClean="0">
                <a:latin typeface="宋体" pitchFamily="2" charset="-122"/>
                <a:ea typeface="宋体" pitchFamily="2" charset="-122"/>
              </a:rPr>
              <a:t>“拆分单元格”</a:t>
            </a:r>
            <a:r>
              <a:rPr lang="zh-CN" altLang="en-US" sz="2400" dirty="0">
                <a:latin typeface="宋体" pitchFamily="2" charset="-122"/>
                <a:ea typeface="宋体" pitchFamily="2" charset="-122"/>
              </a:rPr>
              <a:t>选项，弹出“拆分单元格”对话框，如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6997069" y="4713547"/>
            <a:ext cx="272382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“拆分单元格”对话框图</a:t>
            </a:r>
            <a:endParaRPr lang="en-US" altLang="zh-CN" dirty="0" smtClean="0">
              <a:latin typeface="楷体" pitchFamily="49" charset="-122"/>
              <a:ea typeface="楷体" pitchFamily="49" charset="-122"/>
            </a:endParaRPr>
          </a:p>
        </p:txBody>
      </p:sp>
      <p:pic>
        <p:nvPicPr>
          <p:cNvPr id="20482" name="Picture 2" descr="C:\Users\Xixi\Desktop\PPT制作\中文版Office 2010基础与实训\image\Office (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0563" y="2639630"/>
            <a:ext cx="2636837" cy="2073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724404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114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在“列数”和“行数”</a:t>
            </a:r>
            <a:r>
              <a:rPr lang="zh-CN" altLang="en-US" sz="2400" dirty="0" smtClean="0">
                <a:latin typeface="宋体" pitchFamily="2" charset="-122"/>
                <a:ea typeface="宋体" pitchFamily="2" charset="-122"/>
              </a:rPr>
              <a:t>文本框</a:t>
            </a:r>
            <a:r>
              <a:rPr lang="zh-CN" altLang="en-US" sz="2400" dirty="0">
                <a:latin typeface="宋体" pitchFamily="2" charset="-122"/>
                <a:ea typeface="宋体" pitchFamily="2" charset="-122"/>
              </a:rPr>
              <a:t>中输入所需要的列数和行数后，单击“确定”按钮即可</a:t>
            </a:r>
            <a:r>
              <a:rPr lang="zh-CN" altLang="en-US" sz="2400" dirty="0" smtClean="0">
                <a:latin typeface="宋体" pitchFamily="2" charset="-122"/>
                <a:ea typeface="宋体" pitchFamily="2" charset="-122"/>
              </a:rPr>
              <a:t>。将</a:t>
            </a:r>
            <a:r>
              <a:rPr lang="zh-CN" altLang="en-US" sz="2400" dirty="0">
                <a:latin typeface="宋体" pitchFamily="2" charset="-122"/>
                <a:ea typeface="宋体" pitchFamily="2" charset="-122"/>
              </a:rPr>
              <a:t>选中的单元格拆分成</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列的效果如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701971" y="4585928"/>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将单元格拆分成 </a:t>
            </a:r>
            <a:r>
              <a:rPr lang="en-US" altLang="zh-CN" dirty="0">
                <a:latin typeface="楷体" pitchFamily="49" charset="-122"/>
                <a:ea typeface="楷体" pitchFamily="49" charset="-122"/>
              </a:rPr>
              <a:t>4</a:t>
            </a:r>
            <a:r>
              <a:rPr lang="zh-CN" altLang="en-US" dirty="0">
                <a:latin typeface="楷体" pitchFamily="49" charset="-122"/>
                <a:ea typeface="楷体" pitchFamily="49" charset="-122"/>
              </a:rPr>
              <a:t>列</a:t>
            </a:r>
            <a:endParaRPr lang="en-US" altLang="zh-CN" dirty="0" smtClean="0">
              <a:latin typeface="楷体" pitchFamily="49" charset="-122"/>
              <a:ea typeface="楷体" pitchFamily="49" charset="-122"/>
            </a:endParaRPr>
          </a:p>
        </p:txBody>
      </p:sp>
      <p:pic>
        <p:nvPicPr>
          <p:cNvPr id="9" name="Picture 3" descr="C:\Users\Xixi\Desktop\PPT制作\中文版Office 2010基础与实训\image\Office (9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7124" y="2720036"/>
            <a:ext cx="5251855" cy="1864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22059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拆分</a:t>
            </a:r>
            <a:r>
              <a:rPr lang="zh-CN" altLang="en-US" sz="2400" dirty="0" smtClean="0">
                <a:solidFill>
                  <a:srgbClr val="FF0000"/>
                </a:solidFill>
                <a:latin typeface="宋体" pitchFamily="2" charset="-122"/>
                <a:ea typeface="宋体" pitchFamily="2" charset="-122"/>
              </a:rPr>
              <a:t>表格</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）选中拆分后将成为第二个表格首行的一行，如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）单击“布局”选项卡“合并”组中的“拆分表格”按钮即可，拆分后的表格如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8036522" y="5779341"/>
            <a:ext cx="1800494"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拆分后的表格</a:t>
            </a:r>
            <a:endParaRPr lang="en-US" altLang="zh-CN" dirty="0" smtClean="0">
              <a:latin typeface="楷体" pitchFamily="49" charset="-122"/>
              <a:ea typeface="楷体" pitchFamily="49" charset="-122"/>
            </a:endParaRPr>
          </a:p>
        </p:txBody>
      </p:sp>
      <p:pic>
        <p:nvPicPr>
          <p:cNvPr id="21506" name="Picture 2" descr="C:\Users\Xixi\Desktop\PPT制作\中文版Office 2010基础与实训\image\Office (9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9041" y="1672653"/>
            <a:ext cx="5235456" cy="1624079"/>
          </a:xfrm>
          <a:prstGeom prst="rect">
            <a:avLst/>
          </a:prstGeom>
          <a:noFill/>
          <a:extLst>
            <a:ext uri="{909E8E84-426E-40DD-AFC4-6F175D3DCCD1}">
              <a14:hiddenFill xmlns:a14="http://schemas.microsoft.com/office/drawing/2010/main">
                <a:solidFill>
                  <a:srgbClr val="FFFFFF"/>
                </a:solidFill>
              </a14:hiddenFill>
            </a:ext>
          </a:extLst>
        </p:spPr>
      </p:pic>
      <p:pic>
        <p:nvPicPr>
          <p:cNvPr id="21507" name="Picture 3" descr="C:\Users\Xixi\Desktop\PPT制作\中文版Office 2010基础与实训\image\Office (9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9040" y="3975745"/>
            <a:ext cx="5235455" cy="18161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382770" y="3296732"/>
            <a:ext cx="1107997"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选中行</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213965323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139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本巩固练习将继续任务</a:t>
            </a:r>
            <a:r>
              <a:rPr lang="en-US" altLang="zh-CN" sz="2400" dirty="0">
                <a:latin typeface="宋体" pitchFamily="2" charset="-122"/>
                <a:ea typeface="宋体" pitchFamily="2" charset="-122"/>
              </a:rPr>
              <a:t>4.1</a:t>
            </a:r>
            <a:r>
              <a:rPr lang="zh-CN" altLang="en-US" sz="2400" dirty="0">
                <a:latin typeface="宋体" pitchFamily="2" charset="-122"/>
                <a:ea typeface="宋体" pitchFamily="2" charset="-122"/>
              </a:rPr>
              <a:t>中的巩固练习。</a:t>
            </a:r>
          </a:p>
          <a:p>
            <a:pPr indent="627063">
              <a:lnSpc>
                <a:spcPct val="150000"/>
              </a:lnSpc>
            </a:pPr>
            <a:r>
              <a:rPr lang="zh-CN" altLang="en-US" sz="2400" dirty="0" smtClean="0">
                <a:latin typeface="宋体" pitchFamily="2" charset="-122"/>
                <a:ea typeface="宋体" pitchFamily="2" charset="-122"/>
              </a:rPr>
              <a:t>制作</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示的空白表格。</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82771" y="4776041"/>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空白表格</a:t>
            </a:r>
            <a:endParaRPr lang="en-US" altLang="zh-CN" dirty="0" smtClean="0">
              <a:latin typeface="楷体" pitchFamily="49" charset="-122"/>
              <a:ea typeface="楷体" pitchFamily="49" charset="-122"/>
            </a:endParaRPr>
          </a:p>
        </p:txBody>
      </p:sp>
      <p:pic>
        <p:nvPicPr>
          <p:cNvPr id="22530" name="Picture 2" descr="C:\Users\Xixi\Desktop\PPT制作\中文版Office 2010基础与实训\image\Office (9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63547" y="2624932"/>
            <a:ext cx="5346444" cy="2124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489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7" y="1987921"/>
            <a:ext cx="95025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创建新</a:t>
            </a:r>
            <a:r>
              <a:rPr lang="zh-CN" altLang="en-US" sz="2400" dirty="0" smtClean="0">
                <a:solidFill>
                  <a:srgbClr val="FF0000"/>
                </a:solidFill>
                <a:latin typeface="宋体" pitchFamily="2" charset="-122"/>
                <a:ea typeface="宋体" pitchFamily="2" charset="-122"/>
              </a:rPr>
              <a:t>文档</a:t>
            </a:r>
            <a:endParaRPr lang="en-US" altLang="zh-CN" sz="2400" dirty="0" smtClean="0">
              <a:solidFill>
                <a:srgbClr val="FF0000"/>
              </a:solidFill>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Word</a:t>
            </a:r>
            <a:r>
              <a:rPr lang="zh-CN" altLang="en-US" sz="2400" dirty="0">
                <a:latin typeface="宋体" pitchFamily="2" charset="-122"/>
                <a:ea typeface="宋体" pitchFamily="2" charset="-122"/>
              </a:rPr>
              <a:t>把新文档的创建视为默认操作，用户启动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程序后，系统会自动创建</a:t>
            </a:r>
          </a:p>
          <a:p>
            <a:pPr indent="627063">
              <a:lnSpc>
                <a:spcPct val="150000"/>
              </a:lnSpc>
            </a:pPr>
            <a:r>
              <a:rPr lang="zh-CN" altLang="en-US" sz="2400" dirty="0">
                <a:latin typeface="宋体" pitchFamily="2" charset="-122"/>
                <a:ea typeface="宋体" pitchFamily="2" charset="-122"/>
              </a:rPr>
              <a:t>一个名为“文档</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的空白文档。</a:t>
            </a:r>
          </a:p>
          <a:p>
            <a:pPr indent="627063">
              <a:lnSpc>
                <a:spcPct val="150000"/>
              </a:lnSpc>
            </a:pPr>
            <a:r>
              <a:rPr lang="zh-CN" altLang="en-US" sz="2400" dirty="0">
                <a:latin typeface="宋体" pitchFamily="2" charset="-122"/>
                <a:ea typeface="宋体" pitchFamily="2" charset="-122"/>
              </a:rPr>
              <a:t>在已经启动了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的情况下，还有 </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种方法来创建新的文档。</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Tree>
    <p:extLst>
      <p:ext uri="{BB962C8B-B14F-4D97-AF65-F5344CB8AC3E}">
        <p14:creationId xmlns:p14="http://schemas.microsoft.com/office/powerpoint/2010/main" val="139635283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掌握将表格转换成文本的操作方法。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掌握将文本转换成表格的操作方法。</a:t>
            </a:r>
          </a:p>
        </p:txBody>
      </p:sp>
      <p:sp>
        <p:nvSpPr>
          <p:cNvPr id="9" name="TextBox 8"/>
          <p:cNvSpPr txBox="1"/>
          <p:nvPr/>
        </p:nvSpPr>
        <p:spPr>
          <a:xfrm>
            <a:off x="1092554" y="1410442"/>
            <a:ext cx="53912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4.3 </a:t>
            </a:r>
            <a:r>
              <a:rPr lang="zh-CN" altLang="en-US" sz="2800" dirty="0">
                <a:solidFill>
                  <a:schemeClr val="bg1"/>
                </a:solidFill>
                <a:latin typeface="宋体" pitchFamily="2" charset="-122"/>
                <a:ea typeface="宋体" pitchFamily="2" charset="-122"/>
              </a:rPr>
              <a:t>表格和文本之间的转换</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56941074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95152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中，允许在文本和表格之间进行互相转换，这个功能大大加快了用户</a:t>
            </a:r>
            <a:r>
              <a:rPr lang="zh-CN" altLang="en-US" sz="2400" dirty="0" smtClean="0">
                <a:latin typeface="宋体" pitchFamily="2" charset="-122"/>
                <a:ea typeface="宋体" pitchFamily="2" charset="-122"/>
              </a:rPr>
              <a:t>的制表</a:t>
            </a:r>
            <a:r>
              <a:rPr lang="zh-CN" altLang="en-US" sz="2400" dirty="0">
                <a:latin typeface="宋体" pitchFamily="2" charset="-122"/>
                <a:ea typeface="宋体" pitchFamily="2" charset="-122"/>
              </a:rPr>
              <a:t>速度。</a:t>
            </a:r>
          </a:p>
          <a:p>
            <a:pPr indent="627063">
              <a:lnSpc>
                <a:spcPct val="150000"/>
              </a:lnSpc>
            </a:pPr>
            <a:r>
              <a:rPr lang="zh-CN" altLang="en-US" sz="2400" dirty="0">
                <a:latin typeface="宋体" pitchFamily="2" charset="-122"/>
                <a:ea typeface="宋体" pitchFamily="2" charset="-122"/>
              </a:rPr>
              <a:t>本任务以“物品登记表”为例来学习文本和表格的相互转换方法。</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00110125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6422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将文本转换为表格的时候，需要使用逗号、制表符或其他分隔符标记出新的列开始</a:t>
            </a:r>
            <a:r>
              <a:rPr lang="zh-CN" altLang="en-US" sz="2400" dirty="0" smtClean="0">
                <a:latin typeface="宋体" pitchFamily="2" charset="-122"/>
                <a:ea typeface="宋体" pitchFamily="2" charset="-122"/>
              </a:rPr>
              <a:t>的位置</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会自动识别这些分隔符号，并确定它们所在的列。</a:t>
            </a:r>
          </a:p>
          <a:p>
            <a:pPr indent="627063">
              <a:lnSpc>
                <a:spcPct val="150000"/>
              </a:lnSpc>
            </a:pPr>
            <a:r>
              <a:rPr lang="zh-CN" altLang="en-US" sz="2400" dirty="0">
                <a:latin typeface="宋体" pitchFamily="2" charset="-122"/>
                <a:ea typeface="宋体" pitchFamily="2" charset="-122"/>
              </a:rPr>
              <a:t>将表格转换为文本的时候，单击“转换为文本”按钮即可，非常简单、快捷。</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4283091065"/>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将表格转换为</a:t>
            </a:r>
            <a:r>
              <a:rPr lang="zh-CN" altLang="en-US" sz="2400" dirty="0" smtClean="0">
                <a:solidFill>
                  <a:srgbClr val="FF0000"/>
                </a:solidFill>
                <a:latin typeface="宋体" pitchFamily="2" charset="-122"/>
                <a:ea typeface="宋体" pitchFamily="2" charset="-122"/>
              </a:rPr>
              <a:t>文本</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将表格转换为文本的操作步骤如下：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）选择要转换为文本的表格或表格内的行，单击 “布局”选项卡 “数据”组中</a:t>
            </a:r>
            <a:r>
              <a:rPr lang="zh-CN" altLang="en-US" sz="2400" dirty="0" smtClean="0">
                <a:latin typeface="宋体" pitchFamily="2" charset="-122"/>
                <a:ea typeface="宋体" pitchFamily="2" charset="-122"/>
              </a:rPr>
              <a:t>的“转换为文本”</a:t>
            </a:r>
            <a:r>
              <a:rPr lang="zh-CN" altLang="en-US" sz="2400" dirty="0">
                <a:latin typeface="宋体" pitchFamily="2" charset="-122"/>
                <a:ea typeface="宋体" pitchFamily="2" charset="-122"/>
              </a:rPr>
              <a:t>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示，打开“表格转换成文本”对话框。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111479" y="5404691"/>
            <a:ext cx="341632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“布局”选项卡的“数据”组图</a:t>
            </a:r>
            <a:endParaRPr lang="en-US" altLang="zh-CN" dirty="0" smtClean="0">
              <a:latin typeface="楷体" pitchFamily="49" charset="-122"/>
              <a:ea typeface="楷体" pitchFamily="49" charset="-122"/>
            </a:endParaRPr>
          </a:p>
        </p:txBody>
      </p:sp>
      <p:pic>
        <p:nvPicPr>
          <p:cNvPr id="23554" name="Picture 2" descr="C:\Users\Xixi\Desktop\PPT制作\中文版Office 2010基础与实训\image\Office (9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3174" y="2471187"/>
            <a:ext cx="4932933" cy="2890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62267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277576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）在 “文字分隔符”下选择所需要的选项，如 “制表符”选项，作为替代表边框的</a:t>
            </a:r>
          </a:p>
          <a:p>
            <a:pPr indent="627063">
              <a:lnSpc>
                <a:spcPct val="150000"/>
              </a:lnSpc>
            </a:pPr>
            <a:r>
              <a:rPr lang="zh-CN" altLang="en-US" sz="2400" dirty="0">
                <a:latin typeface="宋体" pitchFamily="2" charset="-122"/>
                <a:ea typeface="宋体" pitchFamily="2" charset="-122"/>
              </a:rPr>
              <a:t>分隔符，单击“确定”按钮，转换结果如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8034809" y="5008055"/>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转换后的文本</a:t>
            </a:r>
            <a:endParaRPr lang="en-US" altLang="zh-CN" dirty="0" smtClean="0">
              <a:latin typeface="楷体" pitchFamily="49" charset="-122"/>
              <a:ea typeface="楷体" pitchFamily="49" charset="-122"/>
            </a:endParaRPr>
          </a:p>
        </p:txBody>
      </p:sp>
      <p:pic>
        <p:nvPicPr>
          <p:cNvPr id="24578" name="Picture 2" descr="C:\Users\Xixi\Desktop\PPT制作\中文版Office 2010基础与实训\image\Office (9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7207" y="2476500"/>
            <a:ext cx="2964864" cy="2497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913159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将文本转换为</a:t>
            </a:r>
            <a:r>
              <a:rPr lang="zh-CN" altLang="en-US" sz="2400" dirty="0" smtClean="0">
                <a:solidFill>
                  <a:srgbClr val="FF0000"/>
                </a:solidFill>
                <a:latin typeface="宋体" pitchFamily="2" charset="-122"/>
                <a:ea typeface="宋体" pitchFamily="2" charset="-122"/>
              </a:rPr>
              <a:t>表格</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将文本转换为表格的操作步骤如下：</a:t>
            </a:r>
          </a:p>
          <a:p>
            <a:pPr indent="627063">
              <a:lnSpc>
                <a:spcPct val="150000"/>
              </a:lnSpc>
            </a:pP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）选定需要转换的文本后，单击 “插入”选项卡 “表格”组的下拉箭头，在弹出</a:t>
            </a:r>
            <a:r>
              <a:rPr lang="zh-CN" altLang="en-US" sz="2400" dirty="0" smtClean="0">
                <a:latin typeface="宋体" pitchFamily="2" charset="-122"/>
                <a:ea typeface="宋体" pitchFamily="2" charset="-122"/>
              </a:rPr>
              <a:t>的下</a:t>
            </a:r>
            <a:r>
              <a:rPr lang="zh-CN" altLang="en-US" sz="2400" dirty="0">
                <a:latin typeface="宋体" pitchFamily="2" charset="-122"/>
                <a:ea typeface="宋体" pitchFamily="2" charset="-122"/>
              </a:rPr>
              <a:t>拉菜单中选择“文本转换成表格”选项，如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111479" y="5404691"/>
            <a:ext cx="3416321"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选择“文本转换成表格”选项图</a:t>
            </a:r>
            <a:endParaRPr lang="en-US" altLang="zh-CN" dirty="0" smtClean="0">
              <a:latin typeface="楷体" pitchFamily="49" charset="-122"/>
              <a:ea typeface="楷体" pitchFamily="49" charset="-122"/>
            </a:endParaRPr>
          </a:p>
        </p:txBody>
      </p:sp>
      <p:pic>
        <p:nvPicPr>
          <p:cNvPr id="25602" name="Picture 2" descr="C:\Users\Xixi\Desktop\PPT制作\中文版Office 2010基础与实训\image\Office (9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6489" y="2343644"/>
            <a:ext cx="4686300" cy="2959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32757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）选择“文本转换成表格”选项后，弹出“将文字转换成表格”对话框，在</a:t>
            </a:r>
            <a:r>
              <a:rPr lang="zh-CN" altLang="en-US" sz="2400" dirty="0" smtClean="0">
                <a:latin typeface="宋体" pitchFamily="2" charset="-122"/>
                <a:ea typeface="宋体" pitchFamily="2" charset="-122"/>
              </a:rPr>
              <a:t>“表格尺寸”</a:t>
            </a:r>
            <a:r>
              <a:rPr lang="zh-CN" altLang="en-US" sz="2400" dirty="0">
                <a:latin typeface="宋体" pitchFamily="2" charset="-122"/>
                <a:ea typeface="宋体" pitchFamily="2" charset="-122"/>
              </a:rPr>
              <a:t>选项组下的“列数”文本框中输入所需要的列</a:t>
            </a:r>
            <a:r>
              <a:rPr lang="zh-CN" altLang="en-US" sz="2400" dirty="0" smtClean="0">
                <a:latin typeface="宋体" pitchFamily="2" charset="-122"/>
                <a:ea typeface="宋体" pitchFamily="2" charset="-122"/>
              </a:rPr>
              <a:t>数。</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转换</a:t>
            </a:r>
            <a:r>
              <a:rPr lang="zh-CN" altLang="en-US" sz="2400" dirty="0">
                <a:latin typeface="宋体" pitchFamily="2" charset="-122"/>
                <a:ea typeface="宋体" pitchFamily="2" charset="-122"/>
              </a:rPr>
              <a:t>结果如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8034808" y="5120758"/>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转换后的表格</a:t>
            </a:r>
            <a:endParaRPr lang="en-US" altLang="zh-CN" dirty="0" smtClean="0">
              <a:latin typeface="楷体" pitchFamily="49" charset="-122"/>
              <a:ea typeface="楷体" pitchFamily="49" charset="-122"/>
            </a:endParaRPr>
          </a:p>
        </p:txBody>
      </p:sp>
      <p:pic>
        <p:nvPicPr>
          <p:cNvPr id="26626" name="Picture 2" descr="C:\Users\Xixi\Desktop\PPT制作\中文版Office 2010基础与实训\image\Office (1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87689" y="2084573"/>
            <a:ext cx="3263900" cy="3036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4345592"/>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在任务 </a:t>
            </a:r>
            <a:r>
              <a:rPr lang="en-US" altLang="zh-CN" sz="2400" dirty="0">
                <a:latin typeface="宋体" pitchFamily="2" charset="-122"/>
                <a:ea typeface="宋体" pitchFamily="2" charset="-122"/>
              </a:rPr>
              <a:t>4.2</a:t>
            </a:r>
            <a:r>
              <a:rPr lang="zh-CN" altLang="en-US" sz="2400" dirty="0">
                <a:latin typeface="宋体" pitchFamily="2" charset="-122"/>
                <a:ea typeface="宋体" pitchFamily="2" charset="-122"/>
              </a:rPr>
              <a:t>巩固练习创建的表格中输入学生成绩等数据，使所有数据居中对齐，如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805690" y="4776041"/>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输入数据、居中对齐</a:t>
            </a:r>
            <a:endParaRPr lang="en-US" altLang="zh-CN" dirty="0" smtClean="0">
              <a:latin typeface="楷体" pitchFamily="49" charset="-122"/>
              <a:ea typeface="楷体" pitchFamily="49" charset="-122"/>
            </a:endParaRPr>
          </a:p>
        </p:txBody>
      </p:sp>
      <p:pic>
        <p:nvPicPr>
          <p:cNvPr id="27650" name="Picture 2" descr="C:\Users\Xixi\Desktop\PPT制作\中文版Office 2010基础与实训\image\Office (1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10325" y="2167206"/>
            <a:ext cx="4942520" cy="2535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469234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了解自动套用表格格式的操作方法。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熟悉手动设置表格格式的方法。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掌握表格边框和底纹的设置方法。</a:t>
            </a: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4.4 </a:t>
            </a:r>
            <a:r>
              <a:rPr lang="zh-CN" altLang="en-US" sz="2800" dirty="0">
                <a:solidFill>
                  <a:schemeClr val="bg1"/>
                </a:solidFill>
                <a:latin typeface="宋体" pitchFamily="2" charset="-122"/>
                <a:ea typeface="宋体" pitchFamily="2" charset="-122"/>
              </a:rPr>
              <a:t>修饰表格</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404381629"/>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149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95152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表格在创建完成后，还需要对边框、颜色、字体、文本等进行设置，以美化表格。</a:t>
            </a:r>
          </a:p>
          <a:p>
            <a:pPr indent="627063">
              <a:lnSpc>
                <a:spcPct val="150000"/>
              </a:lnSpc>
            </a:pPr>
            <a:r>
              <a:rPr lang="zh-CN" altLang="en-US" sz="2400" dirty="0">
                <a:latin typeface="宋体" pitchFamily="2" charset="-122"/>
                <a:ea typeface="宋体" pitchFamily="2" charset="-122"/>
              </a:rPr>
              <a:t>本任务以任务 </a:t>
            </a:r>
            <a:r>
              <a:rPr lang="en-US" altLang="zh-CN" sz="2400" dirty="0">
                <a:latin typeface="宋体" pitchFamily="2" charset="-122"/>
                <a:ea typeface="宋体" pitchFamily="2" charset="-122"/>
              </a:rPr>
              <a:t>4.3</a:t>
            </a:r>
            <a:r>
              <a:rPr lang="zh-CN" altLang="en-US" sz="2400" dirty="0">
                <a:latin typeface="宋体" pitchFamily="2" charset="-122"/>
                <a:ea typeface="宋体" pitchFamily="2" charset="-122"/>
              </a:rPr>
              <a:t>中使用过的表格为例，来学习对表格进行自动套用预设格式及</a:t>
            </a:r>
            <a:r>
              <a:rPr lang="zh-CN" altLang="en-US" sz="2400" dirty="0" smtClean="0">
                <a:latin typeface="宋体" pitchFamily="2" charset="-122"/>
                <a:ea typeface="宋体" pitchFamily="2" charset="-122"/>
              </a:rPr>
              <a:t>单元格</a:t>
            </a:r>
            <a:r>
              <a:rPr lang="zh-CN" altLang="en-US" sz="2400" dirty="0">
                <a:latin typeface="宋体" pitchFamily="2" charset="-122"/>
                <a:ea typeface="宋体" pitchFamily="2" charset="-122"/>
              </a:rPr>
              <a:t>的调整等设置方法。</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1003412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8" name="TextBox 7"/>
          <p:cNvSpPr txBox="1"/>
          <p:nvPr/>
        </p:nvSpPr>
        <p:spPr>
          <a:xfrm>
            <a:off x="8207563" y="6107776"/>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“新建”窗口</a:t>
            </a:r>
            <a:endParaRPr lang="en-US" altLang="zh-CN" dirty="0" smtClean="0">
              <a:latin typeface="楷体" pitchFamily="49" charset="-122"/>
              <a:ea typeface="楷体" pitchFamily="49" charset="-122"/>
            </a:endParaRPr>
          </a:p>
        </p:txBody>
      </p:sp>
      <p:sp>
        <p:nvSpPr>
          <p:cNvPr id="10" name="TextBox 9"/>
          <p:cNvSpPr txBox="1"/>
          <p:nvPr/>
        </p:nvSpPr>
        <p:spPr>
          <a:xfrm>
            <a:off x="1190847" y="1814473"/>
            <a:ext cx="46638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）利用 “文件”菜单创建新文档。单击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菜单栏中的 “文件”菜单，</a:t>
            </a:r>
            <a:r>
              <a:rPr lang="zh-CN" altLang="en-US" sz="2400" dirty="0" smtClean="0">
                <a:latin typeface="宋体" pitchFamily="2" charset="-122"/>
                <a:ea typeface="宋体" pitchFamily="2" charset="-122"/>
              </a:rPr>
              <a:t>打开如图所</a:t>
            </a:r>
            <a:r>
              <a:rPr lang="zh-CN" altLang="en-US" sz="2400" dirty="0">
                <a:latin typeface="宋体" pitchFamily="2" charset="-122"/>
                <a:ea typeface="宋体" pitchFamily="2" charset="-122"/>
              </a:rPr>
              <a:t>示的菜单，选择“新建”选项，弹出如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 “新建”窗口，然后</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所需要的文档类型，并单击相应的按钮，即可创建文档。</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pic>
        <p:nvPicPr>
          <p:cNvPr id="6146" name="Picture 2" descr="C:\Users\Xixi\Desktop\PPT制作\中文版Office 2010基础与实训\image\Office (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9750" y="3417167"/>
            <a:ext cx="4205288" cy="272573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Xixi\Desktop\PPT制作\中文版Office 2010基础与实训\image\Office (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369" y="221565"/>
            <a:ext cx="908050" cy="27241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053401" y="2945715"/>
            <a:ext cx="3877986"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选择“文件”</a:t>
            </a:r>
            <a:r>
              <a:rPr lang="zh-CN" altLang="en-US" dirty="0">
                <a:latin typeface="楷体" pitchFamily="49" charset="-122"/>
                <a:ea typeface="楷体" pitchFamily="49" charset="-122"/>
              </a:rPr>
              <a:t>菜单</a:t>
            </a:r>
            <a:r>
              <a:rPr lang="zh-CN" altLang="en-US" dirty="0" smtClean="0">
                <a:latin typeface="楷体" pitchFamily="49" charset="-122"/>
                <a:ea typeface="楷体" pitchFamily="49" charset="-122"/>
              </a:rPr>
              <a:t>中的</a:t>
            </a:r>
            <a:r>
              <a:rPr lang="zh-CN" altLang="en-US" dirty="0">
                <a:latin typeface="楷体" pitchFamily="49" charset="-122"/>
                <a:ea typeface="楷体" pitchFamily="49" charset="-122"/>
              </a:rPr>
              <a:t>“新建”选项</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2794795474"/>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642252"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内置了多种表格格式，使用任何一种内置的表格格式都可以为表格进行</a:t>
            </a:r>
            <a:r>
              <a:rPr lang="zh-CN" altLang="en-US" sz="2400" dirty="0" smtClean="0">
                <a:latin typeface="宋体" pitchFamily="2" charset="-122"/>
                <a:ea typeface="宋体" pitchFamily="2" charset="-122"/>
              </a:rPr>
              <a:t>专业</a:t>
            </a:r>
            <a:r>
              <a:rPr lang="zh-CN" altLang="en-US" sz="2400" dirty="0">
                <a:latin typeface="宋体" pitchFamily="2" charset="-122"/>
                <a:ea typeface="宋体" pitchFamily="2" charset="-122"/>
              </a:rPr>
              <a:t>的设计。用户也可以根据自己的需要，对表格的文字格式、单元格大小等进行设置。</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192571101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表格自动套用</a:t>
            </a:r>
            <a:r>
              <a:rPr lang="zh-CN" altLang="en-US" sz="2400" dirty="0" smtClean="0">
                <a:solidFill>
                  <a:srgbClr val="FF0000"/>
                </a:solidFill>
                <a:latin typeface="宋体" pitchFamily="2" charset="-122"/>
                <a:ea typeface="宋体" pitchFamily="2" charset="-122"/>
              </a:rPr>
              <a:t>格式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自动套用表格格式的操作步骤如下：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）选中需要修饰的表格，选择 “设计”选项卡，可以看到 “表格样式”组中的</a:t>
            </a:r>
            <a:r>
              <a:rPr lang="zh-CN" altLang="en-US" sz="2400" dirty="0" smtClean="0">
                <a:latin typeface="宋体" pitchFamily="2" charset="-122"/>
                <a:ea typeface="宋体" pitchFamily="2" charset="-122"/>
              </a:rPr>
              <a:t>几种简单</a:t>
            </a:r>
            <a:r>
              <a:rPr lang="zh-CN" altLang="en-US" sz="2400" dirty="0">
                <a:latin typeface="宋体" pitchFamily="2" charset="-122"/>
                <a:ea typeface="宋体" pitchFamily="2" charset="-122"/>
              </a:rPr>
              <a:t>的表格样式，如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8003107" y="4762500"/>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“设计”选项卡</a:t>
            </a:r>
            <a:endParaRPr lang="en-US" altLang="zh-CN" dirty="0" smtClean="0">
              <a:latin typeface="楷体" pitchFamily="49" charset="-122"/>
              <a:ea typeface="楷体" pitchFamily="49" charset="-122"/>
            </a:endParaRPr>
          </a:p>
        </p:txBody>
      </p:sp>
      <p:pic>
        <p:nvPicPr>
          <p:cNvPr id="28674" name="Picture 2" descr="C:\Users\Xixi\Desktop\PPT制作\中文版Office 2010基础与实训\image\Office (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100" y="3538538"/>
            <a:ext cx="6046509" cy="1223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886862"/>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52226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将 “物品登记表”进行自动套用格式设置，效果如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）选择完样式后，可以单击 “设计”选项卡 </a:t>
            </a:r>
            <a:r>
              <a:rPr lang="zh-CN" altLang="en-US" sz="2400" dirty="0" smtClean="0">
                <a:latin typeface="宋体" pitchFamily="2" charset="-122"/>
                <a:ea typeface="宋体" pitchFamily="2" charset="-122"/>
              </a:rPr>
              <a:t>“表格样式选项”</a:t>
            </a:r>
            <a:r>
              <a:rPr lang="zh-CN" altLang="en-US" sz="2400" dirty="0">
                <a:latin typeface="宋体" pitchFamily="2" charset="-122"/>
                <a:ea typeface="宋体" pitchFamily="2" charset="-122"/>
              </a:rPr>
              <a:t>组中的相应按钮来对样式进行调整。读者可以选择这些选项，并观察表格的变化。</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8083887" y="4955644"/>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套用格式后的表格</a:t>
            </a:r>
            <a:endParaRPr lang="en-US" altLang="zh-CN" dirty="0" smtClean="0">
              <a:latin typeface="楷体" pitchFamily="49" charset="-122"/>
              <a:ea typeface="楷体" pitchFamily="49" charset="-122"/>
            </a:endParaRPr>
          </a:p>
        </p:txBody>
      </p:sp>
      <p:pic>
        <p:nvPicPr>
          <p:cNvPr id="29698" name="Picture 2" descr="C:\Users\Xixi\Desktop\PPT制作\中文版Office 2010基础与实训\image\Office (1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80300" y="2584118"/>
            <a:ext cx="3238500" cy="2371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533776"/>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515252" cy="1754326"/>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设置表格中的文字</a:t>
            </a:r>
            <a:r>
              <a:rPr lang="zh-CN" altLang="en-US" sz="2400" dirty="0" smtClean="0">
                <a:solidFill>
                  <a:srgbClr val="FF0000"/>
                </a:solidFill>
                <a:latin typeface="宋体" pitchFamily="2" charset="-122"/>
                <a:ea typeface="宋体" pitchFamily="2" charset="-122"/>
              </a:rPr>
              <a:t>格式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表格中文字的字体、字号等设置方法与文本中的一样，当字号增大时，表格会自动</a:t>
            </a:r>
            <a:r>
              <a:rPr lang="zh-CN" altLang="en-US" sz="2400" dirty="0" smtClean="0">
                <a:latin typeface="宋体" pitchFamily="2" charset="-122"/>
                <a:ea typeface="宋体" pitchFamily="2" charset="-122"/>
              </a:rPr>
              <a:t>调整</a:t>
            </a:r>
            <a:r>
              <a:rPr lang="zh-CN" altLang="en-US" sz="2400" dirty="0">
                <a:latin typeface="宋体" pitchFamily="2" charset="-122"/>
                <a:ea typeface="宋体" pitchFamily="2" charset="-122"/>
              </a:rPr>
              <a:t>行高与列宽来适应文本的需要。</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Tree>
    <p:extLst>
      <p:ext uri="{BB962C8B-B14F-4D97-AF65-F5344CB8AC3E}">
        <p14:creationId xmlns:p14="http://schemas.microsoft.com/office/powerpoint/2010/main" val="4192215808"/>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689252"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设置表格的</a:t>
            </a:r>
            <a:r>
              <a:rPr lang="zh-CN" altLang="en-US" sz="2400" dirty="0" smtClean="0">
                <a:solidFill>
                  <a:srgbClr val="FF0000"/>
                </a:solidFill>
                <a:latin typeface="宋体" pitchFamily="2" charset="-122"/>
                <a:ea typeface="宋体" pitchFamily="2" charset="-122"/>
              </a:rPr>
              <a:t>边框</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）选中需要修饰的表格或需要修饰的单元格，单击 </a:t>
            </a:r>
            <a:r>
              <a:rPr lang="zh-CN" altLang="en-US" sz="2400" dirty="0" smtClean="0">
                <a:latin typeface="宋体" pitchFamily="2" charset="-122"/>
                <a:ea typeface="宋体" pitchFamily="2" charset="-122"/>
              </a:rPr>
              <a:t>“设计”</a:t>
            </a:r>
            <a:r>
              <a:rPr lang="zh-CN" altLang="en-US" sz="2400" dirty="0">
                <a:latin typeface="宋体" pitchFamily="2" charset="-122"/>
                <a:ea typeface="宋体" pitchFamily="2" charset="-122"/>
              </a:rPr>
              <a:t>选项卡 “表格样式”组中 “边框”右侧的下拉箭头，</a:t>
            </a:r>
            <a:r>
              <a:rPr lang="zh-CN" altLang="en-US" sz="2400" dirty="0" smtClean="0">
                <a:latin typeface="宋体" pitchFamily="2" charset="-122"/>
                <a:ea typeface="宋体" pitchFamily="2" charset="-122"/>
              </a:rPr>
              <a:t>打开下</a:t>
            </a:r>
            <a:r>
              <a:rPr lang="zh-CN" altLang="en-US" sz="2400" dirty="0">
                <a:latin typeface="宋体" pitchFamily="2" charset="-122"/>
                <a:ea typeface="宋体" pitchFamily="2" charset="-122"/>
              </a:rPr>
              <a:t>拉菜单，如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6" name="TextBox 5"/>
          <p:cNvSpPr txBox="1"/>
          <p:nvPr/>
        </p:nvSpPr>
        <p:spPr>
          <a:xfrm>
            <a:off x="7734637" y="5482685"/>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“边框”下拉菜单</a:t>
            </a:r>
            <a:endParaRPr lang="en-US" altLang="zh-CN" dirty="0" smtClean="0">
              <a:latin typeface="楷体" pitchFamily="49" charset="-122"/>
              <a:ea typeface="楷体" pitchFamily="49" charset="-122"/>
            </a:endParaRPr>
          </a:p>
        </p:txBody>
      </p:sp>
      <p:pic>
        <p:nvPicPr>
          <p:cNvPr id="30723" name="Picture 3" descr="C:\Users\Xixi\Desktop\PPT制作\中文版Office 2010基础与实训\image\Office (1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1637" y="1065831"/>
            <a:ext cx="1546225" cy="4416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0830505"/>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74952" cy="1754326"/>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）选中 “上框线”选项，可以发现表格的上框线</a:t>
            </a:r>
            <a:r>
              <a:rPr lang="zh-CN" altLang="en-US" sz="2400" dirty="0" smtClean="0">
                <a:latin typeface="宋体" pitchFamily="2" charset="-122"/>
                <a:ea typeface="宋体" pitchFamily="2" charset="-122"/>
              </a:rPr>
              <a:t>消失了</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525880" y="4930333"/>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套用格式后的表格</a:t>
            </a:r>
            <a:endParaRPr lang="en-US" altLang="zh-CN" dirty="0" smtClean="0">
              <a:latin typeface="楷体" pitchFamily="49" charset="-122"/>
              <a:ea typeface="楷体" pitchFamily="49" charset="-122"/>
            </a:endParaRPr>
          </a:p>
        </p:txBody>
      </p:sp>
      <p:pic>
        <p:nvPicPr>
          <p:cNvPr id="31746" name="Picture 2" descr="C:\Users\Xixi\Desktop\PPT制作\中文版Office 2010基础与实训\image\Office (10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30987" y="2153666"/>
            <a:ext cx="3821113" cy="2734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47224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74952" cy="4437753"/>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方法 </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：选中需要修饰的表格或单元格，单击 “设计”选项卡 “绘图边框”组右下</a:t>
            </a:r>
            <a:r>
              <a:rPr lang="zh-CN" altLang="en-US" sz="2400" dirty="0" smtClean="0">
                <a:latin typeface="宋体" pitchFamily="2" charset="-122"/>
                <a:ea typeface="宋体" pitchFamily="2" charset="-122"/>
              </a:rPr>
              <a:t>侧的</a:t>
            </a:r>
            <a:r>
              <a:rPr lang="zh-CN" altLang="en-US" sz="2400" dirty="0">
                <a:latin typeface="宋体" pitchFamily="2" charset="-122"/>
                <a:ea typeface="宋体" pitchFamily="2" charset="-122"/>
              </a:rPr>
              <a:t>按钮，或单击鼠标右键，在弹出的快捷菜单中选择 “边框和底纹”选项，打开 “边框</a:t>
            </a:r>
            <a:r>
              <a:rPr lang="zh-CN" altLang="en-US" sz="2400" dirty="0" smtClean="0">
                <a:latin typeface="宋体" pitchFamily="2" charset="-122"/>
                <a:ea typeface="宋体" pitchFamily="2" charset="-122"/>
              </a:rPr>
              <a:t>和底</a:t>
            </a:r>
            <a:r>
              <a:rPr lang="zh-CN" altLang="en-US" sz="2400" dirty="0">
                <a:latin typeface="宋体" pitchFamily="2" charset="-122"/>
                <a:ea typeface="宋体" pitchFamily="2" charset="-122"/>
              </a:rPr>
              <a:t>纹”对话框，选择“边框”选项卡，如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641295" y="5299665"/>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“边框”选项卡</a:t>
            </a:r>
            <a:endParaRPr lang="en-US" altLang="zh-CN" dirty="0" smtClean="0">
              <a:latin typeface="楷体" pitchFamily="49" charset="-122"/>
              <a:ea typeface="楷体" pitchFamily="49" charset="-122"/>
            </a:endParaRPr>
          </a:p>
        </p:txBody>
      </p:sp>
      <p:pic>
        <p:nvPicPr>
          <p:cNvPr id="32770" name="Picture 2" descr="C:\Users\Xixi\Desktop\PPT制作\中文版Office 2010基础与实训\image\Office (1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0180" y="2475431"/>
            <a:ext cx="4022725" cy="2824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1477243"/>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74952"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“设置”中选择 “方框”选项，则仅对最外面的边框应用选定的边框，不给每个</a:t>
            </a:r>
            <a:r>
              <a:rPr lang="zh-CN" altLang="en-US" sz="2400" dirty="0" smtClean="0">
                <a:latin typeface="宋体" pitchFamily="2" charset="-122"/>
                <a:ea typeface="宋体" pitchFamily="2" charset="-122"/>
              </a:rPr>
              <a:t>单元格</a:t>
            </a:r>
            <a:r>
              <a:rPr lang="zh-CN" altLang="en-US" sz="2400" dirty="0">
                <a:latin typeface="宋体" pitchFamily="2" charset="-122"/>
                <a:ea typeface="宋体" pitchFamily="2" charset="-122"/>
              </a:rPr>
              <a:t>都加上边框；选择 “全部”选项，则对每处线条都应用选定的边框。</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为选择</a:t>
            </a:r>
            <a:r>
              <a:rPr lang="zh-CN" altLang="en-US" sz="2400" dirty="0">
                <a:latin typeface="宋体" pitchFamily="2" charset="-122"/>
                <a:ea typeface="宋体" pitchFamily="2" charset="-122"/>
              </a:rPr>
              <a:t>“方框”选项的效果。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179630" y="5299665"/>
            <a:ext cx="2723824"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选择“方框”选项的效果</a:t>
            </a:r>
            <a:endParaRPr lang="en-US" altLang="zh-CN" dirty="0" smtClean="0">
              <a:latin typeface="楷体" pitchFamily="49" charset="-122"/>
              <a:ea typeface="楷体" pitchFamily="49" charset="-122"/>
            </a:endParaRPr>
          </a:p>
        </p:txBody>
      </p:sp>
      <p:pic>
        <p:nvPicPr>
          <p:cNvPr id="33796" name="Picture 4" descr="C:\Users\Xixi\Desktop\PPT制作\中文版Office 2010基础与实训\image\Office (1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61135" y="2473945"/>
            <a:ext cx="3960812" cy="2811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641559"/>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604152"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方法 </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：选中需要装饰的表格或某个部分，单击 “设计”选项</a:t>
            </a:r>
            <a:r>
              <a:rPr lang="zh-CN" altLang="en-US" sz="2400" dirty="0" smtClean="0">
                <a:latin typeface="宋体" pitchFamily="2" charset="-122"/>
                <a:ea typeface="宋体" pitchFamily="2" charset="-122"/>
              </a:rPr>
              <a:t>卡“绘图边框”</a:t>
            </a:r>
            <a:r>
              <a:rPr lang="zh-CN" altLang="en-US" sz="2400" dirty="0">
                <a:latin typeface="宋体" pitchFamily="2" charset="-122"/>
                <a:ea typeface="宋体" pitchFamily="2" charset="-122"/>
              </a:rPr>
              <a:t>组右</a:t>
            </a:r>
            <a:r>
              <a:rPr lang="zh-CN" altLang="en-US" sz="2400" dirty="0" smtClean="0">
                <a:latin typeface="宋体" pitchFamily="2" charset="-122"/>
                <a:ea typeface="宋体" pitchFamily="2" charset="-122"/>
              </a:rPr>
              <a:t>下侧</a:t>
            </a:r>
            <a:r>
              <a:rPr lang="zh-CN" altLang="en-US" sz="2400" dirty="0">
                <a:latin typeface="宋体" pitchFamily="2" charset="-122"/>
                <a:ea typeface="宋体" pitchFamily="2" charset="-122"/>
              </a:rPr>
              <a:t>的按钮，或单击鼠标右键，在弹出的快捷菜单中选择 “边框和底纹”选项，打开 “</a:t>
            </a:r>
            <a:r>
              <a:rPr lang="zh-CN" altLang="en-US" sz="2400" dirty="0" smtClean="0">
                <a:latin typeface="宋体" pitchFamily="2" charset="-122"/>
                <a:ea typeface="宋体" pitchFamily="2" charset="-122"/>
              </a:rPr>
              <a:t>边框和</a:t>
            </a:r>
            <a:r>
              <a:rPr lang="zh-CN" altLang="en-US" sz="2400" dirty="0">
                <a:latin typeface="宋体" pitchFamily="2" charset="-122"/>
                <a:ea typeface="宋体" pitchFamily="2" charset="-122"/>
              </a:rPr>
              <a:t>底纹”对话框，选择 “底纹”选项卡后，可以选择需要填充的颜色</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Tree>
    <p:extLst>
      <p:ext uri="{BB962C8B-B14F-4D97-AF65-F5344CB8AC3E}">
        <p14:creationId xmlns:p14="http://schemas.microsoft.com/office/powerpoint/2010/main" val="147831490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159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62252"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用户</a:t>
            </a:r>
            <a:r>
              <a:rPr lang="zh-CN" altLang="en-US" sz="2400" dirty="0">
                <a:latin typeface="宋体" pitchFamily="2" charset="-122"/>
                <a:ea typeface="宋体" pitchFamily="2" charset="-122"/>
              </a:rPr>
              <a:t>还可以从 </a:t>
            </a:r>
            <a:r>
              <a:rPr lang="zh-CN" altLang="en-US" sz="2400" dirty="0" smtClean="0">
                <a:latin typeface="宋体" pitchFamily="2" charset="-122"/>
                <a:ea typeface="宋体" pitchFamily="2" charset="-122"/>
              </a:rPr>
              <a:t>“图案”</a:t>
            </a:r>
            <a:r>
              <a:rPr lang="zh-CN" altLang="en-US" sz="2400" dirty="0">
                <a:latin typeface="宋体" pitchFamily="2" charset="-122"/>
                <a:ea typeface="宋体" pitchFamily="2" charset="-122"/>
              </a:rPr>
              <a:t>选项组的 “样式”下拉列表中选择填充的样式，并在 “应用于”下拉列表中选择</a:t>
            </a:r>
            <a:r>
              <a:rPr lang="zh-CN" altLang="en-US" sz="2400" dirty="0" smtClean="0">
                <a:latin typeface="宋体" pitchFamily="2" charset="-122"/>
                <a:ea typeface="宋体" pitchFamily="2" charset="-122"/>
              </a:rPr>
              <a:t>合适的</a:t>
            </a:r>
            <a:r>
              <a:rPr lang="zh-CN" altLang="en-US" sz="2400" dirty="0">
                <a:latin typeface="宋体" pitchFamily="2" charset="-122"/>
                <a:ea typeface="宋体" pitchFamily="2" charset="-122"/>
              </a:rPr>
              <a:t>应用对象，如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7803547" y="5537200"/>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“底纹”选项卡</a:t>
            </a:r>
            <a:endParaRPr lang="en-US" altLang="zh-CN" dirty="0" smtClean="0">
              <a:latin typeface="楷体" pitchFamily="49" charset="-122"/>
              <a:ea typeface="楷体" pitchFamily="49" charset="-122"/>
            </a:endParaRPr>
          </a:p>
        </p:txBody>
      </p:sp>
      <p:pic>
        <p:nvPicPr>
          <p:cNvPr id="35842" name="Picture 2" descr="C:\Users\Xixi\Desktop\PPT制作\中文版Office 2010基础与实训\image\Office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4290" y="2083092"/>
            <a:ext cx="4919009" cy="3454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7554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6" y="1821194"/>
            <a:ext cx="57814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保存</a:t>
            </a:r>
            <a:r>
              <a:rPr lang="en-US" altLang="zh-CN" sz="2400" dirty="0">
                <a:solidFill>
                  <a:srgbClr val="FF0000"/>
                </a:solidFill>
                <a:latin typeface="宋体" pitchFamily="2" charset="-122"/>
                <a:ea typeface="宋体" pitchFamily="2" charset="-122"/>
              </a:rPr>
              <a:t>Word</a:t>
            </a:r>
            <a:r>
              <a:rPr lang="zh-CN" altLang="en-US" sz="2400" dirty="0" smtClean="0">
                <a:solidFill>
                  <a:srgbClr val="FF0000"/>
                </a:solidFill>
                <a:latin typeface="宋体" pitchFamily="2" charset="-122"/>
                <a:ea typeface="宋体" pitchFamily="2" charset="-122"/>
              </a:rPr>
              <a:t>文档</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编辑完文档后，在关闭之前，应该先保存文档，才能保证其不会</a:t>
            </a:r>
          </a:p>
          <a:p>
            <a:pPr indent="627063">
              <a:lnSpc>
                <a:spcPct val="150000"/>
              </a:lnSpc>
            </a:pPr>
            <a:r>
              <a:rPr lang="zh-CN" altLang="en-US" sz="2400" dirty="0">
                <a:latin typeface="宋体" pitchFamily="2" charset="-122"/>
                <a:ea typeface="宋体" pitchFamily="2" charset="-122"/>
              </a:rPr>
              <a:t>丢失。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提供了多种保存与关闭文档的方法，使用户可以</a:t>
            </a:r>
            <a:r>
              <a:rPr lang="zh-CN" altLang="en-US" sz="2400" dirty="0" smtClean="0">
                <a:latin typeface="宋体" pitchFamily="2" charset="-122"/>
                <a:ea typeface="宋体" pitchFamily="2" charset="-122"/>
              </a:rPr>
              <a:t>方便</a:t>
            </a:r>
            <a:r>
              <a:rPr lang="zh-CN" altLang="en-US" sz="2400" dirty="0">
                <a:latin typeface="宋体" pitchFamily="2" charset="-122"/>
                <a:ea typeface="宋体" pitchFamily="2" charset="-122"/>
              </a:rPr>
              <a:t>、快捷地实施保存、关闭操作。</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）单击“文件”菜单，选择“保存”选项，如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pic>
        <p:nvPicPr>
          <p:cNvPr id="7170" name="Picture 2" descr="C:\Users\Xixi\Desktop\PPT制作\中文版Office 2010基础与实训\image\Office (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4781" y="2099747"/>
            <a:ext cx="987425" cy="33305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599501" y="5430322"/>
            <a:ext cx="387798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a:t>
            </a:r>
            <a:r>
              <a:rPr lang="zh-CN" altLang="en-US" dirty="0" smtClean="0">
                <a:latin typeface="楷体" pitchFamily="49" charset="-122"/>
                <a:ea typeface="楷体" pitchFamily="49" charset="-122"/>
              </a:rPr>
              <a:t>“文件”</a:t>
            </a:r>
            <a:r>
              <a:rPr lang="zh-CN" altLang="en-US" dirty="0">
                <a:latin typeface="楷体" pitchFamily="49" charset="-122"/>
                <a:ea typeface="楷体" pitchFamily="49" charset="-122"/>
              </a:rPr>
              <a:t>菜单中的</a:t>
            </a:r>
            <a:r>
              <a:rPr lang="zh-CN" altLang="en-US" dirty="0" smtClean="0">
                <a:latin typeface="楷体" pitchFamily="49" charset="-122"/>
                <a:ea typeface="楷体" pitchFamily="49" charset="-122"/>
              </a:rPr>
              <a:t>“保存”</a:t>
            </a:r>
            <a:r>
              <a:rPr lang="zh-CN" altLang="en-US" dirty="0">
                <a:latin typeface="楷体" pitchFamily="49" charset="-122"/>
                <a:ea typeface="楷体" pitchFamily="49" charset="-122"/>
              </a:rPr>
              <a:t>选项</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92855863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掌握表格的排序方法。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了解表格中数值的计算方法。</a:t>
            </a:r>
          </a:p>
        </p:txBody>
      </p:sp>
      <p:sp>
        <p:nvSpPr>
          <p:cNvPr id="9" name="TextBox 8"/>
          <p:cNvSpPr txBox="1"/>
          <p:nvPr/>
        </p:nvSpPr>
        <p:spPr>
          <a:xfrm>
            <a:off x="1092554" y="1410442"/>
            <a:ext cx="53912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4.5 </a:t>
            </a:r>
            <a:r>
              <a:rPr lang="zh-CN" altLang="en-US" sz="2800" dirty="0">
                <a:solidFill>
                  <a:schemeClr val="bg1"/>
                </a:solidFill>
                <a:latin typeface="宋体" pitchFamily="2" charset="-122"/>
                <a:ea typeface="宋体" pitchFamily="2" charset="-122"/>
              </a:rPr>
              <a:t>表格的排序与数值计算</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965939634"/>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7" y="1937787"/>
            <a:ext cx="98073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为了方便查阅，很多情况下要求表格中存储的信息具有一定的排列规则， </a:t>
            </a:r>
            <a:r>
              <a:rPr lang="en-US" altLang="zh-CN" sz="2400" dirty="0">
                <a:latin typeface="宋体" pitchFamily="2" charset="-122"/>
                <a:ea typeface="宋体" pitchFamily="2" charset="-122"/>
              </a:rPr>
              <a:t>Word </a:t>
            </a:r>
            <a:r>
              <a:rPr lang="en-US" altLang="zh-CN" sz="2400" dirty="0" smtClean="0">
                <a:latin typeface="宋体" pitchFamily="2" charset="-122"/>
                <a:ea typeface="宋体" pitchFamily="2" charset="-122"/>
              </a:rPr>
              <a:t>2010</a:t>
            </a:r>
            <a:r>
              <a:rPr lang="zh-CN" altLang="en-US" sz="2400" dirty="0" smtClean="0">
                <a:latin typeface="宋体" pitchFamily="2" charset="-122"/>
                <a:ea typeface="宋体" pitchFamily="2" charset="-122"/>
              </a:rPr>
              <a:t>提供</a:t>
            </a:r>
            <a:r>
              <a:rPr lang="zh-CN" altLang="en-US" sz="2400" dirty="0">
                <a:latin typeface="宋体" pitchFamily="2" charset="-122"/>
                <a:ea typeface="宋体" pitchFamily="2" charset="-122"/>
              </a:rPr>
              <a:t>了将表格中的文本、数据进行排序的功能，并可帮助用户完成常规的数学计算。本</a:t>
            </a:r>
            <a:r>
              <a:rPr lang="zh-CN" altLang="en-US" sz="2400" dirty="0" smtClean="0">
                <a:latin typeface="宋体" pitchFamily="2" charset="-122"/>
                <a:ea typeface="宋体" pitchFamily="2" charset="-122"/>
              </a:rPr>
              <a:t>任务</a:t>
            </a:r>
            <a:r>
              <a:rPr lang="zh-CN" altLang="en-US" sz="2400" dirty="0">
                <a:latin typeface="宋体" pitchFamily="2" charset="-122"/>
                <a:ea typeface="宋体" pitchFamily="2" charset="-122"/>
              </a:rPr>
              <a:t>以</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示的成绩表为例，来学习如何使用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的排序及求和计算功能。</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pic>
        <p:nvPicPr>
          <p:cNvPr id="36866" name="Picture 2" descr="C:\Users\Xixi\Desktop\PPT制作\中文版Office 2010基础与实训\image\Office (1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6762" y="4246111"/>
            <a:ext cx="6086172" cy="141493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911266" y="5661041"/>
            <a:ext cx="87716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成绩表</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560451190"/>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642252"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如果手动对一个数据信息量较大的表格进行排序，工作量很大，也容易出错， </a:t>
            </a:r>
            <a:r>
              <a:rPr lang="en-US" altLang="zh-CN" sz="2400" dirty="0">
                <a:latin typeface="宋体" pitchFamily="2" charset="-122"/>
                <a:ea typeface="宋体" pitchFamily="2" charset="-122"/>
              </a:rPr>
              <a:t>Word2010</a:t>
            </a:r>
            <a:r>
              <a:rPr lang="zh-CN" altLang="en-US" sz="2400" dirty="0">
                <a:latin typeface="宋体" pitchFamily="2" charset="-122"/>
                <a:ea typeface="宋体" pitchFamily="2" charset="-122"/>
              </a:rPr>
              <a:t>为用户提供了简单快捷的按“升序”或“降序”两种顺序排列的功能。</a:t>
            </a:r>
          </a:p>
          <a:p>
            <a:pPr indent="627063">
              <a:lnSpc>
                <a:spcPct val="150000"/>
              </a:lnSpc>
            </a:pPr>
            <a:r>
              <a:rPr lang="zh-CN" altLang="en-US" sz="2400" dirty="0">
                <a:latin typeface="宋体" pitchFamily="2" charset="-122"/>
                <a:ea typeface="宋体" pitchFamily="2" charset="-122"/>
              </a:rPr>
              <a:t>升序指按照字母</a:t>
            </a:r>
            <a:r>
              <a:rPr lang="en-US" altLang="zh-CN" sz="2400" dirty="0">
                <a:latin typeface="宋体" pitchFamily="2" charset="-122"/>
                <a:ea typeface="宋体" pitchFamily="2" charset="-122"/>
              </a:rPr>
              <a:t>A~Z</a:t>
            </a:r>
            <a:r>
              <a:rPr lang="zh-CN" altLang="en-US" sz="2400" dirty="0">
                <a:latin typeface="宋体" pitchFamily="2" charset="-122"/>
                <a:ea typeface="宋体" pitchFamily="2" charset="-122"/>
              </a:rPr>
              <a:t>，数字</a:t>
            </a:r>
            <a:r>
              <a:rPr lang="en-US" altLang="zh-CN" sz="2400" dirty="0">
                <a:latin typeface="宋体" pitchFamily="2" charset="-122"/>
                <a:ea typeface="宋体" pitchFamily="2" charset="-122"/>
              </a:rPr>
              <a:t>0~9</a:t>
            </a:r>
            <a:r>
              <a:rPr lang="zh-CN" altLang="en-US" sz="2400" dirty="0">
                <a:latin typeface="宋体" pitchFamily="2" charset="-122"/>
                <a:ea typeface="宋体" pitchFamily="2" charset="-122"/>
              </a:rPr>
              <a:t>，或最早的日期到最晚的日期排列。</a:t>
            </a:r>
          </a:p>
          <a:p>
            <a:pPr indent="627063">
              <a:lnSpc>
                <a:spcPct val="150000"/>
              </a:lnSpc>
            </a:pPr>
            <a:r>
              <a:rPr lang="zh-CN" altLang="en-US" sz="2400" dirty="0">
                <a:latin typeface="宋体" pitchFamily="2" charset="-122"/>
                <a:ea typeface="宋体" pitchFamily="2" charset="-122"/>
              </a:rPr>
              <a:t>降序指按照字母</a:t>
            </a:r>
            <a:r>
              <a:rPr lang="en-US" altLang="zh-CN" sz="2400" dirty="0">
                <a:latin typeface="宋体" pitchFamily="2" charset="-122"/>
                <a:ea typeface="宋体" pitchFamily="2" charset="-122"/>
              </a:rPr>
              <a:t>Z~A</a:t>
            </a:r>
            <a:r>
              <a:rPr lang="zh-CN" altLang="en-US" sz="2400" dirty="0">
                <a:latin typeface="宋体" pitchFamily="2" charset="-122"/>
                <a:ea typeface="宋体" pitchFamily="2" charset="-122"/>
              </a:rPr>
              <a:t>，数字</a:t>
            </a:r>
            <a:r>
              <a:rPr lang="en-US" altLang="zh-CN" sz="2400" dirty="0">
                <a:latin typeface="宋体" pitchFamily="2" charset="-122"/>
                <a:ea typeface="宋体" pitchFamily="2" charset="-122"/>
              </a:rPr>
              <a:t>9~0</a:t>
            </a:r>
            <a:r>
              <a:rPr lang="zh-CN" altLang="en-US" sz="2400" dirty="0">
                <a:latin typeface="宋体" pitchFamily="2" charset="-122"/>
                <a:ea typeface="宋体" pitchFamily="2" charset="-122"/>
              </a:rPr>
              <a:t>，或最晚的日期到最早的日期排列。</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346866764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6041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排序操作</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）选择 “数学”成绩一列，单击 “布局”选项卡 “数据”组中的 “排序”按钮，</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“排序”对话框。</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）在对话框中选择所需的排列选项，“主要关键字”默认为要排序的列，“类型”</a:t>
            </a:r>
            <a:r>
              <a:rPr lang="zh-CN" altLang="en-US" sz="2400" dirty="0" smtClean="0">
                <a:latin typeface="宋体" pitchFamily="2" charset="-122"/>
                <a:ea typeface="宋体" pitchFamily="2" charset="-122"/>
              </a:rPr>
              <a:t>由</a:t>
            </a:r>
            <a:r>
              <a:rPr lang="en-US" altLang="zh-CN" sz="2400" dirty="0" smtClean="0">
                <a:latin typeface="宋体" pitchFamily="2" charset="-122"/>
                <a:ea typeface="宋体" pitchFamily="2" charset="-122"/>
              </a:rPr>
              <a:t>Word </a:t>
            </a:r>
            <a:r>
              <a:rPr lang="en-US" altLang="zh-CN" sz="2400" dirty="0">
                <a:latin typeface="宋体" pitchFamily="2" charset="-122"/>
                <a:ea typeface="宋体" pitchFamily="2" charset="-122"/>
              </a:rPr>
              <a:t>2010</a:t>
            </a:r>
            <a:r>
              <a:rPr lang="zh-CN" altLang="en-US" sz="2400" dirty="0">
                <a:latin typeface="宋体" pitchFamily="2" charset="-122"/>
                <a:ea typeface="宋体" pitchFamily="2" charset="-122"/>
              </a:rPr>
              <a:t>自动识别为 “数字”类型，在右边选中 “升序”单选按钮，</a:t>
            </a:r>
            <a:r>
              <a:rPr lang="zh-CN" altLang="en-US" sz="2400" dirty="0" smtClean="0">
                <a:latin typeface="宋体" pitchFamily="2" charset="-122"/>
                <a:ea typeface="宋体" pitchFamily="2" charset="-122"/>
              </a:rPr>
              <a:t>如下图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“确定”按钮，升序排列</a:t>
            </a:r>
            <a:r>
              <a:rPr lang="zh-CN" altLang="en-US" sz="2400" dirty="0" smtClean="0">
                <a:latin typeface="宋体" pitchFamily="2" charset="-122"/>
                <a:ea typeface="宋体" pitchFamily="2" charset="-122"/>
              </a:rPr>
              <a:t>效果如下图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Tree>
    <p:extLst>
      <p:ext uri="{BB962C8B-B14F-4D97-AF65-F5344CB8AC3E}">
        <p14:creationId xmlns:p14="http://schemas.microsoft.com/office/powerpoint/2010/main" val="338993478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pic>
        <p:nvPicPr>
          <p:cNvPr id="37890" name="Picture 2" descr="C:\Users\Xixi\Desktop\PPT制作\中文版Office 2010基础与实训\image\Office (1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64300" y="4396756"/>
            <a:ext cx="5132235" cy="1150821"/>
          </a:xfrm>
          <a:prstGeom prst="rect">
            <a:avLst/>
          </a:prstGeom>
          <a:noFill/>
          <a:extLst>
            <a:ext uri="{909E8E84-426E-40DD-AFC4-6F175D3DCCD1}">
              <a14:hiddenFill xmlns:a14="http://schemas.microsoft.com/office/drawing/2010/main">
                <a:solidFill>
                  <a:srgbClr val="FFFFFF"/>
                </a:solidFill>
              </a14:hiddenFill>
            </a:ext>
          </a:extLst>
        </p:spPr>
      </p:pic>
      <p:pic>
        <p:nvPicPr>
          <p:cNvPr id="37891" name="Picture 3" descr="C:\Users\Xixi\Desktop\PPT制作\中文版Office 2010基础与实训\image\Office (1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938" y="2302403"/>
            <a:ext cx="5389562" cy="32451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576057" y="5547577"/>
            <a:ext cx="2031325"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“排序”</a:t>
            </a:r>
            <a:r>
              <a:rPr lang="zh-CN" altLang="en-US" dirty="0">
                <a:latin typeface="楷体" pitchFamily="49" charset="-122"/>
                <a:ea typeface="楷体" pitchFamily="49" charset="-122"/>
              </a:rPr>
              <a:t>对话框</a:t>
            </a:r>
            <a:endParaRPr lang="en-US" altLang="zh-CN" dirty="0" smtClean="0">
              <a:latin typeface="楷体" pitchFamily="49" charset="-122"/>
              <a:ea typeface="楷体" pitchFamily="49" charset="-122"/>
            </a:endParaRPr>
          </a:p>
        </p:txBody>
      </p:sp>
      <p:sp>
        <p:nvSpPr>
          <p:cNvPr id="9" name="TextBox 8"/>
          <p:cNvSpPr txBox="1"/>
          <p:nvPr/>
        </p:nvSpPr>
        <p:spPr>
          <a:xfrm>
            <a:off x="8130170" y="5547577"/>
            <a:ext cx="1800494"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升序排列</a:t>
            </a:r>
            <a:r>
              <a:rPr lang="zh-CN" altLang="en-US" dirty="0">
                <a:latin typeface="楷体" pitchFamily="49" charset="-122"/>
                <a:ea typeface="楷体" pitchFamily="49" charset="-122"/>
              </a:rPr>
              <a:t>效果</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896004533"/>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45622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smtClean="0">
                <a:solidFill>
                  <a:srgbClr val="FF0000"/>
                </a:solidFill>
                <a:latin typeface="宋体" pitchFamily="2" charset="-122"/>
                <a:ea typeface="宋体" pitchFamily="2" charset="-122"/>
              </a:rPr>
              <a:t>数值计算</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）单击要放置求和结果的单元格。</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“布局”选项卡 “数据”组中的</a:t>
            </a:r>
          </a:p>
          <a:p>
            <a:pPr indent="627063">
              <a:lnSpc>
                <a:spcPct val="150000"/>
              </a:lnSpc>
            </a:pPr>
            <a:r>
              <a:rPr lang="zh-CN" altLang="en-US" sz="2400" dirty="0">
                <a:latin typeface="宋体" pitchFamily="2" charset="-122"/>
                <a:ea typeface="宋体" pitchFamily="2" charset="-122"/>
              </a:rPr>
              <a:t>“公式”按钮，打开 “公式”对话框，如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pic>
        <p:nvPicPr>
          <p:cNvPr id="38914" name="Picture 2" descr="C:\Users\Xixi\Desktop\PPT制作\中文版Office 2010基础与实训\image\Office (1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0463" y="2479852"/>
            <a:ext cx="4757737" cy="255802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719084" y="5037881"/>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“公式”对话框</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49608482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629552" cy="1200329"/>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）确认选定的公式正确，单击 “确定 ”按钮即可完成相应的计算。用同样的方法</a:t>
            </a:r>
            <a:r>
              <a:rPr lang="zh-CN" altLang="en-US" sz="2400" dirty="0" smtClean="0">
                <a:latin typeface="宋体" pitchFamily="2" charset="-122"/>
                <a:ea typeface="宋体" pitchFamily="2" charset="-122"/>
              </a:rPr>
              <a:t>计算</a:t>
            </a:r>
            <a:r>
              <a:rPr lang="zh-CN" altLang="en-US" sz="2400" dirty="0">
                <a:latin typeface="宋体" pitchFamily="2" charset="-122"/>
                <a:ea typeface="宋体" pitchFamily="2" charset="-122"/>
              </a:rPr>
              <a:t>其他人的总成绩，结果如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8" name="TextBox 7"/>
          <p:cNvSpPr txBox="1"/>
          <p:nvPr/>
        </p:nvSpPr>
        <p:spPr>
          <a:xfrm>
            <a:off x="5451626" y="5387157"/>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求和结果</a:t>
            </a:r>
            <a:endParaRPr lang="en-US" altLang="zh-CN" dirty="0" smtClean="0">
              <a:latin typeface="楷体" pitchFamily="49" charset="-122"/>
              <a:ea typeface="楷体" pitchFamily="49" charset="-122"/>
            </a:endParaRPr>
          </a:p>
        </p:txBody>
      </p:sp>
      <p:pic>
        <p:nvPicPr>
          <p:cNvPr id="39938" name="Picture 2" descr="C:\Users\Xixi\Desktop\PPT制作\中文版Office 2010基础与实训\image\Office (11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9627" y="3743935"/>
            <a:ext cx="7211994" cy="1663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905476"/>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项目四 表格的基本操作</a:t>
            </a:r>
          </a:p>
        </p:txBody>
      </p:sp>
      <p:sp>
        <p:nvSpPr>
          <p:cNvPr id="7" name="TextBox 6"/>
          <p:cNvSpPr txBox="1"/>
          <p:nvPr/>
        </p:nvSpPr>
        <p:spPr>
          <a:xfrm>
            <a:off x="1190848" y="1937787"/>
            <a:ext cx="9540652" cy="1200329"/>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按学生的总成绩进行降序排序。到此，一个简单的学生期末成绩表制作完成了，如</a:t>
            </a:r>
            <a:r>
              <a:rPr lang="zh-CN" altLang="en-US" sz="2400" dirty="0" smtClean="0">
                <a:solidFill>
                  <a:srgbClr val="FF0000"/>
                </a:solidFill>
                <a:latin typeface="宋体" pitchFamily="2" charset="-122"/>
                <a:ea typeface="宋体" pitchFamily="2" charset="-122"/>
              </a:rPr>
              <a:t>图所</a:t>
            </a:r>
            <a:r>
              <a:rPr lang="zh-CN" altLang="en-US" sz="2400" dirty="0">
                <a:solidFill>
                  <a:srgbClr val="FF0000"/>
                </a:solidFill>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060928" y="5570307"/>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学生期末成绩表</a:t>
            </a:r>
            <a:endParaRPr lang="en-US" altLang="zh-CN" dirty="0" smtClean="0">
              <a:latin typeface="楷体" pitchFamily="49" charset="-122"/>
              <a:ea typeface="楷体" pitchFamily="49" charset="-122"/>
            </a:endParaRPr>
          </a:p>
        </p:txBody>
      </p:sp>
      <p:pic>
        <p:nvPicPr>
          <p:cNvPr id="40963" name="Picture 3" descr="C:\Users\Xixi\Desktop\PPT制作\中文版Office 2010基础与实训\image\Office (1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67237" y="3425181"/>
            <a:ext cx="5187874" cy="2145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0935024"/>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646843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5.1 </a:t>
            </a:r>
            <a:r>
              <a:rPr lang="zh-CN" altLang="en-US" sz="2800" dirty="0">
                <a:solidFill>
                  <a:schemeClr val="bg1"/>
                </a:solidFill>
                <a:latin typeface="宋体" pitchFamily="2" charset="-122"/>
                <a:ea typeface="宋体" pitchFamily="2" charset="-122"/>
              </a:rPr>
              <a:t>插入图片并设置图形对象格式</a:t>
            </a:r>
          </a:p>
        </p:txBody>
      </p:sp>
      <p:sp>
        <p:nvSpPr>
          <p:cNvPr id="9" name="TextBox 8"/>
          <p:cNvSpPr txBox="1"/>
          <p:nvPr/>
        </p:nvSpPr>
        <p:spPr>
          <a:xfrm>
            <a:off x="1092554" y="2686421"/>
            <a:ext cx="35958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5.2 </a:t>
            </a:r>
            <a:r>
              <a:rPr lang="zh-CN" altLang="en-US" sz="2800" dirty="0">
                <a:solidFill>
                  <a:schemeClr val="bg1"/>
                </a:solidFill>
                <a:latin typeface="宋体" pitchFamily="2" charset="-122"/>
                <a:ea typeface="宋体" pitchFamily="2" charset="-122"/>
              </a:rPr>
              <a:t>插入艺术字</a:t>
            </a:r>
          </a:p>
        </p:txBody>
      </p:sp>
      <p:sp>
        <p:nvSpPr>
          <p:cNvPr id="7" name="TextBox 6"/>
          <p:cNvSpPr txBox="1"/>
          <p:nvPr/>
        </p:nvSpPr>
        <p:spPr>
          <a:xfrm>
            <a:off x="1092554" y="3537321"/>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5.3 </a:t>
            </a:r>
            <a:r>
              <a:rPr lang="zh-CN" altLang="en-US" sz="2800" dirty="0">
                <a:solidFill>
                  <a:schemeClr val="bg1"/>
                </a:solidFill>
                <a:latin typeface="宋体" pitchFamily="2" charset="-122"/>
                <a:ea typeface="宋体" pitchFamily="2" charset="-122"/>
              </a:rPr>
              <a:t>插入 </a:t>
            </a:r>
            <a:r>
              <a:rPr lang="en-US" altLang="zh-CN" sz="2800" dirty="0">
                <a:solidFill>
                  <a:schemeClr val="bg1"/>
                </a:solidFill>
                <a:latin typeface="宋体" pitchFamily="2" charset="-122"/>
                <a:ea typeface="宋体" pitchFamily="2" charset="-122"/>
              </a:rPr>
              <a:t>SmartArt</a:t>
            </a:r>
            <a:r>
              <a:rPr lang="zh-CN" altLang="en-US" sz="2800" dirty="0">
                <a:solidFill>
                  <a:schemeClr val="bg1"/>
                </a:solidFill>
                <a:latin typeface="宋体" pitchFamily="2" charset="-122"/>
                <a:ea typeface="宋体" pitchFamily="2" charset="-122"/>
              </a:rPr>
              <a:t>图像</a:t>
            </a:r>
          </a:p>
        </p:txBody>
      </p:sp>
      <p:sp>
        <p:nvSpPr>
          <p:cNvPr id="8" name="TextBox 7"/>
          <p:cNvSpPr txBox="1"/>
          <p:nvPr/>
        </p:nvSpPr>
        <p:spPr>
          <a:xfrm>
            <a:off x="1092554" y="44136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5.4 </a:t>
            </a:r>
            <a:r>
              <a:rPr lang="zh-CN" altLang="en-US" sz="2800" dirty="0">
                <a:solidFill>
                  <a:schemeClr val="bg1"/>
                </a:solidFill>
                <a:latin typeface="宋体" pitchFamily="2" charset="-122"/>
                <a:ea typeface="宋体" pitchFamily="2" charset="-122"/>
              </a:rPr>
              <a:t>插入公式</a:t>
            </a:r>
          </a:p>
        </p:txBody>
      </p:sp>
    </p:spTree>
    <p:extLst>
      <p:ext uri="{BB962C8B-B14F-4D97-AF65-F5344CB8AC3E}">
        <p14:creationId xmlns:p14="http://schemas.microsoft.com/office/powerpoint/2010/main" val="2583906547"/>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169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2807828"/>
            <a:ext cx="9792839" cy="2221762"/>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掌握插入图片文件的操作方法。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了解以对象的方式插入图像的方法。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熟悉设置图片的操作方法。</a:t>
            </a:r>
          </a:p>
          <a:p>
            <a:pPr indent="627063">
              <a:lnSpc>
                <a:spcPct val="150000"/>
              </a:lnSpc>
            </a:pP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掌握裁剪图片的操作方法。</a:t>
            </a:r>
          </a:p>
        </p:txBody>
      </p:sp>
      <p:sp>
        <p:nvSpPr>
          <p:cNvPr id="9" name="TextBox 8"/>
          <p:cNvSpPr txBox="1"/>
          <p:nvPr/>
        </p:nvSpPr>
        <p:spPr>
          <a:xfrm>
            <a:off x="1092554" y="1410442"/>
            <a:ext cx="646843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5.1 </a:t>
            </a:r>
            <a:r>
              <a:rPr lang="zh-CN" altLang="en-US" sz="2800" dirty="0">
                <a:solidFill>
                  <a:schemeClr val="bg1"/>
                </a:solidFill>
                <a:latin typeface="宋体" pitchFamily="2" charset="-122"/>
                <a:ea typeface="宋体" pitchFamily="2" charset="-122"/>
              </a:rPr>
              <a:t>插入图片并设置图形对象格式</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6982486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6" y="1821194"/>
            <a:ext cx="6073554" cy="452431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）选择 “文件”菜单中的 “另存为”选项，在打开的 “另存为”对话框中选择</a:t>
            </a:r>
            <a:r>
              <a:rPr lang="zh-CN" altLang="en-US" sz="2400" dirty="0" smtClean="0">
                <a:latin typeface="宋体" pitchFamily="2" charset="-122"/>
                <a:ea typeface="宋体" pitchFamily="2" charset="-122"/>
              </a:rPr>
              <a:t>文档</a:t>
            </a:r>
            <a:r>
              <a:rPr lang="zh-CN" altLang="en-US" sz="2400" dirty="0">
                <a:latin typeface="宋体" pitchFamily="2" charset="-122"/>
                <a:ea typeface="宋体" pitchFamily="2" charset="-122"/>
              </a:rPr>
              <a:t>的保存路径，在 “文件名”文本框中设置文件的保存名称，如 “文档的保存操作 ”，</a:t>
            </a:r>
            <a:r>
              <a:rPr lang="zh-CN" altLang="en-US" sz="2400" dirty="0" smtClean="0">
                <a:latin typeface="宋体" pitchFamily="2" charset="-122"/>
                <a:ea typeface="宋体" pitchFamily="2" charset="-122"/>
              </a:rPr>
              <a:t>在“保存类型 ”</a:t>
            </a:r>
            <a:r>
              <a:rPr lang="zh-CN" altLang="en-US" sz="2400" dirty="0">
                <a:latin typeface="宋体" pitchFamily="2" charset="-122"/>
                <a:ea typeface="宋体" pitchFamily="2" charset="-122"/>
              </a:rPr>
              <a:t>下拉列表中选择文件的保存类型，如 “</a:t>
            </a:r>
            <a:r>
              <a:rPr lang="en-US" altLang="zh-CN" sz="2400" dirty="0">
                <a:latin typeface="宋体" pitchFamily="2" charset="-122"/>
                <a:ea typeface="宋体" pitchFamily="2" charset="-122"/>
              </a:rPr>
              <a:t>Word 97-2003</a:t>
            </a:r>
            <a:r>
              <a:rPr lang="zh-CN" altLang="en-US" sz="2400" dirty="0">
                <a:latin typeface="宋体" pitchFamily="2" charset="-122"/>
                <a:ea typeface="宋体" pitchFamily="2" charset="-122"/>
              </a:rPr>
              <a:t>文档 ”，这时可以</a:t>
            </a:r>
            <a:r>
              <a:rPr lang="zh-CN" altLang="en-US" sz="2400" dirty="0" smtClean="0">
                <a:latin typeface="宋体" pitchFamily="2" charset="-122"/>
                <a:ea typeface="宋体" pitchFamily="2" charset="-122"/>
              </a:rPr>
              <a:t>看到文件名</a:t>
            </a:r>
            <a:r>
              <a:rPr lang="zh-CN" altLang="en-US" sz="2400" dirty="0">
                <a:latin typeface="宋体" pitchFamily="2" charset="-122"/>
                <a:ea typeface="宋体" pitchFamily="2" charset="-122"/>
              </a:rPr>
              <a:t>后自动加上 </a:t>
            </a:r>
            <a:r>
              <a:rPr lang="en-US" altLang="zh-CN" sz="2400" dirty="0">
                <a:latin typeface="宋体" pitchFamily="2" charset="-122"/>
                <a:ea typeface="宋体" pitchFamily="2" charset="-122"/>
              </a:rPr>
              <a:t>.doc</a:t>
            </a:r>
            <a:r>
              <a:rPr lang="zh-CN" altLang="en-US" sz="2400" dirty="0">
                <a:latin typeface="宋体" pitchFamily="2" charset="-122"/>
                <a:ea typeface="宋体" pitchFamily="2" charset="-122"/>
              </a:rPr>
              <a:t>扩展名，如图 </a:t>
            </a:r>
            <a:r>
              <a:rPr lang="en-US" altLang="zh-CN" sz="2400" dirty="0">
                <a:latin typeface="宋体" pitchFamily="2" charset="-122"/>
                <a:ea typeface="宋体" pitchFamily="2" charset="-122"/>
              </a:rPr>
              <a:t>1—10</a:t>
            </a:r>
            <a:r>
              <a:rPr lang="zh-CN" altLang="en-US" sz="2400" dirty="0">
                <a:latin typeface="宋体" pitchFamily="2" charset="-122"/>
                <a:ea typeface="宋体" pitchFamily="2" charset="-122"/>
              </a:rPr>
              <a:t>所示。</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9" name="TextBox 8"/>
          <p:cNvSpPr txBox="1"/>
          <p:nvPr/>
        </p:nvSpPr>
        <p:spPr>
          <a:xfrm>
            <a:off x="8753664" y="5430322"/>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选择保存类型</a:t>
            </a:r>
            <a:endParaRPr lang="en-US" altLang="zh-CN" dirty="0" smtClean="0">
              <a:latin typeface="楷体" pitchFamily="49" charset="-122"/>
              <a:ea typeface="楷体" pitchFamily="49" charset="-122"/>
            </a:endParaRPr>
          </a:p>
        </p:txBody>
      </p:sp>
      <p:pic>
        <p:nvPicPr>
          <p:cNvPr id="8194" name="Picture 2" descr="C:\Users\Xixi\Desktop\PPT制作\中文版Office 2010基础与实训\image\Office (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0" y="1723510"/>
            <a:ext cx="3963988" cy="3706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488669"/>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152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为了增强文档的可视性，向文档中添加图片是一项基本的操作。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a:t>
            </a:r>
            <a:r>
              <a:rPr lang="zh-CN" altLang="en-US" sz="2400" dirty="0" smtClean="0">
                <a:latin typeface="宋体" pitchFamily="2" charset="-122"/>
                <a:ea typeface="宋体" pitchFamily="2" charset="-122"/>
              </a:rPr>
              <a:t>了</a:t>
            </a:r>
            <a:r>
              <a:rPr lang="en-US" altLang="zh-CN" sz="2400" dirty="0" smtClean="0">
                <a:latin typeface="宋体" pitchFamily="2" charset="-122"/>
                <a:ea typeface="宋体" pitchFamily="2" charset="-122"/>
              </a:rPr>
              <a:t>5</a:t>
            </a:r>
            <a:r>
              <a:rPr lang="zh-CN" altLang="en-US" sz="2400" dirty="0" smtClean="0">
                <a:latin typeface="宋体" pitchFamily="2" charset="-122"/>
                <a:ea typeface="宋体" pitchFamily="2" charset="-122"/>
              </a:rPr>
              <a:t>种</a:t>
            </a:r>
            <a:r>
              <a:rPr lang="zh-CN" altLang="en-US" sz="2400" dirty="0">
                <a:latin typeface="宋体" pitchFamily="2" charset="-122"/>
                <a:ea typeface="宋体" pitchFamily="2" charset="-122"/>
              </a:rPr>
              <a:t>插入图片的方式，用户可以很方便地在文本编辑中插入图片。</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32236131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152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插入图片的方法有插入来自文件的图片、插入剪贴画、插入形状、插入 </a:t>
            </a:r>
            <a:r>
              <a:rPr lang="en-US" altLang="zh-CN" sz="2400" dirty="0">
                <a:latin typeface="宋体" pitchFamily="2" charset="-122"/>
                <a:ea typeface="宋体" pitchFamily="2" charset="-122"/>
              </a:rPr>
              <a:t>SmartArt</a:t>
            </a:r>
            <a:r>
              <a:rPr lang="zh-CN" altLang="en-US" sz="2400" dirty="0" smtClean="0">
                <a:latin typeface="宋体" pitchFamily="2" charset="-122"/>
                <a:ea typeface="宋体" pitchFamily="2" charset="-122"/>
              </a:rPr>
              <a:t>图像和</a:t>
            </a:r>
            <a:r>
              <a:rPr lang="zh-CN" altLang="en-US" sz="2400" dirty="0">
                <a:latin typeface="宋体" pitchFamily="2" charset="-122"/>
                <a:ea typeface="宋体" pitchFamily="2" charset="-122"/>
              </a:rPr>
              <a:t>插入图表。使用 “插入”选项卡 “插图”组中的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个功能按钮，可以方便地插入以上 </a:t>
            </a:r>
            <a:r>
              <a:rPr lang="en-US" altLang="zh-CN" sz="2400" dirty="0" smtClean="0">
                <a:latin typeface="宋体" pitchFamily="2" charset="-122"/>
                <a:ea typeface="宋体" pitchFamily="2" charset="-122"/>
              </a:rPr>
              <a:t>5</a:t>
            </a:r>
            <a:r>
              <a:rPr lang="zh-CN" altLang="en-US" sz="2400" dirty="0" smtClean="0">
                <a:latin typeface="宋体" pitchFamily="2" charset="-122"/>
                <a:ea typeface="宋体" pitchFamily="2" charset="-122"/>
              </a:rPr>
              <a:t>种</a:t>
            </a:r>
            <a:r>
              <a:rPr lang="zh-CN" altLang="en-US" sz="2400" dirty="0">
                <a:latin typeface="宋体" pitchFamily="2" charset="-122"/>
                <a:ea typeface="宋体" pitchFamily="2" charset="-122"/>
              </a:rPr>
              <a:t>类型的图片</a:t>
            </a:r>
            <a:r>
              <a:rPr lang="zh-CN" altLang="en-US" sz="2400" dirty="0" smtClean="0">
                <a:latin typeface="宋体" pitchFamily="2" charset="-122"/>
                <a:ea typeface="宋体" pitchFamily="2" charset="-122"/>
              </a:rPr>
              <a:t>。如图所示。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pic>
        <p:nvPicPr>
          <p:cNvPr id="41986" name="Picture 2" descr="C:\Users\Xixi\Desktop\PPT制作\中文版Office 2010基础与实训\image\Office (1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748" y="3781026"/>
            <a:ext cx="7537450" cy="141168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048226" y="5200975"/>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“格式”选项卡</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588340638"/>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8" y="1937787"/>
            <a:ext cx="4757626"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插入来自文件的</a:t>
            </a:r>
            <a:r>
              <a:rPr lang="zh-CN" altLang="en-US" sz="2400" dirty="0" smtClean="0">
                <a:solidFill>
                  <a:srgbClr val="FF0000"/>
                </a:solidFill>
                <a:latin typeface="宋体" pitchFamily="2" charset="-122"/>
                <a:ea typeface="宋体" pitchFamily="2" charset="-122"/>
              </a:rPr>
              <a:t>图片</a:t>
            </a:r>
            <a:endParaRPr lang="en-US" altLang="zh-CN" sz="2400" dirty="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）将插入点放置在要插入图片的位置</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“插入”选项卡 “插图”组中的 “图片”按钮，打开 “插入图片”对话框</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r>
              <a:rPr lang="en-US" altLang="zh-CN" sz="2400" dirty="0">
                <a:latin typeface="宋体" pitchFamily="2" charset="-122"/>
                <a:ea typeface="宋体" pitchFamily="2" charset="-122"/>
              </a:rPr>
              <a:t>3</a:t>
            </a:r>
            <a:r>
              <a:rPr lang="zh-CN" altLang="en-US" sz="2400" dirty="0" smtClean="0">
                <a:latin typeface="宋体" pitchFamily="2" charset="-122"/>
                <a:ea typeface="宋体" pitchFamily="2" charset="-122"/>
              </a:rPr>
              <a:t>）双击</a:t>
            </a:r>
            <a:r>
              <a:rPr lang="zh-CN" altLang="en-US" sz="2400" dirty="0">
                <a:latin typeface="宋体" pitchFamily="2" charset="-122"/>
                <a:ea typeface="宋体" pitchFamily="2" charset="-122"/>
              </a:rPr>
              <a:t>需要插入的图片，这样图片就方便地插入文档中了。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630331" y="5370839"/>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“插入图片”对话框</a:t>
            </a:r>
            <a:endParaRPr lang="en-US" altLang="zh-CN" dirty="0" smtClean="0">
              <a:latin typeface="楷体" pitchFamily="49" charset="-122"/>
              <a:ea typeface="楷体" pitchFamily="49" charset="-122"/>
            </a:endParaRPr>
          </a:p>
        </p:txBody>
      </p:sp>
      <p:pic>
        <p:nvPicPr>
          <p:cNvPr id="43010" name="Picture 2" descr="C:\Users\Xixi\Desktop\PPT制作\中文版Office 2010基础与实训\image\Office (1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7624" y="2048760"/>
            <a:ext cx="4727575" cy="3322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252762"/>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8" y="1937787"/>
            <a:ext cx="4757626" cy="4524315"/>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2.</a:t>
            </a:r>
            <a:r>
              <a:rPr lang="zh-CN" altLang="en-US" sz="2400" dirty="0" smtClean="0">
                <a:solidFill>
                  <a:srgbClr val="FF0000"/>
                </a:solidFill>
                <a:latin typeface="宋体" pitchFamily="2" charset="-122"/>
                <a:ea typeface="宋体" pitchFamily="2" charset="-122"/>
              </a:rPr>
              <a:t>以对象的方式插入图片</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）单击“插入”选项卡 “文本”组中的 “对象”按钮，弹出如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 </a:t>
            </a:r>
            <a:r>
              <a:rPr lang="zh-CN" altLang="en-US" sz="2400" dirty="0" smtClean="0">
                <a:latin typeface="宋体" pitchFamily="2" charset="-122"/>
                <a:ea typeface="宋体" pitchFamily="2" charset="-122"/>
              </a:rPr>
              <a:t>“对象”</a:t>
            </a:r>
            <a:r>
              <a:rPr lang="zh-CN" altLang="en-US" sz="2400" dirty="0">
                <a:latin typeface="宋体" pitchFamily="2" charset="-122"/>
                <a:ea typeface="宋体" pitchFamily="2" charset="-122"/>
              </a:rPr>
              <a:t>对话框，在 “新建”选项卡的 “对象类型”列表框中选择“位图图像”选项，</a:t>
            </a:r>
            <a:r>
              <a:rPr lang="zh-CN" altLang="en-US" sz="2400" dirty="0" smtClean="0">
                <a:latin typeface="宋体" pitchFamily="2" charset="-122"/>
                <a:ea typeface="宋体" pitchFamily="2" charset="-122"/>
              </a:rPr>
              <a:t>单击“确定”</a:t>
            </a:r>
            <a:r>
              <a:rPr lang="zh-CN" altLang="en-US" sz="2400" dirty="0">
                <a:latin typeface="宋体" pitchFamily="2" charset="-122"/>
                <a:ea typeface="宋体" pitchFamily="2" charset="-122"/>
              </a:rPr>
              <a:t>按钮。也可以选择“由文件创建”选项卡进行插入。</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026264" y="5370839"/>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“对象”对话框</a:t>
            </a:r>
            <a:endParaRPr lang="en-US" altLang="zh-CN" dirty="0" smtClean="0">
              <a:latin typeface="楷体" pitchFamily="49" charset="-122"/>
              <a:ea typeface="楷体" pitchFamily="49" charset="-122"/>
            </a:endParaRPr>
          </a:p>
        </p:txBody>
      </p:sp>
      <p:pic>
        <p:nvPicPr>
          <p:cNvPr id="44034" name="Picture 2" descr="C:\Users\Xixi\Desktop\PPT制作\中文版Office 2010基础与实训\image\Office (1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1610" y="2284898"/>
            <a:ext cx="4749800" cy="3085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53542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8" y="1937787"/>
            <a:ext cx="4757626"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）屏幕变成如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示的绘图画布</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）绘制完成后，单击页面右边空白处退出绘制</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72512" y="5370839"/>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绘图画布</a:t>
            </a:r>
            <a:endParaRPr lang="en-US" altLang="zh-CN" dirty="0" smtClean="0">
              <a:latin typeface="楷体" pitchFamily="49" charset="-122"/>
              <a:ea typeface="楷体" pitchFamily="49" charset="-122"/>
            </a:endParaRPr>
          </a:p>
        </p:txBody>
      </p:sp>
      <p:pic>
        <p:nvPicPr>
          <p:cNvPr id="45058" name="Picture 2" descr="C:\Users\Xixi\Desktop\PPT制作\中文版Office 2010基础与实训\image\Office (1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3294" y="2445122"/>
            <a:ext cx="4626432" cy="2804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9418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8" y="1937787"/>
            <a:ext cx="4757626"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设置图片的</a:t>
            </a:r>
            <a:r>
              <a:rPr lang="zh-CN" altLang="en-US" sz="2400" dirty="0" smtClean="0">
                <a:solidFill>
                  <a:srgbClr val="FF0000"/>
                </a:solidFill>
                <a:latin typeface="宋体" pitchFamily="2" charset="-122"/>
                <a:ea typeface="宋体" pitchFamily="2" charset="-122"/>
              </a:rPr>
              <a:t>大小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）选中要设置的图片。</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Word </a:t>
            </a:r>
            <a:r>
              <a:rPr lang="en-US" altLang="zh-CN" sz="2400" dirty="0">
                <a:latin typeface="宋体" pitchFamily="2" charset="-122"/>
                <a:ea typeface="宋体" pitchFamily="2" charset="-122"/>
              </a:rPr>
              <a:t>2010</a:t>
            </a:r>
            <a:r>
              <a:rPr lang="zh-CN" altLang="en-US" sz="2400" dirty="0">
                <a:latin typeface="宋体" pitchFamily="2" charset="-122"/>
                <a:ea typeface="宋体" pitchFamily="2" charset="-122"/>
              </a:rPr>
              <a:t>提供了实时预览功能，提示用户当前缩放的尺寸，如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11046" y="5370839"/>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缩放图片图</a:t>
            </a:r>
            <a:endParaRPr lang="en-US" altLang="zh-CN" dirty="0" smtClean="0">
              <a:latin typeface="楷体" pitchFamily="49" charset="-122"/>
              <a:ea typeface="楷体" pitchFamily="49" charset="-122"/>
            </a:endParaRPr>
          </a:p>
        </p:txBody>
      </p:sp>
      <p:pic>
        <p:nvPicPr>
          <p:cNvPr id="46082" name="Picture 2" descr="C:\Users\Xixi\Desktop\PPT制作\中文版Office 2010基础与实训\image\Office (1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1624" y="1065855"/>
            <a:ext cx="4257675" cy="4304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416791"/>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8" y="1937787"/>
            <a:ext cx="4757626" cy="4437753"/>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）松开鼠标左键，图片就缩放到用户需要的大小了。这样的缩放不会更改图片</a:t>
            </a:r>
            <a:r>
              <a:rPr lang="zh-CN" altLang="en-US" sz="2400" dirty="0" smtClean="0">
                <a:latin typeface="宋体" pitchFamily="2" charset="-122"/>
                <a:ea typeface="宋体" pitchFamily="2" charset="-122"/>
              </a:rPr>
              <a:t>文件的</a:t>
            </a:r>
            <a:r>
              <a:rPr lang="zh-CN" altLang="en-US" sz="2400" dirty="0">
                <a:latin typeface="宋体" pitchFamily="2" charset="-122"/>
                <a:ea typeface="宋体" pitchFamily="2" charset="-122"/>
              </a:rPr>
              <a:t>字节数，如果需要再放大图片，不会因为缩放影响图片的显示质量。单击 “格式”选项卡 “大小”组右下侧的按钮，打开如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 “布局”</a:t>
            </a:r>
            <a:r>
              <a:rPr lang="zh-CN" altLang="en-US" sz="2400" dirty="0" smtClean="0">
                <a:latin typeface="宋体" pitchFamily="2" charset="-122"/>
                <a:ea typeface="宋体" pitchFamily="2" charset="-122"/>
              </a:rPr>
              <a:t>对话框</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002587" y="5370839"/>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“布局”对话框</a:t>
            </a:r>
            <a:endParaRPr lang="en-US" altLang="zh-CN" dirty="0" smtClean="0">
              <a:latin typeface="楷体" pitchFamily="49" charset="-122"/>
              <a:ea typeface="楷体" pitchFamily="49" charset="-122"/>
            </a:endParaRPr>
          </a:p>
        </p:txBody>
      </p:sp>
      <p:pic>
        <p:nvPicPr>
          <p:cNvPr id="47107" name="Picture 3" descr="C:\Users\Xixi\Desktop\PPT制作\中文版Office 2010基础与实训\image\Office (1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3160" y="1663716"/>
            <a:ext cx="4519345" cy="3633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699485"/>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8" y="1937787"/>
            <a:ext cx="63275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4.</a:t>
            </a:r>
            <a:r>
              <a:rPr lang="zh-CN" altLang="en-US" sz="2400" dirty="0">
                <a:solidFill>
                  <a:srgbClr val="FF0000"/>
                </a:solidFill>
                <a:latin typeface="宋体" pitchFamily="2" charset="-122"/>
                <a:ea typeface="宋体" pitchFamily="2" charset="-122"/>
              </a:rPr>
              <a:t>裁剪</a:t>
            </a:r>
            <a:r>
              <a:rPr lang="zh-CN" altLang="en-US" sz="2400" dirty="0" smtClean="0">
                <a:solidFill>
                  <a:srgbClr val="FF0000"/>
                </a:solidFill>
                <a:latin typeface="宋体" pitchFamily="2" charset="-122"/>
                <a:ea typeface="宋体" pitchFamily="2" charset="-122"/>
              </a:rPr>
              <a:t>图片</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）单击选取需要裁剪的图片。</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“格式”选项卡 “大小”组中的 “裁剪”按钮</a:t>
            </a:r>
            <a:r>
              <a:rPr lang="zh-CN" altLang="en-US" sz="2400" dirty="0" smtClean="0">
                <a:latin typeface="宋体" pitchFamily="2" charset="-122"/>
                <a:ea typeface="宋体" pitchFamily="2" charset="-122"/>
              </a:rPr>
              <a:t>，此时</a:t>
            </a:r>
            <a:r>
              <a:rPr lang="zh-CN" altLang="en-US" sz="2400" dirty="0">
                <a:latin typeface="宋体" pitchFamily="2" charset="-122"/>
                <a:ea typeface="宋体" pitchFamily="2" charset="-122"/>
              </a:rPr>
              <a:t>鼠标指针变为 </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形状，同时图片周围出现控点，如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）将鼠标指针移动到裁剪控点上，鼠标指针根据所选择的裁剪控点进行相应的</a:t>
            </a:r>
            <a:r>
              <a:rPr lang="zh-CN" altLang="en-US" sz="2400" dirty="0" smtClean="0">
                <a:latin typeface="宋体" pitchFamily="2" charset="-122"/>
                <a:ea typeface="宋体" pitchFamily="2" charset="-122"/>
              </a:rPr>
              <a:t>变化</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9228646" y="5370839"/>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缩放图片图</a:t>
            </a:r>
            <a:endParaRPr lang="en-US" altLang="zh-CN" dirty="0" smtClean="0">
              <a:latin typeface="楷体" pitchFamily="49" charset="-122"/>
              <a:ea typeface="楷体" pitchFamily="49" charset="-122"/>
            </a:endParaRPr>
          </a:p>
        </p:txBody>
      </p:sp>
      <p:pic>
        <p:nvPicPr>
          <p:cNvPr id="4813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35813" y="3843571"/>
            <a:ext cx="225489"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2" name="Picture 4" descr="C:\Users\Xixi\Desktop\PPT制作\中文版Office 2010基础与实训\image\Office (1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13747" y="2359258"/>
            <a:ext cx="2968625" cy="2968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401450"/>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8" y="1937787"/>
            <a:ext cx="4651152"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5.</a:t>
            </a:r>
            <a:r>
              <a:rPr lang="zh-CN" altLang="en-US" sz="2400" dirty="0">
                <a:solidFill>
                  <a:srgbClr val="FF0000"/>
                </a:solidFill>
                <a:latin typeface="宋体" pitchFamily="2" charset="-122"/>
                <a:ea typeface="宋体" pitchFamily="2" charset="-122"/>
              </a:rPr>
              <a:t>修改图片的</a:t>
            </a:r>
            <a:r>
              <a:rPr lang="zh-CN" altLang="en-US" sz="2400" dirty="0" smtClean="0">
                <a:solidFill>
                  <a:srgbClr val="FF0000"/>
                </a:solidFill>
                <a:latin typeface="宋体" pitchFamily="2" charset="-122"/>
                <a:ea typeface="宋体" pitchFamily="2" charset="-122"/>
              </a:rPr>
              <a:t>样式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）选中要修饰的图片。</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）修改</a:t>
            </a:r>
            <a:r>
              <a:rPr lang="zh-CN" altLang="en-US" sz="2400" dirty="0">
                <a:latin typeface="宋体" pitchFamily="2" charset="-122"/>
                <a:ea typeface="宋体" pitchFamily="2" charset="-122"/>
              </a:rPr>
              <a:t>图片样式后的效果</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656204" y="533512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修改图片样式后的效果</a:t>
            </a:r>
            <a:endParaRPr lang="en-US" altLang="zh-CN" dirty="0" smtClean="0">
              <a:latin typeface="楷体" pitchFamily="49" charset="-122"/>
              <a:ea typeface="楷体" pitchFamily="49" charset="-122"/>
            </a:endParaRP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7437" y="1903486"/>
            <a:ext cx="5470525" cy="343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8806769"/>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179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976589"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6.</a:t>
            </a:r>
            <a:r>
              <a:rPr lang="zh-CN" altLang="en-US" sz="2400" dirty="0">
                <a:solidFill>
                  <a:srgbClr val="FF0000"/>
                </a:solidFill>
                <a:latin typeface="宋体" pitchFamily="2" charset="-122"/>
                <a:ea typeface="宋体" pitchFamily="2" charset="-122"/>
              </a:rPr>
              <a:t>设置</a:t>
            </a:r>
            <a:r>
              <a:rPr lang="zh-CN" altLang="en-US" sz="2400" dirty="0" smtClean="0">
                <a:solidFill>
                  <a:srgbClr val="FF0000"/>
                </a:solidFill>
                <a:latin typeface="宋体" pitchFamily="2" charset="-122"/>
                <a:ea typeface="宋体" pitchFamily="2" charset="-122"/>
              </a:rPr>
              <a:t>版式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）单击选定图片或图形对象。</a:t>
            </a:r>
          </a:p>
          <a:p>
            <a:pPr indent="627063">
              <a:lnSpc>
                <a:spcPct val="150000"/>
              </a:lnSpc>
            </a:pP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 “格式”选项卡 “排列”组中的 “位置”按钮，在弹出的下拉菜单中列出了几种常用的环绕方式，用户可以根据需要选择相应的环绕方式。</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示为选择</a:t>
            </a:r>
            <a:r>
              <a:rPr lang="zh-CN" altLang="en-US" sz="2400" dirty="0" smtClean="0">
                <a:latin typeface="宋体" pitchFamily="2" charset="-122"/>
                <a:ea typeface="宋体" pitchFamily="2" charset="-122"/>
              </a:rPr>
              <a:t>四周型</a:t>
            </a:r>
            <a:r>
              <a:rPr lang="zh-CN" altLang="en-US" sz="2400" dirty="0">
                <a:latin typeface="宋体" pitchFamily="2" charset="-122"/>
                <a:ea typeface="宋体" pitchFamily="2" charset="-122"/>
              </a:rPr>
              <a:t>环绕方式的效果。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45205" y="5335128"/>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四周型环绕</a:t>
            </a:r>
            <a:endParaRPr lang="en-US" altLang="zh-CN" dirty="0" smtClean="0">
              <a:latin typeface="楷体" pitchFamily="49" charset="-122"/>
              <a:ea typeface="楷体" pitchFamily="49" charset="-122"/>
            </a:endParaRP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3337" y="2033939"/>
            <a:ext cx="5262564" cy="330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42872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6" y="1821194"/>
            <a:ext cx="9413654"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）单击快速访问工具栏上的“保存”按钮，此操作等同于选择“文件”菜单中</a:t>
            </a:r>
            <a:r>
              <a:rPr lang="zh-CN" altLang="en-US" sz="2400" dirty="0" smtClean="0">
                <a:latin typeface="宋体" pitchFamily="2" charset="-122"/>
                <a:ea typeface="宋体" pitchFamily="2" charset="-122"/>
              </a:rPr>
              <a:t>的“保存”</a:t>
            </a:r>
            <a:r>
              <a:rPr lang="zh-CN" altLang="en-US" sz="2400" dirty="0">
                <a:latin typeface="宋体" pitchFamily="2" charset="-122"/>
                <a:ea typeface="宋体" pitchFamily="2" charset="-122"/>
              </a:rPr>
              <a:t>选项。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）按快捷键</a:t>
            </a:r>
            <a:r>
              <a:rPr lang="en-US" altLang="zh-CN" sz="2400" dirty="0">
                <a:latin typeface="宋体" pitchFamily="2" charset="-122"/>
                <a:ea typeface="宋体" pitchFamily="2" charset="-122"/>
              </a:rPr>
              <a:t>F12</a:t>
            </a:r>
            <a:r>
              <a:rPr lang="zh-CN" altLang="en-US" sz="2400" dirty="0">
                <a:latin typeface="宋体" pitchFamily="2" charset="-122"/>
                <a:ea typeface="宋体" pitchFamily="2" charset="-122"/>
              </a:rPr>
              <a:t>。</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Tree>
    <p:extLst>
      <p:ext uri="{BB962C8B-B14F-4D97-AF65-F5344CB8AC3E}">
        <p14:creationId xmlns:p14="http://schemas.microsoft.com/office/powerpoint/2010/main" val="2906589285"/>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976589"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如果需要其他文字环绕方式或者对图像与正文的距离进行更精确的设置，则在</a:t>
            </a:r>
            <a:r>
              <a:rPr lang="zh-CN" altLang="en-US" sz="2400" dirty="0" smtClean="0">
                <a:latin typeface="宋体" pitchFamily="2" charset="-122"/>
                <a:ea typeface="宋体" pitchFamily="2" charset="-122"/>
              </a:rPr>
              <a:t>“位置”</a:t>
            </a:r>
            <a:r>
              <a:rPr lang="zh-CN" altLang="en-US" sz="2400" dirty="0">
                <a:latin typeface="宋体" pitchFamily="2" charset="-122"/>
                <a:ea typeface="宋体" pitchFamily="2" charset="-122"/>
              </a:rPr>
              <a:t>下拉菜单中选择“其他布局选项”，在弹出的“布局”对话框中选择“文字环绕”</a:t>
            </a:r>
            <a:r>
              <a:rPr lang="zh-CN" altLang="en-US" sz="2400" dirty="0" smtClean="0">
                <a:latin typeface="宋体" pitchFamily="2" charset="-122"/>
                <a:ea typeface="宋体" pitchFamily="2" charset="-122"/>
              </a:rPr>
              <a:t>选项</a:t>
            </a:r>
            <a:r>
              <a:rPr lang="zh-CN" altLang="en-US" sz="2400" dirty="0">
                <a:latin typeface="宋体" pitchFamily="2" charset="-122"/>
                <a:ea typeface="宋体" pitchFamily="2" charset="-122"/>
              </a:rPr>
              <a:t>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14373" y="533512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“布局”对话框</a:t>
            </a:r>
            <a:endParaRPr lang="en-US" altLang="zh-CN" dirty="0" smtClean="0">
              <a:latin typeface="楷体" pitchFamily="49" charset="-122"/>
              <a:ea typeface="楷体" pitchFamily="49" charset="-122"/>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6231" y="1572997"/>
            <a:ext cx="4676775" cy="3762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7389120"/>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451753"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中插入如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示的图形，并输入相应文字。</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478140" y="5704460"/>
            <a:ext cx="87716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效果图</a:t>
            </a:r>
            <a:endParaRPr lang="en-US" altLang="zh-CN" dirty="0" smtClean="0">
              <a:latin typeface="楷体" pitchFamily="49" charset="-122"/>
              <a:ea typeface="楷体" pitchFamily="49" charset="-122"/>
            </a:endParaRPr>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8836" y="2719184"/>
            <a:ext cx="5955773" cy="298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8826305"/>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掌握插入艺术字的操作方法。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熟悉设置艺术字形状的方法。</a:t>
            </a:r>
          </a:p>
        </p:txBody>
      </p:sp>
      <p:sp>
        <p:nvSpPr>
          <p:cNvPr id="9" name="TextBox 8"/>
          <p:cNvSpPr txBox="1"/>
          <p:nvPr/>
        </p:nvSpPr>
        <p:spPr>
          <a:xfrm>
            <a:off x="1092554" y="1410442"/>
            <a:ext cx="35958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5.2 </a:t>
            </a:r>
            <a:r>
              <a:rPr lang="zh-CN" altLang="en-US" sz="2800" dirty="0">
                <a:solidFill>
                  <a:schemeClr val="bg1"/>
                </a:solidFill>
                <a:latin typeface="宋体" pitchFamily="2" charset="-122"/>
                <a:ea typeface="宋体" pitchFamily="2" charset="-122"/>
              </a:rPr>
              <a:t>插入艺术字</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650982570"/>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152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艺术字是指使用现成效果创建的文本对象，在制作文档时，为了让文档更美观，</a:t>
            </a:r>
            <a:r>
              <a:rPr lang="zh-CN" altLang="en-US" sz="2400" dirty="0" smtClean="0">
                <a:latin typeface="宋体" pitchFamily="2" charset="-122"/>
                <a:ea typeface="宋体" pitchFamily="2" charset="-122"/>
              </a:rPr>
              <a:t>用户会</a:t>
            </a:r>
            <a:r>
              <a:rPr lang="zh-CN" altLang="en-US" sz="2400" dirty="0">
                <a:latin typeface="宋体" pitchFamily="2" charset="-122"/>
                <a:ea typeface="宋体" pitchFamily="2" charset="-122"/>
              </a:rPr>
              <a:t>经常使用到艺术字。本任务将学习在文档中插入艺术字并进行效果的编辑。</a:t>
            </a:r>
            <a:r>
              <a:rPr lang="zh-CN" altLang="en-US" sz="2400" dirty="0" smtClean="0">
                <a:latin typeface="宋体" pitchFamily="2" charset="-122"/>
                <a:ea typeface="宋体" pitchFamily="2" charset="-122"/>
              </a:rPr>
              <a:t>图所示</a:t>
            </a:r>
            <a:r>
              <a:rPr lang="zh-CN" altLang="en-US" sz="2400" dirty="0">
                <a:latin typeface="宋体" pitchFamily="2" charset="-122"/>
                <a:ea typeface="宋体" pitchFamily="2" charset="-122"/>
              </a:rPr>
              <a:t>就是经过编辑的艺术字。</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7035" y="3858278"/>
            <a:ext cx="5222875" cy="1861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901059" y="5704460"/>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经过编辑的艺术字</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657344711"/>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976589"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插入艺术字</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）将光标定位在插入艺术字的位置。</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“插入 ”选项卡 “文本 ”组中的 “艺术字 ”按钮，弹出如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a:t>
            </a:r>
            <a:r>
              <a:rPr lang="zh-CN" altLang="en-US" sz="2400" dirty="0" smtClean="0">
                <a:latin typeface="宋体" pitchFamily="2" charset="-122"/>
                <a:ea typeface="宋体" pitchFamily="2" charset="-122"/>
              </a:rPr>
              <a:t>下拉</a:t>
            </a:r>
            <a:r>
              <a:rPr lang="zh-CN" altLang="en-US" sz="2400" dirty="0">
                <a:latin typeface="宋体" pitchFamily="2" charset="-122"/>
                <a:ea typeface="宋体" pitchFamily="2" charset="-122"/>
              </a:rPr>
              <a:t>菜单。</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883540" y="5335128"/>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“艺术字”下拉菜单</a:t>
            </a:r>
            <a:endParaRPr lang="en-US" altLang="zh-CN" dirty="0" smtClean="0">
              <a:latin typeface="楷体" pitchFamily="49" charset="-122"/>
              <a:ea typeface="楷体" pitchFamily="49" charset="-122"/>
            </a:endParaRPr>
          </a:p>
        </p:txBody>
      </p:sp>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8046" y="2292420"/>
            <a:ext cx="5353145" cy="3042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5373311"/>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976589" cy="388375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）单击所需要的艺术字样式，光标所在位置将显示如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示的内容，提示</a:t>
            </a:r>
            <a:r>
              <a:rPr lang="zh-CN" altLang="en-US" sz="2400" dirty="0" smtClean="0">
                <a:latin typeface="宋体" pitchFamily="2" charset="-122"/>
                <a:ea typeface="宋体" pitchFamily="2" charset="-122"/>
              </a:rPr>
              <a:t>用户</a:t>
            </a:r>
            <a:r>
              <a:rPr lang="zh-CN" altLang="en-US" sz="2400" dirty="0">
                <a:latin typeface="宋体" pitchFamily="2" charset="-122"/>
                <a:ea typeface="宋体" pitchFamily="2" charset="-122"/>
              </a:rPr>
              <a:t>键入内容，用户可以在这里输入文本，如输入“</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）可以看到输入的文字已经以艺术字的方式显示出来了。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883540" y="5335128"/>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编辑“艺术字”内容</a:t>
            </a:r>
            <a:endParaRPr lang="en-US" altLang="zh-CN" dirty="0" smtClean="0">
              <a:latin typeface="楷体" pitchFamily="49" charset="-122"/>
              <a:ea typeface="楷体" pitchFamily="49" charset="-122"/>
            </a:endParaRPr>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3722" y="1903486"/>
            <a:ext cx="5461794" cy="3426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8141910"/>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91453" cy="1754326"/>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设置艺术字的</a:t>
            </a:r>
            <a:r>
              <a:rPr lang="zh-CN" altLang="en-US" sz="2400" dirty="0" smtClean="0">
                <a:solidFill>
                  <a:srgbClr val="FF0000"/>
                </a:solidFill>
                <a:latin typeface="宋体" pitchFamily="2" charset="-122"/>
                <a:ea typeface="宋体" pitchFamily="2" charset="-122"/>
              </a:rPr>
              <a:t>形状</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）选中需要设置形状的艺术字，此时会出现“格式”选项卡，如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086326" y="5410303"/>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“格式”选项卡</a:t>
            </a:r>
            <a:endParaRPr lang="en-US" altLang="zh-CN" dirty="0" smtClean="0">
              <a:latin typeface="楷体" pitchFamily="49" charset="-122"/>
              <a:ea typeface="楷体" pitchFamily="49" charset="-122"/>
            </a:endParaRPr>
          </a:p>
        </p:txBody>
      </p:sp>
      <p:pic>
        <p:nvPicPr>
          <p:cNvPr id="56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4173" y="3876778"/>
            <a:ext cx="7924800"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214400"/>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6041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“格式”选项卡 “插入形状”组中的 “编辑形状”按钮，在弹出的下拉</a:t>
            </a:r>
            <a:r>
              <a:rPr lang="zh-CN" altLang="en-US" sz="2400" dirty="0" smtClean="0">
                <a:latin typeface="宋体" pitchFamily="2" charset="-122"/>
                <a:ea typeface="宋体" pitchFamily="2" charset="-122"/>
              </a:rPr>
              <a:t>菜单中</a:t>
            </a:r>
            <a:r>
              <a:rPr lang="zh-CN" altLang="en-US" sz="2400" dirty="0">
                <a:latin typeface="宋体" pitchFamily="2" charset="-122"/>
                <a:ea typeface="宋体" pitchFamily="2" charset="-122"/>
              </a:rPr>
              <a:t>选择 “更改形状”选项，其中显示了预定义形状，将鼠标指针停留在这些选项上时</a:t>
            </a:r>
            <a:r>
              <a:rPr lang="zh-CN" altLang="en-US" sz="2400" dirty="0" smtClean="0">
                <a:latin typeface="宋体" pitchFamily="2" charset="-122"/>
                <a:ea typeface="宋体" pitchFamily="2" charset="-122"/>
              </a:rPr>
              <a:t>可以预</a:t>
            </a:r>
            <a:r>
              <a:rPr lang="zh-CN" altLang="en-US" sz="2400" dirty="0">
                <a:latin typeface="宋体" pitchFamily="2" charset="-122"/>
                <a:ea typeface="宋体" pitchFamily="2" charset="-122"/>
              </a:rPr>
              <a:t>览选择效果。选择其中一种即可应用该效果。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994413897"/>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91453" cy="646331"/>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制作</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示的艺术字。</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547990" y="4918075"/>
            <a:ext cx="877164"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艺术字</a:t>
            </a:r>
            <a:endParaRPr lang="en-US" altLang="zh-CN" dirty="0" smtClean="0">
              <a:latin typeface="楷体" pitchFamily="49" charset="-122"/>
              <a:ea typeface="楷体" pitchFamily="49" charset="-122"/>
            </a:endParaRPr>
          </a:p>
        </p:txBody>
      </p:sp>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064" y="2816225"/>
            <a:ext cx="6575018" cy="210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6680386"/>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189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掌握插入 </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 </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图像的修改方法。</a:t>
            </a:r>
          </a:p>
        </p:txBody>
      </p:sp>
      <p:sp>
        <p:nvSpPr>
          <p:cNvPr id="9" name="TextBox 8"/>
          <p:cNvSpPr txBox="1"/>
          <p:nvPr/>
        </p:nvSpPr>
        <p:spPr>
          <a:xfrm>
            <a:off x="1092554" y="1410442"/>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5.3 </a:t>
            </a:r>
            <a:r>
              <a:rPr lang="zh-CN" altLang="en-US" sz="2800" dirty="0">
                <a:solidFill>
                  <a:schemeClr val="bg1"/>
                </a:solidFill>
                <a:latin typeface="宋体" pitchFamily="2" charset="-122"/>
                <a:ea typeface="宋体" pitchFamily="2" charset="-122"/>
              </a:rPr>
              <a:t>插入 </a:t>
            </a:r>
            <a:r>
              <a:rPr lang="en-US" altLang="zh-CN" sz="2800" dirty="0">
                <a:solidFill>
                  <a:schemeClr val="bg1"/>
                </a:solidFill>
                <a:latin typeface="宋体" pitchFamily="2" charset="-122"/>
                <a:ea typeface="宋体" pitchFamily="2" charset="-122"/>
              </a:rPr>
              <a:t>SmartArt</a:t>
            </a:r>
            <a:r>
              <a:rPr lang="zh-CN" altLang="en-US" sz="2800" dirty="0">
                <a:solidFill>
                  <a:schemeClr val="bg1"/>
                </a:solidFill>
                <a:latin typeface="宋体" pitchFamily="2" charset="-122"/>
                <a:ea typeface="宋体" pitchFamily="2" charset="-122"/>
              </a:rPr>
              <a:t>图像</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8968169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6" y="1821194"/>
            <a:ext cx="57814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关闭</a:t>
            </a:r>
            <a:r>
              <a:rPr lang="zh-CN" altLang="en-US" sz="2400" dirty="0" smtClean="0">
                <a:solidFill>
                  <a:srgbClr val="FF0000"/>
                </a:solidFill>
                <a:latin typeface="宋体" pitchFamily="2" charset="-122"/>
                <a:ea typeface="宋体" pitchFamily="2" charset="-122"/>
              </a:rPr>
              <a:t>文档</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）单击窗口左上角的</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图标，弹出如</a:t>
            </a:r>
            <a:r>
              <a:rPr lang="zh-CN" altLang="en-US" sz="2400" dirty="0" smtClean="0">
                <a:latin typeface="宋体" pitchFamily="2" charset="-122"/>
                <a:ea typeface="宋体" pitchFamily="2" charset="-122"/>
              </a:rPr>
              <a:t>图所示的</a:t>
            </a:r>
            <a:r>
              <a:rPr lang="zh-CN" altLang="en-US" sz="2400" dirty="0">
                <a:latin typeface="宋体" pitchFamily="2" charset="-122"/>
                <a:ea typeface="宋体" pitchFamily="2" charset="-122"/>
              </a:rPr>
              <a:t>菜单，在菜单中选择“关闭”选项</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窗口标题栏右上角的 “关闭”按钮，同样，如果没有保存文档</a:t>
            </a:r>
            <a:r>
              <a:rPr lang="zh-CN" altLang="en-US" sz="2400" dirty="0" smtClean="0">
                <a:latin typeface="宋体" pitchFamily="2" charset="-122"/>
                <a:ea typeface="宋体" pitchFamily="2" charset="-122"/>
              </a:rPr>
              <a:t>，系统</a:t>
            </a:r>
            <a:r>
              <a:rPr lang="zh-CN" altLang="en-US" sz="2400" dirty="0">
                <a:latin typeface="宋体" pitchFamily="2" charset="-122"/>
                <a:ea typeface="宋体" pitchFamily="2" charset="-122"/>
              </a:rPr>
              <a:t>将弹出对话框，提示用户是否进行保存。</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13" name="TextBox 12"/>
          <p:cNvSpPr txBox="1"/>
          <p:nvPr/>
        </p:nvSpPr>
        <p:spPr>
          <a:xfrm>
            <a:off x="8753664" y="5044781"/>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窗口控制菜单</a:t>
            </a:r>
            <a:endParaRPr lang="en-US" altLang="zh-CN" dirty="0" smtClean="0">
              <a:latin typeface="楷体" pitchFamily="49" charset="-122"/>
              <a:ea typeface="楷体" pitchFamily="49" charset="-122"/>
            </a:endParaRPr>
          </a:p>
        </p:txBody>
      </p:sp>
      <p:pic>
        <p:nvPicPr>
          <p:cNvPr id="8" name="Picture 2" descr="C:\Users\Xixi\Desktop\PPT制作\中文版Office 2010基础与实训\image\微信截图_202008111014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2900" y="2548046"/>
            <a:ext cx="400050" cy="390525"/>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C:\Users\Xixi\Desktop\PPT制作\中文版Office 2010基础与实训\image\Office (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9289" y="2844800"/>
            <a:ext cx="2398410" cy="2199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6941206"/>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15253"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图像可以用来说明各种概念性的图形，并使得文档更加生动。 </a:t>
            </a:r>
            <a:r>
              <a:rPr lang="en-US" altLang="zh-CN" sz="2400" dirty="0">
                <a:latin typeface="宋体" pitchFamily="2" charset="-122"/>
                <a:ea typeface="宋体" pitchFamily="2" charset="-122"/>
              </a:rPr>
              <a:t>Word 2010</a:t>
            </a:r>
            <a:r>
              <a:rPr lang="zh-CN" altLang="en-US" sz="2400" dirty="0" smtClean="0">
                <a:latin typeface="宋体" pitchFamily="2" charset="-122"/>
                <a:ea typeface="宋体" pitchFamily="2" charset="-122"/>
              </a:rPr>
              <a:t>支持</a:t>
            </a:r>
            <a:r>
              <a:rPr lang="zh-CN" altLang="en-US" sz="2400" dirty="0">
                <a:latin typeface="宋体" pitchFamily="2" charset="-122"/>
                <a:ea typeface="宋体" pitchFamily="2" charset="-122"/>
              </a:rPr>
              <a:t>的 </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图像包括列表、流程图、层次结构图等。本任务将学习如何插入和编辑一</a:t>
            </a:r>
            <a:r>
              <a:rPr lang="zh-CN" altLang="en-US" sz="2400" dirty="0" smtClean="0">
                <a:latin typeface="宋体" pitchFamily="2" charset="-122"/>
                <a:ea typeface="宋体" pitchFamily="2" charset="-122"/>
              </a:rPr>
              <a:t>个</a:t>
            </a:r>
            <a:r>
              <a:rPr lang="en-US" altLang="zh-CN" sz="2400" dirty="0" smtClean="0">
                <a:latin typeface="宋体" pitchFamily="2" charset="-122"/>
                <a:ea typeface="宋体" pitchFamily="2" charset="-122"/>
              </a:rPr>
              <a:t>SmartArt</a:t>
            </a:r>
            <a:r>
              <a:rPr lang="zh-CN" altLang="en-US" sz="2400" dirty="0">
                <a:latin typeface="宋体" pitchFamily="2" charset="-122"/>
                <a:ea typeface="宋体" pitchFamily="2" charset="-122"/>
              </a:rPr>
              <a:t>图像。</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486101421"/>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6671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单击“插入”选项卡“插图”组中的“</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按钮，弹出“选择 </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图形</a:t>
            </a:r>
            <a:r>
              <a:rPr lang="zh-CN" altLang="en-US" sz="2400" dirty="0" smtClean="0">
                <a:latin typeface="宋体" pitchFamily="2" charset="-122"/>
                <a:ea typeface="宋体" pitchFamily="2" charset="-122"/>
              </a:rPr>
              <a:t>”对话框</a:t>
            </a:r>
            <a:r>
              <a:rPr lang="zh-CN" altLang="en-US" sz="2400" dirty="0">
                <a:latin typeface="宋体" pitchFamily="2" charset="-122"/>
                <a:ea typeface="宋体" pitchFamily="2" charset="-122"/>
              </a:rPr>
              <a:t>。在该对话框中有多种类型的 </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图像可供用户选择，分别为 “列表 ”</a:t>
            </a:r>
            <a:r>
              <a:rPr lang="zh-CN" altLang="en-US" sz="2400" dirty="0" smtClean="0">
                <a:latin typeface="宋体" pitchFamily="2" charset="-122"/>
                <a:ea typeface="宋体" pitchFamily="2" charset="-122"/>
              </a:rPr>
              <a:t>“流程”</a:t>
            </a:r>
            <a:r>
              <a:rPr lang="zh-CN" altLang="en-US" sz="2400" dirty="0">
                <a:latin typeface="宋体" pitchFamily="2" charset="-122"/>
                <a:ea typeface="宋体" pitchFamily="2" charset="-122"/>
              </a:rPr>
              <a:t>“循环”“层次结构”“关系”“矩阵”“棱锥图”和“图片”，如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699922" y="5150462"/>
            <a:ext cx="3300905"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 </a:t>
            </a:r>
            <a:r>
              <a:rPr lang="en-US" altLang="zh-CN" dirty="0">
                <a:latin typeface="楷体" pitchFamily="49" charset="-122"/>
                <a:ea typeface="楷体" pitchFamily="49" charset="-122"/>
              </a:rPr>
              <a:t>SmartArt</a:t>
            </a:r>
            <a:r>
              <a:rPr lang="zh-CN" altLang="en-US" dirty="0">
                <a:latin typeface="楷体" pitchFamily="49" charset="-122"/>
                <a:ea typeface="楷体" pitchFamily="49" charset="-122"/>
              </a:rPr>
              <a:t>图形”对话框</a:t>
            </a:r>
            <a:endParaRPr lang="en-US" altLang="zh-CN" dirty="0" smtClean="0">
              <a:latin typeface="楷体" pitchFamily="49" charset="-122"/>
              <a:ea typeface="楷体" pitchFamily="49" charset="-122"/>
            </a:endParaRPr>
          </a:p>
        </p:txBody>
      </p:sp>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8650" y="2658463"/>
            <a:ext cx="4743450" cy="2528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6633783"/>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6671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当用户添加或更改一个图示时，</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将自动打开“</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工具”的</a:t>
            </a:r>
            <a:r>
              <a:rPr lang="zh-CN" altLang="en-US" sz="2400" dirty="0" smtClean="0">
                <a:latin typeface="宋体" pitchFamily="2" charset="-122"/>
                <a:ea typeface="宋体" pitchFamily="2" charset="-122"/>
              </a:rPr>
              <a:t>“设计”和</a:t>
            </a:r>
            <a:r>
              <a:rPr lang="zh-CN" altLang="en-US" sz="2400" dirty="0">
                <a:latin typeface="宋体" pitchFamily="2" charset="-122"/>
                <a:ea typeface="宋体" pitchFamily="2" charset="-122"/>
              </a:rPr>
              <a:t>“格式”选项卡，如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873047" y="5150462"/>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“设计”和“格式”选项卡</a:t>
            </a:r>
            <a:endParaRPr lang="en-US" altLang="zh-CN" dirty="0" smtClean="0">
              <a:latin typeface="楷体" pitchFamily="49" charset="-122"/>
              <a:ea typeface="楷体" pitchFamily="49" charset="-122"/>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1049" y="3094864"/>
            <a:ext cx="4438650" cy="1971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307104"/>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4606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）单击“插入”选项卡“插图”组中的“</a:t>
            </a:r>
            <a:r>
              <a:rPr lang="en-US" altLang="zh-CN" sz="2400" dirty="0">
                <a:latin typeface="宋体" pitchFamily="2" charset="-122"/>
                <a:ea typeface="宋体" pitchFamily="2" charset="-122"/>
              </a:rPr>
              <a:t>SmartArt ”</a:t>
            </a:r>
            <a:r>
              <a:rPr lang="zh-CN" altLang="en-US" sz="2400" dirty="0">
                <a:latin typeface="宋体" pitchFamily="2" charset="-122"/>
                <a:ea typeface="宋体" pitchFamily="2" charset="-122"/>
              </a:rPr>
              <a:t>按钮，在弹出的“</a:t>
            </a:r>
            <a:r>
              <a:rPr lang="zh-CN" altLang="en-US" sz="2400" dirty="0" smtClean="0">
                <a:latin typeface="宋体" pitchFamily="2" charset="-122"/>
                <a:ea typeface="宋体" pitchFamily="2" charset="-122"/>
              </a:rPr>
              <a:t>选择</a:t>
            </a:r>
            <a:r>
              <a:rPr lang="en-US" altLang="zh-CN" sz="2400" dirty="0" smtClean="0">
                <a:latin typeface="宋体" pitchFamily="2" charset="-122"/>
                <a:ea typeface="宋体" pitchFamily="2" charset="-122"/>
              </a:rPr>
              <a:t>SmartArt</a:t>
            </a:r>
            <a:r>
              <a:rPr lang="zh-CN" altLang="en-US" sz="2400" dirty="0">
                <a:latin typeface="宋体" pitchFamily="2" charset="-122"/>
                <a:ea typeface="宋体" pitchFamily="2" charset="-122"/>
              </a:rPr>
              <a:t>图形”对话框中选择 “流程”选项，并在右边的列表框中选择所需要的图形，</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“确定”按钮，效果如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814246" y="5188399"/>
            <a:ext cx="2146742"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 </a:t>
            </a:r>
            <a:r>
              <a:rPr lang="en-US" altLang="zh-CN" dirty="0">
                <a:latin typeface="楷体" pitchFamily="49" charset="-122"/>
                <a:ea typeface="楷体" pitchFamily="49" charset="-122"/>
              </a:rPr>
              <a:t>SmartArt</a:t>
            </a:r>
            <a:r>
              <a:rPr lang="zh-CN" altLang="en-US" dirty="0">
                <a:latin typeface="楷体" pitchFamily="49" charset="-122"/>
                <a:ea typeface="楷体" pitchFamily="49" charset="-122"/>
              </a:rPr>
              <a:t>图像</a:t>
            </a:r>
            <a:endParaRPr lang="en-US" altLang="zh-CN" dirty="0" smtClean="0">
              <a:latin typeface="楷体" pitchFamily="49" charset="-122"/>
              <a:ea typeface="楷体" pitchFamily="49" charset="-122"/>
            </a:endParaRPr>
          </a:p>
        </p:txBody>
      </p:sp>
      <p:pic>
        <p:nvPicPr>
          <p:cNvPr id="604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68219" y="2860693"/>
            <a:ext cx="5638799" cy="2327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1380301"/>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4606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）选择左边文本输入框中的 “文本 ”选项，分别输入文字 “立项 ”“策划 ”“评估 ”</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示。随着文本的输入，</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会自动更改文本的字号，以适应 </a:t>
            </a:r>
            <a:r>
              <a:rPr lang="en-US" altLang="zh-CN" sz="2400" dirty="0" smtClean="0">
                <a:latin typeface="宋体" pitchFamily="2" charset="-122"/>
                <a:ea typeface="宋体" pitchFamily="2" charset="-122"/>
              </a:rPr>
              <a:t>SmartArt</a:t>
            </a:r>
            <a:r>
              <a:rPr lang="zh-CN" altLang="en-US" sz="2400" dirty="0" smtClean="0">
                <a:latin typeface="宋体" pitchFamily="2" charset="-122"/>
                <a:ea typeface="宋体" pitchFamily="2" charset="-122"/>
              </a:rPr>
              <a:t>图像</a:t>
            </a:r>
            <a:r>
              <a:rPr lang="zh-CN" altLang="en-US" sz="2400" dirty="0">
                <a:latin typeface="宋体" pitchFamily="2" charset="-122"/>
                <a:ea typeface="宋体" pitchFamily="2" charset="-122"/>
              </a:rPr>
              <a:t>的大小。</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33619" y="5188399"/>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添加文字</a:t>
            </a:r>
            <a:endParaRPr lang="en-US" altLang="zh-CN" dirty="0" smtClean="0">
              <a:latin typeface="楷体" pitchFamily="49" charset="-122"/>
              <a:ea typeface="楷体" pitchFamily="49" charset="-122"/>
            </a:endParaRPr>
          </a:p>
        </p:txBody>
      </p:sp>
      <p:pic>
        <p:nvPicPr>
          <p:cNvPr id="614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38067" y="2929240"/>
            <a:ext cx="5499099" cy="225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3934784"/>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460653" cy="277576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）如需要增加流程项，在最后一项上单击鼠标右键，在弹出的快捷菜单中选择 </a:t>
            </a:r>
            <a:r>
              <a:rPr lang="zh-CN" altLang="en-US" sz="2400" dirty="0" smtClean="0">
                <a:latin typeface="宋体" pitchFamily="2" charset="-122"/>
                <a:ea typeface="宋体" pitchFamily="2" charset="-122"/>
              </a:rPr>
              <a:t>“添加形状 ”</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在后面添加形状”选项，如图 </a:t>
            </a:r>
            <a:r>
              <a:rPr lang="en-US" altLang="zh-CN" sz="2400" dirty="0">
                <a:latin typeface="宋体" pitchFamily="2" charset="-122"/>
                <a:ea typeface="宋体" pitchFamily="2" charset="-122"/>
              </a:rPr>
              <a:t>5—21</a:t>
            </a:r>
            <a:r>
              <a:rPr lang="zh-CN" altLang="en-US" sz="2400" dirty="0">
                <a:latin typeface="宋体" pitchFamily="2" charset="-122"/>
                <a:ea typeface="宋体" pitchFamily="2" charset="-122"/>
              </a:rPr>
              <a:t>所示。 </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02787" y="5373065"/>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增加流程项图</a:t>
            </a:r>
            <a:endParaRPr lang="en-US" altLang="zh-CN" dirty="0" smtClean="0">
              <a:latin typeface="楷体" pitchFamily="49" charset="-122"/>
              <a:ea typeface="楷体" pitchFamily="49" charset="-122"/>
            </a:endParaRPr>
          </a:p>
        </p:txBody>
      </p:sp>
      <p:pic>
        <p:nvPicPr>
          <p:cNvPr id="624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3222" y="2179791"/>
            <a:ext cx="4868787" cy="3193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0061719"/>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44606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）用户可以根据自己的需要设置流程项的形状</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“格式”选项卡“形状样式”组右下侧的按钮</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“设置形状格式”对话框，也能对</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图像进行相应的修改，如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525706" y="5373065"/>
            <a:ext cx="2723824"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“设置形状格式”对话框</a:t>
            </a:r>
            <a:endParaRPr lang="en-US" altLang="zh-CN" dirty="0" smtClean="0">
              <a:latin typeface="楷体" pitchFamily="49" charset="-122"/>
              <a:ea typeface="楷体" pitchFamily="49" charset="-122"/>
            </a:endParaRP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9704" y="1010615"/>
            <a:ext cx="4695825"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2798539"/>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1718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）用户可以根据自己的需要设置流程项的形状</a:t>
            </a: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“格式”选项卡“形状样式”组右下侧的按钮</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“设置形状格式”对话框，也能对</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图像进行相应的修改，如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）编辑完成后，单击</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图像以外的任何空白处即可完成修改。</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525706" y="5373065"/>
            <a:ext cx="2723824"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“设置形状格式”对话框</a:t>
            </a:r>
            <a:endParaRPr lang="en-US" altLang="zh-CN" dirty="0" smtClean="0">
              <a:latin typeface="楷体" pitchFamily="49" charset="-122"/>
              <a:ea typeface="楷体" pitchFamily="49" charset="-122"/>
            </a:endParaRP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9704" y="1010615"/>
            <a:ext cx="4695825"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2705544"/>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1718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使用</a:t>
            </a:r>
            <a:r>
              <a:rPr lang="en-US" altLang="zh-CN" sz="2400" dirty="0">
                <a:latin typeface="宋体" pitchFamily="2" charset="-122"/>
                <a:ea typeface="宋体" pitchFamily="2" charset="-122"/>
              </a:rPr>
              <a:t>SmartArt</a:t>
            </a:r>
            <a:r>
              <a:rPr lang="zh-CN" altLang="en-US" sz="2400" dirty="0">
                <a:latin typeface="宋体" pitchFamily="2" charset="-122"/>
                <a:ea typeface="宋体" pitchFamily="2" charset="-122"/>
              </a:rPr>
              <a:t>图像制作如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示的流程图。</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814949" y="5122690"/>
            <a:ext cx="877163"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流程图</a:t>
            </a:r>
            <a:endParaRPr lang="en-US" altLang="zh-CN" dirty="0" smtClean="0">
              <a:latin typeface="楷体" pitchFamily="49" charset="-122"/>
              <a:ea typeface="楷体" pitchFamily="49" charset="-122"/>
            </a:endParaRPr>
          </a:p>
        </p:txBody>
      </p:sp>
      <p:pic>
        <p:nvPicPr>
          <p:cNvPr id="645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5706" y="1937787"/>
            <a:ext cx="1455650" cy="3184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9475846"/>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199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了解公式编辑器的使用方法。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掌握输入数学公式的操作方法。</a:t>
            </a: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5.4 </a:t>
            </a:r>
            <a:r>
              <a:rPr lang="zh-CN" altLang="en-US" sz="2800" dirty="0">
                <a:solidFill>
                  <a:schemeClr val="bg1"/>
                </a:solidFill>
                <a:latin typeface="宋体" pitchFamily="2" charset="-122"/>
                <a:ea typeface="宋体" pitchFamily="2" charset="-122"/>
              </a:rPr>
              <a:t>插入公式</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8900052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a:t>
            </a:fld>
            <a:endParaRPr lang="zh-CN" altLang="en-US" dirty="0"/>
          </a:p>
        </p:txBody>
      </p:sp>
      <p:sp>
        <p:nvSpPr>
          <p:cNvPr id="6" name="标题 1"/>
          <p:cNvSpPr>
            <a:spLocks noGrp="1"/>
          </p:cNvSpPr>
          <p:nvPr>
            <p:ph type="title"/>
          </p:nvPr>
        </p:nvSpPr>
        <p:spPr>
          <a:xfrm>
            <a:off x="3644900" y="819001"/>
            <a:ext cx="7336466" cy="5429399"/>
          </a:xfrm>
        </p:spPr>
        <p:txBody>
          <a:bodyPr anchor="t">
            <a:noAutofit/>
          </a:bodyPr>
          <a:lstStyle/>
          <a:p>
            <a:pPr>
              <a:lnSpc>
                <a:spcPct val="150000"/>
              </a:lnSpc>
            </a:pPr>
            <a:r>
              <a:rPr lang="zh-CN" altLang="en-US" sz="3200" dirty="0">
                <a:solidFill>
                  <a:srgbClr val="FF0000"/>
                </a:solidFill>
                <a:latin typeface="黑体" pitchFamily="49" charset="-122"/>
                <a:ea typeface="黑体" pitchFamily="49" charset="-122"/>
                <a:hlinkClick r:id="rId2" action="ppaction://hlinksldjump"/>
              </a:rPr>
              <a:t>项目一 初识 </a:t>
            </a:r>
            <a:r>
              <a:rPr lang="en-US" altLang="zh-CN" sz="3200" dirty="0">
                <a:solidFill>
                  <a:srgbClr val="FF0000"/>
                </a:solidFill>
                <a:latin typeface="黑体" pitchFamily="49" charset="-122"/>
                <a:ea typeface="黑体" pitchFamily="49" charset="-122"/>
                <a:hlinkClick r:id="rId2" action="ppaction://hlinksldjump"/>
              </a:rPr>
              <a:t>Word </a:t>
            </a:r>
            <a:r>
              <a:rPr lang="en-US" altLang="zh-CN" sz="3200" dirty="0" smtClean="0">
                <a:solidFill>
                  <a:srgbClr val="FF0000"/>
                </a:solidFill>
                <a:latin typeface="黑体" pitchFamily="49" charset="-122"/>
                <a:ea typeface="黑体" pitchFamily="49" charset="-122"/>
                <a:hlinkClick r:id="rId2" action="ppaction://hlinksldjump"/>
              </a:rPr>
              <a:t>2010</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3" action="ppaction://hlinksldjump"/>
              </a:rPr>
              <a:t>项目二 文字的录入与</a:t>
            </a:r>
            <a:r>
              <a:rPr lang="zh-CN" altLang="en-US" sz="3200" dirty="0" smtClean="0">
                <a:solidFill>
                  <a:srgbClr val="FF0000"/>
                </a:solidFill>
                <a:latin typeface="黑体" pitchFamily="49" charset="-122"/>
                <a:ea typeface="黑体" pitchFamily="49" charset="-122"/>
                <a:hlinkClick r:id="rId3" action="ppaction://hlinksldjump"/>
              </a:rPr>
              <a:t>编排</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4" action="ppaction://hlinksldjump"/>
              </a:rPr>
              <a:t>项目三 段落的</a:t>
            </a:r>
            <a:r>
              <a:rPr lang="zh-CN" altLang="en-US" sz="3200" dirty="0" smtClean="0">
                <a:solidFill>
                  <a:srgbClr val="FF0000"/>
                </a:solidFill>
                <a:latin typeface="黑体" pitchFamily="49" charset="-122"/>
                <a:ea typeface="黑体" pitchFamily="49" charset="-122"/>
                <a:hlinkClick r:id="rId4" action="ppaction://hlinksldjump"/>
              </a:rPr>
              <a:t>格式化</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5" action="ppaction://hlinksldjump"/>
              </a:rPr>
              <a:t>项目四 表格的基本</a:t>
            </a:r>
            <a:r>
              <a:rPr lang="zh-CN" altLang="en-US" sz="3200" dirty="0" smtClean="0">
                <a:solidFill>
                  <a:srgbClr val="FF0000"/>
                </a:solidFill>
                <a:latin typeface="黑体" pitchFamily="49" charset="-122"/>
                <a:ea typeface="黑体" pitchFamily="49" charset="-122"/>
                <a:hlinkClick r:id="rId5" action="ppaction://hlinksldjump"/>
              </a:rPr>
              <a:t>操作</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6" action="ppaction://hlinksldjump"/>
              </a:rPr>
              <a:t>项目五 对象的</a:t>
            </a:r>
            <a:r>
              <a:rPr lang="zh-CN" altLang="en-US" sz="3200" dirty="0" smtClean="0">
                <a:solidFill>
                  <a:srgbClr val="FF0000"/>
                </a:solidFill>
                <a:latin typeface="黑体" pitchFamily="49" charset="-122"/>
                <a:ea typeface="黑体" pitchFamily="49" charset="-122"/>
                <a:hlinkClick r:id="rId6" action="ppaction://hlinksldjump"/>
              </a:rPr>
              <a:t>插入</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smtClean="0">
                <a:solidFill>
                  <a:srgbClr val="FF0000"/>
                </a:solidFill>
                <a:latin typeface="黑体" pitchFamily="49" charset="-122"/>
                <a:ea typeface="黑体" pitchFamily="49" charset="-122"/>
                <a:hlinkClick r:id="rId7" action="ppaction://hlinksldjump"/>
              </a:rPr>
              <a:t>项目</a:t>
            </a:r>
            <a:r>
              <a:rPr lang="zh-CN" altLang="en-US" sz="3200" dirty="0">
                <a:solidFill>
                  <a:srgbClr val="FF0000"/>
                </a:solidFill>
                <a:latin typeface="黑体" pitchFamily="49" charset="-122"/>
                <a:ea typeface="黑体" pitchFamily="49" charset="-122"/>
                <a:hlinkClick r:id="rId7" action="ppaction://hlinksldjump"/>
              </a:rPr>
              <a:t>六 文档的排版与</a:t>
            </a:r>
            <a:r>
              <a:rPr lang="zh-CN" altLang="en-US" sz="3200" dirty="0" smtClean="0">
                <a:solidFill>
                  <a:srgbClr val="FF0000"/>
                </a:solidFill>
                <a:latin typeface="黑体" pitchFamily="49" charset="-122"/>
                <a:ea typeface="黑体" pitchFamily="49" charset="-122"/>
                <a:hlinkClick r:id="rId7" action="ppaction://hlinksldjump"/>
              </a:rPr>
              <a:t>打印</a:t>
            </a:r>
            <a:r>
              <a:rPr lang="en-US" altLang="zh-CN" sz="3200" dirty="0" smtClean="0">
                <a:solidFill>
                  <a:srgbClr val="FF0000"/>
                </a:solidFill>
                <a:latin typeface="黑体" pitchFamily="49" charset="-122"/>
                <a:ea typeface="黑体" pitchFamily="49" charset="-122"/>
              </a:rPr>
              <a:t/>
            </a:r>
            <a:br>
              <a:rPr lang="en-US" altLang="zh-CN" sz="3200" dirty="0" smtClean="0">
                <a:solidFill>
                  <a:srgbClr val="FF0000"/>
                </a:solidFill>
                <a:latin typeface="黑体" pitchFamily="49" charset="-122"/>
                <a:ea typeface="黑体" pitchFamily="49" charset="-122"/>
              </a:rPr>
            </a:br>
            <a:r>
              <a:rPr lang="zh-CN" altLang="en-US" sz="3200" dirty="0">
                <a:solidFill>
                  <a:srgbClr val="FF0000"/>
                </a:solidFill>
                <a:latin typeface="黑体" pitchFamily="49" charset="-122"/>
                <a:ea typeface="黑体" pitchFamily="49" charset="-122"/>
                <a:hlinkClick r:id="rId8" action="ppaction://hlinksldjump"/>
              </a:rPr>
              <a:t>项目七 其他常用功能</a:t>
            </a:r>
            <a:endParaRPr lang="en-US" altLang="zh-CN" sz="3200"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7167765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7" y="1821194"/>
            <a:ext cx="5070254"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4.</a:t>
            </a:r>
            <a:r>
              <a:rPr lang="zh-CN" altLang="en-US" sz="2400" dirty="0">
                <a:solidFill>
                  <a:srgbClr val="FF0000"/>
                </a:solidFill>
                <a:latin typeface="宋体" pitchFamily="2" charset="-122"/>
                <a:ea typeface="宋体" pitchFamily="2" charset="-122"/>
              </a:rPr>
              <a:t>打开已保存的</a:t>
            </a:r>
            <a:r>
              <a:rPr lang="zh-CN" altLang="en-US" sz="2400" dirty="0" smtClean="0">
                <a:solidFill>
                  <a:srgbClr val="FF0000"/>
                </a:solidFill>
                <a:latin typeface="宋体" pitchFamily="2" charset="-122"/>
                <a:ea typeface="宋体" pitchFamily="2" charset="-122"/>
              </a:rPr>
              <a:t>文档</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的“文件”菜单，选择“打开”选项，弹出如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a:t>
            </a:r>
            <a:r>
              <a:rPr lang="zh-CN" altLang="en-US" sz="2400" dirty="0" smtClean="0">
                <a:latin typeface="宋体" pitchFamily="2" charset="-122"/>
                <a:ea typeface="宋体" pitchFamily="2" charset="-122"/>
              </a:rPr>
              <a:t>对话框</a:t>
            </a:r>
            <a:r>
              <a:rPr lang="zh-CN" altLang="en-US" sz="2400" dirty="0">
                <a:latin typeface="宋体" pitchFamily="2" charset="-122"/>
                <a:ea typeface="宋体" pitchFamily="2" charset="-122"/>
              </a:rPr>
              <a:t>，选择需要打开的文件所处的位置，再选中需要打开的文件名后，单击右下方的 </a:t>
            </a:r>
            <a:r>
              <a:rPr lang="zh-CN" altLang="en-US" sz="2400" dirty="0" smtClean="0">
                <a:latin typeface="宋体" pitchFamily="2" charset="-122"/>
                <a:ea typeface="宋体" pitchFamily="2" charset="-122"/>
              </a:rPr>
              <a:t>“打开”</a:t>
            </a:r>
            <a:r>
              <a:rPr lang="zh-CN" altLang="en-US" sz="2400" dirty="0">
                <a:latin typeface="宋体" pitchFamily="2" charset="-122"/>
                <a:ea typeface="宋体" pitchFamily="2" charset="-122"/>
              </a:rPr>
              <a:t>按钮，或直接双击需要打开的文件名，就可以打开这个文件</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
        <p:nvSpPr>
          <p:cNvPr id="9" name="TextBox 8"/>
          <p:cNvSpPr txBox="1"/>
          <p:nvPr/>
        </p:nvSpPr>
        <p:spPr>
          <a:xfrm>
            <a:off x="8409647" y="5705181"/>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“打开”对话框</a:t>
            </a:r>
            <a:endParaRPr lang="en-US" altLang="zh-CN" dirty="0" smtClean="0">
              <a:latin typeface="楷体" pitchFamily="49" charset="-122"/>
              <a:ea typeface="楷体" pitchFamily="49" charset="-122"/>
            </a:endParaRPr>
          </a:p>
        </p:txBody>
      </p:sp>
      <p:pic>
        <p:nvPicPr>
          <p:cNvPr id="10242" name="Picture 2" descr="C:\Users\Xixi\Desktop\PPT制作\中文版Office 2010基础与实训\image\Office (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9191" y="1107911"/>
            <a:ext cx="4901406" cy="4482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262547"/>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152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输入文本的时候不仅需要输入文字和字母，还会遇到许多输入数学公式的情况，</a:t>
            </a:r>
            <a:r>
              <a:rPr lang="zh-CN" altLang="en-US" sz="2400" dirty="0" smtClean="0">
                <a:latin typeface="宋体" pitchFamily="2" charset="-122"/>
                <a:ea typeface="宋体" pitchFamily="2" charset="-122"/>
              </a:rPr>
              <a:t>此时</a:t>
            </a:r>
            <a:r>
              <a:rPr lang="zh-CN" altLang="en-US" sz="2400" dirty="0">
                <a:latin typeface="宋体" pitchFamily="2" charset="-122"/>
                <a:ea typeface="宋体" pitchFamily="2" charset="-122"/>
              </a:rPr>
              <a:t>，公式编辑器可以使这些复杂文档的编辑更为轻松。</a:t>
            </a:r>
          </a:p>
          <a:p>
            <a:pPr indent="627063">
              <a:lnSpc>
                <a:spcPct val="150000"/>
              </a:lnSpc>
            </a:pPr>
            <a:r>
              <a:rPr lang="zh-CN" altLang="en-US" sz="2400" dirty="0">
                <a:latin typeface="宋体" pitchFamily="2" charset="-122"/>
                <a:ea typeface="宋体" pitchFamily="2" charset="-122"/>
              </a:rPr>
              <a:t>本任务以输入公式 </a:t>
            </a:r>
            <a:r>
              <a:rPr lang="zh-CN" altLang="en-US" sz="2400" dirty="0" smtClean="0">
                <a:latin typeface="宋体" pitchFamily="2" charset="-122"/>
                <a:ea typeface="宋体" pitchFamily="2" charset="-122"/>
              </a:rPr>
              <a:t>         为</a:t>
            </a:r>
            <a:r>
              <a:rPr lang="zh-CN" altLang="en-US" sz="2400" dirty="0">
                <a:latin typeface="宋体" pitchFamily="2" charset="-122"/>
                <a:ea typeface="宋体" pitchFamily="2" charset="-122"/>
              </a:rPr>
              <a:t>例来学习公式编辑器的使用方法。</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pic>
        <p:nvPicPr>
          <p:cNvPr id="655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07037" y="3614988"/>
            <a:ext cx="1069864" cy="58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1079339"/>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5660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中插入公式，可以利用 “插入”选项卡 “符号”组中的 “公式”按钮</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文档中插入公式编辑区域；也可以利用 “公式”按钮的下拉菜单直接输入并编辑数学</a:t>
            </a:r>
            <a:r>
              <a:rPr lang="zh-CN" altLang="en-US" sz="2400" dirty="0" smtClean="0">
                <a:latin typeface="宋体" pitchFamily="2" charset="-122"/>
                <a:ea typeface="宋体" pitchFamily="2" charset="-122"/>
              </a:rPr>
              <a:t>公式</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969818191"/>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8576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从“公式”按钮开始输入数学</a:t>
            </a:r>
            <a:r>
              <a:rPr lang="zh-CN" altLang="en-US" sz="2400" dirty="0" smtClean="0">
                <a:solidFill>
                  <a:srgbClr val="FF0000"/>
                </a:solidFill>
                <a:latin typeface="宋体" pitchFamily="2" charset="-122"/>
                <a:ea typeface="宋体" pitchFamily="2" charset="-122"/>
              </a:rPr>
              <a:t>公式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）单击要插入公式的位置，输入“</a:t>
            </a:r>
            <a:r>
              <a:rPr lang="en-US" altLang="zh-CN" sz="2400" dirty="0">
                <a:latin typeface="宋体" pitchFamily="2" charset="-122"/>
                <a:ea typeface="宋体" pitchFamily="2" charset="-122"/>
              </a:rPr>
              <a:t>f</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x</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“插入”选项卡 “符号”组中的 “公式”按钮，此时功能区会出现 </a:t>
            </a:r>
            <a:r>
              <a:rPr lang="zh-CN" altLang="en-US" sz="2400" dirty="0" smtClean="0">
                <a:latin typeface="宋体" pitchFamily="2" charset="-122"/>
                <a:ea typeface="宋体" pitchFamily="2" charset="-122"/>
              </a:rPr>
              <a:t>“公式工具”</a:t>
            </a:r>
            <a:r>
              <a:rPr lang="zh-CN" altLang="en-US" sz="2400" dirty="0">
                <a:latin typeface="宋体" pitchFamily="2" charset="-122"/>
                <a:ea typeface="宋体" pitchFamily="2" charset="-122"/>
              </a:rPr>
              <a:t>的“设计”选项卡，如图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示。同时，插入点处出现蓝色的公式编辑区域。</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9051170" y="4415844"/>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插入公式</a:t>
            </a:r>
            <a:endParaRPr lang="en-US" altLang="zh-CN" dirty="0" smtClean="0">
              <a:latin typeface="楷体" pitchFamily="49" charset="-122"/>
              <a:ea typeface="楷体" pitchFamily="49" charset="-122"/>
            </a:endParaRPr>
          </a:p>
        </p:txBody>
      </p:sp>
      <p:pic>
        <p:nvPicPr>
          <p:cNvPr id="665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5838" y="3538623"/>
            <a:ext cx="4538661" cy="87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0689545"/>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98073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）从 “设计”选项卡的 “结构”组中选择所需要创建公式的样板或框架，本例中</a:t>
            </a:r>
            <a:r>
              <a:rPr lang="zh-CN" altLang="en-US" sz="2400" dirty="0" smtClean="0">
                <a:latin typeface="宋体" pitchFamily="2" charset="-122"/>
                <a:ea typeface="宋体" pitchFamily="2" charset="-122"/>
              </a:rPr>
              <a:t>单击</a:t>
            </a:r>
            <a:r>
              <a:rPr lang="zh-CN" altLang="en-US" sz="2400" dirty="0">
                <a:latin typeface="宋体" pitchFamily="2" charset="-122"/>
                <a:ea typeface="宋体" pitchFamily="2" charset="-122"/>
              </a:rPr>
              <a:t>“分数”按钮，在弹出的下拉菜单中选择</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选项，此时公式编辑区域显示</a:t>
            </a:r>
            <a:r>
              <a:rPr lang="zh-CN" altLang="en-US" sz="2400" dirty="0" smtClean="0">
                <a:latin typeface="宋体" pitchFamily="2" charset="-122"/>
                <a:ea typeface="宋体" pitchFamily="2" charset="-122"/>
              </a:rPr>
              <a:t>为       。</a:t>
            </a:r>
            <a:endParaRPr lang="zh-CN" altLang="en-US" sz="2400" dirty="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）将插入点移动到分子上，单击 “结构”组中的 “上下标”下拉箭头，在弹出的</a:t>
            </a:r>
            <a:r>
              <a:rPr lang="zh-CN" altLang="en-US" sz="2400" dirty="0" smtClean="0">
                <a:latin typeface="宋体" pitchFamily="2" charset="-122"/>
                <a:ea typeface="宋体" pitchFamily="2" charset="-122"/>
              </a:rPr>
              <a:t>下拉</a:t>
            </a:r>
            <a:r>
              <a:rPr lang="zh-CN" altLang="en-US" sz="2400" dirty="0">
                <a:latin typeface="宋体" pitchFamily="2" charset="-122"/>
                <a:ea typeface="宋体" pitchFamily="2" charset="-122"/>
              </a:rPr>
              <a:t>菜单中选择 </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选项，用鼠标分别单击选中输入框，输入框变成蓝色后即可输入</a:t>
            </a:r>
            <a:r>
              <a:rPr lang="zh-CN" altLang="en-US" sz="2400" dirty="0" smtClean="0">
                <a:latin typeface="宋体" pitchFamily="2" charset="-122"/>
                <a:ea typeface="宋体" pitchFamily="2" charset="-122"/>
              </a:rPr>
              <a:t>字母</a:t>
            </a: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和“</a:t>
            </a:r>
            <a:r>
              <a:rPr lang="en-US" altLang="zh-CN" sz="2400" dirty="0">
                <a:latin typeface="宋体" pitchFamily="2" charset="-122"/>
                <a:ea typeface="宋体" pitchFamily="2" charset="-122"/>
              </a:rPr>
              <a:t>x”</a:t>
            </a:r>
            <a:r>
              <a:rPr lang="zh-CN" altLang="en-US" sz="2400" dirty="0">
                <a:latin typeface="宋体" pitchFamily="2" charset="-122"/>
                <a:ea typeface="宋体" pitchFamily="2" charset="-122"/>
              </a:rPr>
              <a:t>。此时，公式编辑区域显示</a:t>
            </a:r>
            <a:r>
              <a:rPr lang="zh-CN" altLang="en-US" sz="2400" dirty="0" smtClean="0">
                <a:latin typeface="宋体" pitchFamily="2" charset="-122"/>
                <a:ea typeface="宋体" pitchFamily="2" charset="-122"/>
              </a:rPr>
              <a:t>为      。</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4938" y="2499004"/>
            <a:ext cx="258762" cy="456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8813" y="3214688"/>
            <a:ext cx="7143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600" y="4281488"/>
            <a:ext cx="558800" cy="422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9925" y="5365750"/>
            <a:ext cx="7429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2218036"/>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1591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）将插入点移动到分母上，用同样的方法输入 </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ax+”</a:t>
            </a:r>
            <a:r>
              <a:rPr lang="zh-CN" altLang="en-US" sz="2400" dirty="0">
                <a:latin typeface="宋体" pitchFamily="2" charset="-122"/>
                <a:ea typeface="宋体" pitchFamily="2" charset="-122"/>
              </a:rPr>
              <a:t>，此时，公式编辑区域显示</a:t>
            </a:r>
            <a:r>
              <a:rPr lang="zh-CN" altLang="en-US" sz="2400" dirty="0" smtClean="0">
                <a:latin typeface="宋体" pitchFamily="2" charset="-122"/>
                <a:ea typeface="宋体" pitchFamily="2" charset="-122"/>
              </a:rPr>
              <a:t>为      。</a:t>
            </a:r>
            <a:endParaRPr lang="zh-CN" altLang="en-US" sz="2400" dirty="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6</a:t>
            </a:r>
            <a:r>
              <a:rPr lang="zh-CN" altLang="en-US" sz="2400" dirty="0">
                <a:latin typeface="宋体" pitchFamily="2" charset="-122"/>
                <a:ea typeface="宋体" pitchFamily="2" charset="-122"/>
              </a:rPr>
              <a:t>）单击 “根式”下拉箭头，在弹出的下拉菜单</a:t>
            </a:r>
            <a:r>
              <a:rPr lang="zh-CN" altLang="en-US" sz="2400" dirty="0" smtClean="0">
                <a:latin typeface="宋体" pitchFamily="2" charset="-122"/>
                <a:ea typeface="宋体" pitchFamily="2" charset="-122"/>
              </a:rPr>
              <a:t>中选择“    ”</a:t>
            </a:r>
            <a:r>
              <a:rPr lang="zh-CN" altLang="en-US" sz="2400" dirty="0">
                <a:latin typeface="宋体" pitchFamily="2" charset="-122"/>
                <a:ea typeface="宋体" pitchFamily="2" charset="-122"/>
              </a:rPr>
              <a:t>选项，并在根号中输入 </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a</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，输入完成的</a:t>
            </a:r>
            <a:r>
              <a:rPr lang="zh-CN" altLang="en-US" sz="2400" dirty="0" smtClean="0">
                <a:latin typeface="宋体" pitchFamily="2" charset="-122"/>
                <a:ea typeface="宋体" pitchFamily="2" charset="-122"/>
              </a:rPr>
              <a:t>公式</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8925" y="3105150"/>
            <a:ext cx="8191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5862" y="4254500"/>
            <a:ext cx="5048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6263" y="2339181"/>
            <a:ext cx="4029075"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8386802" y="4559686"/>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输入公式</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2485264153"/>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857653"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利用“公式”下拉菜单输入数学</a:t>
            </a:r>
            <a:r>
              <a:rPr lang="zh-CN" altLang="en-US" sz="2400" dirty="0" smtClean="0">
                <a:solidFill>
                  <a:srgbClr val="FF0000"/>
                </a:solidFill>
                <a:latin typeface="宋体" pitchFamily="2" charset="-122"/>
                <a:ea typeface="宋体" pitchFamily="2" charset="-122"/>
              </a:rPr>
              <a:t>公式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单击 “公式”下侧的下拉箭头，可以打开 </a:t>
            </a:r>
            <a:r>
              <a:rPr lang="zh-CN" altLang="en-US" sz="2400" dirty="0" smtClean="0">
                <a:latin typeface="宋体" pitchFamily="2" charset="-122"/>
                <a:ea typeface="宋体" pitchFamily="2" charset="-122"/>
              </a:rPr>
              <a:t>“公式 ”下</a:t>
            </a:r>
            <a:r>
              <a:rPr lang="zh-CN" altLang="en-US" sz="2400" dirty="0">
                <a:latin typeface="宋体" pitchFamily="2" charset="-122"/>
                <a:ea typeface="宋体" pitchFamily="2" charset="-122"/>
              </a:rPr>
              <a:t>拉菜单，如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035507" y="5914444"/>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“公式”下拉菜单</a:t>
            </a:r>
            <a:endParaRPr lang="en-US" altLang="zh-CN" dirty="0" smtClean="0">
              <a:latin typeface="楷体" pitchFamily="49" charset="-122"/>
              <a:ea typeface="楷体" pitchFamily="49" charset="-122"/>
            </a:endParaRPr>
          </a:p>
        </p:txBody>
      </p:sp>
      <p:pic>
        <p:nvPicPr>
          <p:cNvPr id="696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50970" y="1088363"/>
            <a:ext cx="3200400" cy="482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4967889"/>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项目五 对象的插入</a:t>
            </a:r>
          </a:p>
        </p:txBody>
      </p:sp>
      <p:sp>
        <p:nvSpPr>
          <p:cNvPr id="7" name="TextBox 6"/>
          <p:cNvSpPr txBox="1"/>
          <p:nvPr/>
        </p:nvSpPr>
        <p:spPr>
          <a:xfrm>
            <a:off x="1190847" y="1937787"/>
            <a:ext cx="5857653"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输入如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示的数学公式。</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542002" y="5276850"/>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数学公式</a:t>
            </a:r>
            <a:endParaRPr lang="en-US" altLang="zh-CN" dirty="0" smtClean="0">
              <a:latin typeface="楷体" pitchFamily="49" charset="-122"/>
              <a:ea typeface="楷体" pitchFamily="49" charset="-122"/>
            </a:endParaRPr>
          </a:p>
        </p:txBody>
      </p:sp>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0900" y="2800350"/>
            <a:ext cx="54102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2131984"/>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3912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6.1 </a:t>
            </a:r>
            <a:r>
              <a:rPr lang="zh-CN" altLang="en-US" sz="2800" dirty="0">
                <a:solidFill>
                  <a:schemeClr val="bg1"/>
                </a:solidFill>
                <a:latin typeface="宋体" pitchFamily="2" charset="-122"/>
                <a:ea typeface="宋体" pitchFamily="2" charset="-122"/>
              </a:rPr>
              <a:t>设置页眉、页脚和页码</a:t>
            </a:r>
            <a:endParaRPr lang="zh-CN" altLang="en-US" sz="2800" dirty="0">
              <a:solidFill>
                <a:schemeClr val="bg1"/>
              </a:solidFill>
              <a:latin typeface="宋体" pitchFamily="2" charset="-122"/>
              <a:ea typeface="宋体" pitchFamily="2" charset="-122"/>
            </a:endParaRPr>
          </a:p>
        </p:txBody>
      </p:sp>
      <p:sp>
        <p:nvSpPr>
          <p:cNvPr id="9" name="TextBox 8"/>
          <p:cNvSpPr txBox="1"/>
          <p:nvPr/>
        </p:nvSpPr>
        <p:spPr>
          <a:xfrm>
            <a:off x="1092554" y="2686421"/>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6.2 </a:t>
            </a:r>
            <a:r>
              <a:rPr lang="zh-CN" altLang="en-US" sz="2800" dirty="0">
                <a:solidFill>
                  <a:schemeClr val="bg1"/>
                </a:solidFill>
                <a:latin typeface="宋体" pitchFamily="2" charset="-122"/>
                <a:ea typeface="宋体" pitchFamily="2" charset="-122"/>
              </a:rPr>
              <a:t>设置边框与底纹</a:t>
            </a:r>
            <a:endParaRPr lang="zh-CN" altLang="en-US" sz="2800" dirty="0">
              <a:solidFill>
                <a:schemeClr val="bg1"/>
              </a:solidFill>
              <a:latin typeface="宋体" pitchFamily="2" charset="-122"/>
              <a:ea typeface="宋体" pitchFamily="2" charset="-122"/>
            </a:endParaRPr>
          </a:p>
        </p:txBody>
      </p:sp>
      <p:sp>
        <p:nvSpPr>
          <p:cNvPr id="7" name="TextBox 6"/>
          <p:cNvSpPr txBox="1"/>
          <p:nvPr/>
        </p:nvSpPr>
        <p:spPr>
          <a:xfrm>
            <a:off x="1092554" y="3537321"/>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6.3 </a:t>
            </a:r>
            <a:r>
              <a:rPr lang="zh-CN" altLang="en-US" sz="2800" dirty="0">
                <a:solidFill>
                  <a:schemeClr val="bg1"/>
                </a:solidFill>
                <a:latin typeface="宋体" pitchFamily="2" charset="-122"/>
                <a:ea typeface="宋体" pitchFamily="2" charset="-122"/>
              </a:rPr>
              <a:t>设置分节与分栏</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4413621"/>
            <a:ext cx="503214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6.4 </a:t>
            </a:r>
            <a:r>
              <a:rPr lang="zh-CN" altLang="en-US" sz="2800" dirty="0">
                <a:solidFill>
                  <a:schemeClr val="bg1"/>
                </a:solidFill>
                <a:latin typeface="宋体" pitchFamily="2" charset="-122"/>
                <a:ea typeface="宋体" pitchFamily="2" charset="-122"/>
              </a:rPr>
              <a:t>设置文档背景与水印</a:t>
            </a:r>
            <a:endParaRPr lang="zh-CN" altLang="en-US" sz="2800" dirty="0">
              <a:solidFill>
                <a:schemeClr val="bg1"/>
              </a:solidFill>
              <a:latin typeface="宋体" pitchFamily="2" charset="-122"/>
              <a:ea typeface="宋体" pitchFamily="2" charset="-122"/>
            </a:endParaRPr>
          </a:p>
        </p:txBody>
      </p:sp>
      <p:sp>
        <p:nvSpPr>
          <p:cNvPr id="10" name="TextBox 9"/>
          <p:cNvSpPr txBox="1"/>
          <p:nvPr/>
        </p:nvSpPr>
        <p:spPr>
          <a:xfrm>
            <a:off x="1092554" y="52391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6.5 </a:t>
            </a:r>
            <a:r>
              <a:rPr lang="zh-CN" altLang="en-US" sz="2800" dirty="0">
                <a:solidFill>
                  <a:schemeClr val="bg1"/>
                </a:solidFill>
                <a:latin typeface="宋体" pitchFamily="2" charset="-122"/>
                <a:ea typeface="宋体" pitchFamily="2" charset="-122"/>
              </a:rPr>
              <a:t>打印文档</a:t>
            </a:r>
            <a:endParaRPr lang="zh-CN" altLang="en-US" sz="2800" dirty="0">
              <a:solidFill>
                <a:schemeClr val="bg1"/>
              </a:solidFill>
              <a:latin typeface="宋体" pitchFamily="2" charset="-122"/>
              <a:ea typeface="宋体" pitchFamily="2" charset="-122"/>
            </a:endParaRPr>
          </a:p>
        </p:txBody>
      </p:sp>
    </p:spTree>
    <p:extLst>
      <p:ext uri="{BB962C8B-B14F-4D97-AF65-F5344CB8AC3E}">
        <p14:creationId xmlns:p14="http://schemas.microsoft.com/office/powerpoint/2010/main" val="1621821353"/>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掌握页眉和页脚的设置方法。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掌握设置页码的操作方法。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掌握删除页眉、页脚和页码的方法。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539121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6.1 </a:t>
            </a:r>
            <a:r>
              <a:rPr lang="zh-CN" altLang="en-US" sz="2800" dirty="0">
                <a:solidFill>
                  <a:schemeClr val="bg1"/>
                </a:solidFill>
                <a:latin typeface="宋体" pitchFamily="2" charset="-122"/>
                <a:ea typeface="宋体" pitchFamily="2" charset="-122"/>
              </a:rPr>
              <a:t>设置页眉、页脚和页码</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088948307"/>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209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732741"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页眉和页脚通常用于显示文件的附加信息，如页码、日期、作者名称、单位名称、</a:t>
            </a:r>
            <a:r>
              <a:rPr lang="zh-CN" altLang="en-US" sz="2400" dirty="0" smtClean="0">
                <a:latin typeface="宋体" pitchFamily="2" charset="-122"/>
                <a:ea typeface="宋体" pitchFamily="2" charset="-122"/>
              </a:rPr>
              <a:t>徽标</a:t>
            </a:r>
            <a:r>
              <a:rPr lang="zh-CN" altLang="en-US" sz="2400" dirty="0">
                <a:latin typeface="宋体" pitchFamily="2" charset="-122"/>
                <a:ea typeface="宋体" pitchFamily="2" charset="-122"/>
              </a:rPr>
              <a:t>或章节名称等文字或图形。本任务将学习如何给文档添加页眉、页脚和页码</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示为文档添加页眉与页脚的效果。</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4579890" y="5446112"/>
            <a:ext cx="295465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文档添加页眉与页脚的效果</a:t>
            </a:r>
            <a:endParaRPr lang="en-US" altLang="zh-CN" dirty="0" smtClean="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5643" y="3821346"/>
            <a:ext cx="9123148" cy="162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0833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6" y="1821194"/>
            <a:ext cx="9413654"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）直接单击快速访问工具栏上的“打开”按钮。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）按 </a:t>
            </a:r>
            <a:r>
              <a:rPr lang="en-US" altLang="zh-CN" sz="2400" dirty="0" err="1">
                <a:latin typeface="宋体" pitchFamily="2" charset="-122"/>
                <a:ea typeface="宋体" pitchFamily="2" charset="-122"/>
              </a:rPr>
              <a:t>Ctrl+O</a:t>
            </a:r>
            <a:r>
              <a:rPr lang="zh-CN" altLang="en-US" sz="2400" dirty="0">
                <a:latin typeface="宋体" pitchFamily="2" charset="-122"/>
                <a:ea typeface="宋体" pitchFamily="2" charset="-122"/>
              </a:rPr>
              <a:t>快捷键。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）打开最近使用过的文档</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）通过“计算机”或“资源管理器”打开文档。</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实践操作</a:t>
            </a:r>
          </a:p>
        </p:txBody>
      </p:sp>
    </p:spTree>
    <p:extLst>
      <p:ext uri="{BB962C8B-B14F-4D97-AF65-F5344CB8AC3E}">
        <p14:creationId xmlns:p14="http://schemas.microsoft.com/office/powerpoint/2010/main" val="1086951114"/>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660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页眉位于页面的顶部，页脚位于页面的底部。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可以给文档的每一页建立</a:t>
            </a:r>
            <a:r>
              <a:rPr lang="zh-CN" altLang="en-US" sz="2400" dirty="0" smtClean="0">
                <a:latin typeface="宋体" pitchFamily="2" charset="-122"/>
                <a:ea typeface="宋体" pitchFamily="2" charset="-122"/>
              </a:rPr>
              <a:t>相同</a:t>
            </a:r>
            <a:r>
              <a:rPr lang="zh-CN" altLang="en-US" sz="2400" dirty="0">
                <a:latin typeface="宋体" pitchFamily="2" charset="-122"/>
                <a:ea typeface="宋体" pitchFamily="2" charset="-122"/>
              </a:rPr>
              <a:t>的页眉和页脚，也可以在文档的不同部分使用不同的页眉和页脚。例如，可以交替</a:t>
            </a:r>
            <a:r>
              <a:rPr lang="zh-CN" altLang="en-US" sz="2400" dirty="0" smtClean="0">
                <a:latin typeface="宋体" pitchFamily="2" charset="-122"/>
                <a:ea typeface="宋体" pitchFamily="2" charset="-122"/>
              </a:rPr>
              <a:t>更换页眉</a:t>
            </a:r>
            <a:r>
              <a:rPr lang="zh-CN" altLang="en-US" sz="2400" dirty="0">
                <a:latin typeface="宋体" pitchFamily="2" charset="-122"/>
                <a:ea typeface="宋体" pitchFamily="2" charset="-122"/>
              </a:rPr>
              <a:t>和页脚，即在奇数页和偶数页上建立不同的页眉和页脚</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页码</a:t>
            </a:r>
            <a:r>
              <a:rPr lang="zh-CN" altLang="en-US" sz="2400" dirty="0">
                <a:latin typeface="宋体" pitchFamily="2" charset="-122"/>
                <a:ea typeface="宋体" pitchFamily="2" charset="-122"/>
              </a:rPr>
              <a:t>就是给文档每页编的号码，便于读者阅读和查找。页码一般放在页眉或页脚处</a:t>
            </a:r>
            <a:r>
              <a:rPr lang="zh-CN" altLang="en-US" sz="2400" dirty="0" smtClean="0">
                <a:latin typeface="宋体" pitchFamily="2" charset="-122"/>
                <a:ea typeface="宋体" pitchFamily="2" charset="-122"/>
              </a:rPr>
              <a:t>，也</a:t>
            </a:r>
            <a:r>
              <a:rPr lang="zh-CN" altLang="en-US" sz="2400" dirty="0">
                <a:latin typeface="宋体" pitchFamily="2" charset="-122"/>
                <a:ea typeface="宋体" pitchFamily="2" charset="-122"/>
              </a:rPr>
              <a:t>可以放到文档的其他地方。</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25705453"/>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8289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添加页眉和</a:t>
            </a:r>
            <a:r>
              <a:rPr lang="zh-CN" altLang="en-US" sz="2400" dirty="0" smtClean="0">
                <a:solidFill>
                  <a:srgbClr val="FF0000"/>
                </a:solidFill>
                <a:latin typeface="宋体" pitchFamily="2" charset="-122"/>
                <a:ea typeface="宋体" pitchFamily="2" charset="-122"/>
              </a:rPr>
              <a:t>页脚</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）单击 “插入”选项卡 “页眉和页脚”组中的 “页眉”按钮，在弹出的下拉菜单</a:t>
            </a:r>
            <a:r>
              <a:rPr lang="zh-CN" altLang="en-US" sz="2400" dirty="0" smtClean="0">
                <a:latin typeface="宋体" pitchFamily="2" charset="-122"/>
                <a:ea typeface="宋体" pitchFamily="2" charset="-122"/>
              </a:rPr>
              <a:t>中列举</a:t>
            </a:r>
            <a:r>
              <a:rPr lang="zh-CN" altLang="en-US" sz="2400" dirty="0">
                <a:latin typeface="宋体" pitchFamily="2" charset="-122"/>
                <a:ea typeface="宋体" pitchFamily="2" charset="-122"/>
              </a:rPr>
              <a:t>了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内置的页眉样式，用户可以根据需要在其中选择，如图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730290" y="5838915"/>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“页眉”下拉菜单</a:t>
            </a:r>
            <a:endParaRPr lang="en-US" altLang="zh-CN" dirty="0" smtClean="0">
              <a:latin typeface="楷体" pitchFamily="49" charset="-122"/>
              <a:ea typeface="楷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407" y="1966672"/>
            <a:ext cx="5241093" cy="3872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4516777"/>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914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）“页眉”下拉菜单中的第一个选项“空白”页眉是最简单的页眉，选择该选项后</a:t>
            </a:r>
            <a:r>
              <a:rPr lang="zh-CN" altLang="en-US" sz="2400" dirty="0" smtClean="0">
                <a:latin typeface="宋体" pitchFamily="2" charset="-122"/>
                <a:ea typeface="宋体" pitchFamily="2" charset="-122"/>
              </a:rPr>
              <a:t>，文档</a:t>
            </a:r>
            <a:r>
              <a:rPr lang="zh-CN" altLang="en-US" sz="2400" dirty="0">
                <a:latin typeface="宋体" pitchFamily="2" charset="-122"/>
                <a:ea typeface="宋体" pitchFamily="2" charset="-122"/>
              </a:rPr>
              <a:t>中出现页眉编辑区，并提示用户输入文字的位置，如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432575" y="5263467"/>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插入页眉</a:t>
            </a:r>
            <a:endParaRPr lang="en-US" altLang="zh-CN" dirty="0" smtClean="0">
              <a:latin typeface="楷体" pitchFamily="49" charset="-122"/>
              <a:ea typeface="楷体" pitchFamily="49"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323" y="3692113"/>
            <a:ext cx="6286500" cy="1598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0888037"/>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6295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）输入“第一章　散文”，如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）双击文档空白处，就可以退出页眉的编辑了。</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）添加页脚的操作与添加页眉相似，这里不再赘述。</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9" name="TextBox 8"/>
          <p:cNvSpPr txBox="1"/>
          <p:nvPr/>
        </p:nvSpPr>
        <p:spPr>
          <a:xfrm>
            <a:off x="4989959" y="5516896"/>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“页眉”下拉菜单</a:t>
            </a:r>
            <a:endParaRPr lang="en-US" altLang="zh-CN" dirty="0" smtClean="0">
              <a:latin typeface="楷体" pitchFamily="49" charset="-122"/>
              <a:ea typeface="楷体" pitchFamily="49" charset="-122"/>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8518" y="3874726"/>
            <a:ext cx="5414209" cy="1644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7099215"/>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15253" cy="1754326"/>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设置首页不同与奇偶页</a:t>
            </a:r>
            <a:r>
              <a:rPr lang="zh-CN" altLang="en-US" sz="2400" dirty="0" smtClean="0">
                <a:solidFill>
                  <a:srgbClr val="FF0000"/>
                </a:solidFill>
                <a:latin typeface="宋体" pitchFamily="2" charset="-122"/>
                <a:ea typeface="宋体" pitchFamily="2" charset="-122"/>
              </a:rPr>
              <a:t>不同</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使用以上方法只能创建同一种类型的页眉或页脚，即全书每一页的页眉或页脚都</a:t>
            </a:r>
            <a:r>
              <a:rPr lang="zh-CN" altLang="en-US" sz="2400" dirty="0" smtClean="0">
                <a:latin typeface="宋体" pitchFamily="2" charset="-122"/>
                <a:ea typeface="宋体" pitchFamily="2" charset="-122"/>
              </a:rPr>
              <a:t>完全相同。如图所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163643" y="5084827"/>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建立首页页眉</a:t>
            </a:r>
            <a:endParaRPr lang="en-US" altLang="zh-CN" dirty="0" smtClean="0">
              <a:latin typeface="楷体" pitchFamily="49" charset="-122"/>
              <a:ea typeface="楷体" pitchFamily="49" charset="-122"/>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62100" y="3863391"/>
            <a:ext cx="9271000" cy="122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0141022"/>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152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类似地，选中下方的“奇偶页不同”复选框，页面左边出现“奇数页页眉”提示，</a:t>
            </a:r>
            <a:r>
              <a:rPr lang="zh-CN" altLang="en-US" sz="2400" dirty="0" smtClean="0">
                <a:latin typeface="宋体" pitchFamily="2" charset="-122"/>
                <a:ea typeface="宋体" pitchFamily="2" charset="-122"/>
              </a:rPr>
              <a:t>用户</a:t>
            </a:r>
            <a:r>
              <a:rPr lang="zh-CN" altLang="en-US" sz="2400" dirty="0">
                <a:latin typeface="宋体" pitchFamily="2" charset="-122"/>
                <a:ea typeface="宋体" pitchFamily="2" charset="-122"/>
              </a:rPr>
              <a:t>输入需要设置的页眉内容后转至下一节，页面左边出现“偶数页页眉”提示，用户再</a:t>
            </a:r>
            <a:r>
              <a:rPr lang="zh-CN" altLang="en-US" sz="2400" dirty="0" smtClean="0">
                <a:latin typeface="宋体" pitchFamily="2" charset="-122"/>
                <a:ea typeface="宋体" pitchFamily="2" charset="-122"/>
              </a:rPr>
              <a:t>输入</a:t>
            </a:r>
            <a:r>
              <a:rPr lang="zh-CN" altLang="en-US" sz="2400" dirty="0">
                <a:latin typeface="宋体" pitchFamily="2" charset="-122"/>
                <a:ea typeface="宋体" pitchFamily="2" charset="-122"/>
              </a:rPr>
              <a:t>偶数页的页眉，如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048226" y="5521596"/>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奇偶页页眉不同</a:t>
            </a:r>
            <a:endParaRPr lang="en-US" altLang="zh-CN" dirty="0" smtClean="0">
              <a:latin typeface="楷体" pitchFamily="49" charset="-122"/>
              <a:ea typeface="楷体" pitchFamily="49" charset="-122"/>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89423" y="4000526"/>
            <a:ext cx="5118099" cy="1521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973247"/>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15253"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删除页眉和</a:t>
            </a:r>
            <a:r>
              <a:rPr lang="zh-CN" altLang="en-US" sz="2400" dirty="0" smtClean="0">
                <a:solidFill>
                  <a:srgbClr val="FF0000"/>
                </a:solidFill>
                <a:latin typeface="宋体" pitchFamily="2" charset="-122"/>
                <a:ea typeface="宋体" pitchFamily="2" charset="-122"/>
              </a:rPr>
              <a:t>页脚</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删除页眉和页脚的具体操作步骤如下：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）单击“插入”选项卡“页眉和页脚”组中的“页眉”或“页脚”按钮，打开下</a:t>
            </a:r>
            <a:r>
              <a:rPr lang="zh-CN" altLang="en-US" sz="2400" dirty="0" smtClean="0">
                <a:latin typeface="宋体" pitchFamily="2" charset="-122"/>
                <a:ea typeface="宋体" pitchFamily="2" charset="-122"/>
              </a:rPr>
              <a:t>拉菜单</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）从下拉菜单中选择“删除页眉”或“删除页脚”选项即可。</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863761911"/>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152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4.</a:t>
            </a:r>
            <a:r>
              <a:rPr lang="zh-CN" altLang="en-US" sz="2400" dirty="0">
                <a:solidFill>
                  <a:srgbClr val="FF0000"/>
                </a:solidFill>
                <a:latin typeface="宋体" pitchFamily="2" charset="-122"/>
                <a:ea typeface="宋体" pitchFamily="2" charset="-122"/>
              </a:rPr>
              <a:t>设置</a:t>
            </a:r>
            <a:r>
              <a:rPr lang="zh-CN" altLang="en-US" sz="2400" dirty="0" smtClean="0">
                <a:solidFill>
                  <a:srgbClr val="FF0000"/>
                </a:solidFill>
                <a:latin typeface="宋体" pitchFamily="2" charset="-122"/>
                <a:ea typeface="宋体" pitchFamily="2" charset="-122"/>
              </a:rPr>
              <a:t>页码</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）单击“插入”选项卡“页眉和页脚”组中的“页码”按钮，弹出下拉菜单。</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）根据用户的需要，选择页码在文档中显示的位置，如页面顶端、页面底端或者</a:t>
            </a:r>
            <a:r>
              <a:rPr lang="zh-CN" altLang="en-US" sz="2400" dirty="0" smtClean="0">
                <a:latin typeface="宋体" pitchFamily="2" charset="-122"/>
                <a:ea typeface="宋体" pitchFamily="2" charset="-122"/>
              </a:rPr>
              <a:t>页面</a:t>
            </a:r>
            <a:r>
              <a:rPr lang="zh-CN" altLang="en-US" sz="2400" dirty="0">
                <a:latin typeface="宋体" pitchFamily="2" charset="-122"/>
                <a:ea typeface="宋体" pitchFamily="2" charset="-122"/>
              </a:rPr>
              <a:t>右侧，甚至可以是当前位置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）单击“关闭页眉和页脚”按钮，页码就自动生成了，随着文档页数的增加，页码也会自动增加</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43291253"/>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8321453" cy="646331"/>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对</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济南的冬天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设置页脚，如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5542002" y="4923056"/>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设置页脚</a:t>
            </a:r>
            <a:endParaRPr lang="en-US" altLang="zh-CN" dirty="0" smtClean="0">
              <a:latin typeface="楷体" pitchFamily="49" charset="-122"/>
              <a:ea typeface="楷体"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9620" y="3264158"/>
            <a:ext cx="6692757" cy="1651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1525456"/>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219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掌握为文字添加边框的操作方法。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掌握添加底纹的操作方法。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6.2 </a:t>
            </a:r>
            <a:r>
              <a:rPr lang="zh-CN" altLang="en-US" sz="2800" dirty="0">
                <a:solidFill>
                  <a:schemeClr val="bg1"/>
                </a:solidFill>
                <a:latin typeface="宋体" pitchFamily="2" charset="-122"/>
                <a:ea typeface="宋体" pitchFamily="2" charset="-122"/>
              </a:rPr>
              <a:t>设置边框与底纹</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4778182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0" name="TextBox 9"/>
          <p:cNvSpPr txBox="1"/>
          <p:nvPr/>
        </p:nvSpPr>
        <p:spPr>
          <a:xfrm>
            <a:off x="1190846" y="1821194"/>
            <a:ext cx="9413654"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使用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创建一个新的文档，并以文件名“操作实例”保存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文档</a:t>
            </a:r>
            <a:r>
              <a:rPr lang="zh-CN" altLang="en-US" sz="2400" dirty="0" smtClean="0">
                <a:latin typeface="宋体" pitchFamily="2" charset="-122"/>
                <a:ea typeface="宋体" pitchFamily="2" charset="-122"/>
              </a:rPr>
              <a:t>，观察</a:t>
            </a:r>
            <a:r>
              <a:rPr lang="zh-CN" altLang="en-US" sz="2400" dirty="0">
                <a:latin typeface="宋体" pitchFamily="2" charset="-122"/>
                <a:ea typeface="宋体" pitchFamily="2" charset="-122"/>
              </a:rPr>
              <a:t>文档的扩展名，然后关闭文档，退出</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a:t>
            </a:r>
          </a:p>
        </p:txBody>
      </p:sp>
      <p:sp>
        <p:nvSpPr>
          <p:cNvPr id="11" name="TextBox 10"/>
          <p:cNvSpPr txBox="1"/>
          <p:nvPr/>
        </p:nvSpPr>
        <p:spPr>
          <a:xfrm>
            <a:off x="1092554" y="13528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126490263"/>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8" y="1937787"/>
            <a:ext cx="46384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边框和底纹用于美化文档，同时也可以起到突出和醒目的作用，以增加读者对文档</a:t>
            </a:r>
            <a:r>
              <a:rPr lang="zh-CN" altLang="en-US" sz="2400" dirty="0" smtClean="0">
                <a:latin typeface="宋体" pitchFamily="2" charset="-122"/>
                <a:ea typeface="宋体" pitchFamily="2" charset="-122"/>
              </a:rPr>
              <a:t>不同</a:t>
            </a:r>
            <a:r>
              <a:rPr lang="zh-CN" altLang="en-US" sz="2400" dirty="0">
                <a:latin typeface="宋体" pitchFamily="2" charset="-122"/>
                <a:ea typeface="宋体" pitchFamily="2" charset="-122"/>
              </a:rPr>
              <a:t>部分的兴趣和注意程度。本任务以文档</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济南的冬天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为例，学习为选定的一段文字</a:t>
            </a:r>
            <a:r>
              <a:rPr lang="zh-CN" altLang="en-US" sz="2400" dirty="0" smtClean="0">
                <a:latin typeface="宋体" pitchFamily="2" charset="-122"/>
                <a:ea typeface="宋体" pitchFamily="2" charset="-122"/>
              </a:rPr>
              <a:t>添加</a:t>
            </a:r>
            <a:r>
              <a:rPr lang="zh-CN" altLang="en-US" sz="2400" dirty="0">
                <a:latin typeface="宋体" pitchFamily="2" charset="-122"/>
                <a:ea typeface="宋体" pitchFamily="2" charset="-122"/>
              </a:rPr>
              <a:t>边框（</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再给文档设置底纹颜色（</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075748" y="5831736"/>
            <a:ext cx="1800494"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添加底纹效果</a:t>
            </a:r>
            <a:endParaRPr lang="en-US" altLang="zh-CN" dirty="0" smtClean="0">
              <a:latin typeface="楷体" pitchFamily="49" charset="-122"/>
              <a:ea typeface="楷体" pitchFamily="49" charset="-122"/>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75745" y="1003476"/>
            <a:ext cx="4000500" cy="2919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4590" y="4716425"/>
            <a:ext cx="5382810" cy="107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075748" y="3939114"/>
            <a:ext cx="1800494"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添加边框效果</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691345191"/>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66053"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）页面边框：用户可以为文档中每页的任意一边或所有边添加边框，也可以只</a:t>
            </a:r>
            <a:r>
              <a:rPr lang="zh-CN" altLang="en-US" sz="2400" dirty="0" smtClean="0">
                <a:latin typeface="宋体" pitchFamily="2" charset="-122"/>
                <a:ea typeface="宋体" pitchFamily="2" charset="-122"/>
              </a:rPr>
              <a:t>为某</a:t>
            </a:r>
            <a:r>
              <a:rPr lang="zh-CN" altLang="en-US" sz="2400" dirty="0">
                <a:latin typeface="宋体" pitchFamily="2" charset="-122"/>
                <a:ea typeface="宋体" pitchFamily="2" charset="-122"/>
              </a:rPr>
              <a:t>节中的页面、首页或除首页以外的所有页面添加边框</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）文字边框：用户可以通过添加边框来将部分文本与文档中的其他部分区分开来</a:t>
            </a:r>
            <a:r>
              <a:rPr lang="zh-CN" altLang="en-US" sz="2400" dirty="0" smtClean="0">
                <a:latin typeface="宋体" pitchFamily="2" charset="-122"/>
                <a:ea typeface="宋体" pitchFamily="2" charset="-122"/>
              </a:rPr>
              <a:t>，也</a:t>
            </a:r>
            <a:r>
              <a:rPr lang="zh-CN" altLang="en-US" sz="2400" dirty="0">
                <a:latin typeface="宋体" pitchFamily="2" charset="-122"/>
                <a:ea typeface="宋体" pitchFamily="2" charset="-122"/>
              </a:rPr>
              <a:t>可以通过应用底纹来突出显示文本</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614728584"/>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66053" cy="222176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）表格边框和底纹：用户可以为表格或表格中的某个单元格添加边框，或用底</a:t>
            </a:r>
            <a:r>
              <a:rPr lang="zh-CN" altLang="en-US" sz="2400" dirty="0" smtClean="0">
                <a:latin typeface="宋体" pitchFamily="2" charset="-122"/>
                <a:ea typeface="宋体" pitchFamily="2" charset="-122"/>
              </a:rPr>
              <a:t>纹来</a:t>
            </a:r>
            <a:r>
              <a:rPr lang="zh-CN" altLang="en-US" sz="2400" dirty="0">
                <a:latin typeface="宋体" pitchFamily="2" charset="-122"/>
                <a:ea typeface="宋体" pitchFamily="2" charset="-122"/>
              </a:rPr>
              <a:t>填充表格的背景，也可以使用 “表格”菜单中的 “自动套用格式”选项来设置多种</a:t>
            </a:r>
            <a:r>
              <a:rPr lang="zh-CN" altLang="en-US" sz="2400" dirty="0" smtClean="0">
                <a:latin typeface="宋体" pitchFamily="2" charset="-122"/>
                <a:ea typeface="宋体" pitchFamily="2" charset="-122"/>
              </a:rPr>
              <a:t>边框</a:t>
            </a:r>
            <a:r>
              <a:rPr lang="zh-CN" altLang="en-US" sz="2400" dirty="0">
                <a:latin typeface="宋体" pitchFamily="2" charset="-122"/>
                <a:ea typeface="宋体" pitchFamily="2" charset="-122"/>
              </a:rPr>
              <a:t>、字体和底纹，以使表格具有精美的外观。底纹只针对文字。</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87056528"/>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1083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为文字添加</a:t>
            </a:r>
            <a:r>
              <a:rPr lang="zh-CN" altLang="en-US" sz="2400" dirty="0" smtClean="0">
                <a:solidFill>
                  <a:srgbClr val="FF0000"/>
                </a:solidFill>
                <a:latin typeface="宋体" pitchFamily="2" charset="-122"/>
                <a:ea typeface="宋体" pitchFamily="2" charset="-122"/>
              </a:rPr>
              <a:t>边框</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）选中需要添加边框的文本。</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“页面布局”选项卡 “页面背景”组中的 “页面边框”按钮，打开 “边框</a:t>
            </a:r>
          </a:p>
          <a:p>
            <a:pPr indent="627063">
              <a:lnSpc>
                <a:spcPct val="150000"/>
              </a:lnSpc>
            </a:pPr>
            <a:r>
              <a:rPr lang="zh-CN" altLang="en-US" sz="2400" dirty="0">
                <a:latin typeface="宋体" pitchFamily="2" charset="-122"/>
                <a:ea typeface="宋体" pitchFamily="2" charset="-122"/>
              </a:rPr>
              <a:t>和底纹”对话框，选中“边框”选项卡，如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713355" y="5469583"/>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“边框和底纹”对话框</a:t>
            </a:r>
            <a:endParaRPr lang="en-US" altLang="zh-CN" dirty="0" smtClean="0">
              <a:latin typeface="楷体" pitchFamily="49" charset="-122"/>
              <a:ea typeface="楷体"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5100" y="2026289"/>
            <a:ext cx="4889500" cy="344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5818355"/>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7438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）从“设置”选项组的“无”“方框”“阴影”“三维”和“自定义”</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种类型中</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所需要的边框类型。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）从“样式”列表框中选择边框框线的样式。</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）从“颜色”下拉列表中选择边框线的背景色（这种背景色是可以打印出来的）。</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）从“宽度”下拉列表中选择边框框线的宽度。</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517115678"/>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1083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）在“预览”选项组设置要添加边框的位置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8</a:t>
            </a:r>
            <a:r>
              <a:rPr lang="zh-CN" altLang="en-US" sz="2400" dirty="0">
                <a:latin typeface="宋体" pitchFamily="2" charset="-122"/>
                <a:ea typeface="宋体" pitchFamily="2" charset="-122"/>
              </a:rPr>
              <a:t>）在“预览”选项组的“应用于”下拉列表中选择边框格式应用的范围，有</a:t>
            </a:r>
            <a:r>
              <a:rPr lang="zh-CN" altLang="en-US" sz="2400" dirty="0" smtClean="0">
                <a:latin typeface="宋体" pitchFamily="2" charset="-122"/>
                <a:ea typeface="宋体" pitchFamily="2" charset="-122"/>
              </a:rPr>
              <a:t>“文字”</a:t>
            </a:r>
            <a:r>
              <a:rPr lang="zh-CN" altLang="en-US" sz="2400" dirty="0">
                <a:latin typeface="宋体" pitchFamily="2" charset="-122"/>
                <a:ea typeface="宋体" pitchFamily="2" charset="-122"/>
              </a:rPr>
              <a:t>和“段落”两个选项可供选择</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9</a:t>
            </a:r>
            <a:r>
              <a:rPr lang="zh-CN" altLang="en-US" sz="2400" dirty="0">
                <a:latin typeface="宋体" pitchFamily="2" charset="-122"/>
                <a:ea typeface="宋体" pitchFamily="2" charset="-122"/>
              </a:rPr>
              <a:t>）单击“确定”按钮完成设置。添加完边框的文字部分如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507451" y="4974282"/>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添加边框</a:t>
            </a:r>
            <a:endParaRPr lang="en-US" altLang="zh-CN" dirty="0" smtClean="0">
              <a:latin typeface="楷体" pitchFamily="49" charset="-122"/>
              <a:ea typeface="楷体" pitchFamily="49" charset="-122"/>
            </a:endParaRPr>
          </a:p>
        </p:txBody>
      </p:sp>
      <p:pic>
        <p:nvPicPr>
          <p:cNvPr id="1024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2400" y="3279222"/>
            <a:ext cx="5118099" cy="1690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667047"/>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7438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添加底</a:t>
            </a:r>
            <a:r>
              <a:rPr lang="zh-CN" altLang="en-US" sz="2400" dirty="0" smtClean="0">
                <a:solidFill>
                  <a:srgbClr val="FF0000"/>
                </a:solidFill>
                <a:latin typeface="宋体" pitchFamily="2" charset="-122"/>
                <a:ea typeface="宋体" pitchFamily="2" charset="-122"/>
              </a:rPr>
              <a:t>纹</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）选定需要添加底纹的文字或表格。</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）单击“页面布局”选项卡“页面背景”组中的“页面边框”按钮，在打开</a:t>
            </a:r>
            <a:r>
              <a:rPr lang="zh-CN" altLang="en-US" sz="2400" dirty="0" smtClean="0">
                <a:latin typeface="宋体" pitchFamily="2" charset="-122"/>
                <a:ea typeface="宋体" pitchFamily="2" charset="-122"/>
              </a:rPr>
              <a:t>的 </a:t>
            </a:r>
            <a:r>
              <a:rPr lang="en-US" altLang="zh-CN" sz="2400" dirty="0" smtClean="0">
                <a:latin typeface="宋体" pitchFamily="2" charset="-122"/>
                <a:ea typeface="宋体" pitchFamily="2" charset="-122"/>
              </a:rPr>
              <a:t>“</a:t>
            </a:r>
            <a:r>
              <a:rPr lang="zh-CN" altLang="en-US" sz="2400" dirty="0">
                <a:latin typeface="宋体" pitchFamily="2" charset="-122"/>
                <a:ea typeface="宋体" pitchFamily="2" charset="-122"/>
              </a:rPr>
              <a:t>边框和底纹”对话框中选择“底纹”选项卡。</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）在“填充”框中可以为底纹选择添加填充色。</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）在“预览”选项组的“应用于”下拉列表中选择底纹格式应用的范围，有</a:t>
            </a:r>
            <a:r>
              <a:rPr lang="zh-CN" altLang="en-US" sz="2400" dirty="0" smtClean="0">
                <a:latin typeface="宋体" pitchFamily="2" charset="-122"/>
                <a:ea typeface="宋体" pitchFamily="2" charset="-122"/>
              </a:rPr>
              <a:t>“文字”</a:t>
            </a:r>
            <a:r>
              <a:rPr lang="zh-CN" altLang="en-US" sz="2400" dirty="0">
                <a:latin typeface="宋体" pitchFamily="2" charset="-122"/>
                <a:ea typeface="宋体" pitchFamily="2" charset="-122"/>
              </a:rPr>
              <a:t>和“段落”两个选项可供选择。</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457422098"/>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660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）在“图案”选项组中可以选择底纹的样式和颜色，在“样式”下拉列表中</a:t>
            </a:r>
            <a:r>
              <a:rPr lang="zh-CN" altLang="en-US" sz="2400" dirty="0" smtClean="0">
                <a:latin typeface="宋体" pitchFamily="2" charset="-122"/>
                <a:ea typeface="宋体" pitchFamily="2" charset="-122"/>
              </a:rPr>
              <a:t>选择所</a:t>
            </a:r>
            <a:r>
              <a:rPr lang="zh-CN" altLang="en-US" sz="2400" dirty="0">
                <a:latin typeface="宋体" pitchFamily="2" charset="-122"/>
                <a:ea typeface="宋体" pitchFamily="2" charset="-122"/>
              </a:rPr>
              <a:t>需要的图案样式。如果不需要图案，可以选择“样式”下拉列表中的“清除”选项。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）如果需要在文档中插入装饰性线条，可以单击“横线”按钮，打开“横线”</a:t>
            </a:r>
            <a:r>
              <a:rPr lang="zh-CN" altLang="en-US" sz="2400" dirty="0" smtClean="0">
                <a:latin typeface="宋体" pitchFamily="2" charset="-122"/>
                <a:ea typeface="宋体" pitchFamily="2" charset="-122"/>
              </a:rPr>
              <a:t>对话框</a:t>
            </a:r>
            <a:r>
              <a:rPr lang="zh-CN" altLang="en-US" sz="2400" dirty="0">
                <a:latin typeface="宋体" pitchFamily="2" charset="-122"/>
                <a:ea typeface="宋体" pitchFamily="2" charset="-122"/>
              </a:rPr>
              <a:t>，选中需要的线条后，单击“确定”按钮。这种装饰性的线条通常用在</a:t>
            </a:r>
            <a:r>
              <a:rPr lang="en-US" altLang="zh-CN" sz="2400" dirty="0">
                <a:latin typeface="宋体" pitchFamily="2" charset="-122"/>
                <a:ea typeface="宋体" pitchFamily="2" charset="-122"/>
              </a:rPr>
              <a:t>Web</a:t>
            </a:r>
            <a:r>
              <a:rPr lang="zh-CN" altLang="en-US" sz="2400" dirty="0" smtClean="0">
                <a:latin typeface="宋体" pitchFamily="2" charset="-122"/>
                <a:ea typeface="宋体" pitchFamily="2" charset="-122"/>
              </a:rPr>
              <a:t>页面中</a:t>
            </a:r>
            <a:r>
              <a:rPr lang="zh-CN" altLang="en-US" sz="2400" dirty="0">
                <a:latin typeface="宋体" pitchFamily="2" charset="-122"/>
                <a:ea typeface="宋体" pitchFamily="2" charset="-122"/>
              </a:rPr>
              <a:t>，同样也可以插到文档中</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904813593"/>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7400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7</a:t>
            </a:r>
            <a:r>
              <a:rPr lang="zh-CN" altLang="en-US" sz="2400" dirty="0">
                <a:latin typeface="宋体" pitchFamily="2" charset="-122"/>
                <a:ea typeface="宋体" pitchFamily="2" charset="-122"/>
              </a:rPr>
              <a:t>）设置完毕后，单击“确定”按钮，保存设置并退回，新设置的边框和底纹将</a:t>
            </a:r>
            <a:r>
              <a:rPr lang="zh-CN" altLang="en-US" sz="2400" dirty="0" smtClean="0">
                <a:latin typeface="宋体" pitchFamily="2" charset="-122"/>
                <a:ea typeface="宋体" pitchFamily="2" charset="-122"/>
              </a:rPr>
              <a:t>应用</a:t>
            </a:r>
            <a:r>
              <a:rPr lang="zh-CN" altLang="en-US" sz="2400" dirty="0">
                <a:latin typeface="宋体" pitchFamily="2" charset="-122"/>
                <a:ea typeface="宋体" pitchFamily="2" charset="-122"/>
              </a:rPr>
              <a:t>于所选择的项目。设置效果如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507451" y="4970165"/>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设置底纹</a:t>
            </a:r>
            <a:endParaRPr lang="en-US" altLang="zh-CN" dirty="0" smtClean="0">
              <a:latin typeface="楷体" pitchFamily="49" charset="-122"/>
              <a:ea typeface="楷体" pitchFamily="49" charset="-122"/>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2400" y="2908431"/>
            <a:ext cx="5118099" cy="2065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8601387"/>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229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掌握文档分节的设置方法。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掌握创建版面分栏的操作方法。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6.3 </a:t>
            </a:r>
            <a:r>
              <a:rPr lang="zh-CN" altLang="en-US" sz="2800" dirty="0">
                <a:solidFill>
                  <a:schemeClr val="bg1"/>
                </a:solidFill>
                <a:latin typeface="宋体" pitchFamily="2" charset="-122"/>
                <a:ea typeface="宋体" pitchFamily="2" charset="-122"/>
              </a:rPr>
              <a:t>设置分节与分栏</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3553658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467307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2.1 </a:t>
            </a:r>
            <a:r>
              <a:rPr lang="zh-CN" altLang="en-US" sz="2800" dirty="0">
                <a:solidFill>
                  <a:schemeClr val="bg1"/>
                </a:solidFill>
                <a:latin typeface="宋体" pitchFamily="2" charset="-122"/>
                <a:ea typeface="宋体" pitchFamily="2" charset="-122"/>
              </a:rPr>
              <a:t>输入法与文字录入</a:t>
            </a:r>
          </a:p>
        </p:txBody>
      </p:sp>
      <p:sp>
        <p:nvSpPr>
          <p:cNvPr id="9" name="TextBox 8"/>
          <p:cNvSpPr txBox="1"/>
          <p:nvPr/>
        </p:nvSpPr>
        <p:spPr>
          <a:xfrm>
            <a:off x="1092554" y="2686421"/>
            <a:ext cx="68275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 </a:t>
            </a:r>
            <a:r>
              <a:rPr lang="zh-CN" altLang="en-US" sz="2800" dirty="0">
                <a:solidFill>
                  <a:schemeClr val="bg1"/>
                </a:solidFill>
                <a:latin typeface="宋体" pitchFamily="2" charset="-122"/>
                <a:ea typeface="宋体" pitchFamily="2" charset="-122"/>
              </a:rPr>
              <a:t>文字对象的选择与剪贴板的使用</a:t>
            </a:r>
          </a:p>
        </p:txBody>
      </p:sp>
      <p:sp>
        <p:nvSpPr>
          <p:cNvPr id="7" name="TextBox 6"/>
          <p:cNvSpPr txBox="1"/>
          <p:nvPr/>
        </p:nvSpPr>
        <p:spPr>
          <a:xfrm>
            <a:off x="1092554" y="3537321"/>
            <a:ext cx="395492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2.3 </a:t>
            </a:r>
            <a:r>
              <a:rPr lang="zh-CN" altLang="en-US" sz="2800" dirty="0">
                <a:solidFill>
                  <a:schemeClr val="bg1"/>
                </a:solidFill>
                <a:latin typeface="宋体" pitchFamily="2" charset="-122"/>
                <a:ea typeface="宋体" pitchFamily="2" charset="-122"/>
              </a:rPr>
              <a:t>编排文字格式</a:t>
            </a:r>
          </a:p>
        </p:txBody>
      </p:sp>
      <p:sp>
        <p:nvSpPr>
          <p:cNvPr id="8" name="TextBox 7"/>
          <p:cNvSpPr txBox="1"/>
          <p:nvPr/>
        </p:nvSpPr>
        <p:spPr>
          <a:xfrm>
            <a:off x="1092554" y="4413621"/>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2.4 </a:t>
            </a:r>
            <a:r>
              <a:rPr lang="zh-CN" altLang="en-US" sz="2800" dirty="0">
                <a:solidFill>
                  <a:schemeClr val="bg1"/>
                </a:solidFill>
                <a:latin typeface="宋体" pitchFamily="2" charset="-122"/>
                <a:ea typeface="宋体" pitchFamily="2" charset="-122"/>
              </a:rPr>
              <a:t>查找与替换文本</a:t>
            </a:r>
          </a:p>
        </p:txBody>
      </p:sp>
      <p:sp>
        <p:nvSpPr>
          <p:cNvPr id="10" name="TextBox 9"/>
          <p:cNvSpPr txBox="1"/>
          <p:nvPr/>
        </p:nvSpPr>
        <p:spPr>
          <a:xfrm>
            <a:off x="1092554" y="5264521"/>
            <a:ext cx="4493538"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2.5</a:t>
            </a:r>
            <a:r>
              <a:rPr lang="zh-CN" altLang="en-US" sz="2800" dirty="0">
                <a:solidFill>
                  <a:schemeClr val="bg1"/>
                </a:solidFill>
                <a:latin typeface="宋体" pitchFamily="2" charset="-122"/>
                <a:ea typeface="宋体" pitchFamily="2" charset="-122"/>
              </a:rPr>
              <a:t>设置自动更正功能</a:t>
            </a:r>
          </a:p>
        </p:txBody>
      </p:sp>
    </p:spTree>
    <p:extLst>
      <p:ext uri="{BB962C8B-B14F-4D97-AF65-F5344CB8AC3E}">
        <p14:creationId xmlns:p14="http://schemas.microsoft.com/office/powerpoint/2010/main" val="3852252866"/>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8" y="1937787"/>
            <a:ext cx="46384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编辑一个文档时，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将整篇文档作为一节对待。有时用户需要将一个较长</a:t>
            </a:r>
            <a:r>
              <a:rPr lang="zh-CN" altLang="en-US" sz="2400" dirty="0" smtClean="0">
                <a:latin typeface="宋体" pitchFamily="2" charset="-122"/>
                <a:ea typeface="宋体" pitchFamily="2" charset="-122"/>
              </a:rPr>
              <a:t>的文档</a:t>
            </a:r>
            <a:r>
              <a:rPr lang="zh-CN" altLang="en-US" sz="2400" dirty="0">
                <a:latin typeface="宋体" pitchFamily="2" charset="-122"/>
                <a:ea typeface="宋体" pitchFamily="2" charset="-122"/>
              </a:rPr>
              <a:t>分割成多节，以便单独设置每节的格式和版式。本任务将学习如何设置分节与分栏</a:t>
            </a:r>
            <a:r>
              <a:rPr lang="zh-CN" altLang="en-US" sz="2400" dirty="0" smtClean="0">
                <a:latin typeface="宋体" pitchFamily="2" charset="-122"/>
                <a:ea typeface="宋体" pitchFamily="2" charset="-122"/>
              </a:rPr>
              <a:t>，分节</a:t>
            </a:r>
            <a:r>
              <a:rPr lang="zh-CN" altLang="en-US" sz="2400" dirty="0">
                <a:latin typeface="宋体" pitchFamily="2" charset="-122"/>
                <a:ea typeface="宋体" pitchFamily="2" charset="-122"/>
              </a:rPr>
              <a:t>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421997" y="5831736"/>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分节效果</a:t>
            </a:r>
            <a:endParaRPr lang="en-US" altLang="zh-CN" dirty="0" smtClean="0">
              <a:latin typeface="楷体" pitchFamily="49" charset="-122"/>
              <a:ea typeface="楷体" pitchFamily="49" charset="-122"/>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6795" y="2514941"/>
            <a:ext cx="4978400" cy="3316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1203220"/>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660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在日常文档处理中，常常需要使用分节与分栏，翻开各种报纸、杂志，分栏版面</a:t>
            </a:r>
            <a:r>
              <a:rPr lang="zh-CN" altLang="en-US" sz="2400" dirty="0" smtClean="0">
                <a:latin typeface="宋体" pitchFamily="2" charset="-122"/>
                <a:ea typeface="宋体" pitchFamily="2" charset="-122"/>
              </a:rPr>
              <a:t>随处可见</a:t>
            </a: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中可以很容易地设置分栏，还可以在不同节中分设不同的栏数</a:t>
            </a:r>
            <a:r>
              <a:rPr lang="zh-CN" altLang="en-US" sz="2400" dirty="0" smtClean="0">
                <a:latin typeface="宋体" pitchFamily="2" charset="-122"/>
                <a:ea typeface="宋体" pitchFamily="2" charset="-122"/>
              </a:rPr>
              <a:t>和格式</a:t>
            </a:r>
            <a:r>
              <a:rPr lang="zh-CN" altLang="en-US" sz="2400" dirty="0">
                <a:latin typeface="宋体" pitchFamily="2" charset="-122"/>
                <a:ea typeface="宋体" pitchFamily="2" charset="-122"/>
              </a:rPr>
              <a:t>。</a:t>
            </a:r>
            <a:endParaRPr lang="en-US" altLang="zh-CN" sz="2400" dirty="0" smtClean="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741296989"/>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7400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设置文档</a:t>
            </a:r>
            <a:r>
              <a:rPr lang="zh-CN" altLang="en-US" sz="2400" dirty="0" smtClean="0">
                <a:solidFill>
                  <a:srgbClr val="FF0000"/>
                </a:solidFill>
                <a:latin typeface="宋体" pitchFamily="2" charset="-122"/>
                <a:ea typeface="宋体" pitchFamily="2" charset="-122"/>
              </a:rPr>
              <a:t>分节</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）将光标移动到需要加入分节符的位置。</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）单击“页面布局”选项卡“页面设置”组中的“分隔符”按钮，打开如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示的下拉菜单。</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744672" y="5828472"/>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“分隔符”下拉菜单</a:t>
            </a:r>
            <a:endParaRPr lang="en-US" altLang="zh-CN" dirty="0" smtClean="0">
              <a:latin typeface="楷体" pitchFamily="49" charset="-122"/>
              <a:ea typeface="楷体" pitchFamily="49"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7806" y="2044402"/>
            <a:ext cx="5355890" cy="3802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221325"/>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680353"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 “分节符”选项组中有 </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种类型，</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示的文档就是在 “分节符”</a:t>
            </a:r>
            <a:r>
              <a:rPr lang="zh-CN" altLang="en-US" sz="2400" dirty="0" smtClean="0">
                <a:latin typeface="宋体" pitchFamily="2" charset="-122"/>
                <a:ea typeface="宋体" pitchFamily="2" charset="-122"/>
              </a:rPr>
              <a:t>选项</a:t>
            </a:r>
            <a:r>
              <a:rPr lang="zh-CN" altLang="en-US" sz="2400" dirty="0">
                <a:latin typeface="宋体" pitchFamily="2" charset="-122"/>
                <a:ea typeface="宋体" pitchFamily="2" charset="-122"/>
              </a:rPr>
              <a:t>组中选择了“连续”分节符后的效果。</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4899943" y="5193472"/>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插入“连续”分节符</a:t>
            </a:r>
            <a:endParaRPr lang="en-US" altLang="zh-CN" dirty="0" smtClean="0">
              <a:latin typeface="楷体" pitchFamily="49" charset="-122"/>
              <a:ea typeface="楷体" pitchFamily="49" charset="-122"/>
            </a:endParaRP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67160" y="3287950"/>
            <a:ext cx="5927725" cy="1905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5749901"/>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654953"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创建版面的分</a:t>
            </a:r>
            <a:r>
              <a:rPr lang="zh-CN" altLang="en-US" sz="2400" dirty="0" smtClean="0">
                <a:solidFill>
                  <a:srgbClr val="FF0000"/>
                </a:solidFill>
                <a:latin typeface="宋体" pitchFamily="2" charset="-122"/>
                <a:ea typeface="宋体" pitchFamily="2" charset="-122"/>
              </a:rPr>
              <a:t>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）单击“页面布局”选项卡“页面设置”组中的“分栏”按钮，弹出“分栏”</a:t>
            </a:r>
            <a:r>
              <a:rPr lang="zh-CN" altLang="en-US" sz="2400" dirty="0" smtClean="0">
                <a:latin typeface="宋体" pitchFamily="2" charset="-122"/>
                <a:ea typeface="宋体" pitchFamily="2" charset="-122"/>
              </a:rPr>
              <a:t>下拉</a:t>
            </a:r>
            <a:r>
              <a:rPr lang="zh-CN" altLang="en-US" sz="2400" dirty="0">
                <a:latin typeface="宋体" pitchFamily="2" charset="-122"/>
                <a:ea typeface="宋体" pitchFamily="2" charset="-122"/>
              </a:rPr>
              <a:t>菜单，在下拉菜单中可以选择“一栏”“两栏”“三栏”“偏左”和“偏右”分栏格式</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98718468"/>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740053" cy="341632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）如果对预置的分栏格式不满意，可以选择下拉菜单中的“更多分栏”选项，</a:t>
            </a:r>
            <a:r>
              <a:rPr lang="zh-CN" altLang="en-US" sz="2400" dirty="0" smtClean="0">
                <a:latin typeface="宋体" pitchFamily="2" charset="-122"/>
                <a:ea typeface="宋体" pitchFamily="2" charset="-122"/>
              </a:rPr>
              <a:t>在弹</a:t>
            </a:r>
            <a:r>
              <a:rPr lang="zh-CN" altLang="en-US" sz="2400" dirty="0">
                <a:latin typeface="宋体" pitchFamily="2" charset="-122"/>
                <a:ea typeface="宋体" pitchFamily="2" charset="-122"/>
              </a:rPr>
              <a:t>出的“分栏”对话框中设置需要分割的栏数，栏数为</a:t>
            </a:r>
            <a:r>
              <a:rPr lang="en-US" altLang="zh-CN" sz="2400" dirty="0">
                <a:latin typeface="宋体" pitchFamily="2" charset="-122"/>
                <a:ea typeface="宋体" pitchFamily="2" charset="-122"/>
              </a:rPr>
              <a:t>1~11</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示是分栏后的效果。</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21753" y="5486400"/>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设置分栏</a:t>
            </a:r>
            <a:endParaRPr lang="en-US" altLang="zh-CN" dirty="0" smtClean="0">
              <a:latin typeface="楷体" pitchFamily="49" charset="-122"/>
              <a:ea typeface="楷体" pitchFamily="49" charset="-122"/>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0007" y="2122726"/>
            <a:ext cx="5551487" cy="3363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674340"/>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掌握文档背景的设置方法。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掌握文档水印的设置方法。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503214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6.4 </a:t>
            </a:r>
            <a:r>
              <a:rPr lang="zh-CN" altLang="en-US" sz="2800" dirty="0">
                <a:solidFill>
                  <a:schemeClr val="bg1"/>
                </a:solidFill>
                <a:latin typeface="宋体" pitchFamily="2" charset="-122"/>
                <a:ea typeface="宋体" pitchFamily="2" charset="-122"/>
              </a:rPr>
              <a:t>设置文档背景与水印</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901702737"/>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8" y="1937787"/>
            <a:ext cx="4054252"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给文档添加丰富多彩的背景，可以使文档更加生动和美观。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提供了强大</a:t>
            </a:r>
            <a:r>
              <a:rPr lang="zh-CN" altLang="en-US" sz="2400" dirty="0" smtClean="0">
                <a:latin typeface="宋体" pitchFamily="2" charset="-122"/>
                <a:ea typeface="宋体" pitchFamily="2" charset="-122"/>
              </a:rPr>
              <a:t>的背景</a:t>
            </a:r>
            <a:r>
              <a:rPr lang="zh-CN" altLang="en-US" sz="2400" dirty="0">
                <a:latin typeface="宋体" pitchFamily="2" charset="-122"/>
                <a:ea typeface="宋体" pitchFamily="2" charset="-122"/>
              </a:rPr>
              <a:t>功能，本任务将学习如何给文档设置背景和水印。</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示就是水印效果。</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061518" y="5663238"/>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水印效果</a:t>
            </a:r>
            <a:endParaRPr lang="en-US" altLang="zh-CN" dirty="0" smtClean="0">
              <a:latin typeface="楷体" pitchFamily="49" charset="-122"/>
              <a:ea typeface="楷体" pitchFamily="49" charset="-122"/>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7034" y="1937787"/>
            <a:ext cx="6136965" cy="368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9474409"/>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66053" cy="332975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可以使用一张图片作为文件背景；也可以给文本加上织物状底纹，背景</a:t>
            </a:r>
            <a:r>
              <a:rPr lang="zh-CN" altLang="en-US" sz="2400" dirty="0" smtClean="0">
                <a:latin typeface="宋体" pitchFamily="2" charset="-122"/>
                <a:ea typeface="宋体" pitchFamily="2" charset="-122"/>
              </a:rPr>
              <a:t>的颜色</a:t>
            </a:r>
            <a:r>
              <a:rPr lang="zh-CN" altLang="en-US" sz="2400" dirty="0">
                <a:latin typeface="宋体" pitchFamily="2" charset="-122"/>
                <a:ea typeface="宋体" pitchFamily="2" charset="-122"/>
              </a:rPr>
              <a:t>可以任意调整；还可以制作出带有水印的背景效果。但是在预设情况下打印文档</a:t>
            </a:r>
            <a:r>
              <a:rPr lang="zh-CN" altLang="en-US" sz="2400" dirty="0" smtClean="0">
                <a:latin typeface="宋体" pitchFamily="2" charset="-122"/>
                <a:ea typeface="宋体" pitchFamily="2" charset="-122"/>
              </a:rPr>
              <a:t>的时候</a:t>
            </a:r>
            <a:r>
              <a:rPr lang="zh-CN" altLang="en-US" sz="2400" dirty="0">
                <a:latin typeface="宋体" pitchFamily="2" charset="-122"/>
                <a:ea typeface="宋体" pitchFamily="2" charset="-122"/>
              </a:rPr>
              <a:t>，背景不会被打印出来。如果需要打印背景色和图像，单击“文件”菜单，再</a:t>
            </a:r>
            <a:r>
              <a:rPr lang="zh-CN" altLang="en-US" sz="2400" dirty="0" smtClean="0">
                <a:latin typeface="宋体" pitchFamily="2" charset="-122"/>
                <a:ea typeface="宋体" pitchFamily="2" charset="-122"/>
              </a:rPr>
              <a:t>单击下</a:t>
            </a:r>
            <a:r>
              <a:rPr lang="zh-CN" altLang="en-US" sz="2400" dirty="0">
                <a:latin typeface="宋体" pitchFamily="2" charset="-122"/>
                <a:ea typeface="宋体" pitchFamily="2" charset="-122"/>
              </a:rPr>
              <a:t>拉菜单中的“选项”，在弹出的“</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选项”对话框中选择“显示”选项卡，在</a:t>
            </a:r>
            <a:r>
              <a:rPr lang="zh-CN" altLang="en-US" sz="2400" dirty="0" smtClean="0">
                <a:latin typeface="宋体" pitchFamily="2" charset="-122"/>
                <a:ea typeface="宋体" pitchFamily="2" charset="-122"/>
              </a:rPr>
              <a:t>“打印选项”</a:t>
            </a:r>
            <a:r>
              <a:rPr lang="zh-CN" altLang="en-US" sz="2400" dirty="0">
                <a:latin typeface="宋体" pitchFamily="2" charset="-122"/>
                <a:ea typeface="宋体" pitchFamily="2" charset="-122"/>
              </a:rPr>
              <a:t>中选中“打印背景色和图像”复选框即可。</a:t>
            </a:r>
            <a:endParaRPr lang="en-US" altLang="zh-CN" sz="2400" dirty="0" smtClean="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25580898"/>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239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6549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设置文档</a:t>
            </a:r>
            <a:r>
              <a:rPr lang="zh-CN" altLang="en-US" sz="2400" dirty="0" smtClean="0">
                <a:solidFill>
                  <a:srgbClr val="FF0000"/>
                </a:solidFill>
                <a:latin typeface="宋体" pitchFamily="2" charset="-122"/>
                <a:ea typeface="宋体" pitchFamily="2" charset="-122"/>
              </a:rPr>
              <a:t>背景</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）单击 “页面布局”选项卡 “页面背景”组中的 “页面颜色”按钮，打开调色板</a:t>
            </a:r>
            <a:r>
              <a:rPr lang="zh-CN" altLang="en-US" sz="2400" dirty="0" smtClean="0">
                <a:latin typeface="宋体" pitchFamily="2" charset="-122"/>
                <a:ea typeface="宋体" pitchFamily="2" charset="-122"/>
              </a:rPr>
              <a:t>，当</a:t>
            </a:r>
            <a:r>
              <a:rPr lang="zh-CN" altLang="en-US" sz="2400" dirty="0">
                <a:latin typeface="宋体" pitchFamily="2" charset="-122"/>
                <a:ea typeface="宋体" pitchFamily="2" charset="-122"/>
              </a:rPr>
              <a:t>鼠标指针在各色块上停留时，可以在文档中预览应用此颜色的效果</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）如果现有颜色不能满足用户的需求，还可以选择 “其他颜色”选项，在打开</a:t>
            </a:r>
            <a:r>
              <a:rPr lang="zh-CN" altLang="en-US" sz="2400" dirty="0" smtClean="0">
                <a:latin typeface="宋体" pitchFamily="2" charset="-122"/>
                <a:ea typeface="宋体" pitchFamily="2" charset="-122"/>
              </a:rPr>
              <a:t>的“颜色 ”</a:t>
            </a:r>
            <a:r>
              <a:rPr lang="zh-CN" altLang="en-US" sz="2400" dirty="0">
                <a:latin typeface="宋体" pitchFamily="2" charset="-122"/>
                <a:ea typeface="宋体" pitchFamily="2" charset="-122"/>
              </a:rPr>
              <a:t>对话框中选择 “标准 ”选项卡，在 “颜色 ”区中单击选中的颜色，即可将该</a:t>
            </a:r>
            <a:r>
              <a:rPr lang="zh-CN" altLang="en-US" sz="2400" dirty="0" smtClean="0">
                <a:latin typeface="宋体" pitchFamily="2" charset="-122"/>
                <a:ea typeface="宋体" pitchFamily="2" charset="-122"/>
              </a:rPr>
              <a:t>颜色设置</a:t>
            </a:r>
            <a:r>
              <a:rPr lang="zh-CN" altLang="en-US" sz="2400" dirty="0">
                <a:latin typeface="宋体" pitchFamily="2" charset="-122"/>
                <a:ea typeface="宋体" pitchFamily="2" charset="-122"/>
              </a:rPr>
              <a:t>为背景色。</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5411829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掌握输入法的使用方法。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掌握在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文档中输入文本的操作方法。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掌握在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文档中插入日期和时间的方法。</a:t>
            </a:r>
          </a:p>
        </p:txBody>
      </p:sp>
      <p:sp>
        <p:nvSpPr>
          <p:cNvPr id="9" name="TextBox 8"/>
          <p:cNvSpPr txBox="1"/>
          <p:nvPr/>
        </p:nvSpPr>
        <p:spPr>
          <a:xfrm>
            <a:off x="1092554" y="1410442"/>
            <a:ext cx="467307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2.1 </a:t>
            </a:r>
            <a:r>
              <a:rPr lang="zh-CN" altLang="en-US" sz="2800" dirty="0">
                <a:solidFill>
                  <a:schemeClr val="bg1"/>
                </a:solidFill>
                <a:latin typeface="宋体" pitchFamily="2" charset="-122"/>
                <a:ea typeface="宋体" pitchFamily="2" charset="-122"/>
              </a:rPr>
              <a:t>输入法与文字录入</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842196326"/>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3877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设置</a:t>
            </a:r>
            <a:r>
              <a:rPr lang="zh-CN" altLang="en-US" sz="2400" dirty="0" smtClean="0">
                <a:solidFill>
                  <a:srgbClr val="FF0000"/>
                </a:solidFill>
                <a:latin typeface="宋体" pitchFamily="2" charset="-122"/>
                <a:ea typeface="宋体" pitchFamily="2" charset="-122"/>
              </a:rPr>
              <a:t>水印</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）单击 “页面布局”选项卡 “页面背景”组中的 “水印”按钮，打开下拉菜单</a:t>
            </a:r>
            <a:r>
              <a:rPr lang="zh-CN" altLang="en-US" sz="2400" dirty="0" smtClean="0">
                <a:latin typeface="宋体" pitchFamily="2" charset="-122"/>
                <a:ea typeface="宋体" pitchFamily="2" charset="-122"/>
              </a:rPr>
              <a:t>，可以</a:t>
            </a:r>
            <a:r>
              <a:rPr lang="zh-CN" altLang="en-US" sz="2400" dirty="0">
                <a:latin typeface="宋体" pitchFamily="2" charset="-122"/>
                <a:ea typeface="宋体" pitchFamily="2" charset="-122"/>
              </a:rPr>
              <a:t>看到系统预置的一些水印，选择需要的选项即可。如果要设置用户自己的水印，</a:t>
            </a:r>
            <a:r>
              <a:rPr lang="zh-CN" altLang="en-US" sz="2400" dirty="0" smtClean="0">
                <a:latin typeface="宋体" pitchFamily="2" charset="-122"/>
                <a:ea typeface="宋体" pitchFamily="2" charset="-122"/>
              </a:rPr>
              <a:t>可以</a:t>
            </a:r>
            <a:r>
              <a:rPr lang="zh-CN" altLang="en-US" sz="2400" dirty="0">
                <a:latin typeface="宋体" pitchFamily="2" charset="-122"/>
                <a:ea typeface="宋体" pitchFamily="2" charset="-122"/>
              </a:rPr>
              <a:t>选择“自定义水印”选项，打开“水印”对话框，如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2775" y="2733094"/>
            <a:ext cx="4362450"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590002" y="5666794"/>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水印效果</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752012628"/>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6549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）选中 “文字水印”单选按钮，在 “文字 ”栏中输入 “济南的冬天 ”。再利用 </a:t>
            </a:r>
            <a:r>
              <a:rPr lang="zh-CN" altLang="en-US" sz="2400" dirty="0" smtClean="0">
                <a:latin typeface="宋体" pitchFamily="2" charset="-122"/>
                <a:ea typeface="宋体" pitchFamily="2" charset="-122"/>
              </a:rPr>
              <a:t>“字体”</a:t>
            </a:r>
            <a:r>
              <a:rPr lang="zh-CN" altLang="en-US" sz="2400" dirty="0">
                <a:latin typeface="宋体" pitchFamily="2" charset="-122"/>
                <a:ea typeface="宋体" pitchFamily="2" charset="-122"/>
              </a:rPr>
              <a:t>“字号”“颜色”下拉列表为水印文字设置字体、字号与颜色。</a:t>
            </a:r>
          </a:p>
          <a:p>
            <a:pPr indent="627063">
              <a:lnSpc>
                <a:spcPct val="150000"/>
              </a:lnSpc>
            </a:pP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 “版式”选项组中选择水印文字方向后，单击 “确定”按钮，完成水印的</a:t>
            </a:r>
            <a:r>
              <a:rPr lang="zh-CN" altLang="en-US" sz="2400" dirty="0" smtClean="0">
                <a:latin typeface="宋体" pitchFamily="2" charset="-122"/>
                <a:ea typeface="宋体" pitchFamily="2" charset="-122"/>
              </a:rPr>
              <a:t>设置</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536855855"/>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掌握打印文档前预览文档的方法。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熟悉打印文档的方法。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6.5 </a:t>
            </a:r>
            <a:r>
              <a:rPr lang="zh-CN" altLang="en-US" sz="2800" dirty="0">
                <a:solidFill>
                  <a:schemeClr val="bg1"/>
                </a:solidFill>
                <a:latin typeface="宋体" pitchFamily="2" charset="-122"/>
                <a:ea typeface="宋体" pitchFamily="2" charset="-122"/>
              </a:rPr>
              <a:t>打印文档</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278902081"/>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8" y="1937787"/>
            <a:ext cx="9781952"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打印文档是制作文档的最后一项工作，想打印出满意的文档，需要设置许多相关的</a:t>
            </a:r>
            <a:r>
              <a:rPr lang="zh-CN" altLang="en-US" sz="2400" dirty="0" smtClean="0">
                <a:latin typeface="宋体" pitchFamily="2" charset="-122"/>
                <a:ea typeface="宋体" pitchFamily="2" charset="-122"/>
              </a:rPr>
              <a:t>打印</a:t>
            </a:r>
            <a:r>
              <a:rPr lang="zh-CN" altLang="en-US" sz="2400" dirty="0">
                <a:latin typeface="宋体" pitchFamily="2" charset="-122"/>
                <a:ea typeface="宋体" pitchFamily="2" charset="-122"/>
              </a:rPr>
              <a:t>参数。本任务将学习如何进行打印预览和执行打印操作</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9" name="TextBox 8"/>
          <p:cNvSpPr txBox="1"/>
          <p:nvPr/>
        </p:nvSpPr>
        <p:spPr>
          <a:xfrm>
            <a:off x="1190848" y="4426987"/>
            <a:ext cx="9781952" cy="1754326"/>
          </a:xfrm>
          <a:prstGeom prst="rect">
            <a:avLst/>
          </a:prstGeom>
          <a:noFill/>
        </p:spPr>
        <p:txBody>
          <a:bodyPr wrap="square" rtlCol="0">
            <a:spAutoFit/>
          </a:bodyPr>
          <a:lstStyle/>
          <a:p>
            <a:pPr indent="627063">
              <a:lnSpc>
                <a:spcPct val="150000"/>
              </a:lnSpc>
            </a:pPr>
            <a:r>
              <a:rPr lang="en-US" altLang="zh-CN" sz="2400" dirty="0" smtClean="0">
                <a:latin typeface="宋体" pitchFamily="2" charset="-122"/>
                <a:ea typeface="宋体" pitchFamily="2" charset="-122"/>
              </a:rPr>
              <a:t>Word </a:t>
            </a:r>
            <a:r>
              <a:rPr lang="en-US" altLang="zh-CN" sz="2400" dirty="0">
                <a:latin typeface="宋体" pitchFamily="2" charset="-122"/>
                <a:ea typeface="宋体" pitchFamily="2" charset="-122"/>
              </a:rPr>
              <a:t>2010</a:t>
            </a:r>
            <a:r>
              <a:rPr lang="zh-CN" altLang="en-US" sz="2400" dirty="0">
                <a:latin typeface="宋体" pitchFamily="2" charset="-122"/>
                <a:ea typeface="宋体" pitchFamily="2" charset="-122"/>
              </a:rPr>
              <a:t>提供了强大的打印功能，可以轻松地按照用户的要求打印文档，不但可以做到在打印文档之前预览文档、选择打印区域，还可以一次打印多份文档或对版面进行缩放等。</a:t>
            </a:r>
            <a:endParaRPr lang="zh-CN" altLang="en-US" sz="2400" dirty="0">
              <a:latin typeface="宋体" pitchFamily="2" charset="-122"/>
              <a:ea typeface="宋体" pitchFamily="2" charset="-122"/>
            </a:endParaRPr>
          </a:p>
        </p:txBody>
      </p:sp>
      <p:sp>
        <p:nvSpPr>
          <p:cNvPr id="10" name="TextBox 9"/>
          <p:cNvSpPr txBox="1"/>
          <p:nvPr/>
        </p:nvSpPr>
        <p:spPr>
          <a:xfrm>
            <a:off x="1092554" y="3934609"/>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276684979"/>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3877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打印预</a:t>
            </a:r>
            <a:r>
              <a:rPr lang="zh-CN" altLang="en-US" sz="2400" dirty="0" smtClean="0">
                <a:solidFill>
                  <a:srgbClr val="FF0000"/>
                </a:solidFill>
                <a:latin typeface="宋体" pitchFamily="2" charset="-122"/>
                <a:ea typeface="宋体" pitchFamily="2" charset="-122"/>
              </a:rPr>
              <a:t>览</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方法</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：打开要预览的文档，单击“文件”菜单，选择“打印”选项，弹出如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示的窗口，在窗口的右侧即可看到文件的打印效果</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方法</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：单击快速访问工具栏上的“打印预览”按钮，可以快速打开如</a:t>
            </a:r>
            <a:r>
              <a:rPr lang="zh-CN" altLang="en-US" sz="2400" dirty="0" smtClean="0">
                <a:latin typeface="宋体" pitchFamily="2" charset="-122"/>
                <a:ea typeface="宋体" pitchFamily="2" charset="-122"/>
              </a:rPr>
              <a:t>图所示的</a:t>
            </a:r>
            <a:r>
              <a:rPr lang="zh-CN" altLang="en-US" sz="2400" dirty="0">
                <a:latin typeface="宋体" pitchFamily="2" charset="-122"/>
                <a:ea typeface="宋体" pitchFamily="2" charset="-122"/>
              </a:rPr>
              <a:t>打印预览窗口。</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243753" y="5297462"/>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打印及打印预览</a:t>
            </a:r>
            <a:endParaRPr lang="en-US" altLang="zh-CN" dirty="0" smtClean="0">
              <a:latin typeface="楷体" pitchFamily="49" charset="-122"/>
              <a:ea typeface="楷体" pitchFamily="49" charset="-122"/>
            </a:endParaRPr>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1806" y="2043186"/>
            <a:ext cx="4624387" cy="326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3526030"/>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3877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打印文档的一般</a:t>
            </a:r>
            <a:r>
              <a:rPr lang="zh-CN" altLang="en-US" sz="2400" dirty="0" smtClean="0">
                <a:solidFill>
                  <a:srgbClr val="FF0000"/>
                </a:solidFill>
                <a:latin typeface="宋体" pitchFamily="2" charset="-122"/>
                <a:ea typeface="宋体" pitchFamily="2" charset="-122"/>
              </a:rPr>
              <a:t>操作</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方法</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：单击“文件”菜单，选择“打印”选项，弹出如图</a:t>
            </a:r>
            <a:r>
              <a:rPr lang="en-US" altLang="zh-CN" sz="2400" dirty="0">
                <a:latin typeface="宋体" pitchFamily="2" charset="-122"/>
                <a:ea typeface="宋体" pitchFamily="2" charset="-122"/>
              </a:rPr>
              <a:t>6—19</a:t>
            </a:r>
            <a:r>
              <a:rPr lang="zh-CN" altLang="en-US" sz="2400" dirty="0">
                <a:latin typeface="宋体" pitchFamily="2" charset="-122"/>
                <a:ea typeface="宋体" pitchFamily="2" charset="-122"/>
              </a:rPr>
              <a:t>所示的窗口，在</a:t>
            </a:r>
            <a:r>
              <a:rPr lang="zh-CN" altLang="en-US" sz="2400" dirty="0" smtClean="0">
                <a:latin typeface="宋体" pitchFamily="2" charset="-122"/>
                <a:ea typeface="宋体" pitchFamily="2" charset="-122"/>
              </a:rPr>
              <a:t>窗口</a:t>
            </a:r>
            <a:r>
              <a:rPr lang="zh-CN" altLang="en-US" sz="2400" dirty="0">
                <a:latin typeface="宋体" pitchFamily="2" charset="-122"/>
                <a:ea typeface="宋体" pitchFamily="2" charset="-122"/>
              </a:rPr>
              <a:t>左侧进行相应的参数设置后，单击“打印”按钮即可。</a:t>
            </a:r>
          </a:p>
          <a:p>
            <a:pPr indent="627063">
              <a:lnSpc>
                <a:spcPct val="150000"/>
              </a:lnSpc>
            </a:pPr>
            <a:r>
              <a:rPr lang="zh-CN" altLang="en-US" sz="2400" dirty="0">
                <a:latin typeface="宋体" pitchFamily="2" charset="-122"/>
                <a:ea typeface="宋体" pitchFamily="2" charset="-122"/>
              </a:rPr>
              <a:t>方法</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：单击快速访问工具栏上的“打印”按钮，可以直接使用默认选项来打印</a:t>
            </a:r>
            <a:r>
              <a:rPr lang="zh-CN" altLang="en-US" sz="2400" dirty="0" smtClean="0">
                <a:latin typeface="宋体" pitchFamily="2" charset="-122"/>
                <a:ea typeface="宋体" pitchFamily="2" charset="-122"/>
              </a:rPr>
              <a:t>当前文档</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243753" y="5297462"/>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打印及打印预览</a:t>
            </a:r>
            <a:endParaRPr lang="en-US" altLang="zh-CN" dirty="0" smtClean="0">
              <a:latin typeface="楷体" pitchFamily="49" charset="-122"/>
              <a:ea typeface="楷体" pitchFamily="49" charset="-122"/>
            </a:endParaRPr>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1806" y="2043186"/>
            <a:ext cx="4624387" cy="326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2660633"/>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750292"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7.1 </a:t>
            </a:r>
            <a:r>
              <a:rPr lang="zh-CN" altLang="en-US" sz="2800" dirty="0">
                <a:solidFill>
                  <a:schemeClr val="bg1"/>
                </a:solidFill>
                <a:latin typeface="宋体" pitchFamily="2" charset="-122"/>
                <a:ea typeface="宋体" pitchFamily="2" charset="-122"/>
              </a:rPr>
              <a:t>使用大纲视图与创建目录</a:t>
            </a:r>
            <a:endParaRPr lang="zh-CN" altLang="en-US" sz="2800" dirty="0">
              <a:solidFill>
                <a:schemeClr val="bg1"/>
              </a:solidFill>
              <a:latin typeface="宋体" pitchFamily="2" charset="-122"/>
              <a:ea typeface="宋体" pitchFamily="2" charset="-122"/>
            </a:endParaRPr>
          </a:p>
        </p:txBody>
      </p:sp>
      <p:sp>
        <p:nvSpPr>
          <p:cNvPr id="9" name="TextBox 8"/>
          <p:cNvSpPr txBox="1"/>
          <p:nvPr/>
        </p:nvSpPr>
        <p:spPr>
          <a:xfrm>
            <a:off x="1092554" y="26864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7.2 </a:t>
            </a:r>
            <a:r>
              <a:rPr lang="zh-CN" altLang="en-US" sz="2800" dirty="0">
                <a:solidFill>
                  <a:schemeClr val="bg1"/>
                </a:solidFill>
                <a:latin typeface="宋体" pitchFamily="2" charset="-122"/>
                <a:ea typeface="宋体" pitchFamily="2" charset="-122"/>
              </a:rPr>
              <a:t>创建索引</a:t>
            </a:r>
            <a:endParaRPr lang="zh-CN" altLang="en-US" sz="2800" dirty="0">
              <a:solidFill>
                <a:schemeClr val="bg1"/>
              </a:solidFill>
              <a:latin typeface="宋体" pitchFamily="2" charset="-122"/>
              <a:ea typeface="宋体" pitchFamily="2" charset="-122"/>
            </a:endParaRPr>
          </a:p>
        </p:txBody>
      </p:sp>
      <p:sp>
        <p:nvSpPr>
          <p:cNvPr id="7" name="TextBox 6"/>
          <p:cNvSpPr txBox="1"/>
          <p:nvPr/>
        </p:nvSpPr>
        <p:spPr>
          <a:xfrm>
            <a:off x="1092554" y="35373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7.3 </a:t>
            </a:r>
            <a:r>
              <a:rPr lang="zh-CN" altLang="en-US" sz="2800" dirty="0">
                <a:solidFill>
                  <a:schemeClr val="bg1"/>
                </a:solidFill>
                <a:latin typeface="宋体" pitchFamily="2" charset="-122"/>
                <a:ea typeface="宋体" pitchFamily="2" charset="-122"/>
              </a:rPr>
              <a:t>使用模板</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4413621"/>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7.4 </a:t>
            </a:r>
            <a:r>
              <a:rPr lang="zh-CN" altLang="en-US" sz="2800" dirty="0">
                <a:solidFill>
                  <a:schemeClr val="bg1"/>
                </a:solidFill>
                <a:latin typeface="宋体" pitchFamily="2" charset="-122"/>
                <a:ea typeface="宋体" pitchFamily="2" charset="-122"/>
              </a:rPr>
              <a:t>使用修订与批注</a:t>
            </a:r>
            <a:endParaRPr lang="zh-CN" altLang="en-US" sz="2800" dirty="0">
              <a:solidFill>
                <a:schemeClr val="bg1"/>
              </a:solidFill>
              <a:latin typeface="宋体" pitchFamily="2" charset="-122"/>
              <a:ea typeface="宋体" pitchFamily="2" charset="-122"/>
            </a:endParaRPr>
          </a:p>
        </p:txBody>
      </p:sp>
      <p:sp>
        <p:nvSpPr>
          <p:cNvPr id="10" name="TextBox 9"/>
          <p:cNvSpPr txBox="1"/>
          <p:nvPr/>
        </p:nvSpPr>
        <p:spPr>
          <a:xfrm>
            <a:off x="1092554" y="5239121"/>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7.5 </a:t>
            </a:r>
            <a:r>
              <a:rPr lang="zh-CN" altLang="en-US" sz="2800" dirty="0">
                <a:solidFill>
                  <a:schemeClr val="bg1"/>
                </a:solidFill>
                <a:latin typeface="宋体" pitchFamily="2" charset="-122"/>
                <a:ea typeface="宋体" pitchFamily="2" charset="-122"/>
              </a:rPr>
              <a:t>创建信封</a:t>
            </a:r>
            <a:endParaRPr lang="zh-CN" altLang="en-US" sz="2800" dirty="0">
              <a:solidFill>
                <a:schemeClr val="bg1"/>
              </a:solidFill>
              <a:latin typeface="宋体" pitchFamily="2" charset="-122"/>
              <a:ea typeface="宋体" pitchFamily="2" charset="-122"/>
            </a:endParaRPr>
          </a:p>
        </p:txBody>
      </p:sp>
    </p:spTree>
    <p:extLst>
      <p:ext uri="{BB962C8B-B14F-4D97-AF65-F5344CB8AC3E}">
        <p14:creationId xmlns:p14="http://schemas.microsoft.com/office/powerpoint/2010/main" val="1805748022"/>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掌握大纲视图的设置方法。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掌握创建主控文档的方法。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掌握创建目录的方法。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5750292"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7.1 </a:t>
            </a:r>
            <a:r>
              <a:rPr lang="zh-CN" altLang="en-US" sz="2800" dirty="0">
                <a:solidFill>
                  <a:schemeClr val="bg1"/>
                </a:solidFill>
                <a:latin typeface="宋体" pitchFamily="2" charset="-122"/>
                <a:ea typeface="宋体" pitchFamily="2" charset="-122"/>
              </a:rPr>
              <a:t>使用大纲视图与创建目录</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784883967"/>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2988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大纲视图是一种以缩进文档标题的形式来代表标题在文档结构中级别的页面浏览</a:t>
            </a:r>
            <a:r>
              <a:rPr lang="zh-CN" altLang="en-US" sz="2400" dirty="0" smtClean="0">
                <a:latin typeface="宋体" pitchFamily="2" charset="-122"/>
                <a:ea typeface="宋体" pitchFamily="2" charset="-122"/>
              </a:rPr>
              <a:t>方式</a:t>
            </a:r>
            <a:r>
              <a:rPr lang="zh-CN" altLang="en-US" sz="2400" dirty="0">
                <a:latin typeface="宋体" pitchFamily="2" charset="-122"/>
                <a:ea typeface="宋体" pitchFamily="2" charset="-122"/>
              </a:rPr>
              <a:t>。在大纲视图中，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简化了文本格式的设置，以方便用户组织文档结构，</a:t>
            </a:r>
            <a:r>
              <a:rPr lang="zh-CN" altLang="en-US" sz="2400" dirty="0" smtClean="0">
                <a:latin typeface="宋体" pitchFamily="2" charset="-122"/>
                <a:ea typeface="宋体" pitchFamily="2" charset="-122"/>
              </a:rPr>
              <a:t>从而更好</a:t>
            </a:r>
            <a:r>
              <a:rPr lang="zh-CN" altLang="en-US" sz="2400" dirty="0">
                <a:latin typeface="宋体" pitchFamily="2" charset="-122"/>
                <a:ea typeface="宋体" pitchFamily="2" charset="-122"/>
              </a:rPr>
              <a:t>地编辑长文档</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本任务以创建如图 </a:t>
            </a:r>
            <a:r>
              <a:rPr lang="en-US" altLang="zh-CN" sz="2400" dirty="0">
                <a:latin typeface="宋体" pitchFamily="2" charset="-122"/>
                <a:ea typeface="宋体" pitchFamily="2" charset="-122"/>
              </a:rPr>
              <a:t>7—1</a:t>
            </a:r>
            <a:r>
              <a:rPr lang="zh-CN" altLang="en-US" sz="2400" dirty="0">
                <a:latin typeface="宋体" pitchFamily="2" charset="-122"/>
                <a:ea typeface="宋体" pitchFamily="2" charset="-122"/>
              </a:rPr>
              <a:t>所示的目录为例，学习目录的创建方法。</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899802" y="5630778"/>
            <a:ext cx="646331" cy="369332"/>
          </a:xfrm>
          <a:prstGeom prst="rect">
            <a:avLst/>
          </a:prstGeom>
          <a:noFill/>
        </p:spPr>
        <p:txBody>
          <a:bodyPr wrap="none" rtlCol="0">
            <a:spAutoFit/>
          </a:bodyPr>
          <a:lstStyle/>
          <a:p>
            <a:pPr algn="ctr"/>
            <a:r>
              <a:rPr lang="zh-CN" altLang="en-US" dirty="0">
                <a:latin typeface="楷体" pitchFamily="49" charset="-122"/>
                <a:ea typeface="楷体" pitchFamily="49" charset="-122"/>
              </a:rPr>
              <a:t>目录</a:t>
            </a:r>
            <a:endParaRPr lang="en-US" altLang="zh-CN" dirty="0" smtClean="0">
              <a:latin typeface="楷体" pitchFamily="49" charset="-122"/>
              <a:ea typeface="楷体" pitchFamily="49" charset="-122"/>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5567" y="1672653"/>
            <a:ext cx="4794802" cy="395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0925262"/>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249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5298853"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在大纲视图下，用户可以编辑、查看、修改文档的大纲，从大纲中找出自己</a:t>
            </a:r>
            <a:r>
              <a:rPr lang="zh-CN" altLang="en-US" sz="2400" dirty="0" smtClean="0">
                <a:latin typeface="宋体" pitchFamily="2" charset="-122"/>
                <a:ea typeface="宋体" pitchFamily="2" charset="-122"/>
              </a:rPr>
              <a:t>感兴趣的</a:t>
            </a:r>
            <a:r>
              <a:rPr lang="zh-CN" altLang="en-US" sz="2400" dirty="0">
                <a:latin typeface="宋体" pitchFamily="2" charset="-122"/>
                <a:ea typeface="宋体" pitchFamily="2" charset="-122"/>
              </a:rPr>
              <a:t>部分，以便仔细阅读。在 “视图”选项卡 “显示”组中选中 “导航窗格”复选框，</a:t>
            </a:r>
            <a:r>
              <a:rPr lang="zh-CN" altLang="en-US" sz="2400" dirty="0" smtClean="0">
                <a:latin typeface="宋体" pitchFamily="2" charset="-122"/>
                <a:ea typeface="宋体" pitchFamily="2" charset="-122"/>
              </a:rPr>
              <a:t>将在</a:t>
            </a:r>
            <a:r>
              <a:rPr lang="zh-CN" altLang="en-US" sz="2400" dirty="0">
                <a:latin typeface="宋体" pitchFamily="2" charset="-122"/>
                <a:ea typeface="宋体" pitchFamily="2" charset="-122"/>
              </a:rPr>
              <a:t>文档的左侧根据文档的标题生成文档结构图，如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8553554" y="5336195"/>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文档结构图</a:t>
            </a:r>
            <a:endParaRPr lang="en-US" altLang="zh-CN" dirty="0" smtClean="0">
              <a:latin typeface="楷体" pitchFamily="49" charset="-122"/>
              <a:ea typeface="楷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054" y="2314454"/>
            <a:ext cx="5031826" cy="3021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8700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867053" cy="341632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输入</a:t>
            </a:r>
            <a:r>
              <a:rPr lang="zh-CN" altLang="en-US" sz="2400" dirty="0">
                <a:latin typeface="宋体" pitchFamily="2" charset="-122"/>
                <a:ea typeface="宋体" pitchFamily="2" charset="-122"/>
              </a:rPr>
              <a:t>文本是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中的一项基本操作。文本不但包括文字，还包括字母、数字、</a:t>
            </a:r>
            <a:r>
              <a:rPr lang="zh-CN" altLang="en-US" sz="2400" dirty="0" smtClean="0">
                <a:latin typeface="宋体" pitchFamily="2" charset="-122"/>
                <a:ea typeface="宋体" pitchFamily="2" charset="-122"/>
              </a:rPr>
              <a:t>日期和</a:t>
            </a:r>
            <a:r>
              <a:rPr lang="zh-CN" altLang="en-US" sz="2400" dirty="0">
                <a:latin typeface="宋体" pitchFamily="2" charset="-122"/>
                <a:ea typeface="宋体" pitchFamily="2" charset="-122"/>
              </a:rPr>
              <a:t>时间、特殊字符等，在处理文本之前，必须先将其输入到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中</a:t>
            </a:r>
            <a:r>
              <a:rPr lang="zh-CN" altLang="en-US" sz="2400" dirty="0" smtClean="0">
                <a:latin typeface="宋体" pitchFamily="2" charset="-122"/>
                <a:ea typeface="宋体" pitchFamily="2" charset="-122"/>
              </a:rPr>
              <a:t>。例如</a:t>
            </a:r>
            <a:r>
              <a:rPr lang="zh-CN" altLang="en-US" sz="2400" dirty="0">
                <a:latin typeface="宋体" pitchFamily="2" charset="-122"/>
                <a:ea typeface="宋体" pitchFamily="2" charset="-122"/>
              </a:rPr>
              <a:t>，起草一个</a:t>
            </a:r>
            <a:r>
              <a:rPr lang="zh-CN" altLang="en-US" sz="2400" dirty="0" smtClean="0">
                <a:latin typeface="宋体" pitchFamily="2" charset="-122"/>
                <a:ea typeface="宋体" pitchFamily="2" charset="-122"/>
              </a:rPr>
              <a:t>通知，如图 所</a:t>
            </a:r>
            <a:r>
              <a:rPr lang="zh-CN" altLang="en-US" sz="2400" dirty="0">
                <a:latin typeface="宋体" pitchFamily="2" charset="-122"/>
                <a:ea typeface="宋体" pitchFamily="2" charset="-122"/>
              </a:rPr>
              <a:t>示。</a:t>
            </a:r>
          </a:p>
        </p:txBody>
      </p:sp>
      <p:sp>
        <p:nvSpPr>
          <p:cNvPr id="8" name="TextBox 7"/>
          <p:cNvSpPr txBox="1"/>
          <p:nvPr/>
        </p:nvSpPr>
        <p:spPr>
          <a:xfrm>
            <a:off x="8056253" y="4142294"/>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“失物招领”文本</a:t>
            </a:r>
            <a:endParaRPr lang="en-US" altLang="zh-CN" dirty="0" smtClean="0">
              <a:latin typeface="楷体" pitchFamily="49" charset="-122"/>
              <a:ea typeface="楷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pic>
        <p:nvPicPr>
          <p:cNvPr id="11266" name="Picture 2" descr="C:\Users\Xixi\Desktop\PPT制作\中文版Office 2010基础与实训\image\Office (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61100" y="3064922"/>
            <a:ext cx="5621633" cy="1077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895551"/>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5298853"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在大纲视图下，用户可以编辑、查看、修改文档的大纲，从大纲中找出自己</a:t>
            </a:r>
            <a:r>
              <a:rPr lang="zh-CN" altLang="en-US" sz="2400" dirty="0" smtClean="0">
                <a:latin typeface="宋体" pitchFamily="2" charset="-122"/>
                <a:ea typeface="宋体" pitchFamily="2" charset="-122"/>
              </a:rPr>
              <a:t>感兴趣的</a:t>
            </a:r>
            <a:r>
              <a:rPr lang="zh-CN" altLang="en-US" sz="2400" dirty="0">
                <a:latin typeface="宋体" pitchFamily="2" charset="-122"/>
                <a:ea typeface="宋体" pitchFamily="2" charset="-122"/>
              </a:rPr>
              <a:t>部分，以便仔细阅读。在 “视图”选项卡 “显示”组中选中 “导航窗格”复选框，</a:t>
            </a:r>
            <a:r>
              <a:rPr lang="zh-CN" altLang="en-US" sz="2400" dirty="0" smtClean="0">
                <a:latin typeface="宋体" pitchFamily="2" charset="-122"/>
                <a:ea typeface="宋体" pitchFamily="2" charset="-122"/>
              </a:rPr>
              <a:t>将在</a:t>
            </a:r>
            <a:r>
              <a:rPr lang="zh-CN" altLang="en-US" sz="2400" dirty="0">
                <a:latin typeface="宋体" pitchFamily="2" charset="-122"/>
                <a:ea typeface="宋体" pitchFamily="2" charset="-122"/>
              </a:rPr>
              <a:t>文档的左侧根据文档的标题生成文档结构图，如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8553554" y="5336195"/>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文档结构图</a:t>
            </a:r>
            <a:endParaRPr lang="en-US" altLang="zh-CN" dirty="0" smtClean="0">
              <a:latin typeface="楷体" pitchFamily="49" charset="-122"/>
              <a:ea typeface="楷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054" y="2314454"/>
            <a:ext cx="5031826" cy="3021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9622694"/>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5298853" cy="452431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）选择要插入目录的位置，打开 “引用”选项卡，在 “目录”组中单击 </a:t>
            </a:r>
            <a:r>
              <a:rPr lang="zh-CN" altLang="en-US" sz="2400" dirty="0" smtClean="0">
                <a:latin typeface="宋体" pitchFamily="2" charset="-122"/>
                <a:ea typeface="宋体" pitchFamily="2" charset="-122"/>
              </a:rPr>
              <a:t>“目录 ”按钮</a:t>
            </a:r>
            <a:r>
              <a:rPr lang="zh-CN" altLang="en-US" sz="2400" dirty="0">
                <a:latin typeface="宋体" pitchFamily="2" charset="-122"/>
                <a:ea typeface="宋体" pitchFamily="2" charset="-122"/>
              </a:rPr>
              <a:t>，在弹出的下拉菜单中选择所需的目录样式即可。</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）选择要插入目录的位置，在 “引用”选项卡的 “目录”组中单击 “目录”按钮</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弹出的下拉菜单中选择 “插入目录”选项</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8668970" y="5705527"/>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创建目录</a:t>
            </a:r>
            <a:endParaRPr lang="en-US" altLang="zh-CN" dirty="0" smtClean="0">
              <a:latin typeface="楷体" pitchFamily="49" charset="-122"/>
              <a:ea typeface="楷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3768" y="1945798"/>
            <a:ext cx="4978400" cy="3759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8033246"/>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70253"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创建主控</a:t>
            </a:r>
            <a:r>
              <a:rPr lang="zh-CN" altLang="en-US" sz="2400" dirty="0" smtClean="0">
                <a:solidFill>
                  <a:srgbClr val="FF0000"/>
                </a:solidFill>
                <a:latin typeface="宋体" pitchFamily="2" charset="-122"/>
                <a:ea typeface="宋体" pitchFamily="2" charset="-122"/>
              </a:rPr>
              <a:t>文档</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）创建一篇新的</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文档，单击“视图”选项卡中“文档视图”组中的</a:t>
            </a:r>
            <a:r>
              <a:rPr lang="zh-CN" altLang="en-US" sz="2400" dirty="0" smtClean="0">
                <a:latin typeface="宋体" pitchFamily="2" charset="-122"/>
                <a:ea typeface="宋体" pitchFamily="2" charset="-122"/>
              </a:rPr>
              <a:t>“大纲视图”</a:t>
            </a:r>
            <a:r>
              <a:rPr lang="zh-CN" altLang="en-US" sz="2400" dirty="0">
                <a:latin typeface="宋体" pitchFamily="2" charset="-122"/>
                <a:ea typeface="宋体" pitchFamily="2" charset="-122"/>
              </a:rPr>
              <a:t>按钮，将文档以大纲视图显示，如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590002" y="5297462"/>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大纲视图</a:t>
            </a:r>
            <a:endParaRPr lang="en-US" altLang="zh-CN" dirty="0" smtClean="0">
              <a:latin typeface="楷体" pitchFamily="49" charset="-122"/>
              <a:ea typeface="楷体"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3369" y="2282064"/>
            <a:ext cx="5021262" cy="301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182040"/>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702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）在文档的第一行输入标题，并在“大纲”选项卡中打开</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下拉</a:t>
            </a:r>
            <a:r>
              <a:rPr lang="zh-CN" altLang="en-US" sz="2400" dirty="0" smtClean="0">
                <a:latin typeface="宋体" pitchFamily="2" charset="-122"/>
                <a:ea typeface="宋体" pitchFamily="2" charset="-122"/>
              </a:rPr>
              <a:t>列表</a:t>
            </a:r>
            <a:r>
              <a:rPr lang="zh-CN" altLang="en-US" sz="2400" dirty="0">
                <a:latin typeface="宋体" pitchFamily="2" charset="-122"/>
                <a:ea typeface="宋体" pitchFamily="2" charset="-122"/>
              </a:rPr>
              <a:t>，在其中选择“</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级”选项，如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59170" y="5297462"/>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 </a:t>
            </a:r>
            <a:r>
              <a:rPr lang="en-US" altLang="zh-CN" dirty="0">
                <a:latin typeface="楷体" pitchFamily="49" charset="-122"/>
                <a:ea typeface="楷体" pitchFamily="49" charset="-122"/>
              </a:rPr>
              <a:t>1</a:t>
            </a:r>
            <a:r>
              <a:rPr lang="zh-CN" altLang="en-US" dirty="0">
                <a:latin typeface="楷体" pitchFamily="49" charset="-122"/>
                <a:ea typeface="楷体" pitchFamily="49" charset="-122"/>
              </a:rPr>
              <a:t>级标题</a:t>
            </a:r>
            <a:endParaRPr lang="en-US" altLang="zh-CN" dirty="0" smtClean="0">
              <a:latin typeface="楷体" pitchFamily="49" charset="-122"/>
              <a:ea typeface="楷体" pitchFamily="49" charset="-122"/>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0819" y="2218705"/>
            <a:ext cx="5186362" cy="307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1301" y="2749253"/>
            <a:ext cx="762000" cy="193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970021"/>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702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）在第二行中输入二级标题内容，将其设置为二级标题，完成后的效果如图</a:t>
            </a:r>
            <a:r>
              <a:rPr lang="en-US" altLang="zh-CN" sz="2400" dirty="0" smtClean="0">
                <a:latin typeface="宋体" pitchFamily="2" charset="-122"/>
                <a:ea typeface="宋体" pitchFamily="2" charset="-122"/>
              </a:rPr>
              <a:t>7—6</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）选择要设置子文档的标题，单击“主控文档”组中的“创建”按钮，创建子</a:t>
            </a:r>
            <a:r>
              <a:rPr lang="zh-CN" altLang="en-US" sz="2400" dirty="0" smtClean="0">
                <a:latin typeface="宋体" pitchFamily="2" charset="-122"/>
                <a:ea typeface="宋体" pitchFamily="2" charset="-122"/>
              </a:rPr>
              <a:t>文档</a:t>
            </a:r>
            <a:r>
              <a:rPr lang="zh-CN" altLang="en-US" sz="2400" dirty="0">
                <a:latin typeface="宋体" pitchFamily="2" charset="-122"/>
                <a:ea typeface="宋体" pitchFamily="2" charset="-122"/>
              </a:rPr>
              <a:t>，输入子文档的内容。单击“保存”按钮，即可保存主控文档。</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59170" y="5297462"/>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设置二级标题</a:t>
            </a:r>
            <a:endParaRPr lang="en-US" altLang="zh-CN" dirty="0" smtClean="0">
              <a:latin typeface="楷体" pitchFamily="49" charset="-122"/>
              <a:ea typeface="楷体" pitchFamily="49" charset="-122"/>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6219" y="2213425"/>
            <a:ext cx="5135562" cy="308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2526026"/>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702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smtClean="0">
                <a:solidFill>
                  <a:srgbClr val="FF0000"/>
                </a:solidFill>
                <a:latin typeface="宋体" pitchFamily="2" charset="-122"/>
                <a:ea typeface="宋体" pitchFamily="2" charset="-122"/>
              </a:rPr>
              <a:t>创建目录</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）将所有的标题级别设置完成后，将插入点定位到要插入目录的位置，通常是</a:t>
            </a:r>
            <a:r>
              <a:rPr lang="zh-CN" altLang="en-US" sz="2400" dirty="0" smtClean="0">
                <a:latin typeface="宋体" pitchFamily="2" charset="-122"/>
                <a:ea typeface="宋体" pitchFamily="2" charset="-122"/>
              </a:rPr>
              <a:t>在文档</a:t>
            </a:r>
            <a:r>
              <a:rPr lang="zh-CN" altLang="en-US" sz="2400" dirty="0">
                <a:latin typeface="宋体" pitchFamily="2" charset="-122"/>
                <a:ea typeface="宋体" pitchFamily="2" charset="-122"/>
              </a:rPr>
              <a:t>的开始处。</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）单击“引用”选项卡“目录”组中的“目录”按钮，在弹出的下拉菜单中</a:t>
            </a:r>
            <a:r>
              <a:rPr lang="zh-CN" altLang="en-US" sz="2400" dirty="0" smtClean="0">
                <a:latin typeface="宋体" pitchFamily="2" charset="-122"/>
                <a:ea typeface="宋体" pitchFamily="2" charset="-122"/>
              </a:rPr>
              <a:t>选择所</a:t>
            </a:r>
            <a:r>
              <a:rPr lang="zh-CN" altLang="en-US" sz="2400" dirty="0">
                <a:latin typeface="宋体" pitchFamily="2" charset="-122"/>
                <a:ea typeface="宋体" pitchFamily="2" charset="-122"/>
              </a:rPr>
              <a:t>需的目录样式，如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59170" y="5761409"/>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选择目录样式</a:t>
            </a:r>
            <a:endParaRPr lang="en-US" altLang="zh-CN" dirty="0" smtClean="0">
              <a:latin typeface="楷体" pitchFamily="49" charset="-122"/>
              <a:ea typeface="楷体" pitchFamily="49" charset="-122"/>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6402" y="1441821"/>
            <a:ext cx="5215196" cy="431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2354915"/>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9465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）如果在下拉菜单中没有所需的目录样式，则选择下拉菜单中的“插入目录”</a:t>
            </a:r>
            <a:r>
              <a:rPr lang="zh-CN" altLang="en-US" sz="2400" dirty="0" smtClean="0">
                <a:latin typeface="宋体" pitchFamily="2" charset="-122"/>
                <a:ea typeface="宋体" pitchFamily="2" charset="-122"/>
              </a:rPr>
              <a:t>选项</a:t>
            </a:r>
            <a:r>
              <a:rPr lang="zh-CN" altLang="en-US" sz="2400" dirty="0">
                <a:latin typeface="宋体" pitchFamily="2" charset="-122"/>
                <a:ea typeface="宋体" pitchFamily="2" charset="-122"/>
              </a:rPr>
              <a:t>，弹出“目录”对话框，如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）在“目录”对话框“打印预览”选项组中，如果选中“显示页码”复选框，</a:t>
            </a:r>
            <a:r>
              <a:rPr lang="zh-CN" altLang="en-US" sz="2400" dirty="0" smtClean="0">
                <a:latin typeface="宋体" pitchFamily="2" charset="-122"/>
                <a:ea typeface="宋体" pitchFamily="2" charset="-122"/>
              </a:rPr>
              <a:t>则将</a:t>
            </a:r>
            <a:r>
              <a:rPr lang="zh-CN" altLang="en-US" sz="2400" dirty="0">
                <a:latin typeface="宋体" pitchFamily="2" charset="-122"/>
                <a:ea typeface="宋体" pitchFamily="2" charset="-122"/>
              </a:rPr>
              <a:t>在标题后显示页码；如果选中“页码右对齐”复选框，则页码将靠右排列，而不是</a:t>
            </a:r>
            <a:r>
              <a:rPr lang="zh-CN" altLang="en-US" sz="2400" dirty="0" smtClean="0">
                <a:latin typeface="宋体" pitchFamily="2" charset="-122"/>
                <a:ea typeface="宋体" pitchFamily="2" charset="-122"/>
              </a:rPr>
              <a:t>紧跟</a:t>
            </a:r>
            <a:r>
              <a:rPr lang="zh-CN" altLang="en-US" sz="2400" dirty="0">
                <a:latin typeface="宋体" pitchFamily="2" charset="-122"/>
                <a:ea typeface="宋体" pitchFamily="2" charset="-122"/>
              </a:rPr>
              <a:t>在标题项的后面。</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543790" y="5249863"/>
            <a:ext cx="1800494" cy="369332"/>
          </a:xfrm>
          <a:prstGeom prst="rect">
            <a:avLst/>
          </a:prstGeom>
          <a:noFill/>
        </p:spPr>
        <p:txBody>
          <a:bodyPr wrap="none" rtlCol="0">
            <a:spAutoFit/>
          </a:bodyPr>
          <a:lstStyle/>
          <a:p>
            <a:pPr algn="ctr"/>
            <a:r>
              <a:rPr lang="zh-CN" altLang="en-US" dirty="0">
                <a:latin typeface="楷体" pitchFamily="49" charset="-122"/>
                <a:ea typeface="楷体" pitchFamily="49" charset="-122"/>
              </a:rPr>
              <a:t>“目录”对话框</a:t>
            </a:r>
            <a:endParaRPr lang="en-US" altLang="zh-CN" dirty="0" smtClean="0">
              <a:latin typeface="楷体" pitchFamily="49" charset="-122"/>
              <a:ea typeface="楷体" pitchFamily="49"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062179"/>
            <a:ext cx="4206875" cy="3187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075974"/>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理解索引的概念。</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掌握创建索引的操作方法。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7.2 </a:t>
            </a:r>
            <a:r>
              <a:rPr lang="zh-CN" altLang="en-US" sz="2800" dirty="0">
                <a:solidFill>
                  <a:schemeClr val="bg1"/>
                </a:solidFill>
                <a:latin typeface="宋体" pitchFamily="2" charset="-122"/>
                <a:ea typeface="宋体" pitchFamily="2" charset="-122"/>
              </a:rPr>
              <a:t>创建索引</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728681886"/>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2988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索引是一种常见的文档注释，</a:t>
            </a:r>
            <a:r>
              <a:rPr lang="zh-CN" altLang="en-US" sz="2400" dirty="0" smtClean="0">
                <a:latin typeface="宋体" pitchFamily="2" charset="-122"/>
                <a:ea typeface="宋体" pitchFamily="2" charset="-122"/>
              </a:rPr>
              <a:t>标记</a:t>
            </a:r>
            <a:r>
              <a:rPr lang="zh-CN" altLang="en-US" sz="2400" dirty="0">
                <a:latin typeface="宋体" pitchFamily="2" charset="-122"/>
                <a:ea typeface="宋体" pitchFamily="2" charset="-122"/>
              </a:rPr>
              <a:t>索引项本质上是插入了一个隐藏</a:t>
            </a:r>
            <a:r>
              <a:rPr lang="zh-CN" altLang="en-US" sz="2400" dirty="0" smtClean="0">
                <a:latin typeface="宋体" pitchFamily="2" charset="-122"/>
                <a:ea typeface="宋体" pitchFamily="2" charset="-122"/>
              </a:rPr>
              <a:t>的代码</a:t>
            </a:r>
            <a:r>
              <a:rPr lang="zh-CN" altLang="en-US" sz="2400" dirty="0">
                <a:latin typeface="宋体" pitchFamily="2" charset="-122"/>
                <a:ea typeface="宋体" pitchFamily="2" charset="-122"/>
              </a:rPr>
              <a:t>，以便作者查询。创建索引与</a:t>
            </a:r>
            <a:r>
              <a:rPr lang="zh-CN" altLang="en-US" sz="2400" dirty="0" smtClean="0">
                <a:latin typeface="宋体" pitchFamily="2" charset="-122"/>
                <a:ea typeface="宋体" pitchFamily="2" charset="-122"/>
              </a:rPr>
              <a:t>创建目录</a:t>
            </a:r>
            <a:r>
              <a:rPr lang="zh-CN" altLang="en-US" sz="2400" dirty="0">
                <a:latin typeface="宋体" pitchFamily="2" charset="-122"/>
                <a:ea typeface="宋体" pitchFamily="2" charset="-122"/>
              </a:rPr>
              <a:t>的方法基本相似，单击 </a:t>
            </a:r>
            <a:r>
              <a:rPr lang="zh-CN" altLang="en-US" sz="2400" dirty="0" smtClean="0">
                <a:latin typeface="宋体" pitchFamily="2" charset="-122"/>
                <a:ea typeface="宋体" pitchFamily="2" charset="-122"/>
              </a:rPr>
              <a:t>“引用”</a:t>
            </a:r>
            <a:r>
              <a:rPr lang="zh-CN" altLang="en-US" sz="2400" dirty="0">
                <a:latin typeface="宋体" pitchFamily="2" charset="-122"/>
                <a:ea typeface="宋体" pitchFamily="2" charset="-122"/>
              </a:rPr>
              <a:t>选项卡 “索引”组中的 </a:t>
            </a:r>
            <a:r>
              <a:rPr lang="zh-CN" altLang="en-US" sz="2400" dirty="0" smtClean="0">
                <a:latin typeface="宋体" pitchFamily="2" charset="-122"/>
                <a:ea typeface="宋体" pitchFamily="2" charset="-122"/>
              </a:rPr>
              <a:t>“标记索引项”</a:t>
            </a:r>
            <a:r>
              <a:rPr lang="zh-CN" altLang="en-US" sz="2400" dirty="0">
                <a:latin typeface="宋体" pitchFamily="2" charset="-122"/>
                <a:ea typeface="宋体" pitchFamily="2" charset="-122"/>
              </a:rPr>
              <a:t>按钮，打开 “标记索引项”</a:t>
            </a:r>
            <a:r>
              <a:rPr lang="zh-CN" altLang="en-US" sz="2400" dirty="0" smtClean="0">
                <a:latin typeface="宋体" pitchFamily="2" charset="-122"/>
                <a:ea typeface="宋体" pitchFamily="2" charset="-122"/>
              </a:rPr>
              <a:t>对话框</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976473" y="563077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“标记索引项”对话框</a:t>
            </a:r>
            <a:endParaRPr lang="en-US" altLang="zh-CN" dirty="0" smtClean="0">
              <a:latin typeface="楷体" pitchFamily="49" charset="-122"/>
              <a:ea typeface="楷体" pitchFamily="49"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6667" y="2143040"/>
            <a:ext cx="4292600" cy="348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9470048"/>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259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422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所谓索引就是在文档中出现的单词和短语的列表。索引用于列出一篇文章中讨论</a:t>
            </a:r>
            <a:r>
              <a:rPr lang="zh-CN" altLang="en-US" sz="2400" dirty="0" smtClean="0">
                <a:latin typeface="宋体" pitchFamily="2" charset="-122"/>
                <a:ea typeface="宋体" pitchFamily="2" charset="-122"/>
              </a:rPr>
              <a:t>的术语</a:t>
            </a:r>
            <a:r>
              <a:rPr lang="zh-CN" altLang="en-US" sz="2400" dirty="0">
                <a:latin typeface="宋体" pitchFamily="2" charset="-122"/>
                <a:ea typeface="宋体" pitchFamily="2" charset="-122"/>
              </a:rPr>
              <a:t>和主题，以及它们出现的页码。建立索引是为了方便用户对文档中的某些信息</a:t>
            </a:r>
            <a:r>
              <a:rPr lang="zh-CN" altLang="en-US" sz="2400" dirty="0" smtClean="0">
                <a:latin typeface="宋体" pitchFamily="2" charset="-122"/>
                <a:ea typeface="宋体" pitchFamily="2" charset="-122"/>
              </a:rPr>
              <a:t>进行查找</a:t>
            </a:r>
            <a:r>
              <a:rPr lang="zh-CN" altLang="en-US" sz="2400" dirty="0">
                <a:latin typeface="宋体" pitchFamily="2" charset="-122"/>
                <a:ea typeface="宋体" pitchFamily="2" charset="-122"/>
              </a:rPr>
              <a:t>。</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19856359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8073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打开</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文档，在文档的开始位置出现一个闪烁的光标，这个光标叫作“插入点”</a:t>
            </a:r>
            <a:r>
              <a:rPr lang="zh-CN" altLang="en-US" sz="2400" dirty="0" smtClean="0">
                <a:latin typeface="宋体" pitchFamily="2" charset="-122"/>
                <a:ea typeface="宋体" pitchFamily="2" charset="-122"/>
              </a:rPr>
              <a:t>，用户</a:t>
            </a:r>
            <a:r>
              <a:rPr lang="zh-CN" altLang="en-US" sz="2400" dirty="0">
                <a:latin typeface="宋体" pitchFamily="2" charset="-122"/>
                <a:ea typeface="宋体" pitchFamily="2" charset="-122"/>
              </a:rPr>
              <a:t>所输入的文字都会出现在插入点处</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当</a:t>
            </a:r>
            <a:r>
              <a:rPr lang="zh-CN" altLang="en-US" sz="2400" dirty="0">
                <a:latin typeface="宋体" pitchFamily="2" charset="-122"/>
                <a:ea typeface="宋体" pitchFamily="2" charset="-122"/>
              </a:rPr>
              <a:t>用户确定了插入点的位置后，选择自己熟悉的输入法，就可以开始文本的输入了。</a:t>
            </a:r>
          </a:p>
          <a:p>
            <a:pPr indent="627063">
              <a:lnSpc>
                <a:spcPct val="150000"/>
              </a:lnSpc>
            </a:pPr>
            <a:r>
              <a:rPr lang="en-US" altLang="zh-CN" sz="2400" dirty="0" smtClean="0">
                <a:latin typeface="宋体" pitchFamily="2" charset="-122"/>
                <a:ea typeface="宋体" pitchFamily="2" charset="-122"/>
              </a:rPr>
              <a:t>Windows</a:t>
            </a:r>
            <a:r>
              <a:rPr lang="zh-CN" altLang="en-US" sz="2400" dirty="0">
                <a:latin typeface="宋体" pitchFamily="2" charset="-122"/>
                <a:ea typeface="宋体" pitchFamily="2" charset="-122"/>
              </a:rPr>
              <a:t>默认的中文</a:t>
            </a:r>
            <a:r>
              <a:rPr lang="zh-CN" altLang="en-US" sz="2400" dirty="0" smtClean="0">
                <a:latin typeface="宋体" pitchFamily="2" charset="-122"/>
                <a:ea typeface="宋体" pitchFamily="2" charset="-122"/>
              </a:rPr>
              <a:t>输入法</a:t>
            </a:r>
            <a:r>
              <a:rPr lang="zh-CN" altLang="en-US" sz="2400" dirty="0">
                <a:latin typeface="宋体" pitchFamily="2" charset="-122"/>
                <a:ea typeface="宋体" pitchFamily="2" charset="-122"/>
              </a:rPr>
              <a:t>一般包括“微软拼音输入法”“全拼”“智能</a:t>
            </a:r>
            <a:r>
              <a:rPr lang="en-US" altLang="zh-CN" sz="2400" dirty="0">
                <a:latin typeface="宋体" pitchFamily="2" charset="-122"/>
                <a:ea typeface="宋体" pitchFamily="2" charset="-122"/>
              </a:rPr>
              <a:t>ABC”</a:t>
            </a:r>
            <a:r>
              <a:rPr lang="zh-CN" altLang="en-US" sz="2400" dirty="0">
                <a:latin typeface="宋体" pitchFamily="2" charset="-122"/>
                <a:ea typeface="宋体" pitchFamily="2" charset="-122"/>
              </a:rPr>
              <a:t>等，这些输入法都是以拼音为</a:t>
            </a:r>
            <a:r>
              <a:rPr lang="zh-CN" altLang="en-US" sz="2400" dirty="0" smtClean="0">
                <a:latin typeface="宋体" pitchFamily="2" charset="-122"/>
                <a:ea typeface="宋体" pitchFamily="2" charset="-122"/>
              </a:rPr>
              <a:t>基础的。</a:t>
            </a:r>
            <a:endParaRPr lang="en-US" altLang="zh-CN" sz="2400" dirty="0" smtClean="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3668149374"/>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321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）使用原有文本作为索引项，选中该文本。</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）单击“引用”选项卡“索引”组中的“标记索引项”按钮，弹出</a:t>
            </a:r>
            <a:r>
              <a:rPr lang="zh-CN" altLang="en-US" sz="2400" dirty="0" smtClean="0">
                <a:latin typeface="宋体" pitchFamily="2" charset="-122"/>
                <a:ea typeface="宋体" pitchFamily="2" charset="-122"/>
              </a:rPr>
              <a:t>“标记索引项”对话框。</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）设置完成后，单击“标记”按钮，</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就会标记选中的索引项，如</a:t>
            </a:r>
            <a:r>
              <a:rPr lang="zh-CN" altLang="en-US" sz="2400" dirty="0" smtClean="0">
                <a:latin typeface="宋体" pitchFamily="2" charset="-122"/>
                <a:ea typeface="宋体" pitchFamily="2" charset="-122"/>
              </a:rPr>
              <a:t>图所示</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439661" y="5461410"/>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标记索引项</a:t>
            </a:r>
            <a:endParaRPr lang="en-US" altLang="zh-CN" dirty="0" smtClean="0">
              <a:latin typeface="楷体" pitchFamily="49" charset="-122"/>
              <a:ea typeface="楷体" pitchFamily="49" charset="-122"/>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8100" y="2153648"/>
            <a:ext cx="5441950" cy="3276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3150406"/>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理解模板的定义与作用。</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掌握模板的创建方法。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7.3 </a:t>
            </a:r>
            <a:r>
              <a:rPr lang="zh-CN" altLang="en-US" sz="2800" dirty="0">
                <a:solidFill>
                  <a:schemeClr val="bg1"/>
                </a:solidFill>
                <a:latin typeface="宋体" pitchFamily="2" charset="-122"/>
                <a:ea typeface="宋体" pitchFamily="2" charset="-122"/>
              </a:rPr>
              <a:t>使用模板</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510495751"/>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6803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“模板”是一种用来产生相同类型文档的标准格式文件。当例行性的文档需要重复</a:t>
            </a:r>
            <a:r>
              <a:rPr lang="zh-CN" altLang="en-US" sz="2400" dirty="0" smtClean="0">
                <a:latin typeface="宋体" pitchFamily="2" charset="-122"/>
                <a:ea typeface="宋体" pitchFamily="2" charset="-122"/>
              </a:rPr>
              <a:t>产生</a:t>
            </a:r>
            <a:r>
              <a:rPr lang="zh-CN" altLang="en-US" sz="2400" dirty="0">
                <a:latin typeface="宋体" pitchFamily="2" charset="-122"/>
                <a:ea typeface="宋体" pitchFamily="2" charset="-122"/>
              </a:rPr>
              <a:t>的时候，或同性质的文档经常被创建的时候，可以将同类型的文档以 “模板”来处理</a:t>
            </a:r>
            <a:r>
              <a:rPr lang="zh-CN" altLang="en-US" sz="2400" dirty="0" smtClean="0">
                <a:latin typeface="宋体" pitchFamily="2" charset="-122"/>
                <a:ea typeface="宋体" pitchFamily="2" charset="-122"/>
              </a:rPr>
              <a:t>。简单</a:t>
            </a:r>
            <a:r>
              <a:rPr lang="zh-CN" altLang="en-US" sz="2400" dirty="0">
                <a:latin typeface="宋体" pitchFamily="2" charset="-122"/>
                <a:ea typeface="宋体" pitchFamily="2" charset="-122"/>
              </a:rPr>
              <a:t>地说，当某种格式的文档经常被重复使用时，最有效率的方法就是使用模板。</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639702688"/>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51845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本身提供的模板文档种类很多，包括信件、传真、简历、日历、报告等</a:t>
            </a:r>
            <a:r>
              <a:rPr lang="zh-CN" altLang="en-US" sz="2400" dirty="0" smtClean="0">
                <a:latin typeface="宋体" pitchFamily="2" charset="-122"/>
                <a:ea typeface="宋体" pitchFamily="2" charset="-122"/>
              </a:rPr>
              <a:t>，同时</a:t>
            </a:r>
            <a:r>
              <a:rPr lang="zh-CN" altLang="en-US" sz="2400" dirty="0">
                <a:latin typeface="宋体" pitchFamily="2" charset="-122"/>
                <a:ea typeface="宋体" pitchFamily="2" charset="-122"/>
              </a:rPr>
              <a:t>按所属范围归在不同的分类中，可以一一打开浏览。单击 “文件”菜单，选择 </a:t>
            </a:r>
            <a:r>
              <a:rPr lang="zh-CN" altLang="en-US" sz="2400" dirty="0" smtClean="0">
                <a:latin typeface="宋体" pitchFamily="2" charset="-122"/>
                <a:ea typeface="宋体" pitchFamily="2" charset="-122"/>
              </a:rPr>
              <a:t>“新建”</a:t>
            </a:r>
            <a:r>
              <a:rPr lang="zh-CN" altLang="en-US" sz="2400" dirty="0">
                <a:latin typeface="宋体" pitchFamily="2" charset="-122"/>
                <a:ea typeface="宋体" pitchFamily="2" charset="-122"/>
              </a:rPr>
              <a:t>选项，在弹出的窗口中选择 “样本模板”选项，可以看到已安装的样本模板，如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7" name="TextBox 6"/>
          <p:cNvSpPr txBox="1"/>
          <p:nvPr/>
        </p:nvSpPr>
        <p:spPr>
          <a:xfrm>
            <a:off x="7862580" y="5830742"/>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浏览已安装的样本模板</a:t>
            </a:r>
            <a:endParaRPr lang="en-US" altLang="zh-CN" dirty="0" smtClean="0">
              <a:latin typeface="楷体" pitchFamily="49" charset="-122"/>
              <a:ea typeface="楷体" pitchFamily="49" charset="-122"/>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5267" y="1554030"/>
            <a:ext cx="5027613" cy="4222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4691177"/>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5406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）打开新文档，创建好模板所需要的内容、格式等设置，如 </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级标题设置为宋体</a:t>
            </a:r>
            <a:r>
              <a:rPr lang="zh-CN" altLang="en-US" sz="2400" dirty="0" smtClean="0">
                <a:latin typeface="宋体" pitchFamily="2" charset="-122"/>
                <a:ea typeface="宋体" pitchFamily="2" charset="-122"/>
              </a:rPr>
              <a:t>、小</a:t>
            </a:r>
            <a:r>
              <a:rPr lang="zh-CN" altLang="en-US" sz="2400" dirty="0">
                <a:latin typeface="宋体" pitchFamily="2" charset="-122"/>
                <a:ea typeface="宋体" pitchFamily="2" charset="-122"/>
              </a:rPr>
              <a:t>二号，正文缩进 </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字符等。</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）单击“文件”菜单，选择“另存为”选项，打开“另存为”对话框</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555413807"/>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321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 “保存类型”下拉列表中选择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模板”选项，如图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示，设置</a:t>
            </a:r>
            <a:r>
              <a:rPr lang="zh-CN" altLang="en-US" sz="2400" dirty="0" smtClean="0">
                <a:latin typeface="宋体" pitchFamily="2" charset="-122"/>
                <a:ea typeface="宋体" pitchFamily="2" charset="-122"/>
              </a:rPr>
              <a:t>保存</a:t>
            </a:r>
            <a:r>
              <a:rPr lang="zh-CN" altLang="en-US" sz="2400" dirty="0">
                <a:latin typeface="宋体" pitchFamily="2" charset="-122"/>
                <a:ea typeface="宋体" pitchFamily="2" charset="-122"/>
              </a:rPr>
              <a:t>路径和文件名后，单击“保存”按钮关闭对话框。</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439661" y="5461410"/>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另存为模板</a:t>
            </a:r>
            <a:endParaRPr lang="en-US" altLang="zh-CN" dirty="0" smtClean="0">
              <a:latin typeface="楷体" pitchFamily="49" charset="-122"/>
              <a:ea typeface="楷体" pitchFamily="49" charset="-122"/>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6706" y="1828432"/>
            <a:ext cx="4884737" cy="3632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0526160"/>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321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此时已经新建了一个模板，如果需要使用此模板来编辑文档，可以单击 </a:t>
            </a:r>
            <a:r>
              <a:rPr lang="zh-CN" altLang="en-US" sz="2400" dirty="0" smtClean="0">
                <a:latin typeface="宋体" pitchFamily="2" charset="-122"/>
                <a:ea typeface="宋体" pitchFamily="2" charset="-122"/>
              </a:rPr>
              <a:t>“文件 ”菜单</a:t>
            </a:r>
            <a:r>
              <a:rPr lang="zh-CN" altLang="en-US" sz="2400" dirty="0">
                <a:latin typeface="宋体" pitchFamily="2" charset="-122"/>
                <a:ea typeface="宋体" pitchFamily="2" charset="-122"/>
              </a:rPr>
              <a:t>，选择 “新建”选项，在弹出的窗口中单击 “我的模板”按钮，将弹出如图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示的 “新建”对话框</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497369" y="5461410"/>
            <a:ext cx="1223412" cy="369332"/>
          </a:xfrm>
          <a:prstGeom prst="rect">
            <a:avLst/>
          </a:prstGeom>
          <a:noFill/>
        </p:spPr>
        <p:txBody>
          <a:bodyPr wrap="none" rtlCol="0">
            <a:spAutoFit/>
          </a:bodyPr>
          <a:lstStyle/>
          <a:p>
            <a:pPr algn="ctr"/>
            <a:r>
              <a:rPr lang="zh-CN" altLang="en-US" dirty="0">
                <a:latin typeface="楷体" pitchFamily="49" charset="-122"/>
                <a:ea typeface="楷体" pitchFamily="49" charset="-122"/>
              </a:rPr>
              <a:t> 选择模板</a:t>
            </a:r>
            <a:endParaRPr lang="en-US" altLang="zh-CN" dirty="0" smtClean="0">
              <a:latin typeface="楷体" pitchFamily="49" charset="-122"/>
              <a:ea typeface="楷体" pitchFamily="49" charset="-122"/>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8250" y="2118135"/>
            <a:ext cx="5581650"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4432172"/>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掌握修订文档的方法。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掌握添加批注的方法。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7.4 </a:t>
            </a:r>
            <a:r>
              <a:rPr lang="zh-CN" altLang="en-US" sz="2800" dirty="0">
                <a:solidFill>
                  <a:schemeClr val="bg1"/>
                </a:solidFill>
                <a:latin typeface="宋体" pitchFamily="2" charset="-122"/>
                <a:ea typeface="宋体" pitchFamily="2" charset="-122"/>
              </a:rPr>
              <a:t>使用修订与批注</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209717133"/>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6130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使用修订功能时，每位审阅者的第一次插入、删除或格式更改操作都会被标记出来</a:t>
            </a:r>
            <a:r>
              <a:rPr lang="zh-CN" altLang="en-US" sz="2400" dirty="0" smtClean="0">
                <a:latin typeface="宋体" pitchFamily="2" charset="-122"/>
                <a:ea typeface="宋体" pitchFamily="2" charset="-122"/>
              </a:rPr>
              <a:t>，当</a:t>
            </a:r>
            <a:r>
              <a:rPr lang="zh-CN" altLang="en-US" sz="2400" dirty="0">
                <a:latin typeface="宋体" pitchFamily="2" charset="-122"/>
                <a:ea typeface="宋体" pitchFamily="2" charset="-122"/>
              </a:rPr>
              <a:t>用户看修订时，可以选择接受或拒绝每处的更改。</a:t>
            </a:r>
          </a:p>
          <a:p>
            <a:pPr indent="627063">
              <a:lnSpc>
                <a:spcPct val="150000"/>
              </a:lnSpc>
            </a:pP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示就是一个修订过的文档。</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016270" y="5293524"/>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修订过的文档</a:t>
            </a:r>
            <a:endParaRPr lang="en-US" altLang="zh-CN" dirty="0" smtClean="0">
              <a:latin typeface="楷体" pitchFamily="49" charset="-122"/>
              <a:ea typeface="楷体" pitchFamily="49" charset="-122"/>
            </a:endParaRP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7100" y="1937787"/>
            <a:ext cx="5588000" cy="335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6260218"/>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269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549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单击 “审阅”选项卡 “修订”组中的 “修订”按钮，在弹出的下拉菜单中选择 </a:t>
            </a:r>
            <a:r>
              <a:rPr lang="zh-CN" altLang="en-US" sz="2400" dirty="0" smtClean="0">
                <a:latin typeface="宋体" pitchFamily="2" charset="-122"/>
                <a:ea typeface="宋体" pitchFamily="2" charset="-122"/>
              </a:rPr>
              <a:t>“修订选项 ”</a:t>
            </a:r>
            <a:r>
              <a:rPr lang="zh-CN" altLang="en-US" sz="2400" dirty="0">
                <a:latin typeface="宋体" pitchFamily="2" charset="-122"/>
                <a:ea typeface="宋体" pitchFamily="2" charset="-122"/>
              </a:rPr>
              <a:t>，打开 “修订选项”对话框。用户可以根据需要设置修订标记以及批注框的</a:t>
            </a:r>
            <a:r>
              <a:rPr lang="zh-CN" altLang="en-US" sz="2400" dirty="0" smtClean="0">
                <a:latin typeface="宋体" pitchFamily="2" charset="-122"/>
                <a:ea typeface="宋体" pitchFamily="2" charset="-122"/>
              </a:rPr>
              <a:t>格式等</a:t>
            </a:r>
            <a:r>
              <a:rPr lang="zh-CN" altLang="en-US" sz="2400" dirty="0">
                <a:latin typeface="宋体" pitchFamily="2" charset="-122"/>
                <a:ea typeface="宋体" pitchFamily="2" charset="-122"/>
              </a:rPr>
              <a:t>，然后单击“确定”按钮关闭对话框。</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8313879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4352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一般来说，输入法默认输入的字符为半角字符，其特征就是在输入法工具栏上出现</a:t>
            </a:r>
            <a:r>
              <a:rPr lang="zh-CN" altLang="en-US" sz="2400" dirty="0" smtClean="0">
                <a:latin typeface="宋体" pitchFamily="2" charset="-122"/>
                <a:ea typeface="宋体" pitchFamily="2" charset="-122"/>
              </a:rPr>
              <a:t>半月形</a:t>
            </a:r>
            <a:r>
              <a:rPr lang="zh-CN" altLang="en-US" sz="2400" dirty="0">
                <a:latin typeface="宋体" pitchFamily="2" charset="-122"/>
                <a:ea typeface="宋体" pitchFamily="2" charset="-122"/>
              </a:rPr>
              <a:t>的符号，如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pic>
        <p:nvPicPr>
          <p:cNvPr id="12290" name="Picture 2" descr="C:\Users\Xixi\Desktop\PPT制作\中文版Office 2010基础与实训\image\Office (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7563" y="2698750"/>
            <a:ext cx="5865429" cy="18351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699198" y="4521200"/>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半角状态与全角状态</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708656206"/>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4606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修订文档</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）打开需要修订的文档。</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）单击 “审阅”选项卡 “修订”组中的 “修订”按钮，在弹出的下拉菜单中</a:t>
            </a:r>
            <a:r>
              <a:rPr lang="zh-CN" altLang="en-US" sz="2400" dirty="0" smtClean="0">
                <a:latin typeface="宋体" pitchFamily="2" charset="-122"/>
                <a:ea typeface="宋体" pitchFamily="2" charset="-122"/>
              </a:rPr>
              <a:t>选择“修订”</a:t>
            </a:r>
            <a:r>
              <a:rPr lang="zh-CN" altLang="en-US" sz="2400" dirty="0">
                <a:latin typeface="宋体" pitchFamily="2" charset="-122"/>
                <a:ea typeface="宋体" pitchFamily="2" charset="-122"/>
              </a:rPr>
              <a:t>选项。此时 “修订”按钮呈黄色高亮显示，说明文档已经处于修订状态下，如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586942"/>
            <a:ext cx="5829300" cy="1226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341706" y="4785170"/>
            <a:ext cx="3185488" cy="369332"/>
          </a:xfrm>
          <a:prstGeom prst="rect">
            <a:avLst/>
          </a:prstGeom>
          <a:noFill/>
        </p:spPr>
        <p:txBody>
          <a:bodyPr wrap="none" rtlCol="0">
            <a:spAutoFit/>
          </a:bodyPr>
          <a:lstStyle/>
          <a:p>
            <a:pPr algn="ctr"/>
            <a:r>
              <a:rPr lang="zh-CN" altLang="en-US" dirty="0">
                <a:latin typeface="楷体" pitchFamily="49" charset="-122"/>
                <a:ea typeface="楷体" pitchFamily="49" charset="-122"/>
              </a:rPr>
              <a:t>“修订”按钮呈黄色高亮显示</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4152833671"/>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460653" cy="332975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）通过插入、删除、移动文字或图形进行所需要的更改，还可以更改格式。</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示是删除文字后显示的删除标记。</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）修订完成后，再次单击“修订”按钮，可以结束修订。</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322744" y="5267545"/>
            <a:ext cx="1223412" cy="369332"/>
          </a:xfrm>
          <a:prstGeom prst="rect">
            <a:avLst/>
          </a:prstGeom>
          <a:noFill/>
        </p:spPr>
        <p:txBody>
          <a:bodyPr wrap="none" rtlCol="0">
            <a:spAutoFit/>
          </a:bodyPr>
          <a:lstStyle/>
          <a:p>
            <a:pPr algn="ctr"/>
            <a:r>
              <a:rPr lang="zh-CN" altLang="en-US" dirty="0">
                <a:latin typeface="楷体" pitchFamily="49" charset="-122"/>
                <a:ea typeface="楷体" pitchFamily="49" charset="-122"/>
              </a:rPr>
              <a:t> 删除标记</a:t>
            </a:r>
            <a:endParaRPr lang="en-US" altLang="zh-CN" dirty="0" smtClean="0">
              <a:latin typeface="楷体" pitchFamily="49" charset="-122"/>
              <a:ea typeface="楷体" pitchFamily="49" charset="-122"/>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9350" y="2686270"/>
            <a:ext cx="5410200" cy="258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7057929"/>
      </p:ext>
    </p:ext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7146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）如果接受当前修订，在修订文字上单击鼠标右键，在弹出的快捷菜单中</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接受格式更改 ”选项，如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）反之，如果不接受修订，可以在如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示的快捷菜单中选择</a:t>
            </a:r>
            <a:r>
              <a:rPr lang="zh-CN" altLang="en-US" sz="2400" dirty="0" smtClean="0">
                <a:latin typeface="宋体" pitchFamily="2" charset="-122"/>
                <a:ea typeface="宋体" pitchFamily="2" charset="-122"/>
              </a:rPr>
              <a:t>“拒绝格式更改”</a:t>
            </a:r>
            <a:r>
              <a:rPr lang="zh-CN" altLang="en-US" sz="2400" dirty="0">
                <a:latin typeface="宋体" pitchFamily="2" charset="-122"/>
                <a:ea typeface="宋体" pitchFamily="2" charset="-122"/>
              </a:rPr>
              <a:t>选项</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016270" y="5111415"/>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确认修订内容</a:t>
            </a:r>
            <a:endParaRPr lang="en-US" altLang="zh-CN" dirty="0" smtClean="0">
              <a:latin typeface="楷体" pitchFamily="49" charset="-122"/>
              <a:ea typeface="楷体" pitchFamily="49" charset="-122"/>
            </a:endParaRP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290763"/>
            <a:ext cx="541020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9309321"/>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4606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添加</a:t>
            </a:r>
            <a:r>
              <a:rPr lang="zh-CN" altLang="en-US" sz="2400" dirty="0" smtClean="0">
                <a:solidFill>
                  <a:srgbClr val="FF0000"/>
                </a:solidFill>
                <a:latin typeface="宋体" pitchFamily="2" charset="-122"/>
                <a:ea typeface="宋体" pitchFamily="2" charset="-122"/>
              </a:rPr>
              <a:t>批注</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）选中文档中需要修订的文本，单击“审阅”选项卡“批注”组中的</a:t>
            </a:r>
            <a:r>
              <a:rPr lang="zh-CN" altLang="en-US" sz="2400" dirty="0" smtClean="0">
                <a:latin typeface="宋体" pitchFamily="2" charset="-122"/>
                <a:ea typeface="宋体" pitchFamily="2" charset="-122"/>
              </a:rPr>
              <a:t>“新建批注”按钮</a:t>
            </a:r>
            <a:r>
              <a:rPr lang="zh-CN" altLang="en-US" sz="2400" dirty="0">
                <a:latin typeface="宋体" pitchFamily="2" charset="-122"/>
                <a:ea typeface="宋体" pitchFamily="2" charset="-122"/>
              </a:rPr>
              <a:t>，在增加的红色批注框里输入批注文字，如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49619" y="5154502"/>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输入批注文字</a:t>
            </a:r>
            <a:endParaRPr lang="en-US" altLang="zh-CN" dirty="0" smtClean="0">
              <a:latin typeface="楷体" pitchFamily="49" charset="-122"/>
              <a:ea typeface="楷体" pitchFamily="49" charset="-122"/>
            </a:endParaRP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8211" y="2527338"/>
            <a:ext cx="5832475" cy="2627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4746871"/>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9756553" cy="2308324"/>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）逐一对文档进行批注后，如果要删除批注，则用鼠标右键单击需要删除的批注</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弹出的快捷菜单中选择“删除批注”选项。</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）如果要删除所有的批注，在“批注”组中单击“删除”按钮，在弹出的下拉</a:t>
            </a:r>
            <a:r>
              <a:rPr lang="zh-CN" altLang="en-US" sz="2400" dirty="0" smtClean="0">
                <a:latin typeface="宋体" pitchFamily="2" charset="-122"/>
                <a:ea typeface="宋体" pitchFamily="2" charset="-122"/>
              </a:rPr>
              <a:t>菜单</a:t>
            </a:r>
            <a:r>
              <a:rPr lang="zh-CN" altLang="en-US" sz="2400" dirty="0">
                <a:latin typeface="宋体" pitchFamily="2" charset="-122"/>
                <a:ea typeface="宋体" pitchFamily="2" charset="-122"/>
              </a:rPr>
              <a:t>中选择“删除文档中的所有批注”选项即可。</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916687458"/>
      </p:ext>
    </p:ext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807828"/>
            <a:ext cx="9792839" cy="55976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掌握利用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提供的信封工具创建信封的操作方法。</a:t>
            </a:r>
            <a:endParaRPr lang="zh-CN" altLang="en-US" sz="2400" dirty="0">
              <a:latin typeface="宋体" pitchFamily="2" charset="-122"/>
              <a:ea typeface="宋体" pitchFamily="2" charset="-122"/>
            </a:endParaRPr>
          </a:p>
        </p:txBody>
      </p:sp>
      <p:sp>
        <p:nvSpPr>
          <p:cNvPr id="9" name="TextBox 8"/>
          <p:cNvSpPr txBox="1"/>
          <p:nvPr/>
        </p:nvSpPr>
        <p:spPr>
          <a:xfrm>
            <a:off x="1092554" y="1410442"/>
            <a:ext cx="323678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7.5 </a:t>
            </a:r>
            <a:r>
              <a:rPr lang="zh-CN" altLang="en-US" sz="2800" dirty="0">
                <a:solidFill>
                  <a:schemeClr val="bg1"/>
                </a:solidFill>
                <a:latin typeface="宋体" pitchFamily="2" charset="-122"/>
                <a:ea typeface="宋体" pitchFamily="2" charset="-122"/>
              </a:rPr>
              <a:t>创建信封</a:t>
            </a:r>
            <a:endParaRPr lang="zh-CN" altLang="en-US" sz="2800" dirty="0">
              <a:solidFill>
                <a:schemeClr val="bg1"/>
              </a:solidFill>
              <a:latin typeface="宋体" pitchFamily="2" charset="-122"/>
              <a:ea typeface="宋体" pitchFamily="2" charset="-122"/>
            </a:endParaRP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011490974"/>
      </p:ext>
    </p:ext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4613053"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功能区中，将</a:t>
            </a:r>
            <a:r>
              <a:rPr lang="zh-CN" altLang="en-US" sz="2400" dirty="0" smtClean="0">
                <a:latin typeface="宋体" pitchFamily="2" charset="-122"/>
                <a:ea typeface="宋体" pitchFamily="2" charset="-122"/>
              </a:rPr>
              <a:t>“邮件”</a:t>
            </a:r>
            <a:r>
              <a:rPr lang="zh-CN" altLang="en-US" sz="2400" dirty="0">
                <a:latin typeface="宋体" pitchFamily="2" charset="-122"/>
                <a:ea typeface="宋体" pitchFamily="2" charset="-122"/>
              </a:rPr>
              <a:t>作为一个单独的选项卡列出来</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这个选项卡中包含了 </a:t>
            </a:r>
            <a:r>
              <a:rPr lang="zh-CN" altLang="en-US" sz="2400" dirty="0" smtClean="0">
                <a:latin typeface="宋体" pitchFamily="2" charset="-122"/>
                <a:ea typeface="宋体" pitchFamily="2" charset="-122"/>
              </a:rPr>
              <a:t>“中文信封”</a:t>
            </a:r>
            <a:r>
              <a:rPr lang="zh-CN" altLang="en-US" sz="2400" dirty="0">
                <a:latin typeface="宋体" pitchFamily="2" charset="-122"/>
                <a:ea typeface="宋体" pitchFamily="2" charset="-122"/>
              </a:rPr>
              <a:t>“信封”和“标签”按钮。本</a:t>
            </a:r>
            <a:r>
              <a:rPr lang="zh-CN" altLang="en-US" sz="2400" dirty="0" smtClean="0">
                <a:latin typeface="宋体" pitchFamily="2" charset="-122"/>
                <a:ea typeface="宋体" pitchFamily="2" charset="-122"/>
              </a:rPr>
              <a:t>任务</a:t>
            </a:r>
            <a:r>
              <a:rPr lang="zh-CN" altLang="en-US" sz="2400" dirty="0">
                <a:latin typeface="宋体" pitchFamily="2" charset="-122"/>
                <a:ea typeface="宋体" pitchFamily="2" charset="-122"/>
              </a:rPr>
              <a:t>将学习使用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提供的</a:t>
            </a:r>
            <a:r>
              <a:rPr lang="zh-CN" altLang="en-US" sz="2400" dirty="0" smtClean="0">
                <a:latin typeface="宋体" pitchFamily="2" charset="-122"/>
                <a:ea typeface="宋体" pitchFamily="2" charset="-122"/>
              </a:rPr>
              <a:t>信封</a:t>
            </a:r>
            <a:r>
              <a:rPr lang="zh-CN" altLang="en-US" sz="2400" dirty="0">
                <a:latin typeface="宋体" pitchFamily="2" charset="-122"/>
                <a:ea typeface="宋体" pitchFamily="2" charset="-122"/>
              </a:rPr>
              <a:t>工具创建一个如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的信封</a:t>
            </a:r>
            <a:r>
              <a:rPr lang="zh-CN" altLang="en-US" sz="2400" dirty="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477934" y="5597268"/>
            <a:ext cx="646331" cy="369332"/>
          </a:xfrm>
          <a:prstGeom prst="rect">
            <a:avLst/>
          </a:prstGeom>
          <a:noFill/>
        </p:spPr>
        <p:txBody>
          <a:bodyPr wrap="none" rtlCol="0">
            <a:spAutoFit/>
          </a:bodyPr>
          <a:lstStyle/>
          <a:p>
            <a:pPr algn="ctr"/>
            <a:r>
              <a:rPr lang="zh-CN" altLang="en-US" dirty="0">
                <a:latin typeface="楷体" pitchFamily="49" charset="-122"/>
                <a:ea typeface="楷体" pitchFamily="49" charset="-122"/>
              </a:rPr>
              <a:t>信封</a:t>
            </a:r>
            <a:endParaRPr lang="en-US" altLang="zh-CN" dirty="0" smtClean="0">
              <a:latin typeface="楷体" pitchFamily="49" charset="-122"/>
              <a:ea typeface="楷体" pitchFamily="49" charset="-122"/>
            </a:endParaRPr>
          </a:p>
        </p:txBody>
      </p:sp>
      <p:pic>
        <p:nvPicPr>
          <p:cNvPr id="368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325" y="1770807"/>
            <a:ext cx="5289550" cy="3795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9072278"/>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项目七 其他常用功能</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相关知识</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1190847" y="1937787"/>
            <a:ext cx="9654953" cy="111376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在实际工作中经常使用中文信封，通过系统提供的“中文信封”功能就可以创建</a:t>
            </a:r>
            <a:r>
              <a:rPr lang="zh-CN" altLang="en-US" sz="2400" dirty="0" smtClean="0">
                <a:latin typeface="宋体" pitchFamily="2" charset="-122"/>
                <a:ea typeface="宋体" pitchFamily="2" charset="-122"/>
              </a:rPr>
              <a:t>出标准信封</a:t>
            </a:r>
            <a:r>
              <a:rPr lang="zh-CN" altLang="en-US" sz="2400" dirty="0">
                <a:latin typeface="宋体" pitchFamily="2" charset="-122"/>
                <a:ea typeface="宋体" pitchFamily="2" charset="-122"/>
              </a:rPr>
              <a:t>，并实现批量处理。</a:t>
            </a:r>
            <a:endParaRPr lang="zh-CN" altLang="en-US" sz="2400" dirty="0">
              <a:latin typeface="宋体" pitchFamily="2" charset="-122"/>
              <a:ea typeface="宋体" pitchFamily="2" charset="-122"/>
            </a:endParaRPr>
          </a:p>
        </p:txBody>
      </p:sp>
    </p:spTree>
    <p:extLst>
      <p:ext uri="{BB962C8B-B14F-4D97-AF65-F5344CB8AC3E}">
        <p14:creationId xmlns:p14="http://schemas.microsoft.com/office/powerpoint/2010/main" val="3222463198"/>
      </p:ext>
    </p:ext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067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）创建一个空白文档，然后单击“邮件”选项卡“创建”组中的“中文信封”</a:t>
            </a:r>
            <a:r>
              <a:rPr lang="zh-CN" altLang="en-US" sz="2400" dirty="0" smtClean="0">
                <a:latin typeface="宋体" pitchFamily="2" charset="-122"/>
                <a:ea typeface="宋体" pitchFamily="2" charset="-122"/>
              </a:rPr>
              <a:t>按钮</a:t>
            </a:r>
            <a:r>
              <a:rPr lang="zh-CN" altLang="en-US" sz="2400" dirty="0">
                <a:latin typeface="宋体" pitchFamily="2" charset="-122"/>
                <a:ea typeface="宋体" pitchFamily="2" charset="-122"/>
              </a:rPr>
              <a:t>，打开如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示的信封制作向导</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900853" y="559726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信封制作向导图</a:t>
            </a:r>
            <a:endParaRPr lang="en-US" altLang="zh-CN" dirty="0" smtClean="0">
              <a:latin typeface="楷体" pitchFamily="49" charset="-122"/>
              <a:ea typeface="楷体" pitchFamily="49" charset="-122"/>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7949" y="1441821"/>
            <a:ext cx="4686300"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330060"/>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279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067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）单击“下一步”按钮，然后打开“信封样式”下拉列表，选择所需要的信封</a:t>
            </a:r>
            <a:r>
              <a:rPr lang="zh-CN" altLang="en-US" sz="2400" dirty="0" smtClean="0">
                <a:latin typeface="宋体" pitchFamily="2" charset="-122"/>
                <a:ea typeface="宋体" pitchFamily="2" charset="-122"/>
              </a:rPr>
              <a:t>样式</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016269" y="5597268"/>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选择信封样式</a:t>
            </a:r>
            <a:endParaRPr lang="en-US" altLang="zh-CN" dirty="0" smtClean="0">
              <a:latin typeface="楷体" pitchFamily="49" charset="-122"/>
              <a:ea typeface="楷体" pitchFamily="49" charset="-122"/>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7949" y="1441821"/>
            <a:ext cx="4686300"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38360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4352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一般来说，输入法默认输入的字符为半角字符，其特征就是在输入法工具栏上出现</a:t>
            </a:r>
            <a:r>
              <a:rPr lang="zh-CN" altLang="en-US" sz="2400" dirty="0" smtClean="0">
                <a:latin typeface="宋体" pitchFamily="2" charset="-122"/>
                <a:ea typeface="宋体" pitchFamily="2" charset="-122"/>
              </a:rPr>
              <a:t>半月形</a:t>
            </a:r>
            <a:r>
              <a:rPr lang="zh-CN" altLang="en-US" sz="2400" dirty="0">
                <a:latin typeface="宋体" pitchFamily="2" charset="-122"/>
                <a:ea typeface="宋体" pitchFamily="2" charset="-122"/>
              </a:rPr>
              <a:t>的符号，如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半角、全角主要是针对数字、英文字母和标点符号来说的，全角字符占两个字节，</a:t>
            </a:r>
            <a:r>
              <a:rPr lang="zh-CN" altLang="en-US" sz="2400" dirty="0" smtClean="0">
                <a:latin typeface="宋体" pitchFamily="2" charset="-122"/>
                <a:ea typeface="宋体" pitchFamily="2" charset="-122"/>
              </a:rPr>
              <a:t>半角</a:t>
            </a:r>
            <a:r>
              <a:rPr lang="zh-CN" altLang="en-US" sz="2400" dirty="0">
                <a:latin typeface="宋体" pitchFamily="2" charset="-122"/>
                <a:ea typeface="宋体" pitchFamily="2" charset="-122"/>
              </a:rPr>
              <a:t>字符占一个字节。</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pic>
        <p:nvPicPr>
          <p:cNvPr id="12290" name="Picture 2" descr="C:\Users\Xixi\Desktop\PPT制作\中文版Office 2010基础与实训\image\Office (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7563" y="2698750"/>
            <a:ext cx="5865429" cy="18351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699198" y="4521200"/>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半角状态与全角状态</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1672096538"/>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280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项目六 文档的排版与打印</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937787"/>
            <a:ext cx="50067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）完成选择后单击“下一步”按钮，</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生成信封的方式和数量，如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）单击“下一步”按钮，根据提示</a:t>
            </a:r>
            <a:r>
              <a:rPr lang="zh-CN" altLang="en-US" sz="2400" dirty="0" smtClean="0">
                <a:latin typeface="宋体" pitchFamily="2" charset="-122"/>
                <a:ea typeface="宋体" pitchFamily="2" charset="-122"/>
              </a:rPr>
              <a:t>填写收件人</a:t>
            </a:r>
            <a:r>
              <a:rPr lang="zh-CN" altLang="en-US" sz="2400" dirty="0">
                <a:latin typeface="宋体" pitchFamily="2" charset="-122"/>
                <a:ea typeface="宋体" pitchFamily="2" charset="-122"/>
              </a:rPr>
              <a:t>和寄件人的姓名、称谓、地址、邮编</a:t>
            </a:r>
            <a:r>
              <a:rPr lang="zh-CN" altLang="en-US" sz="2400" dirty="0" smtClean="0">
                <a:latin typeface="宋体" pitchFamily="2" charset="-122"/>
                <a:ea typeface="宋体" pitchFamily="2" charset="-122"/>
              </a:rPr>
              <a:t>等选项</a:t>
            </a:r>
            <a:r>
              <a:rPr lang="zh-CN" altLang="en-US" sz="2400" dirty="0">
                <a:latin typeface="宋体" pitchFamily="2" charset="-122"/>
                <a:ea typeface="宋体" pitchFamily="2" charset="-122"/>
              </a:rPr>
              <a:t>，最后</a:t>
            </a:r>
            <a:r>
              <a:rPr lang="zh-CN" altLang="en-US" sz="2400" dirty="0" smtClean="0">
                <a:latin typeface="宋体" pitchFamily="2" charset="-122"/>
                <a:ea typeface="宋体" pitchFamily="2" charset="-122"/>
              </a:rPr>
              <a:t>生成信封</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501571" y="5628168"/>
            <a:ext cx="295465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选择生成信封的方式和数量</a:t>
            </a:r>
            <a:endParaRPr lang="en-US" altLang="zh-CN" dirty="0" smtClean="0">
              <a:latin typeface="楷体" pitchFamily="49" charset="-122"/>
              <a:ea typeface="楷体" pitchFamily="49" charset="-122"/>
            </a:endParaRP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5749" y="1539618"/>
            <a:ext cx="4686300"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28297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29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4352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输入文本</a:t>
            </a:r>
          </a:p>
          <a:p>
            <a:pPr indent="627063">
              <a:lnSpc>
                <a:spcPct val="150000"/>
              </a:lnSpc>
            </a:pPr>
            <a:r>
              <a:rPr lang="zh-CN" altLang="en-US" sz="2400" dirty="0">
                <a:latin typeface="宋体" pitchFamily="2" charset="-122"/>
                <a:ea typeface="宋体" pitchFamily="2" charset="-122"/>
              </a:rPr>
              <a:t>起草一个失物招领，先要输入标题 “失物招领 ”，这 </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个字是独占一行的，输入</a:t>
            </a:r>
            <a:r>
              <a:rPr lang="zh-CN" altLang="en-US" sz="2400" dirty="0" smtClean="0">
                <a:latin typeface="宋体" pitchFamily="2" charset="-122"/>
                <a:ea typeface="宋体" pitchFamily="2" charset="-122"/>
              </a:rPr>
              <a:t>完成后</a:t>
            </a:r>
            <a:r>
              <a:rPr lang="zh-CN" altLang="en-US" sz="2400" dirty="0">
                <a:latin typeface="宋体" pitchFamily="2" charset="-122"/>
                <a:ea typeface="宋体" pitchFamily="2" charset="-122"/>
              </a:rPr>
              <a:t>按 </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键，可以看到插入点自动移到下一行，“失物招领 ”</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字后面出现回车符，如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08979" y="5372100"/>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输入文本</a:t>
            </a:r>
            <a:endParaRPr lang="en-US" altLang="zh-CN" dirty="0" smtClean="0">
              <a:latin typeface="楷体" pitchFamily="49" charset="-122"/>
              <a:ea typeface="楷体" pitchFamily="49" charset="-122"/>
            </a:endParaRPr>
          </a:p>
        </p:txBody>
      </p:sp>
      <p:pic>
        <p:nvPicPr>
          <p:cNvPr id="13314" name="Picture 2" descr="C:\Users\Xixi\Desktop\PPT制作\中文版Office 2010基础与实训\image\Office (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1088" y="2147887"/>
            <a:ext cx="5003778" cy="3236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869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p>
        </p:txBody>
      </p:sp>
      <p:sp>
        <p:nvSpPr>
          <p:cNvPr id="6" name="TextBox 5"/>
          <p:cNvSpPr txBox="1"/>
          <p:nvPr/>
        </p:nvSpPr>
        <p:spPr>
          <a:xfrm>
            <a:off x="1092554" y="1810121"/>
            <a:ext cx="55707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1.1 Word 2010</a:t>
            </a:r>
            <a:r>
              <a:rPr lang="zh-CN" altLang="en-US" sz="2800" dirty="0">
                <a:solidFill>
                  <a:schemeClr val="bg1"/>
                </a:solidFill>
                <a:latin typeface="宋体" pitchFamily="2" charset="-122"/>
                <a:ea typeface="宋体" pitchFamily="2" charset="-122"/>
              </a:rPr>
              <a:t>的启动与退出</a:t>
            </a:r>
          </a:p>
        </p:txBody>
      </p:sp>
      <p:sp>
        <p:nvSpPr>
          <p:cNvPr id="9" name="TextBox 8"/>
          <p:cNvSpPr txBox="1"/>
          <p:nvPr/>
        </p:nvSpPr>
        <p:spPr>
          <a:xfrm>
            <a:off x="1092554" y="3143621"/>
            <a:ext cx="521168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1.2 Word </a:t>
            </a:r>
            <a:r>
              <a:rPr lang="zh-CN" altLang="en-US" sz="2800" dirty="0">
                <a:solidFill>
                  <a:schemeClr val="bg1"/>
                </a:solidFill>
                <a:latin typeface="宋体" pitchFamily="2" charset="-122"/>
                <a:ea typeface="宋体" pitchFamily="2" charset="-122"/>
              </a:rPr>
              <a:t>文档的基本操作</a:t>
            </a:r>
          </a:p>
        </p:txBody>
      </p:sp>
    </p:spTree>
    <p:extLst>
      <p:ext uri="{BB962C8B-B14F-4D97-AF65-F5344CB8AC3E}">
        <p14:creationId xmlns:p14="http://schemas.microsoft.com/office/powerpoint/2010/main" val="18615240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6676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在文本中插入日期</a:t>
            </a:r>
          </a:p>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中，用户可以在正在编辑的文档中插入固定日期或时间，也可以插入</a:t>
            </a:r>
            <a:r>
              <a:rPr lang="zh-CN" altLang="en-US" sz="2400" dirty="0" smtClean="0">
                <a:latin typeface="宋体" pitchFamily="2" charset="-122"/>
                <a:ea typeface="宋体" pitchFamily="2" charset="-122"/>
              </a:rPr>
              <a:t>当前</a:t>
            </a:r>
            <a:r>
              <a:rPr lang="zh-CN" altLang="en-US" sz="2400" dirty="0">
                <a:latin typeface="宋体" pitchFamily="2" charset="-122"/>
                <a:ea typeface="宋体" pitchFamily="2" charset="-122"/>
              </a:rPr>
              <a:t>的日期或时间，并可以设置日期或时间的显示格式，以及设置对插入的日期或时间是否进行更新</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下面在“失物招领”文本落款处添加日期。具体操作步骤如下：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）将插入点放置在要插入日期或时间的位置。</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）选择 “插入”选项卡，单击 “文本”组中的 “日期和时间”按钮，打开 </a:t>
            </a:r>
            <a:r>
              <a:rPr lang="zh-CN" altLang="en-US" sz="2400" dirty="0" smtClean="0">
                <a:latin typeface="宋体" pitchFamily="2" charset="-122"/>
                <a:ea typeface="宋体" pitchFamily="2" charset="-122"/>
              </a:rPr>
              <a:t>“日期和时间”</a:t>
            </a:r>
            <a:r>
              <a:rPr lang="zh-CN" altLang="en-US" sz="2400" dirty="0">
                <a:latin typeface="宋体" pitchFamily="2" charset="-122"/>
                <a:ea typeface="宋体" pitchFamily="2" charset="-122"/>
              </a:rPr>
              <a:t>对话框。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9959662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422553" cy="341632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）在对话框的 “可用格式”列表框中选择一种格式，如果希望文本中的日期</a:t>
            </a:r>
            <a:r>
              <a:rPr lang="zh-CN" altLang="en-US" sz="2400" dirty="0" smtClean="0">
                <a:latin typeface="宋体" pitchFamily="2" charset="-122"/>
                <a:ea typeface="宋体" pitchFamily="2" charset="-122"/>
              </a:rPr>
              <a:t>自动更新</a:t>
            </a:r>
            <a:r>
              <a:rPr lang="zh-CN" altLang="en-US" sz="2400" dirty="0">
                <a:latin typeface="宋体" pitchFamily="2" charset="-122"/>
                <a:ea typeface="宋体" pitchFamily="2" charset="-122"/>
              </a:rPr>
              <a:t>，可以选中“自动更新”复选框，然后单击“确定”按钮，如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108979" y="5372100"/>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插入日期</a:t>
            </a:r>
            <a:endParaRPr lang="en-US" altLang="zh-CN" dirty="0" smtClean="0">
              <a:latin typeface="楷体" pitchFamily="49" charset="-122"/>
              <a:ea typeface="楷体" pitchFamily="49" charset="-122"/>
            </a:endParaRPr>
          </a:p>
        </p:txBody>
      </p:sp>
      <p:pic>
        <p:nvPicPr>
          <p:cNvPr id="9" name="Picture 2" descr="C:\Users\Xixi\Desktop\PPT制作\中文版Office 2010基础与实训\image\Office (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1088" y="2147886"/>
            <a:ext cx="5003778" cy="3223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9969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422553" cy="3416320"/>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）在对话框的 “可用格式”列表框中选择一种格式，如果希望文本中的日期</a:t>
            </a:r>
            <a:r>
              <a:rPr lang="zh-CN" altLang="en-US" sz="2400" dirty="0" smtClean="0">
                <a:latin typeface="宋体" pitchFamily="2" charset="-122"/>
                <a:ea typeface="宋体" pitchFamily="2" charset="-122"/>
              </a:rPr>
              <a:t>自动更新</a:t>
            </a:r>
            <a:r>
              <a:rPr lang="zh-CN" altLang="en-US" sz="2400" dirty="0">
                <a:latin typeface="宋体" pitchFamily="2" charset="-122"/>
                <a:ea typeface="宋体" pitchFamily="2" charset="-122"/>
              </a:rPr>
              <a:t>，可以选中“自动更新”复选框，然后单击“确定”按钮，如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108979" y="5372100"/>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插入日期</a:t>
            </a:r>
            <a:endParaRPr lang="en-US" altLang="zh-CN" dirty="0" smtClean="0">
              <a:latin typeface="楷体" pitchFamily="49" charset="-122"/>
              <a:ea typeface="楷体" pitchFamily="49" charset="-122"/>
            </a:endParaRPr>
          </a:p>
        </p:txBody>
      </p:sp>
      <p:pic>
        <p:nvPicPr>
          <p:cNvPr id="9" name="Picture 2" descr="C:\Users\Xixi\Desktop\PPT制作\中文版Office 2010基础与实训\image\Office (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1088" y="2147886"/>
            <a:ext cx="5003778" cy="3223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50287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掌握在文档中选择指定内容的操作方法。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掌握复制、剪切和粘贴的基本操作及剪贴板的使用方法。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掌握撤销和恢复的操作方法。</a:t>
            </a:r>
          </a:p>
        </p:txBody>
      </p:sp>
      <p:sp>
        <p:nvSpPr>
          <p:cNvPr id="9" name="TextBox 8"/>
          <p:cNvSpPr txBox="1"/>
          <p:nvPr/>
        </p:nvSpPr>
        <p:spPr>
          <a:xfrm>
            <a:off x="1092554" y="1410442"/>
            <a:ext cx="68275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smtClean="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2.2 </a:t>
            </a:r>
            <a:r>
              <a:rPr lang="zh-CN" altLang="en-US" sz="2800" dirty="0">
                <a:solidFill>
                  <a:schemeClr val="bg1"/>
                </a:solidFill>
                <a:latin typeface="宋体" pitchFamily="2" charset="-122"/>
                <a:ea typeface="宋体" pitchFamily="2" charset="-122"/>
              </a:rPr>
              <a:t>文字对象的选择与剪贴板的使用</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5373505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8670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文本输入完成后，需要设置相应的格式，使文本看起来美观大方、重点突出，如将</a:t>
            </a:r>
            <a:r>
              <a:rPr lang="zh-CN" altLang="en-US" sz="2400" dirty="0" smtClean="0">
                <a:latin typeface="宋体" pitchFamily="2" charset="-122"/>
                <a:ea typeface="宋体" pitchFamily="2" charset="-122"/>
              </a:rPr>
              <a:t>标题</a:t>
            </a:r>
            <a:r>
              <a:rPr lang="zh-CN" altLang="en-US" sz="2400" dirty="0">
                <a:latin typeface="宋体" pitchFamily="2" charset="-122"/>
                <a:ea typeface="宋体" pitchFamily="2" charset="-122"/>
              </a:rPr>
              <a:t>设置为大字体、居中等。针对需要设置格式的文本，先要选中该部分</a:t>
            </a:r>
            <a:r>
              <a:rPr lang="zh-CN" altLang="en-US" sz="2400" dirty="0" smtClean="0">
                <a:latin typeface="宋体" pitchFamily="2" charset="-122"/>
                <a:ea typeface="宋体" pitchFamily="2" charset="-122"/>
              </a:rPr>
              <a:t>文本，</a:t>
            </a:r>
            <a:r>
              <a:rPr lang="zh-CN" altLang="en-US" sz="2400" dirty="0">
                <a:latin typeface="宋体" pitchFamily="2" charset="-122"/>
                <a:ea typeface="宋体" pitchFamily="2" charset="-122"/>
              </a:rPr>
              <a:t>才能进行相应的操作。</a:t>
            </a:r>
          </a:p>
        </p:txBody>
      </p:sp>
      <p:sp>
        <p:nvSpPr>
          <p:cNvPr id="8" name="TextBox 7"/>
          <p:cNvSpPr txBox="1"/>
          <p:nvPr/>
        </p:nvSpPr>
        <p:spPr>
          <a:xfrm>
            <a:off x="8517918" y="4142294"/>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选中文字</a:t>
            </a:r>
            <a:endParaRPr lang="en-US" altLang="zh-CN" dirty="0" smtClean="0">
              <a:latin typeface="楷体" pitchFamily="49" charset="-122"/>
              <a:ea typeface="楷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pic>
        <p:nvPicPr>
          <p:cNvPr id="1026" name="Picture 2" descr="C:\Users\Xixi\Desktop\PPT制作\中文版Office 2010基础与实训\image\Office (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1178" y="3134353"/>
            <a:ext cx="4181475" cy="936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43451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7184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在文档操作中，经常需要选定某些文字符号进行处理，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支持多种文本</a:t>
            </a:r>
            <a:r>
              <a:rPr lang="zh-CN" altLang="en-US" sz="2400" dirty="0" smtClean="0">
                <a:latin typeface="宋体" pitchFamily="2" charset="-122"/>
                <a:ea typeface="宋体" pitchFamily="2" charset="-122"/>
              </a:rPr>
              <a:t>选择方法</a:t>
            </a:r>
            <a:r>
              <a:rPr lang="zh-CN" altLang="en-US" sz="2400" dirty="0">
                <a:latin typeface="宋体" pitchFamily="2" charset="-122"/>
                <a:ea typeface="宋体" pitchFamily="2" charset="-122"/>
              </a:rPr>
              <a:t>，可以选择单个文字、一行、一段或一个范围框内的文字。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提供了强大</a:t>
            </a:r>
            <a:r>
              <a:rPr lang="zh-CN" altLang="en-US" sz="2400" dirty="0" smtClean="0">
                <a:latin typeface="宋体" pitchFamily="2" charset="-122"/>
                <a:ea typeface="宋体" pitchFamily="2" charset="-122"/>
              </a:rPr>
              <a:t>的文本</a:t>
            </a:r>
            <a:r>
              <a:rPr lang="zh-CN" altLang="en-US" sz="2400" dirty="0">
                <a:latin typeface="宋体" pitchFamily="2" charset="-122"/>
                <a:ea typeface="宋体" pitchFamily="2" charset="-122"/>
              </a:rPr>
              <a:t>选择方法，不管是文本、字符、段落或是图片等，都可以仅用鼠标完成选择</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完成对文本的选择后，下一步就是对所选择的内容进行操作，最常用的操作是复制</a:t>
            </a:r>
            <a:r>
              <a:rPr lang="zh-CN" altLang="en-US" sz="2400" dirty="0" smtClean="0">
                <a:latin typeface="宋体" pitchFamily="2" charset="-122"/>
                <a:ea typeface="宋体" pitchFamily="2" charset="-122"/>
              </a:rPr>
              <a:t>、剪切</a:t>
            </a:r>
            <a:r>
              <a:rPr lang="zh-CN" altLang="en-US" sz="2400" dirty="0">
                <a:latin typeface="宋体" pitchFamily="2" charset="-122"/>
                <a:ea typeface="宋体" pitchFamily="2" charset="-122"/>
              </a:rPr>
              <a:t>和粘贴。这三者都可以归入“文本移动”的范围。</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24203126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7184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复制与剪切的区别在于，复制的内容被装到了一个 “容器”里，准备放到另一个</a:t>
            </a:r>
            <a:r>
              <a:rPr lang="zh-CN" altLang="en-US" sz="2400" dirty="0" smtClean="0">
                <a:latin typeface="宋体" pitchFamily="2" charset="-122"/>
                <a:ea typeface="宋体" pitchFamily="2" charset="-122"/>
              </a:rPr>
              <a:t>文档中</a:t>
            </a:r>
            <a:r>
              <a:rPr lang="zh-CN" altLang="en-US" sz="2400" dirty="0">
                <a:latin typeface="宋体" pitchFamily="2" charset="-122"/>
                <a:ea typeface="宋体" pitchFamily="2" charset="-122"/>
              </a:rPr>
              <a:t>去，而原来的文档内容仍然存在；剪切下来的内容也被装到了一个 “容器 ”里，但</a:t>
            </a:r>
            <a:r>
              <a:rPr lang="zh-CN" altLang="en-US" sz="2400" dirty="0" smtClean="0">
                <a:latin typeface="宋体" pitchFamily="2" charset="-122"/>
                <a:ea typeface="宋体" pitchFamily="2" charset="-122"/>
              </a:rPr>
              <a:t>原来的</a:t>
            </a:r>
            <a:r>
              <a:rPr lang="zh-CN" altLang="en-US" sz="2400" dirty="0">
                <a:latin typeface="宋体" pitchFamily="2" charset="-122"/>
                <a:ea typeface="宋体" pitchFamily="2" charset="-122"/>
              </a:rPr>
              <a:t>文档内容就没有了</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提供了 “剪贴板 ”，剪贴板是文档进行信息传输的中间媒介，是将信息</a:t>
            </a:r>
            <a:r>
              <a:rPr lang="zh-CN" altLang="en-US" sz="2400" dirty="0" smtClean="0">
                <a:latin typeface="宋体" pitchFamily="2" charset="-122"/>
                <a:ea typeface="宋体" pitchFamily="2" charset="-122"/>
              </a:rPr>
              <a:t>传送</a:t>
            </a:r>
            <a:r>
              <a:rPr lang="zh-CN" altLang="en-US" sz="2400" dirty="0">
                <a:latin typeface="宋体" pitchFamily="2" charset="-122"/>
                <a:ea typeface="宋体" pitchFamily="2" charset="-122"/>
              </a:rPr>
              <a:t>到其他文档或其他程序的通道</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可以自动记录用户的每一步操作，在需要的时候，可以撤销当前操作，</a:t>
            </a:r>
            <a:r>
              <a:rPr lang="zh-CN" altLang="en-US" sz="2400" dirty="0" smtClean="0">
                <a:latin typeface="宋体" pitchFamily="2" charset="-122"/>
                <a:ea typeface="宋体" pitchFamily="2" charset="-122"/>
              </a:rPr>
              <a:t>恢复</a:t>
            </a:r>
            <a:r>
              <a:rPr lang="zh-CN" altLang="en-US" sz="2400" dirty="0">
                <a:latin typeface="宋体" pitchFamily="2" charset="-122"/>
                <a:ea typeface="宋体" pitchFamily="2" charset="-122"/>
              </a:rPr>
              <a:t>成之前的内容。</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2711941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5787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选中</a:t>
            </a:r>
            <a:r>
              <a:rPr lang="zh-CN" altLang="en-US" sz="2400" dirty="0" smtClean="0">
                <a:solidFill>
                  <a:srgbClr val="FF0000"/>
                </a:solidFill>
                <a:latin typeface="宋体" pitchFamily="2" charset="-122"/>
                <a:ea typeface="宋体" pitchFamily="2" charset="-122"/>
              </a:rPr>
              <a:t>“失物招领”</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）将光标移动至需要选择文字的开始位置，如“失物招领”的“失”字前。</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）按住鼠标左键，拖动至结束位置（“领”字的右侧）后松开鼠标左键，此时</a:t>
            </a:r>
            <a:r>
              <a:rPr lang="zh-CN" altLang="en-US" sz="2400" dirty="0" smtClean="0">
                <a:latin typeface="宋体" pitchFamily="2" charset="-122"/>
                <a:ea typeface="宋体" pitchFamily="2" charset="-122"/>
              </a:rPr>
              <a:t>可以看到</a:t>
            </a:r>
            <a:r>
              <a:rPr lang="zh-CN" altLang="en-US" sz="2400" dirty="0">
                <a:latin typeface="宋体" pitchFamily="2" charset="-122"/>
                <a:ea typeface="宋体" pitchFamily="2" charset="-122"/>
              </a:rPr>
              <a:t>被选择的文本所在的区域变成了蓝色背景，如</a:t>
            </a:r>
            <a:r>
              <a:rPr lang="zh-CN" altLang="en-US" sz="2400" dirty="0" smtClean="0">
                <a:latin typeface="宋体" pitchFamily="2" charset="-122"/>
                <a:ea typeface="宋体" pitchFamily="2" charset="-122"/>
              </a:rPr>
              <a:t>图</a:t>
            </a:r>
            <a:r>
              <a:rPr lang="zh-CN" altLang="en-US" sz="2400" dirty="0">
                <a:latin typeface="宋体" pitchFamily="2" charset="-122"/>
                <a:ea typeface="宋体" pitchFamily="2" charset="-122"/>
              </a:rPr>
              <a:t>上图</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2690818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9178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选择一整行文字</a:t>
            </a:r>
          </a:p>
          <a:p>
            <a:pPr indent="627063">
              <a:lnSpc>
                <a:spcPct val="150000"/>
              </a:lnSpc>
            </a:pPr>
            <a:r>
              <a:rPr lang="zh-CN" altLang="en-US" sz="2400" dirty="0">
                <a:latin typeface="宋体" pitchFamily="2" charset="-122"/>
                <a:ea typeface="宋体" pitchFamily="2" charset="-122"/>
              </a:rPr>
              <a:t>将鼠标移到该行的最左侧，当鼠标光标变成“”后，单击鼠标左键即可选中该</a:t>
            </a:r>
            <a:r>
              <a:rPr lang="zh-CN" altLang="en-US" sz="2400" dirty="0" smtClean="0">
                <a:latin typeface="宋体" pitchFamily="2" charset="-122"/>
                <a:ea typeface="宋体" pitchFamily="2" charset="-122"/>
              </a:rPr>
              <a:t>行文本</a:t>
            </a:r>
            <a:r>
              <a:rPr lang="zh-CN" altLang="en-US" sz="2400" dirty="0">
                <a:latin typeface="宋体" pitchFamily="2" charset="-122"/>
                <a:ea typeface="宋体" pitchFamily="2" charset="-122"/>
              </a:rPr>
              <a:t>。同样地，也可以看到整行文本所在的区域变成了蓝色背景，如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287086" y="4142293"/>
            <a:ext cx="1569661"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选择整行文本</a:t>
            </a:r>
            <a:endParaRPr lang="en-US" altLang="zh-CN" dirty="0" smtClean="0">
              <a:latin typeface="楷体" pitchFamily="49" charset="-122"/>
              <a:ea typeface="楷体" pitchFamily="49" charset="-122"/>
            </a:endParaRPr>
          </a:p>
        </p:txBody>
      </p:sp>
      <p:pic>
        <p:nvPicPr>
          <p:cNvPr id="3074" name="Picture 2" descr="C:\Users\Xixi\Desktop\PPT制作\中文版Office 2010基础与实训\image\Office (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4772" y="2866858"/>
            <a:ext cx="5654288" cy="1275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588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39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917853"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选择格式相似的文本</a:t>
            </a:r>
          </a:p>
          <a:p>
            <a:pPr indent="627063">
              <a:lnSpc>
                <a:spcPct val="150000"/>
              </a:lnSpc>
            </a:pPr>
            <a:r>
              <a:rPr lang="zh-CN" altLang="en-US" sz="2400" dirty="0">
                <a:latin typeface="宋体" pitchFamily="2" charset="-122"/>
                <a:ea typeface="宋体" pitchFamily="2" charset="-122"/>
              </a:rPr>
              <a:t>首先选中某一格式的文本</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示，即可选中文档中所有具有相似格式的文本。</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758542" y="5587549"/>
            <a:ext cx="2262159"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选择格式相似的文本</a:t>
            </a:r>
            <a:endParaRPr lang="en-US" altLang="zh-CN" dirty="0" smtClean="0">
              <a:latin typeface="楷体" pitchFamily="49" charset="-122"/>
              <a:ea typeface="楷体" pitchFamily="49" charset="-122"/>
            </a:endParaRPr>
          </a:p>
        </p:txBody>
      </p:sp>
      <p:pic>
        <p:nvPicPr>
          <p:cNvPr id="4098" name="Picture 2" descr="C:\Users\Xixi\Desktop\PPT制作\中文版Office 2010基础与实训\image\Office (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4144" y="2392793"/>
            <a:ext cx="5410956" cy="3194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5603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2176582"/>
            <a:ext cx="9792839" cy="1754326"/>
          </a:xfrm>
          <a:prstGeom prst="rect">
            <a:avLst/>
          </a:prstGeom>
          <a:noFill/>
        </p:spPr>
        <p:txBody>
          <a:bodyPr wrap="square" rtlCol="0">
            <a:spAutoFit/>
          </a:bodyPr>
          <a:lstStyle/>
          <a:p>
            <a:pPr indent="627063">
              <a:lnSpc>
                <a:spcPct val="150000"/>
              </a:lnSpc>
            </a:pPr>
            <a:endParaRPr lang="en-US" altLang="zh-CN" sz="2400" dirty="0" smtClean="0">
              <a:latin typeface="宋体" pitchFamily="2" charset="-122"/>
              <a:ea typeface="宋体" pitchFamily="2" charset="-122"/>
            </a:endParaRPr>
          </a:p>
          <a:p>
            <a:pPr indent="627063">
              <a:lnSpc>
                <a:spcPct val="150000"/>
              </a:lnSpc>
            </a:pPr>
            <a:r>
              <a:rPr lang="en-US" altLang="zh-CN" sz="2400" dirty="0" smtClean="0">
                <a:latin typeface="宋体" pitchFamily="2" charset="-122"/>
                <a:ea typeface="宋体" pitchFamily="2" charset="-122"/>
              </a:rPr>
              <a:t>1</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掌握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常用的启动方法。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a:t>
            </a:r>
            <a:r>
              <a:rPr lang="en-US" altLang="zh-CN" sz="2400" dirty="0">
                <a:latin typeface="宋体" pitchFamily="2" charset="-122"/>
                <a:ea typeface="宋体" pitchFamily="2" charset="-122"/>
              </a:rPr>
              <a:t>Word 2010 </a:t>
            </a:r>
            <a:r>
              <a:rPr lang="zh-CN" altLang="en-US" sz="2400" dirty="0">
                <a:latin typeface="宋体" pitchFamily="2" charset="-122"/>
                <a:ea typeface="宋体" pitchFamily="2" charset="-122"/>
              </a:rPr>
              <a:t>常用的退出方法。</a:t>
            </a:r>
          </a:p>
        </p:txBody>
      </p:sp>
      <p:sp>
        <p:nvSpPr>
          <p:cNvPr id="9" name="TextBox 8"/>
          <p:cNvSpPr txBox="1"/>
          <p:nvPr/>
        </p:nvSpPr>
        <p:spPr>
          <a:xfrm>
            <a:off x="1092554" y="1410442"/>
            <a:ext cx="5570756"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1.1 Word 2010</a:t>
            </a:r>
            <a:r>
              <a:rPr lang="zh-CN" altLang="en-US" sz="2800" dirty="0">
                <a:solidFill>
                  <a:schemeClr val="bg1"/>
                </a:solidFill>
                <a:latin typeface="宋体" pitchFamily="2" charset="-122"/>
                <a:ea typeface="宋体" pitchFamily="2" charset="-122"/>
              </a:rPr>
              <a:t>的启动与退出</a:t>
            </a:r>
          </a:p>
        </p:txBody>
      </p:sp>
      <p:sp>
        <p:nvSpPr>
          <p:cNvPr id="6" name="TextBox 5"/>
          <p:cNvSpPr txBox="1"/>
          <p:nvPr/>
        </p:nvSpPr>
        <p:spPr>
          <a:xfrm>
            <a:off x="1190847" y="3900971"/>
            <a:ext cx="9792839" cy="2308324"/>
          </a:xfrm>
          <a:prstGeom prst="rect">
            <a:avLst/>
          </a:prstGeom>
          <a:noFill/>
        </p:spPr>
        <p:txBody>
          <a:bodyPr wrap="square" rtlCol="0">
            <a:spAutoFit/>
          </a:bodyPr>
          <a:lstStyle/>
          <a:p>
            <a:pPr indent="627063">
              <a:lnSpc>
                <a:spcPct val="150000"/>
              </a:lnSpc>
            </a:pPr>
            <a:endParaRPr lang="en-US" altLang="zh-CN" sz="24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本</a:t>
            </a:r>
            <a:r>
              <a:rPr lang="zh-CN" altLang="en-US" sz="2400" dirty="0">
                <a:latin typeface="宋体" pitchFamily="2" charset="-122"/>
                <a:ea typeface="宋体" pitchFamily="2" charset="-122"/>
              </a:rPr>
              <a:t>任务将学习如何启动与退出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提供了多种启动与退出软件</a:t>
            </a:r>
            <a:r>
              <a:rPr lang="zh-CN" altLang="en-US" sz="2400" dirty="0" smtClean="0">
                <a:latin typeface="宋体" pitchFamily="2" charset="-122"/>
                <a:ea typeface="宋体" pitchFamily="2" charset="-122"/>
              </a:rPr>
              <a:t>的方法</a:t>
            </a:r>
            <a:r>
              <a:rPr lang="zh-CN" altLang="en-US" sz="2400" dirty="0">
                <a:latin typeface="宋体" pitchFamily="2" charset="-122"/>
                <a:ea typeface="宋体" pitchFamily="2" charset="-122"/>
              </a:rPr>
              <a:t>，使得操作者能更方便、快捷地完成所需要的操作。</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
        <p:nvSpPr>
          <p:cNvPr id="10" name="TextBox 9"/>
          <p:cNvSpPr txBox="1"/>
          <p:nvPr/>
        </p:nvSpPr>
        <p:spPr>
          <a:xfrm>
            <a:off x="1092554" y="4032508"/>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5340465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438553" cy="4524315"/>
          </a:xfrm>
          <a:prstGeom prst="rect">
            <a:avLst/>
          </a:prstGeom>
          <a:noFill/>
        </p:spPr>
        <p:txBody>
          <a:bodyPr wrap="square" rtlCol="0">
            <a:spAutoFit/>
          </a:bodyPr>
          <a:lstStyle/>
          <a:p>
            <a:pPr indent="627063">
              <a:lnSpc>
                <a:spcPct val="150000"/>
              </a:lnSpc>
            </a:pPr>
            <a:r>
              <a:rPr lang="en-US" altLang="zh-CN" sz="2400" dirty="0" smtClean="0">
                <a:solidFill>
                  <a:srgbClr val="FF0000"/>
                </a:solidFill>
                <a:latin typeface="宋体" pitchFamily="2" charset="-122"/>
                <a:ea typeface="宋体" pitchFamily="2" charset="-122"/>
              </a:rPr>
              <a:t>4</a:t>
            </a:r>
            <a:r>
              <a:rPr lang="en-US" altLang="zh-CN" sz="2400" dirty="0">
                <a:solidFill>
                  <a:srgbClr val="FF0000"/>
                </a:solidFill>
                <a:latin typeface="宋体" pitchFamily="2" charset="-122"/>
                <a:ea typeface="宋体" pitchFamily="2" charset="-122"/>
              </a:rPr>
              <a:t>.</a:t>
            </a:r>
            <a:r>
              <a:rPr lang="zh-CN" altLang="en-US" sz="2400" dirty="0">
                <a:solidFill>
                  <a:srgbClr val="FF0000"/>
                </a:solidFill>
                <a:latin typeface="宋体" pitchFamily="2" charset="-122"/>
                <a:ea typeface="宋体" pitchFamily="2" charset="-122"/>
              </a:rPr>
              <a:t>利用拖动方法移动和复制文本</a:t>
            </a:r>
          </a:p>
          <a:p>
            <a:pPr indent="627063">
              <a:lnSpc>
                <a:spcPct val="150000"/>
              </a:lnSpc>
            </a:pPr>
            <a:r>
              <a:rPr lang="zh-CN" altLang="en-US" sz="2400" dirty="0">
                <a:latin typeface="宋体" pitchFamily="2" charset="-122"/>
                <a:ea typeface="宋体" pitchFamily="2" charset="-122"/>
              </a:rPr>
              <a:t>具体操作步骤如下：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）选中要移动或复制的文本，如“失物招领”。</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）按住鼠标左键直接拖动文本，此时可以看到，插入点变成了标识，用来标识新</a:t>
            </a:r>
            <a:r>
              <a:rPr lang="zh-CN" altLang="en-US" sz="2400" dirty="0" smtClean="0">
                <a:latin typeface="宋体" pitchFamily="2" charset="-122"/>
                <a:ea typeface="宋体" pitchFamily="2" charset="-122"/>
              </a:rPr>
              <a:t>的插入</a:t>
            </a:r>
            <a:r>
              <a:rPr lang="zh-CN" altLang="en-US" sz="2400" dirty="0">
                <a:latin typeface="宋体" pitchFamily="2" charset="-122"/>
                <a:ea typeface="宋体" pitchFamily="2" charset="-122"/>
              </a:rPr>
              <a:t>点；同时，鼠标指针也变成了标识</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523817" y="4498394"/>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文本的移动</a:t>
            </a:r>
            <a:endParaRPr lang="en-US" altLang="zh-CN" dirty="0" smtClean="0">
              <a:latin typeface="楷体" pitchFamily="49" charset="-122"/>
              <a:ea typeface="楷体" pitchFamily="49" charset="-122"/>
            </a:endParaRPr>
          </a:p>
        </p:txBody>
      </p:sp>
      <p:pic>
        <p:nvPicPr>
          <p:cNvPr id="5122" name="Picture 2" descr="C:\Users\Xixi\Desktop\PPT制作\中文版Office 2010基础与实训\image\Office (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0863" y="3454400"/>
            <a:ext cx="4584738" cy="1043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446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438553" cy="388375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）将文本移动到指定位置后放开鼠标左键，可以看到文本已经在原来的位置消失</a:t>
            </a:r>
            <a:r>
              <a:rPr lang="zh-CN" altLang="en-US" sz="2400" dirty="0" smtClean="0">
                <a:latin typeface="宋体" pitchFamily="2" charset="-122"/>
                <a:ea typeface="宋体" pitchFamily="2" charset="-122"/>
              </a:rPr>
              <a:t>，而</a:t>
            </a:r>
            <a:r>
              <a:rPr lang="zh-CN" altLang="en-US" sz="2400" dirty="0">
                <a:latin typeface="宋体" pitchFamily="2" charset="-122"/>
                <a:ea typeface="宋体" pitchFamily="2" charset="-122"/>
              </a:rPr>
              <a:t>出现在了新的位置，如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）若需复制文本，则先按住</a:t>
            </a:r>
            <a:r>
              <a:rPr lang="en-US" altLang="zh-CN" sz="2400" dirty="0">
                <a:latin typeface="宋体" pitchFamily="2" charset="-122"/>
                <a:ea typeface="宋体" pitchFamily="2" charset="-122"/>
              </a:rPr>
              <a:t>Ctrl</a:t>
            </a:r>
            <a:r>
              <a:rPr lang="zh-CN" altLang="en-US" sz="2400" dirty="0">
                <a:latin typeface="宋体" pitchFamily="2" charset="-122"/>
                <a:ea typeface="宋体" pitchFamily="2" charset="-122"/>
              </a:rPr>
              <a:t>键，然后按住鼠标</a:t>
            </a:r>
            <a:r>
              <a:rPr lang="zh-CN" altLang="en-US" sz="2400" dirty="0" smtClean="0">
                <a:latin typeface="宋体" pitchFamily="2" charset="-122"/>
                <a:ea typeface="宋体" pitchFamily="2" charset="-122"/>
              </a:rPr>
              <a:t>左键</a:t>
            </a:r>
            <a:r>
              <a:rPr lang="zh-CN" altLang="en-US" sz="2400" dirty="0">
                <a:latin typeface="宋体" pitchFamily="2" charset="-122"/>
                <a:ea typeface="宋体" pitchFamily="2" charset="-122"/>
              </a:rPr>
              <a:t>进行拖动，这样就能把选中的文本复制到新的位置。</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456498" y="4016640"/>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文本移动的效果</a:t>
            </a:r>
            <a:endParaRPr lang="en-US" altLang="zh-CN" dirty="0" smtClean="0">
              <a:latin typeface="楷体" pitchFamily="49" charset="-122"/>
              <a:ea typeface="楷体" pitchFamily="49" charset="-122"/>
            </a:endParaRPr>
          </a:p>
        </p:txBody>
      </p:sp>
      <p:pic>
        <p:nvPicPr>
          <p:cNvPr id="6147" name="Picture 3" descr="C:\Users\Xixi\Desktop\PPT制作\中文版Office 2010基础与实训\image\Office (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8359" y="3048000"/>
            <a:ext cx="4796769" cy="939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97630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4385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5</a:t>
            </a:r>
            <a:r>
              <a:rPr lang="zh-CN" altLang="en-US" sz="2400" dirty="0">
                <a:latin typeface="宋体" pitchFamily="2" charset="-122"/>
                <a:ea typeface="宋体" pitchFamily="2" charset="-122"/>
              </a:rPr>
              <a:t>）复制文本后，可以看到一个新的图标</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，这</a:t>
            </a:r>
            <a:r>
              <a:rPr lang="zh-CN" altLang="en-US" sz="2400" dirty="0" smtClean="0">
                <a:latin typeface="宋体" pitchFamily="2" charset="-122"/>
                <a:ea typeface="宋体" pitchFamily="2" charset="-122"/>
              </a:rPr>
              <a:t>是“粘贴”</a:t>
            </a:r>
            <a:r>
              <a:rPr lang="zh-CN" altLang="en-US" sz="2400" dirty="0">
                <a:latin typeface="宋体" pitchFamily="2" charset="-122"/>
                <a:ea typeface="宋体" pitchFamily="2" charset="-122"/>
              </a:rPr>
              <a:t>图标。单击这个图标，可以在弹出的下拉菜单中</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复制或移动文本的格式，如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408401" y="4498394"/>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“粘贴”菜单</a:t>
            </a:r>
            <a:endParaRPr lang="en-US" altLang="zh-CN" dirty="0" smtClean="0">
              <a:latin typeface="楷体" pitchFamily="49" charset="-122"/>
              <a:ea typeface="楷体" pitchFamily="49" charset="-122"/>
            </a:endParaRPr>
          </a:p>
        </p:txBody>
      </p:sp>
      <p:pic>
        <p:nvPicPr>
          <p:cNvPr id="7170" name="Picture 2" descr="C:\Users\Xixi\Desktop\PPT制作\中文版Office 2010基础与实训\中文版Office 2010基础与实训 (高清).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3126" y="2674305"/>
            <a:ext cx="423069" cy="440845"/>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Xixi\Desktop\PPT制作\中文版Office 2010基础与实训\image\Office (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5909" y="2807706"/>
            <a:ext cx="2534643" cy="1690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6304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710016"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5.</a:t>
            </a:r>
            <a:r>
              <a:rPr lang="zh-CN" altLang="en-US" sz="2400" dirty="0">
                <a:solidFill>
                  <a:srgbClr val="FF0000"/>
                </a:solidFill>
                <a:latin typeface="宋体" pitchFamily="2" charset="-122"/>
                <a:ea typeface="宋体" pitchFamily="2" charset="-122"/>
              </a:rPr>
              <a:t>利用剪贴板移动和复制</a:t>
            </a:r>
            <a:r>
              <a:rPr lang="zh-CN" altLang="en-US" sz="2400" dirty="0" smtClean="0">
                <a:solidFill>
                  <a:srgbClr val="FF0000"/>
                </a:solidFill>
                <a:latin typeface="宋体" pitchFamily="2" charset="-122"/>
                <a:ea typeface="宋体" pitchFamily="2" charset="-122"/>
              </a:rPr>
              <a:t>文本</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具体操作步骤如下：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）选中要移动或复制的文本内容</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）将插入点移动到要插入文本的新位置，单击“开始”选项卡中“剪贴板”组右</a:t>
            </a:r>
            <a:r>
              <a:rPr lang="zh-CN" altLang="en-US" sz="2400" dirty="0" smtClean="0">
                <a:latin typeface="宋体" pitchFamily="2" charset="-122"/>
                <a:ea typeface="宋体" pitchFamily="2" charset="-122"/>
              </a:rPr>
              <a:t>下角</a:t>
            </a:r>
            <a:r>
              <a:rPr lang="zh-CN" altLang="en-US" sz="2400" dirty="0">
                <a:latin typeface="宋体" pitchFamily="2" charset="-122"/>
                <a:ea typeface="宋体" pitchFamily="2" charset="-122"/>
              </a:rPr>
              <a:t>的图标，屏幕左边弹出如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示的任务窗格。</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298644" y="5472070"/>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“剪贴板”任务窗格</a:t>
            </a:r>
            <a:endParaRPr lang="en-US" altLang="zh-CN" dirty="0" smtClean="0">
              <a:latin typeface="楷体" pitchFamily="49" charset="-122"/>
              <a:ea typeface="楷体" pitchFamily="49" charset="-122"/>
            </a:endParaRPr>
          </a:p>
        </p:txBody>
      </p:sp>
      <p:pic>
        <p:nvPicPr>
          <p:cNvPr id="8194" name="Picture 2" descr="C:\Users\Xixi\Desktop\PPT制作\中文版Office 2010基础与实训\image\Office (3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7094" y="2373821"/>
            <a:ext cx="4705258" cy="3098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9564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6" y="1937787"/>
            <a:ext cx="96930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）单击“剪贴板”任务窗格中需要粘贴的内容，这部分文本就被粘贴到了插入点</a:t>
            </a:r>
            <a:r>
              <a:rPr lang="zh-CN" altLang="en-US" sz="2400" dirty="0" smtClean="0">
                <a:latin typeface="宋体" pitchFamily="2" charset="-122"/>
                <a:ea typeface="宋体" pitchFamily="2" charset="-122"/>
              </a:rPr>
              <a:t>所在</a:t>
            </a:r>
            <a:r>
              <a:rPr lang="zh-CN" altLang="en-US" sz="2400" dirty="0">
                <a:latin typeface="宋体" pitchFamily="2" charset="-122"/>
                <a:ea typeface="宋体" pitchFamily="2" charset="-122"/>
              </a:rPr>
              <a:t>的位置。另外，还有以下几种方法可以达到目的</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）单击“开始”选项卡“剪贴板”组中的“粘贴”按钮。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）按</a:t>
            </a:r>
            <a:r>
              <a:rPr lang="en-US" altLang="zh-CN" sz="2400" dirty="0" err="1">
                <a:latin typeface="宋体" pitchFamily="2" charset="-122"/>
                <a:ea typeface="宋体" pitchFamily="2" charset="-122"/>
              </a:rPr>
              <a:t>Ctrl+V</a:t>
            </a:r>
            <a:r>
              <a:rPr lang="zh-CN" altLang="en-US" sz="2400" dirty="0">
                <a:latin typeface="宋体" pitchFamily="2" charset="-122"/>
                <a:ea typeface="宋体" pitchFamily="2" charset="-122"/>
              </a:rPr>
              <a:t>快捷键。</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）单击鼠标右键，从弹出的快捷菜单中选择“粘贴”选项。</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5821525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710016"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6.</a:t>
            </a:r>
            <a:r>
              <a:rPr lang="zh-CN" altLang="en-US" sz="2400" dirty="0">
                <a:solidFill>
                  <a:srgbClr val="FF0000"/>
                </a:solidFill>
                <a:latin typeface="宋体" pitchFamily="2" charset="-122"/>
                <a:ea typeface="宋体" pitchFamily="2" charset="-122"/>
              </a:rPr>
              <a:t>撤销</a:t>
            </a:r>
            <a:r>
              <a:rPr lang="zh-CN" altLang="en-US" sz="2400" dirty="0" smtClean="0">
                <a:solidFill>
                  <a:srgbClr val="FF0000"/>
                </a:solidFill>
                <a:latin typeface="宋体" pitchFamily="2" charset="-122"/>
                <a:ea typeface="宋体" pitchFamily="2" charset="-122"/>
              </a:rPr>
              <a:t>操作</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）找到快速访问工具栏上的“撤销”按钮，单击右侧的下拉箭头，打开如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示的撤销操作列表，里面列出了可以撤销的所有操作</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）如果只需要撤销最后一步操作，可以直接单击快速访问工具栏上的 “撤销 ”按钮，或者按 </a:t>
            </a:r>
            <a:r>
              <a:rPr lang="en-US" altLang="zh-CN" sz="2400" dirty="0" err="1">
                <a:latin typeface="宋体" pitchFamily="2" charset="-122"/>
                <a:ea typeface="宋体" pitchFamily="2" charset="-122"/>
              </a:rPr>
              <a:t>Ctrl+Z</a:t>
            </a:r>
            <a:r>
              <a:rPr lang="zh-CN" altLang="en-US" sz="2400" dirty="0">
                <a:latin typeface="宋体" pitchFamily="2" charset="-122"/>
                <a:ea typeface="宋体" pitchFamily="2" charset="-122"/>
              </a:rPr>
              <a:t>快捷键</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644893" y="5472070"/>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撤销操作列表</a:t>
            </a:r>
            <a:endParaRPr lang="en-US" altLang="zh-CN" dirty="0" smtClean="0">
              <a:latin typeface="楷体" pitchFamily="49" charset="-122"/>
              <a:ea typeface="楷体" pitchFamily="49" charset="-122"/>
            </a:endParaRPr>
          </a:p>
        </p:txBody>
      </p:sp>
      <p:pic>
        <p:nvPicPr>
          <p:cNvPr id="9218" name="Picture 2" descr="C:\Users\Xixi\Desktop\PPT制作\中文版Office 2010基础与实训\image\Office (3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5960" y="2509838"/>
            <a:ext cx="4327525" cy="2830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9111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6" y="1937787"/>
            <a:ext cx="9693053"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7.</a:t>
            </a:r>
            <a:r>
              <a:rPr lang="zh-CN" altLang="en-US" sz="2400" dirty="0">
                <a:solidFill>
                  <a:srgbClr val="FF0000"/>
                </a:solidFill>
                <a:latin typeface="宋体" pitchFamily="2" charset="-122"/>
                <a:ea typeface="宋体" pitchFamily="2" charset="-122"/>
              </a:rPr>
              <a:t>恢复</a:t>
            </a:r>
            <a:r>
              <a:rPr lang="zh-CN" altLang="en-US" sz="2400" dirty="0" smtClean="0">
                <a:solidFill>
                  <a:srgbClr val="FF0000"/>
                </a:solidFill>
                <a:latin typeface="宋体" pitchFamily="2" charset="-122"/>
                <a:ea typeface="宋体" pitchFamily="2" charset="-122"/>
              </a:rPr>
              <a:t>操作</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恢复</a:t>
            </a:r>
            <a:r>
              <a:rPr lang="zh-CN" altLang="en-US" sz="2400" dirty="0">
                <a:latin typeface="宋体" pitchFamily="2" charset="-122"/>
                <a:ea typeface="宋体" pitchFamily="2" charset="-122"/>
              </a:rPr>
              <a:t>操作有以下两种实现方法：</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）单击快速访问工具栏上的 “恢复”按钮，恢复到所需要的状态。与 “撤销”</a:t>
            </a:r>
            <a:r>
              <a:rPr lang="zh-CN" altLang="en-US" sz="2400" dirty="0" smtClean="0">
                <a:latin typeface="宋体" pitchFamily="2" charset="-122"/>
                <a:ea typeface="宋体" pitchFamily="2" charset="-122"/>
              </a:rPr>
              <a:t>方法类似</a:t>
            </a:r>
            <a:r>
              <a:rPr lang="zh-CN" altLang="en-US" sz="2400" dirty="0">
                <a:latin typeface="宋体" pitchFamily="2" charset="-122"/>
                <a:ea typeface="宋体" pitchFamily="2" charset="-122"/>
              </a:rPr>
              <a:t>，该方法可以恢复一步或者多步操作。</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）按 </a:t>
            </a:r>
            <a:r>
              <a:rPr lang="en-US" altLang="zh-CN" sz="2400" dirty="0" err="1">
                <a:latin typeface="宋体" pitchFamily="2" charset="-122"/>
                <a:ea typeface="宋体" pitchFamily="2" charset="-122"/>
              </a:rPr>
              <a:t>Ctrl+Y</a:t>
            </a:r>
            <a:r>
              <a:rPr lang="zh-CN" altLang="en-US" sz="2400" dirty="0">
                <a:latin typeface="宋体" pitchFamily="2" charset="-122"/>
                <a:ea typeface="宋体" pitchFamily="2" charset="-122"/>
              </a:rPr>
              <a:t>快捷键。</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705017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了解并学习使用“字体”组中的按钮。</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掌握文字的字体、字号、加粗、倾斜、下划线等格式的设置方法。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熟悉“字体”对话框的使用方法。</a:t>
            </a:r>
          </a:p>
        </p:txBody>
      </p:sp>
      <p:sp>
        <p:nvSpPr>
          <p:cNvPr id="9" name="TextBox 8"/>
          <p:cNvSpPr txBox="1"/>
          <p:nvPr/>
        </p:nvSpPr>
        <p:spPr>
          <a:xfrm>
            <a:off x="1092554" y="1410442"/>
            <a:ext cx="3954929"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smtClean="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2.3 </a:t>
            </a:r>
            <a:r>
              <a:rPr lang="zh-CN" altLang="en-US" sz="2800" dirty="0">
                <a:solidFill>
                  <a:schemeClr val="bg1"/>
                </a:solidFill>
                <a:latin typeface="宋体" pitchFamily="2" charset="-122"/>
                <a:ea typeface="宋体" pitchFamily="2" charset="-122"/>
              </a:rPr>
              <a:t>编排文字格式</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2112720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8670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文档中仅仅有文本内容是不够的，还需要对文档进行更多的编辑，如以不同的字体</a:t>
            </a:r>
            <a:r>
              <a:rPr lang="zh-CN" altLang="en-US" sz="2400" dirty="0" smtClean="0">
                <a:latin typeface="宋体" pitchFamily="2" charset="-122"/>
                <a:ea typeface="宋体" pitchFamily="2" charset="-122"/>
              </a:rPr>
              <a:t>、字号</a:t>
            </a:r>
            <a:r>
              <a:rPr lang="zh-CN" altLang="en-US" sz="2400" dirty="0">
                <a:latin typeface="宋体" pitchFamily="2" charset="-122"/>
                <a:ea typeface="宋体" pitchFamily="2" charset="-122"/>
              </a:rPr>
              <a:t>区分各级标题等。</a:t>
            </a:r>
          </a:p>
          <a:p>
            <a:pPr indent="627063">
              <a:lnSpc>
                <a:spcPct val="150000"/>
              </a:lnSpc>
            </a:pPr>
            <a:r>
              <a:rPr lang="zh-CN" altLang="en-US" sz="2400" dirty="0">
                <a:latin typeface="宋体" pitchFamily="2" charset="-122"/>
                <a:ea typeface="宋体" pitchFamily="2" charset="-122"/>
              </a:rPr>
              <a:t>本任务以编辑“推荐信”文档为例来学习文本格式的设置方法</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如图所</a:t>
            </a:r>
            <a:r>
              <a:rPr lang="zh-CN" altLang="en-US" sz="2400" dirty="0" smtClean="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8" name="TextBox 7"/>
          <p:cNvSpPr txBox="1"/>
          <p:nvPr/>
        </p:nvSpPr>
        <p:spPr>
          <a:xfrm>
            <a:off x="8056253" y="4862746"/>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文本格式设置结果</a:t>
            </a:r>
            <a:endParaRPr lang="en-US" altLang="zh-CN" dirty="0" smtClean="0">
              <a:latin typeface="楷体" pitchFamily="49" charset="-122"/>
              <a:ea typeface="楷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pic>
        <p:nvPicPr>
          <p:cNvPr id="10242" name="Picture 2" descr="C:\Users\Xixi\Desktop\PPT制作\中文版Office 2010基础与实训\image\Office (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984" y="3067283"/>
            <a:ext cx="5035864" cy="1711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40839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49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718453" cy="222176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设置文字的格式在文字处理中经常用到，其目的是通过建立全面可视的样式，增加</a:t>
            </a:r>
            <a:r>
              <a:rPr lang="zh-CN" altLang="en-US" sz="2400" dirty="0" smtClean="0">
                <a:latin typeface="宋体" pitchFamily="2" charset="-122"/>
                <a:ea typeface="宋体" pitchFamily="2" charset="-122"/>
              </a:rPr>
              <a:t>易读性</a:t>
            </a:r>
            <a:r>
              <a:rPr lang="zh-CN" altLang="en-US" sz="2400" dirty="0">
                <a:latin typeface="宋体" pitchFamily="2" charset="-122"/>
                <a:ea typeface="宋体" pitchFamily="2" charset="-122"/>
              </a:rPr>
              <a:t>，使文档更加美观，条理更加清晰。用户可以通过 “开始”选项卡的 “字体”组或</a:t>
            </a:r>
            <a:r>
              <a:rPr lang="zh-CN" altLang="en-US" sz="2400" dirty="0" smtClean="0">
                <a:latin typeface="宋体" pitchFamily="2" charset="-122"/>
                <a:ea typeface="宋体" pitchFamily="2" charset="-122"/>
              </a:rPr>
              <a:t>通过</a:t>
            </a:r>
            <a:r>
              <a:rPr lang="zh-CN" altLang="en-US" sz="2400" dirty="0">
                <a:latin typeface="宋体" pitchFamily="2" charset="-122"/>
                <a:ea typeface="宋体" pitchFamily="2" charset="-122"/>
              </a:rPr>
              <a:t>“字体”对话框中的“字体”选项卡进行文字格式的设置。</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3791752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7" name="TextBox 6"/>
          <p:cNvSpPr txBox="1"/>
          <p:nvPr/>
        </p:nvSpPr>
        <p:spPr>
          <a:xfrm>
            <a:off x="1190847" y="1304301"/>
            <a:ext cx="5362353" cy="5078313"/>
          </a:xfrm>
          <a:prstGeom prst="rect">
            <a:avLst/>
          </a:prstGeom>
          <a:noFill/>
        </p:spPr>
        <p:txBody>
          <a:bodyPr wrap="square" rtlCol="0">
            <a:spAutoFit/>
          </a:bodyPr>
          <a:lstStyle/>
          <a:p>
            <a:pPr indent="627063">
              <a:lnSpc>
                <a:spcPct val="150000"/>
              </a:lnSpc>
            </a:pPr>
            <a:endParaRPr lang="en-US" altLang="zh-CN" sz="24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一般来说</a:t>
            </a:r>
            <a:r>
              <a:rPr lang="zh-CN" altLang="en-US" sz="2400" dirty="0">
                <a:latin typeface="宋体" pitchFamily="2" charset="-122"/>
                <a:ea typeface="宋体" pitchFamily="2" charset="-122"/>
              </a:rPr>
              <a:t>，启动一个软件最简便的方法就是双击它在桌面上的图标，此时可以看到</a:t>
            </a:r>
            <a:r>
              <a:rPr lang="zh-CN" altLang="en-US" sz="2400" dirty="0" smtClean="0">
                <a:latin typeface="宋体" pitchFamily="2" charset="-122"/>
                <a:ea typeface="宋体" pitchFamily="2" charset="-122"/>
              </a:rPr>
              <a:t>屏项目</a:t>
            </a:r>
            <a:r>
              <a:rPr lang="zh-CN" altLang="en-US" sz="2400" dirty="0">
                <a:latin typeface="宋体" pitchFamily="2" charset="-122"/>
                <a:ea typeface="宋体" pitchFamily="2" charset="-122"/>
              </a:rPr>
              <a:t>一 初识 </a:t>
            </a:r>
            <a:r>
              <a:rPr lang="en-US" altLang="zh-CN" sz="2400" dirty="0">
                <a:latin typeface="宋体" pitchFamily="2" charset="-122"/>
                <a:ea typeface="宋体" pitchFamily="2" charset="-122"/>
              </a:rPr>
              <a:t>Word 2010Word 2010</a:t>
            </a:r>
            <a:r>
              <a:rPr lang="zh-CN" altLang="en-US" sz="2400" dirty="0">
                <a:latin typeface="宋体" pitchFamily="2" charset="-122"/>
                <a:ea typeface="宋体" pitchFamily="2" charset="-122"/>
              </a:rPr>
              <a:t>是 </a:t>
            </a:r>
            <a:r>
              <a:rPr lang="en-US" altLang="zh-CN" sz="2400" dirty="0">
                <a:latin typeface="宋体" pitchFamily="2" charset="-122"/>
                <a:ea typeface="宋体" pitchFamily="2" charset="-122"/>
              </a:rPr>
              <a:t>Office 2010</a:t>
            </a:r>
            <a:r>
              <a:rPr lang="zh-CN" altLang="en-US" sz="2400" dirty="0">
                <a:latin typeface="宋体" pitchFamily="2" charset="-122"/>
                <a:ea typeface="宋体" pitchFamily="2" charset="-122"/>
              </a:rPr>
              <a:t>中的一个重要组成部分，在保留 </a:t>
            </a:r>
            <a:r>
              <a:rPr lang="en-US" altLang="zh-CN" sz="2400" dirty="0">
                <a:latin typeface="宋体" pitchFamily="2" charset="-122"/>
                <a:ea typeface="宋体" pitchFamily="2" charset="-122"/>
              </a:rPr>
              <a:t>Word</a:t>
            </a:r>
            <a:r>
              <a:rPr lang="zh-CN" altLang="en-US" sz="2400" dirty="0">
                <a:latin typeface="宋体" pitchFamily="2" charset="-122"/>
                <a:ea typeface="宋体" pitchFamily="2" charset="-122"/>
              </a:rPr>
              <a:t>以往版本功能的</a:t>
            </a:r>
            <a:r>
              <a:rPr lang="zh-CN" altLang="en-US" sz="2400" dirty="0" smtClean="0">
                <a:latin typeface="宋体" pitchFamily="2" charset="-122"/>
                <a:ea typeface="宋体" pitchFamily="2" charset="-122"/>
              </a:rPr>
              <a:t>基础上</a:t>
            </a:r>
            <a:r>
              <a:rPr lang="zh-CN" altLang="en-US" sz="2400" dirty="0">
                <a:latin typeface="宋体" pitchFamily="2" charset="-122"/>
                <a:ea typeface="宋体" pitchFamily="2" charset="-122"/>
              </a:rPr>
              <a:t>新增和改进了许多功能，使得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更易于为初学者学习和使用。</a:t>
            </a:r>
          </a:p>
        </p:txBody>
      </p:sp>
      <p:pic>
        <p:nvPicPr>
          <p:cNvPr id="1026" name="Picture 2" descr="C:\Users\Xixi\Desktop\PPT制作\中文版Office 2010基础与实训\image\Office (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3600" y="3382962"/>
            <a:ext cx="4493846" cy="3651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560276" y="3748087"/>
            <a:ext cx="1800493" cy="369332"/>
          </a:xfrm>
          <a:prstGeom prst="rect">
            <a:avLst/>
          </a:prstGeom>
          <a:noFill/>
        </p:spPr>
        <p:txBody>
          <a:bodyPr wrap="none" rtlCol="0">
            <a:spAutoFit/>
          </a:bodyPr>
          <a:lstStyle/>
          <a:p>
            <a:pPr algn="ctr"/>
            <a:r>
              <a:rPr lang="zh-CN" altLang="en-US" dirty="0" smtClean="0">
                <a:latin typeface="楷体" pitchFamily="49" charset="-122"/>
                <a:ea typeface="楷体" pitchFamily="49" charset="-122"/>
              </a:rPr>
              <a:t>任务栏软件图标</a:t>
            </a:r>
            <a:endParaRPr lang="en-US" altLang="zh-CN" dirty="0" smtClean="0">
              <a:latin typeface="楷体" pitchFamily="49" charset="-122"/>
              <a:ea typeface="楷体" pitchFamily="49"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280143970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7560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利用“字体”功能组设置文字</a:t>
            </a:r>
            <a:r>
              <a:rPr lang="zh-CN" altLang="en-US" sz="2400" dirty="0" smtClean="0">
                <a:solidFill>
                  <a:srgbClr val="FF0000"/>
                </a:solidFill>
                <a:latin typeface="宋体" pitchFamily="2" charset="-122"/>
                <a:ea typeface="宋体" pitchFamily="2" charset="-122"/>
              </a:rPr>
              <a:t>格式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“字体”功能组位于 “开始”选项卡中最显眼的</a:t>
            </a:r>
            <a:r>
              <a:rPr lang="zh-CN" altLang="en-US" sz="2400" dirty="0" smtClean="0">
                <a:latin typeface="宋体" pitchFamily="2" charset="-122"/>
                <a:ea typeface="宋体" pitchFamily="2" charset="-122"/>
              </a:rPr>
              <a:t>位置</a:t>
            </a:r>
            <a:r>
              <a:rPr lang="zh-CN" altLang="en-US" sz="2400" dirty="0">
                <a:latin typeface="宋体" pitchFamily="2" charset="-122"/>
                <a:ea typeface="宋体" pitchFamily="2" charset="-122"/>
              </a:rPr>
              <a:t>，可见其重要性。最常用的字符格式选项在 </a:t>
            </a:r>
            <a:r>
              <a:rPr lang="zh-CN" altLang="en-US" sz="2400" dirty="0" smtClean="0">
                <a:latin typeface="宋体" pitchFamily="2" charset="-122"/>
                <a:ea typeface="宋体" pitchFamily="2" charset="-122"/>
              </a:rPr>
              <a:t>“字体 ”功能组</a:t>
            </a:r>
            <a:r>
              <a:rPr lang="zh-CN" altLang="en-US" sz="2400" dirty="0">
                <a:latin typeface="宋体" pitchFamily="2" charset="-122"/>
                <a:ea typeface="宋体" pitchFamily="2" charset="-122"/>
              </a:rPr>
              <a:t>中都能看到，用户通过该功能组可以快速地</a:t>
            </a:r>
            <a:r>
              <a:rPr lang="zh-CN" altLang="en-US" sz="2400" dirty="0" smtClean="0">
                <a:latin typeface="宋体" pitchFamily="2" charset="-122"/>
                <a:ea typeface="宋体" pitchFamily="2" charset="-122"/>
              </a:rPr>
              <a:t>对文本</a:t>
            </a:r>
            <a:r>
              <a:rPr lang="zh-CN" altLang="en-US" sz="2400" dirty="0">
                <a:latin typeface="宋体" pitchFamily="2" charset="-122"/>
                <a:ea typeface="宋体" pitchFamily="2" charset="-122"/>
              </a:rPr>
              <a:t>的字体、字号、颜色、字形等进行操作。</a:t>
            </a:r>
            <a:r>
              <a:rPr lang="zh-CN" altLang="en-US" sz="2400" dirty="0" smtClean="0">
                <a:latin typeface="宋体" pitchFamily="2" charset="-122"/>
                <a:ea typeface="宋体" pitchFamily="2" charset="-122"/>
              </a:rPr>
              <a:t>“字体 ”功能组如图所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721761" y="4540997"/>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“字体”功能组</a:t>
            </a:r>
            <a:endParaRPr lang="en-US" altLang="zh-CN" dirty="0" smtClean="0">
              <a:latin typeface="楷体" pitchFamily="49" charset="-122"/>
              <a:ea typeface="楷体" pitchFamily="49" charset="-122"/>
            </a:endParaRPr>
          </a:p>
        </p:txBody>
      </p:sp>
      <p:pic>
        <p:nvPicPr>
          <p:cNvPr id="11266" name="Picture 2" descr="C:\Users\Xixi\Desktop\PPT制作\中文版Office 2010基础与实训\image\Office (3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77754" y="3304895"/>
            <a:ext cx="3888508" cy="1236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9114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7560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）选中 “推荐信”文本，把鼠标指针移动到 </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处，单击其右侧的</a:t>
            </a:r>
            <a:r>
              <a:rPr lang="zh-CN" altLang="en-US" sz="2400" dirty="0" smtClean="0">
                <a:latin typeface="宋体" pitchFamily="2" charset="-122"/>
                <a:ea typeface="宋体" pitchFamily="2" charset="-122"/>
              </a:rPr>
              <a:t>下拉</a:t>
            </a:r>
            <a:r>
              <a:rPr lang="zh-CN" altLang="en-US" sz="2400" dirty="0">
                <a:latin typeface="宋体" pitchFamily="2" charset="-122"/>
                <a:ea typeface="宋体" pitchFamily="2" charset="-122"/>
              </a:rPr>
              <a:t>箭头，在弹出的下拉列表中选择字体为 “黑体 ”，单击鼠标左键，确定选择。下拉</a:t>
            </a:r>
            <a:r>
              <a:rPr lang="zh-CN" altLang="en-US" sz="2400" dirty="0" smtClean="0">
                <a:latin typeface="宋体" pitchFamily="2" charset="-122"/>
                <a:ea typeface="宋体" pitchFamily="2" charset="-122"/>
              </a:rPr>
              <a:t>列表自动</a:t>
            </a:r>
            <a:r>
              <a:rPr lang="zh-CN" altLang="en-US" sz="2400" dirty="0">
                <a:latin typeface="宋体" pitchFamily="2" charset="-122"/>
                <a:ea typeface="宋体" pitchFamily="2" charset="-122"/>
              </a:rPr>
              <a:t>收回，选中的文本就变成了黑体字，效果如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9068009" y="4430946"/>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更改字体</a:t>
            </a:r>
            <a:endParaRPr lang="en-US" altLang="zh-CN" dirty="0" smtClean="0">
              <a:latin typeface="楷体" pitchFamily="49" charset="-122"/>
              <a:ea typeface="楷体" pitchFamily="49" charset="-122"/>
            </a:endParaRPr>
          </a:p>
        </p:txBody>
      </p:sp>
      <p:pic>
        <p:nvPicPr>
          <p:cNvPr id="12290" name="Picture 2" descr="C:\Users\Xixi\Desktop\PPT制作\中文版Office 2010基础与实训\中文版Office 2010基础与实训 (高清).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910" y="3195966"/>
            <a:ext cx="1381125" cy="307496"/>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Xixi\Desktop\PPT制作\中文版Office 2010基础与实训\image\Office (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652" y="3195966"/>
            <a:ext cx="4918709" cy="1202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04555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1083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）改变文字的大小。打开“字号”下拉列表，选择“二号”选项，可以看到屏幕</a:t>
            </a:r>
            <a:r>
              <a:rPr lang="zh-CN" altLang="en-US" sz="2400" dirty="0" smtClean="0">
                <a:latin typeface="宋体" pitchFamily="2" charset="-122"/>
                <a:ea typeface="宋体" pitchFamily="2" charset="-122"/>
              </a:rPr>
              <a:t>上的</a:t>
            </a:r>
            <a:r>
              <a:rPr lang="zh-CN" altLang="en-US" sz="2400" dirty="0">
                <a:latin typeface="宋体" pitchFamily="2" charset="-122"/>
                <a:ea typeface="宋体" pitchFamily="2" charset="-122"/>
              </a:rPr>
              <a:t>字号已经变大，单击鼠标左键，确定对字号的更改，如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729811" y="4279899"/>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更改字号</a:t>
            </a:r>
            <a:endParaRPr lang="en-US" altLang="zh-CN" dirty="0" smtClean="0">
              <a:latin typeface="楷体" pitchFamily="49" charset="-122"/>
              <a:ea typeface="楷体" pitchFamily="49" charset="-122"/>
            </a:endParaRPr>
          </a:p>
        </p:txBody>
      </p:sp>
      <p:pic>
        <p:nvPicPr>
          <p:cNvPr id="13314" name="Picture 2" descr="C:\Users\Xixi\Desktop\PPT制作\中文版Office 2010基础与实训\image\Office (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18506" y="2805112"/>
            <a:ext cx="5330607" cy="1474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4036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1083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）选中“</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职业技术学校”文本，单击“加粗”按钮，可以看到选中的文本</a:t>
            </a:r>
            <a:r>
              <a:rPr lang="zh-CN" altLang="en-US" sz="2400" dirty="0" smtClean="0">
                <a:latin typeface="宋体" pitchFamily="2" charset="-122"/>
                <a:ea typeface="宋体" pitchFamily="2" charset="-122"/>
              </a:rPr>
              <a:t>被加</a:t>
            </a:r>
            <a:r>
              <a:rPr lang="zh-CN" altLang="en-US" sz="2400" dirty="0">
                <a:latin typeface="宋体" pitchFamily="2" charset="-122"/>
                <a:ea typeface="宋体" pitchFamily="2" charset="-122"/>
              </a:rPr>
              <a:t>粗了，如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729811" y="4279899"/>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加粗字体</a:t>
            </a:r>
            <a:endParaRPr lang="en-US" altLang="zh-CN" dirty="0" smtClean="0">
              <a:latin typeface="楷体" pitchFamily="49" charset="-122"/>
              <a:ea typeface="楷体" pitchFamily="49" charset="-122"/>
            </a:endParaRPr>
          </a:p>
        </p:txBody>
      </p:sp>
      <p:pic>
        <p:nvPicPr>
          <p:cNvPr id="14338" name="Picture 2" descr="C:\Users\Xixi\Desktop\PPT制作\中文版Office 2010基础与实训\image\Office (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36629" y="2727925"/>
            <a:ext cx="5294359" cy="147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9112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108353" cy="1754326"/>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）选中“计算机专业”文本，单击“下划线”按钮，该文本就被添加上了下划线</a:t>
            </a:r>
            <a:r>
              <a:rPr lang="zh-CN" altLang="en-US" sz="2400" dirty="0" smtClean="0">
                <a:latin typeface="宋体" pitchFamily="2" charset="-122"/>
                <a:ea typeface="宋体" pitchFamily="2" charset="-122"/>
              </a:rPr>
              <a:t>，如图所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614395" y="4279899"/>
            <a:ext cx="1338829"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添加下划线</a:t>
            </a:r>
            <a:endParaRPr lang="en-US" altLang="zh-CN" dirty="0" smtClean="0">
              <a:latin typeface="楷体" pitchFamily="49" charset="-122"/>
              <a:ea typeface="楷体" pitchFamily="49" charset="-122"/>
            </a:endParaRPr>
          </a:p>
        </p:txBody>
      </p:sp>
      <p:pic>
        <p:nvPicPr>
          <p:cNvPr id="15363" name="Picture 3" descr="C:\Users\Xixi\Desktop\PPT制作\中文版Office 2010基础与实训\image\Office (4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6453" y="2747863"/>
            <a:ext cx="5154712" cy="1424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1149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1083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使用“字体”对话框设置字符格式</a:t>
            </a:r>
          </a:p>
          <a:p>
            <a:pPr indent="627063">
              <a:lnSpc>
                <a:spcPct val="150000"/>
              </a:lnSpc>
            </a:pPr>
            <a:r>
              <a:rPr lang="zh-CN" altLang="en-US" sz="2400" dirty="0">
                <a:latin typeface="宋体" pitchFamily="2" charset="-122"/>
                <a:ea typeface="宋体" pitchFamily="2" charset="-122"/>
              </a:rPr>
              <a:t>在“字体”功能组中只列出了常用的字体格式工具选项，还有一些格式选项要</a:t>
            </a:r>
            <a:r>
              <a:rPr lang="zh-CN" altLang="en-US" sz="2400" dirty="0" smtClean="0">
                <a:latin typeface="宋体" pitchFamily="2" charset="-122"/>
                <a:ea typeface="宋体" pitchFamily="2" charset="-122"/>
              </a:rPr>
              <a:t>通过“字体”</a:t>
            </a:r>
            <a:r>
              <a:rPr lang="zh-CN" altLang="en-US" sz="2400" dirty="0">
                <a:latin typeface="宋体" pitchFamily="2" charset="-122"/>
                <a:ea typeface="宋体" pitchFamily="2" charset="-122"/>
              </a:rPr>
              <a:t>对话框来设置。利用该对话框可以设置更多的字符格式，如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383563" y="5514404"/>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“字体”对话框</a:t>
            </a:r>
            <a:endParaRPr lang="en-US" altLang="zh-CN" dirty="0" smtClean="0">
              <a:latin typeface="楷体" pitchFamily="49" charset="-122"/>
              <a:ea typeface="楷体" pitchFamily="49" charset="-122"/>
            </a:endParaRPr>
          </a:p>
        </p:txBody>
      </p:sp>
      <p:pic>
        <p:nvPicPr>
          <p:cNvPr id="16387" name="Picture 3" descr="C:\Users\Xixi\Desktop\PPT制作\中文版Office 2010基础与实训\image\Office (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9712" y="1937787"/>
            <a:ext cx="3328194" cy="3494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5453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540653" cy="2308324"/>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设置字符</a:t>
            </a:r>
            <a:r>
              <a:rPr lang="zh-CN" altLang="en-US" sz="2400" dirty="0" smtClean="0">
                <a:solidFill>
                  <a:srgbClr val="FF0000"/>
                </a:solidFill>
                <a:latin typeface="宋体" pitchFamily="2" charset="-122"/>
                <a:ea typeface="宋体" pitchFamily="2" charset="-122"/>
              </a:rPr>
              <a:t>间距</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在通常情况下，文本是以标准间距显示的，这样的字符间距适用于绝大多数文本，</a:t>
            </a:r>
            <a:r>
              <a:rPr lang="zh-CN" altLang="en-US" sz="2400" dirty="0" smtClean="0">
                <a:latin typeface="宋体" pitchFamily="2" charset="-122"/>
                <a:ea typeface="宋体" pitchFamily="2" charset="-122"/>
              </a:rPr>
              <a:t>但有时候</a:t>
            </a:r>
            <a:r>
              <a:rPr lang="zh-CN" altLang="en-US" sz="2400" dirty="0">
                <a:latin typeface="宋体" pitchFamily="2" charset="-122"/>
                <a:ea typeface="宋体" pitchFamily="2" charset="-122"/>
              </a:rPr>
              <a:t>为了创建一些特殊的文本效果，需要将文本的字符间距扩大或缩小。</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6666374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1083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下面以“推荐信”文档为例，扩大标题的字符间距。具体操作步骤如下：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）选中“推荐信”文本，单击“字体”组右下角的按钮，打开“字体”对话框，</a:t>
            </a:r>
            <a:r>
              <a:rPr lang="zh-CN" altLang="en-US" sz="2400" dirty="0" smtClean="0">
                <a:latin typeface="宋体" pitchFamily="2" charset="-122"/>
                <a:ea typeface="宋体" pitchFamily="2" charset="-122"/>
              </a:rPr>
              <a:t>选择</a:t>
            </a:r>
            <a:r>
              <a:rPr lang="zh-CN" altLang="en-US" sz="2400" dirty="0">
                <a:latin typeface="宋体" pitchFamily="2" charset="-122"/>
                <a:ea typeface="宋体" pitchFamily="2" charset="-122"/>
              </a:rPr>
              <a:t>“高级”选项卡，如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383563" y="5514404"/>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“高级”选项卡</a:t>
            </a:r>
            <a:endParaRPr lang="en-US" altLang="zh-CN" dirty="0" smtClean="0">
              <a:latin typeface="楷体" pitchFamily="49" charset="-122"/>
              <a:ea typeface="楷体" pitchFamily="49" charset="-122"/>
            </a:endParaRPr>
          </a:p>
        </p:txBody>
      </p:sp>
      <p:pic>
        <p:nvPicPr>
          <p:cNvPr id="17410" name="Picture 2" descr="C:\Users\Xixi\Desktop\PPT制作\中文版Office 2010基础与实训\image\Office (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2664" y="1801886"/>
            <a:ext cx="3422290" cy="35937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13418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1083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）打开“间距”下拉列表，选择“加宽”选项，并把“磅值”改为</a:t>
            </a:r>
            <a:r>
              <a:rPr lang="en-US" altLang="zh-CN" sz="2400" dirty="0">
                <a:latin typeface="宋体" pitchFamily="2" charset="-122"/>
                <a:ea typeface="宋体" pitchFamily="2" charset="-122"/>
              </a:rPr>
              <a:t>10</a:t>
            </a:r>
            <a:r>
              <a:rPr lang="zh-CN" altLang="en-US" sz="2400" dirty="0">
                <a:latin typeface="宋体" pitchFamily="2" charset="-122"/>
                <a:ea typeface="宋体" pitchFamily="2" charset="-122"/>
              </a:rPr>
              <a:t>。单击</a:t>
            </a:r>
            <a:r>
              <a:rPr lang="zh-CN" altLang="en-US" sz="2400" dirty="0" smtClean="0">
                <a:latin typeface="宋体" pitchFamily="2" charset="-122"/>
                <a:ea typeface="宋体" pitchFamily="2" charset="-122"/>
              </a:rPr>
              <a:t>“确定”</a:t>
            </a:r>
            <a:r>
              <a:rPr lang="zh-CN" altLang="en-US" sz="2400" dirty="0">
                <a:latin typeface="宋体" pitchFamily="2" charset="-122"/>
                <a:ea typeface="宋体" pitchFamily="2" charset="-122"/>
              </a:rPr>
              <a:t>按钮后回到文本，可以看见“推荐信”</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个字的间距已经扩大了，如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292194" y="4430777"/>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扩大字符间距</a:t>
            </a:r>
            <a:endParaRPr lang="en-US" altLang="zh-CN" dirty="0" smtClean="0">
              <a:latin typeface="楷体" pitchFamily="49" charset="-122"/>
              <a:ea typeface="楷体" pitchFamily="49" charset="-122"/>
            </a:endParaRPr>
          </a:p>
        </p:txBody>
      </p:sp>
      <p:pic>
        <p:nvPicPr>
          <p:cNvPr id="18434" name="Picture 2" descr="C:\Users\Xixi\Desktop\PPT制作\中文版Office 2010基础与实训\image\Office (4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18288" y="3035301"/>
            <a:ext cx="4917474" cy="1360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28796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59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62894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对宋词</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念奴娇</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赤壁怀古</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及注释进行文字格式编排。</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）选中“念奴娇</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赤壁怀古”，单击“开始”选项卡“段落”组中的“居中”按钮</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）选中“注释”及其后的所有文本，在“字体”下拉列表中选择“楷体</a:t>
            </a:r>
            <a:r>
              <a:rPr lang="en-US" altLang="zh-CN" sz="2400" dirty="0">
                <a:latin typeface="宋体" pitchFamily="2" charset="-122"/>
                <a:ea typeface="宋体" pitchFamily="2" charset="-122"/>
              </a:rPr>
              <a:t>_GB2312”</a:t>
            </a:r>
            <a:r>
              <a:rPr lang="zh-CN" altLang="en-US" sz="2400" dirty="0" smtClean="0">
                <a:latin typeface="宋体" pitchFamily="2" charset="-122"/>
                <a:ea typeface="宋体" pitchFamily="2" charset="-122"/>
              </a:rPr>
              <a:t>，字号</a:t>
            </a:r>
            <a:r>
              <a:rPr lang="zh-CN" altLang="en-US" sz="2400" dirty="0">
                <a:latin typeface="宋体" pitchFamily="2" charset="-122"/>
                <a:ea typeface="宋体" pitchFamily="2" charset="-122"/>
              </a:rPr>
              <a:t>选择“小五”，效果如图</a:t>
            </a:r>
            <a:r>
              <a:rPr lang="en-US" altLang="zh-CN" sz="2400" dirty="0">
                <a:latin typeface="宋体" pitchFamily="2" charset="-122"/>
                <a:ea typeface="宋体" pitchFamily="2" charset="-122"/>
              </a:rPr>
              <a:t>2—24</a:t>
            </a:r>
            <a:r>
              <a:rPr lang="zh-CN" altLang="en-US" sz="2400" dirty="0">
                <a:latin typeface="宋体" pitchFamily="2" charset="-122"/>
                <a:ea typeface="宋体" pitchFamily="2" charset="-122"/>
              </a:rPr>
              <a:t>所示。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巩固练习</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759861" y="5525582"/>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任务 </a:t>
            </a:r>
            <a:r>
              <a:rPr lang="en-US" altLang="zh-CN" dirty="0">
                <a:latin typeface="楷体" pitchFamily="49" charset="-122"/>
                <a:ea typeface="楷体" pitchFamily="49" charset="-122"/>
              </a:rPr>
              <a:t>2.3</a:t>
            </a:r>
            <a:r>
              <a:rPr lang="zh-CN" altLang="en-US" dirty="0">
                <a:latin typeface="楷体" pitchFamily="49" charset="-122"/>
                <a:ea typeface="楷体" pitchFamily="49" charset="-122"/>
              </a:rPr>
              <a:t>巩固练习</a:t>
            </a:r>
            <a:endParaRPr lang="en-US" altLang="zh-CN" dirty="0" smtClean="0">
              <a:latin typeface="楷体" pitchFamily="49" charset="-122"/>
              <a:ea typeface="楷体" pitchFamily="49" charset="-122"/>
            </a:endParaRPr>
          </a:p>
        </p:txBody>
      </p:sp>
      <p:pic>
        <p:nvPicPr>
          <p:cNvPr id="19458" name="Picture 2" descr="C:\Users\Xixi\Desktop\PPT制作\中文版Office 2010基础与实训\image\Office (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4474" y="2744402"/>
            <a:ext cx="4102100" cy="2781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0665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8" name="TextBox 7"/>
          <p:cNvSpPr txBox="1"/>
          <p:nvPr/>
        </p:nvSpPr>
        <p:spPr>
          <a:xfrm>
            <a:off x="7869661" y="5840412"/>
            <a:ext cx="1685077" cy="369332"/>
          </a:xfrm>
          <a:prstGeom prst="rect">
            <a:avLst/>
          </a:prstGeom>
          <a:noFill/>
        </p:spPr>
        <p:txBody>
          <a:bodyPr wrap="none" rtlCol="0">
            <a:spAutoFit/>
          </a:bodyPr>
          <a:lstStyle/>
          <a:p>
            <a:pPr algn="ctr"/>
            <a:r>
              <a:rPr lang="en-US" altLang="zh-CN" dirty="0">
                <a:latin typeface="楷体" pitchFamily="49" charset="-122"/>
                <a:ea typeface="楷体" pitchFamily="49" charset="-122"/>
              </a:rPr>
              <a:t>Word 2010</a:t>
            </a:r>
            <a:r>
              <a:rPr lang="zh-CN" altLang="en-US" dirty="0">
                <a:latin typeface="楷体" pitchFamily="49" charset="-122"/>
                <a:ea typeface="楷体" pitchFamily="49" charset="-122"/>
              </a:rPr>
              <a:t>界面</a:t>
            </a:r>
            <a:endParaRPr lang="en-US" altLang="zh-CN" dirty="0" smtClean="0">
              <a:latin typeface="楷体" pitchFamily="49" charset="-122"/>
              <a:ea typeface="楷体" pitchFamily="49" charset="-122"/>
            </a:endParaRPr>
          </a:p>
        </p:txBody>
      </p:sp>
      <p:sp>
        <p:nvSpPr>
          <p:cNvPr id="11" name="TextBox 10"/>
          <p:cNvSpPr txBox="1"/>
          <p:nvPr/>
        </p:nvSpPr>
        <p:spPr>
          <a:xfrm>
            <a:off x="1190847" y="1903486"/>
            <a:ext cx="4689253"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1.Word 2010</a:t>
            </a:r>
            <a:r>
              <a:rPr lang="zh-CN" altLang="en-US" sz="2400" dirty="0">
                <a:solidFill>
                  <a:srgbClr val="FF0000"/>
                </a:solidFill>
                <a:latin typeface="宋体" pitchFamily="2" charset="-122"/>
                <a:ea typeface="宋体" pitchFamily="2" charset="-122"/>
              </a:rPr>
              <a:t>的启动</a:t>
            </a:r>
            <a:r>
              <a:rPr lang="zh-CN" altLang="en-US" sz="2400" dirty="0" smtClean="0">
                <a:solidFill>
                  <a:srgbClr val="FF0000"/>
                </a:solidFill>
                <a:latin typeface="宋体" pitchFamily="2" charset="-122"/>
                <a:ea typeface="宋体" pitchFamily="2" charset="-122"/>
              </a:rPr>
              <a:t>方法</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的常规启动方法。选择</a:t>
            </a:r>
            <a:r>
              <a:rPr lang="zh-CN" altLang="en-US" sz="2400" dirty="0" smtClean="0">
                <a:latin typeface="宋体" pitchFamily="2" charset="-122"/>
                <a:ea typeface="宋体" pitchFamily="2" charset="-122"/>
              </a:rPr>
              <a:t>“开始” </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所有程序” </a:t>
            </a:r>
            <a:r>
              <a:rPr lang="en-US" altLang="zh-CN" sz="2400" dirty="0">
                <a:latin typeface="宋体" pitchFamily="2" charset="-122"/>
                <a:ea typeface="宋体" pitchFamily="2" charset="-122"/>
              </a:rPr>
              <a:t>|“Microsoft Office”|“</a:t>
            </a:r>
            <a:r>
              <a:rPr lang="en-US" altLang="zh-CN" sz="2400" dirty="0" err="1">
                <a:latin typeface="宋体" pitchFamily="2" charset="-122"/>
                <a:ea typeface="宋体" pitchFamily="2" charset="-122"/>
              </a:rPr>
              <a:t>MicrosoftWord</a:t>
            </a:r>
            <a:r>
              <a:rPr lang="en-US" altLang="zh-CN" sz="2400" dirty="0">
                <a:latin typeface="宋体" pitchFamily="2" charset="-122"/>
                <a:ea typeface="宋体" pitchFamily="2" charset="-122"/>
              </a:rPr>
              <a:t> 2010”</a:t>
            </a:r>
            <a:r>
              <a:rPr lang="zh-CN" altLang="en-US" sz="2400" dirty="0">
                <a:latin typeface="宋体" pitchFamily="2" charset="-122"/>
                <a:ea typeface="宋体" pitchFamily="2" charset="-122"/>
              </a:rPr>
              <a:t>选项，如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示，启动 </a:t>
            </a:r>
            <a:r>
              <a:rPr lang="en-US" altLang="zh-CN" sz="2400" dirty="0">
                <a:latin typeface="宋体" pitchFamily="2" charset="-122"/>
                <a:ea typeface="宋体" pitchFamily="2" charset="-122"/>
              </a:rPr>
              <a:t>Word </a:t>
            </a:r>
            <a:r>
              <a:rPr lang="en-US" altLang="zh-CN" sz="2400" dirty="0" smtClean="0">
                <a:latin typeface="宋体" pitchFamily="2" charset="-122"/>
                <a:ea typeface="宋体" pitchFamily="2" charset="-122"/>
              </a:rPr>
              <a:t>2010</a:t>
            </a:r>
            <a:r>
              <a:rPr lang="zh-CN" altLang="en-US" sz="2400" dirty="0">
                <a:latin typeface="宋体" pitchFamily="2" charset="-122"/>
                <a:ea typeface="宋体" pitchFamily="2" charset="-122"/>
              </a:rPr>
              <a:t>，启动后的界面如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pic>
        <p:nvPicPr>
          <p:cNvPr id="2050" name="Picture 2" descr="C:\Users\Xixi\Desktop\PPT制作\中文版Office 2010基础与实训\image\Office (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6536" y="743172"/>
            <a:ext cx="1711325" cy="185896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Xixi\Desktop\PPT制作\中文版Office 2010基础与实训\image\Office (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775" y="3408362"/>
            <a:ext cx="3752850" cy="24320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888623" y="2589534"/>
            <a:ext cx="3647153"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通过“开始”菜单启动 </a:t>
            </a:r>
            <a:r>
              <a:rPr lang="en-US" altLang="zh-CN" dirty="0">
                <a:latin typeface="楷体" pitchFamily="49" charset="-122"/>
                <a:ea typeface="楷体" pitchFamily="49" charset="-122"/>
              </a:rPr>
              <a:t>Word 2010</a:t>
            </a:r>
            <a:endParaRPr lang="en-US" altLang="zh-CN" dirty="0" smtClean="0">
              <a:latin typeface="楷体" pitchFamily="49" charset="-122"/>
              <a:ea typeface="楷体" pitchFamily="49" charset="-122"/>
            </a:endParaRPr>
          </a:p>
        </p:txBody>
      </p:sp>
      <p:sp>
        <p:nvSpPr>
          <p:cNvPr id="13" name="TextBox 12"/>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7282965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掌握简单查找和替换的方法。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了解高级查找和替换的方法。</a:t>
            </a:r>
          </a:p>
        </p:txBody>
      </p:sp>
      <p:sp>
        <p:nvSpPr>
          <p:cNvPr id="9" name="TextBox 8"/>
          <p:cNvSpPr txBox="1"/>
          <p:nvPr/>
        </p:nvSpPr>
        <p:spPr>
          <a:xfrm>
            <a:off x="1092554" y="1410442"/>
            <a:ext cx="4314001"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smtClean="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2.4 </a:t>
            </a:r>
            <a:r>
              <a:rPr lang="zh-CN" altLang="en-US" sz="2800" dirty="0">
                <a:solidFill>
                  <a:schemeClr val="bg1"/>
                </a:solidFill>
                <a:latin typeface="宋体" pitchFamily="2" charset="-122"/>
                <a:ea typeface="宋体" pitchFamily="2" charset="-122"/>
              </a:rPr>
              <a:t>查找与替换文本</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957743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6676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在篇幅较大的文档中人工查找某些词语或句子，无疑是非常大的工作量，既费时</a:t>
            </a:r>
            <a:r>
              <a:rPr lang="zh-CN" altLang="en-US" sz="2400" dirty="0" smtClean="0">
                <a:latin typeface="宋体" pitchFamily="2" charset="-122"/>
                <a:ea typeface="宋体" pitchFamily="2" charset="-122"/>
              </a:rPr>
              <a:t>费力</a:t>
            </a:r>
            <a:r>
              <a:rPr lang="zh-CN" altLang="en-US" sz="2400" dirty="0">
                <a:latin typeface="宋体" pitchFamily="2" charset="-122"/>
                <a:ea typeface="宋体" pitchFamily="2" charset="-122"/>
              </a:rPr>
              <a:t>，又容易出错。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在 “开始”选项卡的 “编辑”组中提供了查找与替换的</a:t>
            </a:r>
            <a:r>
              <a:rPr lang="zh-CN" altLang="en-US" sz="2400" dirty="0" smtClean="0">
                <a:latin typeface="宋体" pitchFamily="2" charset="-122"/>
                <a:ea typeface="宋体" pitchFamily="2" charset="-122"/>
              </a:rPr>
              <a:t>相关按钮</a:t>
            </a:r>
            <a:r>
              <a:rPr lang="zh-CN" altLang="en-US" sz="2400" dirty="0">
                <a:latin typeface="宋体" pitchFamily="2" charset="-122"/>
                <a:ea typeface="宋体" pitchFamily="2" charset="-122"/>
              </a:rPr>
              <a:t>，使用户可以轻松、快捷地完成文本的查找与替换。</a:t>
            </a:r>
          </a:p>
          <a:p>
            <a:pPr indent="627063">
              <a:lnSpc>
                <a:spcPct val="150000"/>
              </a:lnSpc>
            </a:pPr>
            <a:r>
              <a:rPr lang="zh-CN" altLang="en-US" sz="2400" dirty="0">
                <a:latin typeface="宋体" pitchFamily="2" charset="-122"/>
                <a:ea typeface="宋体" pitchFamily="2" charset="-122"/>
              </a:rPr>
              <a:t>本任务以文章</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背影</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为例，查找文本“南京”，并将“南京”替换为“金陵”。</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596607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667653" cy="166776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查找，顾名思义就是在文档中搜索相关的内容。使用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提供的 “查找”</a:t>
            </a:r>
            <a:r>
              <a:rPr lang="zh-CN" altLang="en-US" sz="2400" dirty="0" smtClean="0">
                <a:latin typeface="宋体" pitchFamily="2" charset="-122"/>
                <a:ea typeface="宋体" pitchFamily="2" charset="-122"/>
              </a:rPr>
              <a:t>功能</a:t>
            </a:r>
            <a:r>
              <a:rPr lang="zh-CN" altLang="en-US" sz="2400" dirty="0">
                <a:latin typeface="宋体" pitchFamily="2" charset="-122"/>
                <a:ea typeface="宋体" pitchFamily="2" charset="-122"/>
              </a:rPr>
              <a:t>，用户可以在文档中查找指定的文本内容，也可以利用 “替换”功能将所查找到的</a:t>
            </a:r>
            <a:r>
              <a:rPr lang="zh-CN" altLang="en-US" sz="2400" dirty="0" smtClean="0">
                <a:latin typeface="宋体" pitchFamily="2" charset="-122"/>
                <a:ea typeface="宋体" pitchFamily="2" charset="-122"/>
              </a:rPr>
              <a:t>文本更改</a:t>
            </a:r>
            <a:r>
              <a:rPr lang="zh-CN" altLang="en-US" sz="2400" dirty="0">
                <a:latin typeface="宋体" pitchFamily="2" charset="-122"/>
                <a:ea typeface="宋体" pitchFamily="2" charset="-122"/>
              </a:rPr>
              <a:t>为指定的其他文本</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13708571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654953"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常规查找和</a:t>
            </a:r>
            <a:r>
              <a:rPr lang="zh-CN" altLang="en-US" sz="2400" dirty="0" smtClean="0">
                <a:solidFill>
                  <a:srgbClr val="FF0000"/>
                </a:solidFill>
                <a:latin typeface="宋体" pitchFamily="2" charset="-122"/>
                <a:ea typeface="宋体" pitchFamily="2" charset="-122"/>
              </a:rPr>
              <a:t>替换</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下面以朱自清的散文</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背影</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为例来学习如何查找和替换。具体操作步骤如下：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）将插入点设置在文档的起始位置，选择 “开始”选项卡中的 “编辑”组，</a:t>
            </a:r>
            <a:r>
              <a:rPr lang="zh-CN" altLang="en-US" sz="2400" dirty="0" smtClean="0">
                <a:latin typeface="宋体" pitchFamily="2" charset="-122"/>
                <a:ea typeface="宋体" pitchFamily="2" charset="-122"/>
              </a:rPr>
              <a:t>单击“查找”</a:t>
            </a:r>
            <a:r>
              <a:rPr lang="zh-CN" altLang="en-US" sz="2400" dirty="0">
                <a:latin typeface="宋体" pitchFamily="2" charset="-122"/>
                <a:ea typeface="宋体" pitchFamily="2" charset="-122"/>
              </a:rPr>
              <a:t>按钮，在编辑区域的左侧弹出一个 “导航”窗格，也可以直接按 </a:t>
            </a:r>
            <a:r>
              <a:rPr lang="en-US" altLang="zh-CN" sz="2400" dirty="0" err="1">
                <a:latin typeface="宋体" pitchFamily="2" charset="-122"/>
                <a:ea typeface="宋体" pitchFamily="2" charset="-122"/>
              </a:rPr>
              <a:t>Ctrl+F</a:t>
            </a:r>
            <a:r>
              <a:rPr lang="zh-CN" altLang="en-US" sz="2400" dirty="0">
                <a:latin typeface="宋体" pitchFamily="2" charset="-122"/>
                <a:ea typeface="宋体" pitchFamily="2" charset="-122"/>
              </a:rPr>
              <a:t>快捷键</a:t>
            </a:r>
            <a:r>
              <a:rPr lang="zh-CN" altLang="en-US" sz="2400" dirty="0" smtClean="0">
                <a:latin typeface="宋体" pitchFamily="2" charset="-122"/>
                <a:ea typeface="宋体" pitchFamily="2" charset="-122"/>
              </a:rPr>
              <a:t>调出</a:t>
            </a:r>
            <a:r>
              <a:rPr lang="zh-CN" altLang="en-US" sz="2400" dirty="0">
                <a:latin typeface="宋体" pitchFamily="2" charset="-122"/>
                <a:ea typeface="宋体" pitchFamily="2" charset="-122"/>
              </a:rPr>
              <a:t>“导航”窗格</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51095753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5108353" cy="277576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）在“导航”窗格中输入要查找的内容，如“南京”二字，单击搜索“按钮”，</a:t>
            </a:r>
            <a:r>
              <a:rPr lang="zh-CN" altLang="en-US" sz="2400" dirty="0" smtClean="0">
                <a:latin typeface="宋体" pitchFamily="2" charset="-122"/>
                <a:ea typeface="宋体" pitchFamily="2" charset="-122"/>
              </a:rPr>
              <a:t>即可</a:t>
            </a:r>
            <a:r>
              <a:rPr lang="zh-CN" altLang="en-US" sz="2400" dirty="0">
                <a:latin typeface="宋体" pitchFamily="2" charset="-122"/>
                <a:ea typeface="宋体" pitchFamily="2" charset="-122"/>
              </a:rPr>
              <a:t>在右侧的编辑区域看到文档中所有的“南京”字样被以不同颜色显示出来，如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212602" y="5227087"/>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查找“南京”二字</a:t>
            </a:r>
            <a:endParaRPr lang="en-US" altLang="zh-CN" dirty="0" smtClean="0">
              <a:latin typeface="楷体" pitchFamily="49" charset="-122"/>
              <a:ea typeface="楷体" pitchFamily="49" charset="-122"/>
            </a:endParaRPr>
          </a:p>
        </p:txBody>
      </p:sp>
      <p:pic>
        <p:nvPicPr>
          <p:cNvPr id="21506" name="Picture 2" descr="C:\Users\Xixi\Desktop\PPT制作\中文版Office 2010基础与实训\image\Office (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96113" y="2381621"/>
            <a:ext cx="4464305" cy="2845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639085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6370416"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如果希望在查找时精确到某一个具体位置的信息，如查找文档中第三个“南京”二</a:t>
            </a:r>
            <a:r>
              <a:rPr lang="zh-CN" altLang="en-US" sz="2400" dirty="0" smtClean="0">
                <a:latin typeface="宋体" pitchFamily="2" charset="-122"/>
                <a:ea typeface="宋体" pitchFamily="2" charset="-122"/>
              </a:rPr>
              <a:t>字出现</a:t>
            </a:r>
            <a:r>
              <a:rPr lang="zh-CN" altLang="en-US" sz="2400" dirty="0">
                <a:latin typeface="宋体" pitchFamily="2" charset="-122"/>
                <a:ea typeface="宋体" pitchFamily="2" charset="-122"/>
              </a:rPr>
              <a:t>的位置，则需要借助高级查找。具体操作步骤如下：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）单击“开始”选项卡“编辑”组中“查找”右侧的下拉箭头，在弹出的下拉</a:t>
            </a:r>
            <a:r>
              <a:rPr lang="zh-CN" altLang="en-US" sz="2400" dirty="0" smtClean="0">
                <a:latin typeface="宋体" pitchFamily="2" charset="-122"/>
                <a:ea typeface="宋体" pitchFamily="2" charset="-122"/>
              </a:rPr>
              <a:t>菜单中</a:t>
            </a:r>
            <a:r>
              <a:rPr lang="zh-CN" altLang="en-US" sz="2400" dirty="0">
                <a:latin typeface="宋体" pitchFamily="2" charset="-122"/>
                <a:ea typeface="宋体" pitchFamily="2" charset="-122"/>
              </a:rPr>
              <a:t>选择“高级查找”选项，弹出“查找和替换”对话框，如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405505" y="4600198"/>
            <a:ext cx="249299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“查找和替换”对话框</a:t>
            </a:r>
            <a:endParaRPr lang="en-US" altLang="zh-CN" dirty="0" smtClean="0">
              <a:latin typeface="楷体" pitchFamily="49" charset="-122"/>
              <a:ea typeface="楷体" pitchFamily="49" charset="-122"/>
            </a:endParaRPr>
          </a:p>
        </p:txBody>
      </p:sp>
      <p:pic>
        <p:nvPicPr>
          <p:cNvPr id="20483" name="Picture 3" descr="C:\Users\Xixi\Desktop\PPT制作\中文版Office 2010基础与实训\image\Office (4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7163" y="3157537"/>
            <a:ext cx="3749675" cy="1431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54273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6549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）在“查找内容”文本框内输入要查找的内容，如“南京”二字。</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）单击 “查找下一处”按钮，即可看到文档中第一个查找目标“南京”二字的</a:t>
            </a:r>
            <a:r>
              <a:rPr lang="zh-CN" altLang="en-US" sz="2400" dirty="0" smtClean="0">
                <a:latin typeface="宋体" pitchFamily="2" charset="-122"/>
                <a:ea typeface="宋体" pitchFamily="2" charset="-122"/>
              </a:rPr>
              <a:t>背景</a:t>
            </a:r>
            <a:r>
              <a:rPr lang="zh-CN" altLang="en-US" sz="2400" dirty="0">
                <a:latin typeface="宋体" pitchFamily="2" charset="-122"/>
                <a:ea typeface="宋体" pitchFamily="2" charset="-122"/>
              </a:rPr>
              <a:t>变成了蓝色。继续单击两次 “查找下一处”按钮，即可找到第三个 “南京”二字的</a:t>
            </a:r>
            <a:r>
              <a:rPr lang="zh-CN" altLang="en-US" sz="2400" dirty="0" smtClean="0">
                <a:latin typeface="宋体" pitchFamily="2" charset="-122"/>
                <a:ea typeface="宋体" pitchFamily="2" charset="-122"/>
              </a:rPr>
              <a:t>位置</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7966977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60608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在文档中查找到指定的内容后，用户还可以对其进行替换操作。例如，可以将</a:t>
            </a:r>
            <a:r>
              <a:rPr lang="en-US" altLang="zh-CN" sz="2400" dirty="0">
                <a:latin typeface="宋体" pitchFamily="2" charset="-122"/>
                <a:ea typeface="宋体" pitchFamily="2" charset="-122"/>
              </a:rPr>
              <a:t>《</a:t>
            </a:r>
            <a:r>
              <a:rPr lang="zh-CN" altLang="en-US" sz="2400" dirty="0" smtClean="0">
                <a:latin typeface="宋体" pitchFamily="2" charset="-122"/>
                <a:ea typeface="宋体" pitchFamily="2" charset="-122"/>
              </a:rPr>
              <a:t>背影</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中的“南京”替换为“金陵”。具体操作步骤如下：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）将插入点设置在文档的起始位置，选择 “开始”选项卡中的 “编辑”组，</a:t>
            </a:r>
            <a:r>
              <a:rPr lang="zh-CN" altLang="en-US" sz="2400" dirty="0" smtClean="0">
                <a:latin typeface="宋体" pitchFamily="2" charset="-122"/>
                <a:ea typeface="宋体" pitchFamily="2" charset="-122"/>
              </a:rPr>
              <a:t>单击 </a:t>
            </a:r>
            <a:r>
              <a:rPr lang="en-US" altLang="zh-CN" sz="2400" dirty="0" smtClean="0">
                <a:latin typeface="宋体" pitchFamily="2" charset="-122"/>
                <a:ea typeface="宋体" pitchFamily="2" charset="-122"/>
              </a:rPr>
              <a:t>“</a:t>
            </a:r>
            <a:r>
              <a:rPr lang="zh-CN" altLang="en-US" sz="2400" dirty="0">
                <a:latin typeface="宋体" pitchFamily="2" charset="-122"/>
                <a:ea typeface="宋体" pitchFamily="2" charset="-122"/>
              </a:rPr>
              <a:t>替换”按钮，打开“查找和替换”对话框的“替换”选项卡，如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751753" y="4600198"/>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“替换”选项卡</a:t>
            </a:r>
            <a:endParaRPr lang="en-US" altLang="zh-CN" dirty="0" smtClean="0">
              <a:latin typeface="楷体" pitchFamily="49" charset="-122"/>
              <a:ea typeface="楷体" pitchFamily="49" charset="-122"/>
            </a:endParaRPr>
          </a:p>
        </p:txBody>
      </p:sp>
      <p:pic>
        <p:nvPicPr>
          <p:cNvPr id="22530" name="Picture 2" descr="C:\Users\Xixi\Desktop\PPT制作\中文版Office 2010基础与实训\image\Office (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0440" y="3103185"/>
            <a:ext cx="3843119" cy="1470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37342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60608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）在“查找内容”文本框中输入要查找的内容“南京”。</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）在“替换为”文本框中输入要替换的内容“金陵”，如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）单击“替换”按钮，可以看到，文本从插入点所在的位置往后查找，并</a:t>
            </a:r>
            <a:r>
              <a:rPr lang="zh-CN" altLang="en-US" sz="2400" dirty="0" smtClean="0">
                <a:latin typeface="宋体" pitchFamily="2" charset="-122"/>
                <a:ea typeface="宋体" pitchFamily="2" charset="-122"/>
              </a:rPr>
              <a:t>突出显示第一</a:t>
            </a:r>
            <a:r>
              <a:rPr lang="zh-CN" altLang="en-US" sz="2400" dirty="0">
                <a:latin typeface="宋体" pitchFamily="2" charset="-122"/>
                <a:ea typeface="宋体" pitchFamily="2" charset="-122"/>
              </a:rPr>
              <a:t>个“南京”文字。</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405504" y="4600198"/>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输入查找和替换的内容</a:t>
            </a:r>
            <a:endParaRPr lang="en-US" altLang="zh-CN" dirty="0" smtClean="0">
              <a:latin typeface="楷体" pitchFamily="49" charset="-122"/>
              <a:ea typeface="楷体" pitchFamily="49" charset="-122"/>
            </a:endParaRPr>
          </a:p>
        </p:txBody>
      </p:sp>
      <p:pic>
        <p:nvPicPr>
          <p:cNvPr id="23554" name="Picture 2" descr="C:\Users\Xixi\Desktop\PPT制作\中文版Office 2010基础与实训\image\Office (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2304" y="3101598"/>
            <a:ext cx="3839390" cy="149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742381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69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46765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高级查找和</a:t>
            </a:r>
            <a:r>
              <a:rPr lang="zh-CN" altLang="en-US" sz="2400" dirty="0" smtClean="0">
                <a:latin typeface="宋体" pitchFamily="2" charset="-122"/>
                <a:ea typeface="宋体" pitchFamily="2" charset="-122"/>
              </a:rPr>
              <a:t>替换</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如果希望在查找和替换时控制搜索的范围、区分大小写、使用通配符、设置格式</a:t>
            </a:r>
            <a:r>
              <a:rPr lang="zh-CN" altLang="en-US" sz="2400" dirty="0" smtClean="0">
                <a:latin typeface="宋体" pitchFamily="2" charset="-122"/>
                <a:ea typeface="宋体" pitchFamily="2" charset="-122"/>
              </a:rPr>
              <a:t>或者希望</a:t>
            </a:r>
            <a:r>
              <a:rPr lang="zh-CN" altLang="en-US" sz="2400" dirty="0">
                <a:latin typeface="宋体" pitchFamily="2" charset="-122"/>
                <a:ea typeface="宋体" pitchFamily="2" charset="-122"/>
              </a:rPr>
              <a:t>使用某些特殊字符等，就必须借助高级查找和替换功能了</a:t>
            </a:r>
            <a:r>
              <a:rPr lang="zh-CN" altLang="en-US" sz="2400" dirty="0" smtClean="0">
                <a:latin typeface="宋体" pitchFamily="2" charset="-122"/>
                <a:ea typeface="宋体" pitchFamily="2" charset="-122"/>
              </a:rPr>
              <a:t>。如图所示</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605403" y="5723439"/>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输入查找和替换的内容</a:t>
            </a:r>
            <a:endParaRPr lang="en-US" altLang="zh-CN" dirty="0" smtClean="0">
              <a:latin typeface="楷体" pitchFamily="49" charset="-122"/>
              <a:ea typeface="楷体" pitchFamily="49" charset="-122"/>
            </a:endParaRPr>
          </a:p>
        </p:txBody>
      </p:sp>
      <p:pic>
        <p:nvPicPr>
          <p:cNvPr id="24578" name="Picture 2" descr="C:\Users\Xixi\Desktop\PPT制作\中文版Office 2010基础与实训\image\Office (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3573" y="1835779"/>
            <a:ext cx="5036652" cy="3887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757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190847" y="1915927"/>
            <a:ext cx="4498753" cy="3970318"/>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）建立桌面快捷方式，快速启动。经常使用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的用户可以通过创建桌面</a:t>
            </a:r>
            <a:r>
              <a:rPr lang="zh-CN" altLang="en-US" sz="2400" dirty="0" smtClean="0">
                <a:latin typeface="宋体" pitchFamily="2" charset="-122"/>
                <a:ea typeface="宋体" pitchFamily="2" charset="-122"/>
              </a:rPr>
              <a:t>快捷方式</a:t>
            </a:r>
            <a:r>
              <a:rPr lang="zh-CN" altLang="en-US" sz="2400" dirty="0">
                <a:latin typeface="宋体" pitchFamily="2" charset="-122"/>
                <a:ea typeface="宋体" pitchFamily="2" charset="-122"/>
              </a:rPr>
              <a:t>，快速启动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程序</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）通过 “开始”菜单中的快速启动项启动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程序</a:t>
            </a:r>
            <a:r>
              <a:rPr lang="zh-CN" altLang="en-US" sz="2400" dirty="0" smtClean="0">
                <a:latin typeface="宋体" pitchFamily="2" charset="-122"/>
                <a:ea typeface="宋体" pitchFamily="2" charset="-122"/>
              </a:rPr>
              <a:t>。</a:t>
            </a:r>
            <a:r>
              <a:rPr lang="zh-CN" altLang="en-US" sz="2400" dirty="0">
                <a:latin typeface="宋体" pitchFamily="2" charset="-122"/>
                <a:ea typeface="宋体" pitchFamily="2" charset="-122"/>
              </a:rPr>
              <a:t>如图所</a:t>
            </a:r>
            <a:r>
              <a:rPr lang="zh-CN" altLang="en-US" sz="2400" dirty="0" smtClean="0">
                <a:latin typeface="宋体" pitchFamily="2" charset="-122"/>
                <a:ea typeface="宋体" pitchFamily="2" charset="-122"/>
              </a:rPr>
              <a:t>示。</a:t>
            </a:r>
            <a:endParaRPr lang="zh-CN" altLang="en-US" sz="2400" dirty="0">
              <a:latin typeface="宋体" pitchFamily="2" charset="-122"/>
              <a:ea typeface="宋体" pitchFamily="2" charset="-122"/>
            </a:endParaRPr>
          </a:p>
        </p:txBody>
      </p:sp>
      <p:sp>
        <p:nvSpPr>
          <p:cNvPr id="10" name="TextBox 9"/>
          <p:cNvSpPr txBox="1"/>
          <p:nvPr/>
        </p:nvSpPr>
        <p:spPr>
          <a:xfrm>
            <a:off x="8170579" y="5582102"/>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快速启动项</a:t>
            </a:r>
            <a:endParaRPr lang="en-US" altLang="zh-CN" dirty="0" smtClean="0">
              <a:latin typeface="楷体" pitchFamily="49" charset="-122"/>
              <a:ea typeface="楷体" pitchFamily="49" charset="-122"/>
            </a:endParaRPr>
          </a:p>
        </p:txBody>
      </p:sp>
      <p:pic>
        <p:nvPicPr>
          <p:cNvPr id="3074" name="Picture 2" descr="C:\Users\Xixi\Desktop\PPT制作\中文版Office 2010基础与实训\image\Office (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7688" y="1625341"/>
            <a:ext cx="3884612" cy="395790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226883845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2807828"/>
            <a:ext cx="9792839" cy="1667764"/>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了解自动更正功能。</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掌握“自动更正”选项卡的使用方法。</a:t>
            </a:r>
          </a:p>
          <a:p>
            <a:pPr indent="627063">
              <a:lnSpc>
                <a:spcPct val="150000"/>
              </a:lnSpc>
            </a:pP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掌握添加自动更正词条的基本操作。</a:t>
            </a:r>
          </a:p>
        </p:txBody>
      </p:sp>
      <p:sp>
        <p:nvSpPr>
          <p:cNvPr id="9" name="TextBox 8"/>
          <p:cNvSpPr txBox="1"/>
          <p:nvPr/>
        </p:nvSpPr>
        <p:spPr>
          <a:xfrm>
            <a:off x="1092554" y="1410442"/>
            <a:ext cx="4673074"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2.5 </a:t>
            </a:r>
            <a:r>
              <a:rPr lang="zh-CN" altLang="en-US" sz="2800" dirty="0">
                <a:solidFill>
                  <a:schemeClr val="bg1"/>
                </a:solidFill>
                <a:latin typeface="宋体" pitchFamily="2" charset="-122"/>
                <a:ea typeface="宋体" pitchFamily="2" charset="-122"/>
              </a:rPr>
              <a:t>设置自动更正功能</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198680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667653" cy="3970318"/>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能自动地对一些错误进行更正，如 “</a:t>
            </a:r>
            <a:r>
              <a:rPr lang="en-US" altLang="zh-CN" sz="2400" dirty="0">
                <a:latin typeface="宋体" pitchFamily="2" charset="-122"/>
                <a:ea typeface="宋体" pitchFamily="2" charset="-122"/>
              </a:rPr>
              <a:t>the”</a:t>
            </a:r>
            <a:r>
              <a:rPr lang="zh-CN" altLang="en-US" sz="2400" dirty="0">
                <a:latin typeface="宋体" pitchFamily="2" charset="-122"/>
                <a:ea typeface="宋体" pitchFamily="2" charset="-122"/>
              </a:rPr>
              <a:t>被错误地拼写成 “</a:t>
            </a:r>
            <a:r>
              <a:rPr lang="en-US" altLang="zh-CN" sz="2400" dirty="0" err="1">
                <a:latin typeface="宋体" pitchFamily="2" charset="-122"/>
                <a:ea typeface="宋体" pitchFamily="2" charset="-122"/>
              </a:rPr>
              <a:t>teh</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a:t>
            </a:r>
            <a:r>
              <a:rPr lang="zh-CN" altLang="en-US" sz="2400" dirty="0" smtClean="0">
                <a:latin typeface="宋体" pitchFamily="2" charset="-122"/>
                <a:ea typeface="宋体" pitchFamily="2" charset="-122"/>
              </a:rPr>
              <a:t>或者“作威作福”</a:t>
            </a:r>
            <a:r>
              <a:rPr lang="zh-CN" altLang="en-US" sz="2400" dirty="0">
                <a:latin typeface="宋体" pitchFamily="2" charset="-122"/>
                <a:ea typeface="宋体" pitchFamily="2" charset="-122"/>
              </a:rPr>
              <a:t>被写成了 “做威做福 ”，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都能对其自动更正。用户如果能多了解</a:t>
            </a:r>
            <a:r>
              <a:rPr lang="zh-CN" altLang="en-US" sz="2400" dirty="0" smtClean="0">
                <a:latin typeface="宋体" pitchFamily="2" charset="-122"/>
                <a:ea typeface="宋体" pitchFamily="2" charset="-122"/>
              </a:rPr>
              <a:t>和熟悉</a:t>
            </a:r>
            <a:r>
              <a:rPr lang="zh-CN" altLang="en-US" sz="2400" dirty="0">
                <a:latin typeface="宋体" pitchFamily="2" charset="-122"/>
                <a:ea typeface="宋体" pitchFamily="2" charset="-122"/>
              </a:rPr>
              <a:t>这个神奇的功能，将会得到一些意想不到的惊喜。</a:t>
            </a:r>
          </a:p>
          <a:p>
            <a:pPr indent="627063">
              <a:lnSpc>
                <a:spcPct val="150000"/>
              </a:lnSpc>
            </a:pPr>
            <a:r>
              <a:rPr lang="zh-CN" altLang="en-US" sz="2400" dirty="0">
                <a:latin typeface="宋体" pitchFamily="2" charset="-122"/>
                <a:ea typeface="宋体" pitchFamily="2" charset="-122"/>
              </a:rPr>
              <a:t>首字母大写是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的默认功能，如果句子的首字母在输入的时候并非大写</a:t>
            </a: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Word</a:t>
            </a:r>
            <a:r>
              <a:rPr lang="zh-CN" altLang="en-US" sz="2400" dirty="0">
                <a:latin typeface="宋体" pitchFamily="2" charset="-122"/>
                <a:ea typeface="宋体" pitchFamily="2" charset="-122"/>
              </a:rPr>
              <a:t>将自动把它更正为大写字母。本任务将学习对这项功能进行设置，并添加</a:t>
            </a:r>
            <a:r>
              <a:rPr lang="zh-CN" altLang="en-US" sz="2400" dirty="0" smtClean="0">
                <a:latin typeface="宋体" pitchFamily="2" charset="-122"/>
                <a:ea typeface="宋体" pitchFamily="2" charset="-122"/>
              </a:rPr>
              <a:t>自动更正的</a:t>
            </a:r>
            <a:r>
              <a:rPr lang="zh-CN" altLang="en-US" sz="2400" dirty="0">
                <a:latin typeface="宋体" pitchFamily="2" charset="-122"/>
                <a:ea typeface="宋体" pitchFamily="2" charset="-122"/>
              </a:rPr>
              <a:t>词条。</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8295907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7" y="1937787"/>
            <a:ext cx="9667653" cy="2308324"/>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“自动更正”功能关注常见的输入错误，并会在出错的时候自动更正它们</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用户也可以设置自己的自动更正词条，以节省输入文本的时间，并保证文本的正确率。</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38809807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8" y="1937787"/>
            <a:ext cx="67085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设置自动更正选项</a:t>
            </a:r>
          </a:p>
          <a:p>
            <a:pPr indent="627063">
              <a:lnSpc>
                <a:spcPct val="150000"/>
              </a:lnSpc>
            </a:pPr>
            <a:r>
              <a:rPr lang="zh-CN" altLang="en-US" sz="2400" dirty="0">
                <a:latin typeface="宋体" pitchFamily="2" charset="-122"/>
                <a:ea typeface="宋体" pitchFamily="2" charset="-122"/>
              </a:rPr>
              <a:t>“自动更正”功能并不受所有人的欢迎，想要设置 “自动更正”功能，可以把光标</a:t>
            </a:r>
            <a:r>
              <a:rPr lang="zh-CN" altLang="en-US" sz="2400" dirty="0" smtClean="0">
                <a:latin typeface="宋体" pitchFamily="2" charset="-122"/>
                <a:ea typeface="宋体" pitchFamily="2" charset="-122"/>
              </a:rPr>
              <a:t>移动</a:t>
            </a:r>
            <a:r>
              <a:rPr lang="zh-CN" altLang="en-US" sz="2400" dirty="0">
                <a:latin typeface="宋体" pitchFamily="2" charset="-122"/>
                <a:ea typeface="宋体" pitchFamily="2" charset="-122"/>
              </a:rPr>
              <a:t>到 “</a:t>
            </a:r>
            <a:r>
              <a:rPr lang="en-US" altLang="zh-CN" sz="2400" dirty="0">
                <a:latin typeface="宋体" pitchFamily="2" charset="-122"/>
                <a:ea typeface="宋体" pitchFamily="2" charset="-122"/>
              </a:rPr>
              <a:t>T”</a:t>
            </a:r>
            <a:r>
              <a:rPr lang="zh-CN" altLang="en-US" sz="2400" dirty="0">
                <a:latin typeface="宋体" pitchFamily="2" charset="-122"/>
                <a:ea typeface="宋体" pitchFamily="2" charset="-122"/>
              </a:rPr>
              <a:t>字母上，此时可以在光标的下方发现一</a:t>
            </a:r>
            <a:r>
              <a:rPr lang="zh-CN" altLang="en-US" sz="2400" dirty="0" smtClean="0">
                <a:latin typeface="宋体" pitchFamily="2" charset="-122"/>
                <a:ea typeface="宋体" pitchFamily="2" charset="-122"/>
              </a:rPr>
              <a:t>个小</a:t>
            </a:r>
            <a:r>
              <a:rPr lang="zh-CN" altLang="en-US" sz="2400" dirty="0">
                <a:latin typeface="宋体" pitchFamily="2" charset="-122"/>
                <a:ea typeface="宋体" pitchFamily="2" charset="-122"/>
              </a:rPr>
              <a:t>图标 “ </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，把光标继续下移到这个图标上，它</a:t>
            </a:r>
            <a:r>
              <a:rPr lang="zh-CN" altLang="en-US" sz="2400" dirty="0" smtClean="0">
                <a:latin typeface="宋体" pitchFamily="2" charset="-122"/>
                <a:ea typeface="宋体" pitchFamily="2" charset="-122"/>
              </a:rPr>
              <a:t>会展开</a:t>
            </a:r>
            <a:r>
              <a:rPr lang="zh-CN" altLang="en-US" sz="2400" dirty="0">
                <a:latin typeface="宋体" pitchFamily="2" charset="-122"/>
                <a:ea typeface="宋体" pitchFamily="2" charset="-122"/>
              </a:rPr>
              <a:t>变成 “自动更正”按钮 “ </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，单击右侧的下</a:t>
            </a:r>
            <a:r>
              <a:rPr lang="zh-CN" altLang="en-US" sz="2400" dirty="0" smtClean="0">
                <a:latin typeface="宋体" pitchFamily="2" charset="-122"/>
                <a:ea typeface="宋体" pitchFamily="2" charset="-122"/>
              </a:rPr>
              <a:t>拉箭头</a:t>
            </a:r>
            <a:r>
              <a:rPr lang="zh-CN" altLang="en-US" sz="2400" dirty="0">
                <a:latin typeface="宋体" pitchFamily="2" charset="-122"/>
                <a:ea typeface="宋体" pitchFamily="2" charset="-122"/>
              </a:rPr>
              <a:t>展开下拉列表，如图 </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738487" y="5109647"/>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“自动更正”</a:t>
            </a:r>
            <a:r>
              <a:rPr lang="zh-CN" altLang="en-US" dirty="0" smtClean="0">
                <a:latin typeface="楷体" pitchFamily="49" charset="-122"/>
                <a:ea typeface="楷体" pitchFamily="49" charset="-122"/>
              </a:rPr>
              <a:t>选项</a:t>
            </a:r>
            <a:endParaRPr lang="en-US" altLang="zh-CN" dirty="0" smtClean="0">
              <a:latin typeface="楷体" pitchFamily="49" charset="-122"/>
              <a:ea typeface="楷体" pitchFamily="49" charset="-122"/>
            </a:endParaRPr>
          </a:p>
        </p:txBody>
      </p:sp>
      <p:pic>
        <p:nvPicPr>
          <p:cNvPr id="25606" name="Picture 6" descr="C:\Users\Xixi\Desktop\PPT制作\中文版Office 2010基础与实训\中文版Office 2010基础与实训 (高清).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29425" y="4922859"/>
            <a:ext cx="511175" cy="371454"/>
          </a:xfrm>
          <a:prstGeom prst="rect">
            <a:avLst/>
          </a:prstGeom>
          <a:noFill/>
          <a:extLst>
            <a:ext uri="{909E8E84-426E-40DD-AFC4-6F175D3DCCD1}">
              <a14:hiddenFill xmlns:a14="http://schemas.microsoft.com/office/drawing/2010/main">
                <a:solidFill>
                  <a:srgbClr val="FFFFFF"/>
                </a:solidFill>
              </a14:hiddenFill>
            </a:ext>
          </a:extLst>
        </p:spPr>
      </p:pic>
      <p:pic>
        <p:nvPicPr>
          <p:cNvPr id="25607" name="Picture 7" descr="C:\Users\Xixi\Desktop\PPT制作\中文版Office 2010基础与实训\中文版Office 2010基础与实训 (高清).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8282" y="4412454"/>
            <a:ext cx="376239" cy="138113"/>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descr="C:\Users\Xixi\Desktop\PPT制作\中文版Office 2010基础与实训\image\Office (5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09770" y="3360515"/>
            <a:ext cx="2888760" cy="1748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86042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8" y="1937787"/>
            <a:ext cx="5016278"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选择 “控制自动更正选项 ”，弹出 “自动更正”对话框。这里的 “自动更正”选项</a:t>
            </a:r>
            <a:r>
              <a:rPr lang="zh-CN" altLang="en-US" sz="2400" dirty="0" smtClean="0">
                <a:latin typeface="宋体" pitchFamily="2" charset="-122"/>
                <a:ea typeface="宋体" pitchFamily="2" charset="-122"/>
              </a:rPr>
              <a:t>卡中</a:t>
            </a:r>
            <a:r>
              <a:rPr lang="zh-CN" altLang="en-US" sz="2400" dirty="0">
                <a:latin typeface="宋体" pitchFamily="2" charset="-122"/>
                <a:ea typeface="宋体" pitchFamily="2" charset="-122"/>
              </a:rPr>
              <a:t>给出了自动更正的多个选项，如果不希望句首字母自动更改成大写字母，可以取消</a:t>
            </a:r>
            <a:r>
              <a:rPr lang="zh-CN" altLang="en-US" sz="2400" dirty="0" smtClean="0">
                <a:latin typeface="宋体" pitchFamily="2" charset="-122"/>
                <a:ea typeface="宋体" pitchFamily="2" charset="-122"/>
              </a:rPr>
              <a:t>选中“</a:t>
            </a:r>
            <a:r>
              <a:rPr lang="zh-CN" altLang="en-US" sz="2400" dirty="0">
                <a:latin typeface="宋体" pitchFamily="2" charset="-122"/>
                <a:ea typeface="宋体" pitchFamily="2" charset="-122"/>
              </a:rPr>
              <a:t>句首字母大写”复选框，如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016096" y="5402779"/>
            <a:ext cx="2262158" cy="369332"/>
          </a:xfrm>
          <a:prstGeom prst="rect">
            <a:avLst/>
          </a:prstGeom>
          <a:noFill/>
        </p:spPr>
        <p:txBody>
          <a:bodyPr wrap="none" rtlCol="0">
            <a:spAutoFit/>
          </a:bodyPr>
          <a:lstStyle/>
          <a:p>
            <a:pPr algn="ctr"/>
            <a:r>
              <a:rPr lang="zh-CN" altLang="en-US" dirty="0">
                <a:latin typeface="楷体" pitchFamily="49" charset="-122"/>
                <a:ea typeface="楷体" pitchFamily="49" charset="-122"/>
              </a:rPr>
              <a:t>“自动更正”选项卡</a:t>
            </a:r>
            <a:endParaRPr lang="en-US" altLang="zh-CN" dirty="0" smtClean="0">
              <a:latin typeface="楷体" pitchFamily="49" charset="-122"/>
              <a:ea typeface="楷体" pitchFamily="49" charset="-122"/>
            </a:endParaRPr>
          </a:p>
        </p:txBody>
      </p:sp>
      <p:pic>
        <p:nvPicPr>
          <p:cNvPr id="27650" name="Picture 2" descr="C:\Users\Xixi\Desktop\PPT制作\中文版Office 2010基础与实训\image\Office (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3925" y="1373121"/>
            <a:ext cx="3746500" cy="4027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05202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8" y="1937787"/>
            <a:ext cx="9642252" cy="3970318"/>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添加自动更正</a:t>
            </a:r>
            <a:r>
              <a:rPr lang="zh-CN" altLang="en-US" sz="2400" dirty="0" smtClean="0">
                <a:solidFill>
                  <a:srgbClr val="FF0000"/>
                </a:solidFill>
                <a:latin typeface="宋体" pitchFamily="2" charset="-122"/>
                <a:ea typeface="宋体" pitchFamily="2" charset="-122"/>
              </a:rPr>
              <a:t>词条</a:t>
            </a:r>
            <a:endParaRPr lang="en-US" altLang="zh-CN" sz="2400" dirty="0" smtClean="0">
              <a:solidFill>
                <a:srgbClr val="FF0000"/>
              </a:solidFill>
              <a:latin typeface="宋体" pitchFamily="2" charset="-122"/>
              <a:ea typeface="宋体" pitchFamily="2" charset="-122"/>
            </a:endParaRPr>
          </a:p>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还提供了一些自动更正词条，通过滚动浏览 “自动更正”选项卡下方的</a:t>
            </a:r>
            <a:r>
              <a:rPr lang="zh-CN" altLang="en-US" sz="2400" dirty="0" smtClean="0">
                <a:latin typeface="宋体" pitchFamily="2" charset="-122"/>
                <a:ea typeface="宋体" pitchFamily="2" charset="-122"/>
              </a:rPr>
              <a:t>列表框</a:t>
            </a:r>
            <a:r>
              <a:rPr lang="zh-CN" altLang="en-US" sz="2400" dirty="0">
                <a:latin typeface="宋体" pitchFamily="2" charset="-122"/>
                <a:ea typeface="宋体" pitchFamily="2" charset="-122"/>
              </a:rPr>
              <a:t>，可以仔细查看“自动更正”的词条。用户可以根据需要添加新的自动更正词条</a:t>
            </a:r>
            <a:r>
              <a:rPr lang="zh-CN" altLang="en-US" sz="2400" dirty="0" smtClean="0">
                <a:latin typeface="宋体" pitchFamily="2" charset="-122"/>
                <a:ea typeface="宋体" pitchFamily="2" charset="-122"/>
              </a:rPr>
              <a:t>。</a:t>
            </a:r>
            <a:endParaRPr lang="en-US" altLang="zh-CN" sz="2400" dirty="0" smtClean="0">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）调出 “自动更正”对话框，</a:t>
            </a:r>
            <a:r>
              <a:rPr lang="zh-CN" altLang="en-US" sz="2400" dirty="0" smtClean="0">
                <a:latin typeface="宋体" pitchFamily="2" charset="-122"/>
                <a:ea typeface="宋体" pitchFamily="2" charset="-122"/>
              </a:rPr>
              <a:t>选择“自动更正”</a:t>
            </a:r>
            <a:r>
              <a:rPr lang="zh-CN" altLang="en-US" sz="2400" dirty="0">
                <a:latin typeface="宋体" pitchFamily="2" charset="-122"/>
                <a:ea typeface="宋体" pitchFamily="2" charset="-122"/>
              </a:rPr>
              <a:t>选项卡。</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）选中 “键入时自动替换”复选框</a:t>
            </a:r>
            <a:r>
              <a:rPr lang="zh-CN" altLang="en-US" sz="2400" dirty="0" smtClean="0">
                <a:latin typeface="宋体" pitchFamily="2" charset="-122"/>
                <a:ea typeface="宋体" pitchFamily="2" charset="-122"/>
              </a:rPr>
              <a:t>，并</a:t>
            </a:r>
            <a:r>
              <a:rPr lang="zh-CN" altLang="en-US" sz="2400" dirty="0">
                <a:latin typeface="宋体" pitchFamily="2" charset="-122"/>
                <a:ea typeface="宋体" pitchFamily="2" charset="-122"/>
              </a:rPr>
              <a:t>在 “替换”文本框中输入 “微软 ”，</a:t>
            </a:r>
            <a:r>
              <a:rPr lang="zh-CN" altLang="en-US" sz="2400" dirty="0" smtClean="0">
                <a:latin typeface="宋体" pitchFamily="2" charset="-122"/>
                <a:ea typeface="宋体" pitchFamily="2" charset="-122"/>
              </a:rPr>
              <a:t>在“替换为”</a:t>
            </a:r>
            <a:r>
              <a:rPr lang="zh-CN" altLang="en-US" sz="2400" dirty="0">
                <a:latin typeface="宋体" pitchFamily="2" charset="-122"/>
                <a:ea typeface="宋体" pitchFamily="2" charset="-122"/>
              </a:rPr>
              <a:t>文本框中输入“微软公司”。</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13742654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项目二 文字的录入与编排</a:t>
            </a:r>
          </a:p>
        </p:txBody>
      </p:sp>
      <p:sp>
        <p:nvSpPr>
          <p:cNvPr id="7" name="TextBox 6"/>
          <p:cNvSpPr txBox="1"/>
          <p:nvPr/>
        </p:nvSpPr>
        <p:spPr>
          <a:xfrm>
            <a:off x="1190848" y="1937787"/>
            <a:ext cx="5016278"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）单击 “添加”按钮，即可将其</a:t>
            </a:r>
            <a:r>
              <a:rPr lang="zh-CN" altLang="en-US" sz="2400" dirty="0" smtClean="0">
                <a:latin typeface="宋体" pitchFamily="2" charset="-122"/>
                <a:ea typeface="宋体" pitchFamily="2" charset="-122"/>
              </a:rPr>
              <a:t>添加为</a:t>
            </a:r>
            <a:r>
              <a:rPr lang="zh-CN" altLang="en-US" sz="2400" dirty="0">
                <a:latin typeface="宋体" pitchFamily="2" charset="-122"/>
                <a:ea typeface="宋体" pitchFamily="2" charset="-122"/>
              </a:rPr>
              <a:t>自动更正词条，并显示在列表框中，如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4</a:t>
            </a:r>
            <a:r>
              <a:rPr lang="zh-CN" altLang="en-US" sz="2400" dirty="0">
                <a:latin typeface="宋体" pitchFamily="2" charset="-122"/>
                <a:ea typeface="宋体" pitchFamily="2" charset="-122"/>
              </a:rPr>
              <a:t>）单击 “确定”按钮，完成添加，</a:t>
            </a:r>
            <a:r>
              <a:rPr lang="zh-CN" altLang="en-US" sz="2400" dirty="0" smtClean="0">
                <a:latin typeface="宋体" pitchFamily="2" charset="-122"/>
                <a:ea typeface="宋体" pitchFamily="2" charset="-122"/>
              </a:rPr>
              <a:t>关闭</a:t>
            </a:r>
            <a:r>
              <a:rPr lang="zh-CN" altLang="en-US" sz="2400" dirty="0">
                <a:latin typeface="宋体" pitchFamily="2" charset="-122"/>
                <a:ea typeface="宋体" pitchFamily="2" charset="-122"/>
              </a:rPr>
              <a:t>“自动更正”对话框。</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131512" y="5402779"/>
            <a:ext cx="2031325" cy="369332"/>
          </a:xfrm>
          <a:prstGeom prst="rect">
            <a:avLst/>
          </a:prstGeom>
          <a:noFill/>
        </p:spPr>
        <p:txBody>
          <a:bodyPr wrap="none" rtlCol="0">
            <a:spAutoFit/>
          </a:bodyPr>
          <a:lstStyle/>
          <a:p>
            <a:pPr algn="ctr"/>
            <a:r>
              <a:rPr lang="zh-CN" altLang="en-US" dirty="0">
                <a:latin typeface="楷体" pitchFamily="49" charset="-122"/>
                <a:ea typeface="楷体" pitchFamily="49" charset="-122"/>
              </a:rPr>
              <a:t>添加自动更正词条</a:t>
            </a:r>
            <a:endParaRPr lang="en-US" altLang="zh-CN" dirty="0" smtClean="0">
              <a:latin typeface="楷体" pitchFamily="49" charset="-122"/>
              <a:ea typeface="楷体" pitchFamily="49" charset="-122"/>
            </a:endParaRPr>
          </a:p>
        </p:txBody>
      </p:sp>
      <p:pic>
        <p:nvPicPr>
          <p:cNvPr id="9" name="Picture 5" descr="C:\Users\Xixi\Desktop\PPT制作\中文版Office 2010基础与实训\image\Office (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2650" y="1286054"/>
            <a:ext cx="3829050" cy="4116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55305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endParaRPr lang="en-US" altLang="zh-CN" sz="3200" dirty="0">
              <a:solidFill>
                <a:srgbClr val="FF0000"/>
              </a:solidFill>
              <a:latin typeface="黑体" pitchFamily="49" charset="-122"/>
              <a:ea typeface="黑体" pitchFamily="49" charset="-122"/>
            </a:endParaRPr>
          </a:p>
        </p:txBody>
      </p:sp>
      <p:sp>
        <p:nvSpPr>
          <p:cNvPr id="6" name="TextBox 5"/>
          <p:cNvSpPr txBox="1"/>
          <p:nvPr/>
        </p:nvSpPr>
        <p:spPr>
          <a:xfrm>
            <a:off x="1092554" y="1810121"/>
            <a:ext cx="503214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smtClean="0">
                <a:solidFill>
                  <a:schemeClr val="bg1"/>
                </a:solidFill>
                <a:latin typeface="宋体" pitchFamily="2" charset="-122"/>
                <a:ea typeface="宋体" pitchFamily="2" charset="-122"/>
              </a:rPr>
              <a:t>3.1</a:t>
            </a:r>
            <a:r>
              <a:rPr lang="zh-CN" altLang="en-US" sz="2800" dirty="0" smtClean="0">
                <a:solidFill>
                  <a:schemeClr val="bg1"/>
                </a:solidFill>
                <a:latin typeface="宋体" pitchFamily="2" charset="-122"/>
                <a:ea typeface="宋体" pitchFamily="2" charset="-122"/>
              </a:rPr>
              <a:t>设置</a:t>
            </a:r>
            <a:r>
              <a:rPr lang="zh-CN" altLang="en-US" sz="2800" dirty="0">
                <a:solidFill>
                  <a:schemeClr val="bg1"/>
                </a:solidFill>
                <a:latin typeface="宋体" pitchFamily="2" charset="-122"/>
                <a:ea typeface="宋体" pitchFamily="2" charset="-122"/>
              </a:rPr>
              <a:t>段落的对齐方式</a:t>
            </a:r>
          </a:p>
        </p:txBody>
      </p:sp>
      <p:sp>
        <p:nvSpPr>
          <p:cNvPr id="9" name="TextBox 8"/>
          <p:cNvSpPr txBox="1"/>
          <p:nvPr/>
        </p:nvSpPr>
        <p:spPr>
          <a:xfrm>
            <a:off x="1092554" y="2686421"/>
            <a:ext cx="377539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smtClean="0">
                <a:solidFill>
                  <a:schemeClr val="bg1"/>
                </a:solidFill>
                <a:latin typeface="宋体" pitchFamily="2" charset="-122"/>
                <a:ea typeface="宋体" pitchFamily="2" charset="-122"/>
              </a:rPr>
              <a:t>3.2</a:t>
            </a:r>
            <a:r>
              <a:rPr lang="zh-CN" altLang="en-US" sz="2800" dirty="0" smtClean="0">
                <a:solidFill>
                  <a:schemeClr val="bg1"/>
                </a:solidFill>
                <a:latin typeface="宋体" pitchFamily="2" charset="-122"/>
                <a:ea typeface="宋体" pitchFamily="2" charset="-122"/>
              </a:rPr>
              <a:t>设置</a:t>
            </a:r>
            <a:r>
              <a:rPr lang="zh-CN" altLang="en-US" sz="2800" dirty="0">
                <a:solidFill>
                  <a:schemeClr val="bg1"/>
                </a:solidFill>
                <a:latin typeface="宋体" pitchFamily="2" charset="-122"/>
                <a:ea typeface="宋体" pitchFamily="2" charset="-122"/>
              </a:rPr>
              <a:t>段落缩进</a:t>
            </a:r>
          </a:p>
        </p:txBody>
      </p:sp>
      <p:sp>
        <p:nvSpPr>
          <p:cNvPr id="7" name="TextBox 6"/>
          <p:cNvSpPr txBox="1"/>
          <p:nvPr/>
        </p:nvSpPr>
        <p:spPr>
          <a:xfrm>
            <a:off x="1092554" y="3537321"/>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3.3</a:t>
            </a:r>
            <a:r>
              <a:rPr lang="zh-CN" altLang="en-US" sz="2800" dirty="0">
                <a:solidFill>
                  <a:schemeClr val="bg1"/>
                </a:solidFill>
                <a:latin typeface="宋体" pitchFamily="2" charset="-122"/>
                <a:ea typeface="宋体" pitchFamily="2" charset="-122"/>
              </a:rPr>
              <a:t>设置行距和段落间距</a:t>
            </a:r>
          </a:p>
        </p:txBody>
      </p:sp>
      <p:sp>
        <p:nvSpPr>
          <p:cNvPr id="8" name="TextBox 7"/>
          <p:cNvSpPr txBox="1"/>
          <p:nvPr/>
        </p:nvSpPr>
        <p:spPr>
          <a:xfrm>
            <a:off x="1092554" y="4413621"/>
            <a:ext cx="503214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3.4 </a:t>
            </a:r>
            <a:r>
              <a:rPr lang="zh-CN" altLang="en-US" sz="2800" dirty="0">
                <a:solidFill>
                  <a:schemeClr val="bg1"/>
                </a:solidFill>
                <a:latin typeface="宋体" pitchFamily="2" charset="-122"/>
                <a:ea typeface="宋体" pitchFamily="2" charset="-122"/>
              </a:rPr>
              <a:t>设置项目符号和编号</a:t>
            </a:r>
          </a:p>
        </p:txBody>
      </p:sp>
    </p:spTree>
    <p:extLst>
      <p:ext uri="{BB962C8B-B14F-4D97-AF65-F5344CB8AC3E}">
        <p14:creationId xmlns:p14="http://schemas.microsoft.com/office/powerpoint/2010/main" val="88610198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掌握段落水平对齐方式的设置方法。</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掌握段落垂直对齐方式的设置方法。</a:t>
            </a:r>
          </a:p>
        </p:txBody>
      </p:sp>
      <p:sp>
        <p:nvSpPr>
          <p:cNvPr id="9" name="TextBox 8"/>
          <p:cNvSpPr txBox="1"/>
          <p:nvPr/>
        </p:nvSpPr>
        <p:spPr>
          <a:xfrm>
            <a:off x="1092554" y="1410442"/>
            <a:ext cx="4852610"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a:solidFill>
                  <a:schemeClr val="bg1"/>
                </a:solidFill>
                <a:latin typeface="宋体" pitchFamily="2" charset="-122"/>
                <a:ea typeface="宋体" pitchFamily="2" charset="-122"/>
              </a:rPr>
              <a:t>3.1</a:t>
            </a:r>
            <a:r>
              <a:rPr lang="zh-CN" altLang="en-US" sz="2800" dirty="0">
                <a:solidFill>
                  <a:schemeClr val="bg1"/>
                </a:solidFill>
                <a:latin typeface="宋体" pitchFamily="2" charset="-122"/>
                <a:ea typeface="宋体" pitchFamily="2" charset="-122"/>
              </a:rPr>
              <a:t>设置段落的对齐方式</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278084326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79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9731153" cy="4524315"/>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提供的段落对齐方式主要有左对齐、居中、右对齐、两端对齐和分散</a:t>
            </a:r>
            <a:r>
              <a:rPr lang="zh-CN" altLang="en-US" sz="2400" dirty="0" smtClean="0">
                <a:latin typeface="宋体" pitchFamily="2" charset="-122"/>
                <a:ea typeface="宋体" pitchFamily="2" charset="-122"/>
              </a:rPr>
              <a:t>对齐</a:t>
            </a:r>
            <a:r>
              <a:rPr lang="en-US" altLang="zh-CN" sz="2400" dirty="0" smtClean="0">
                <a:latin typeface="宋体" pitchFamily="2" charset="-122"/>
                <a:ea typeface="宋体" pitchFamily="2" charset="-122"/>
              </a:rPr>
              <a:t>5</a:t>
            </a:r>
            <a:r>
              <a:rPr lang="zh-CN" altLang="en-US" sz="2400" dirty="0">
                <a:latin typeface="宋体" pitchFamily="2" charset="-122"/>
                <a:ea typeface="宋体" pitchFamily="2" charset="-122"/>
              </a:rPr>
              <a:t>种。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的格式命令适用于整个段落，将插入点置于段落的任一位置都可以</a:t>
            </a:r>
            <a:r>
              <a:rPr lang="zh-CN" altLang="en-US" sz="2400" dirty="0" smtClean="0">
                <a:latin typeface="宋体" pitchFamily="2" charset="-122"/>
                <a:ea typeface="宋体" pitchFamily="2" charset="-122"/>
              </a:rPr>
              <a:t>选定段落</a:t>
            </a:r>
            <a:r>
              <a:rPr lang="zh-CN" altLang="en-US" sz="2400" dirty="0">
                <a:latin typeface="宋体" pitchFamily="2" charset="-122"/>
                <a:ea typeface="宋体" pitchFamily="2" charset="-122"/>
              </a:rPr>
              <a:t>。</a:t>
            </a:r>
          </a:p>
          <a:p>
            <a:pPr indent="627063">
              <a:lnSpc>
                <a:spcPct val="150000"/>
              </a:lnSpc>
            </a:pPr>
            <a:r>
              <a:rPr lang="zh-CN" altLang="en-US" sz="2400" dirty="0">
                <a:latin typeface="宋体" pitchFamily="2" charset="-122"/>
                <a:ea typeface="宋体" pitchFamily="2" charset="-122"/>
              </a:rPr>
              <a:t>本任务以宋词</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宴山亭</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北行见杏花</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为例来学习段落对齐的设置方法。</a:t>
            </a:r>
          </a:p>
          <a:p>
            <a:pPr indent="627063">
              <a:lnSpc>
                <a:spcPct val="150000"/>
              </a:lnSpc>
            </a:pPr>
            <a:r>
              <a:rPr lang="zh-CN" altLang="en-US" sz="2400" dirty="0">
                <a:latin typeface="宋体" pitchFamily="2" charset="-122"/>
                <a:ea typeface="宋体" pitchFamily="2" charset="-122"/>
              </a:rPr>
              <a:t>要求如下：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）“宴山亭</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北行见杏花”设置为三号字体，居中对齐。</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）正文内容设置为楷体，五号字体，左对齐。</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379253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190847" y="1903486"/>
            <a:ext cx="4498753"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2.Word 2010</a:t>
            </a:r>
            <a:r>
              <a:rPr lang="zh-CN" altLang="en-US" sz="2400" dirty="0">
                <a:solidFill>
                  <a:srgbClr val="FF0000"/>
                </a:solidFill>
                <a:latin typeface="宋体" pitchFamily="2" charset="-122"/>
                <a:ea typeface="宋体" pitchFamily="2" charset="-122"/>
              </a:rPr>
              <a:t>的退出</a:t>
            </a:r>
            <a:r>
              <a:rPr lang="zh-CN" altLang="en-US" sz="2400" dirty="0" smtClean="0">
                <a:solidFill>
                  <a:srgbClr val="FF0000"/>
                </a:solidFill>
                <a:latin typeface="宋体" pitchFamily="2" charset="-122"/>
                <a:ea typeface="宋体" pitchFamily="2" charset="-122"/>
              </a:rPr>
              <a:t>方法</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）单击“文件”菜单，选择</a:t>
            </a:r>
            <a:r>
              <a:rPr lang="zh-CN" altLang="en-US" sz="2400" dirty="0" smtClean="0">
                <a:latin typeface="宋体" pitchFamily="2" charset="-122"/>
                <a:ea typeface="宋体" pitchFamily="2" charset="-122"/>
              </a:rPr>
              <a:t>“退出”选项</a:t>
            </a:r>
            <a:r>
              <a:rPr lang="zh-CN" altLang="en-US" sz="2400" dirty="0">
                <a:latin typeface="宋体" pitchFamily="2" charset="-122"/>
                <a:ea typeface="宋体" pitchFamily="2" charset="-122"/>
              </a:rPr>
              <a:t>，如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窗口标题栏右</a:t>
            </a:r>
            <a:r>
              <a:rPr lang="zh-CN" altLang="en-US" sz="2400" dirty="0" smtClean="0">
                <a:latin typeface="宋体" pitchFamily="2" charset="-122"/>
                <a:ea typeface="宋体" pitchFamily="2" charset="-122"/>
              </a:rPr>
              <a:t>上角的</a:t>
            </a:r>
            <a:r>
              <a:rPr lang="zh-CN" altLang="en-US" sz="2400" dirty="0">
                <a:latin typeface="宋体" pitchFamily="2" charset="-122"/>
                <a:ea typeface="宋体" pitchFamily="2" charset="-122"/>
              </a:rPr>
              <a:t>“关闭”按钮，这个方法与 </a:t>
            </a:r>
            <a:r>
              <a:rPr lang="en-US" altLang="zh-CN" sz="2400" dirty="0">
                <a:latin typeface="宋体" pitchFamily="2" charset="-122"/>
                <a:ea typeface="宋体" pitchFamily="2" charset="-122"/>
              </a:rPr>
              <a:t>Windows</a:t>
            </a:r>
            <a:r>
              <a:rPr lang="zh-CN" altLang="en-US" sz="2400" dirty="0" smtClean="0">
                <a:latin typeface="宋体" pitchFamily="2" charset="-122"/>
                <a:ea typeface="宋体" pitchFamily="2" charset="-122"/>
              </a:rPr>
              <a:t>操作系统</a:t>
            </a:r>
            <a:r>
              <a:rPr lang="zh-CN" altLang="en-US" sz="2400" dirty="0">
                <a:latin typeface="宋体" pitchFamily="2" charset="-122"/>
                <a:ea typeface="宋体" pitchFamily="2" charset="-122"/>
              </a:rPr>
              <a:t>中其他软件的关闭方法相同，也是最</a:t>
            </a:r>
            <a:r>
              <a:rPr lang="zh-CN" altLang="en-US" sz="2400" dirty="0" smtClean="0">
                <a:latin typeface="宋体" pitchFamily="2" charset="-122"/>
                <a:ea typeface="宋体" pitchFamily="2" charset="-122"/>
              </a:rPr>
              <a:t>简单</a:t>
            </a:r>
            <a:r>
              <a:rPr lang="zh-CN" altLang="en-US" sz="2400" dirty="0">
                <a:latin typeface="宋体" pitchFamily="2" charset="-122"/>
                <a:ea typeface="宋体" pitchFamily="2" charset="-122"/>
              </a:rPr>
              <a:t>、最直接的方法。</a:t>
            </a:r>
          </a:p>
        </p:txBody>
      </p:sp>
      <p:sp>
        <p:nvSpPr>
          <p:cNvPr id="10" name="TextBox 9"/>
          <p:cNvSpPr txBox="1"/>
          <p:nvPr/>
        </p:nvSpPr>
        <p:spPr>
          <a:xfrm>
            <a:off x="6901000" y="5531302"/>
            <a:ext cx="387798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选择“文件”菜单</a:t>
            </a:r>
            <a:r>
              <a:rPr lang="zh-CN" altLang="en-US" dirty="0" smtClean="0">
                <a:latin typeface="楷体" pitchFamily="49" charset="-122"/>
                <a:ea typeface="楷体" pitchFamily="49" charset="-122"/>
              </a:rPr>
              <a:t>中的</a:t>
            </a:r>
            <a:r>
              <a:rPr lang="zh-CN" altLang="en-US" dirty="0">
                <a:latin typeface="楷体" pitchFamily="49" charset="-122"/>
                <a:ea typeface="楷体" pitchFamily="49" charset="-122"/>
              </a:rPr>
              <a:t>“退出”选项</a:t>
            </a:r>
            <a:endParaRPr lang="en-US" altLang="zh-CN" dirty="0" smtClean="0">
              <a:latin typeface="楷体" pitchFamily="49" charset="-122"/>
              <a:ea typeface="楷体" pitchFamily="49" charset="-122"/>
            </a:endParaRPr>
          </a:p>
        </p:txBody>
      </p:sp>
      <p:pic>
        <p:nvPicPr>
          <p:cNvPr id="4098" name="Picture 2" descr="C:\Users\Xixi\Desktop\PPT制作\中文版Office 2010基础与实训\image\Office (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6373" y="811654"/>
            <a:ext cx="1447240" cy="477044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89386952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96676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段落是构成整个文档的骨架，包括文字、图片和各种特殊字符等元素。段落是指</a:t>
            </a:r>
            <a:r>
              <a:rPr lang="zh-CN" altLang="en-US" sz="2400" dirty="0" smtClean="0">
                <a:latin typeface="宋体" pitchFamily="2" charset="-122"/>
                <a:ea typeface="宋体" pitchFamily="2" charset="-122"/>
              </a:rPr>
              <a:t>以</a:t>
            </a:r>
            <a:r>
              <a:rPr lang="en-US" altLang="zh-CN" sz="2400" dirty="0" smtClean="0">
                <a:latin typeface="宋体" pitchFamily="2" charset="-122"/>
                <a:ea typeface="宋体" pitchFamily="2" charset="-122"/>
              </a:rPr>
              <a:t>Enter</a:t>
            </a:r>
            <a:r>
              <a:rPr lang="zh-CN" altLang="en-US" sz="2400" dirty="0">
                <a:latin typeface="宋体" pitchFamily="2" charset="-122"/>
                <a:ea typeface="宋体" pitchFamily="2" charset="-122"/>
              </a:rPr>
              <a:t>键结束的内容文档，是独立的信息单位，具有自身的格式特征。段落格式是以段落为单位的格式设置。要设置段落格式，可以直接将光标插入要设置的段落中。设置段落</a:t>
            </a:r>
            <a:r>
              <a:rPr lang="zh-CN" altLang="en-US" sz="2400" dirty="0" smtClean="0">
                <a:latin typeface="宋体" pitchFamily="2" charset="-122"/>
                <a:ea typeface="宋体" pitchFamily="2" charset="-122"/>
              </a:rPr>
              <a:t>格式</a:t>
            </a:r>
            <a:r>
              <a:rPr lang="zh-CN" altLang="en-US" sz="2400" dirty="0">
                <a:latin typeface="宋体" pitchFamily="2" charset="-122"/>
                <a:ea typeface="宋体" pitchFamily="2" charset="-122"/>
              </a:rPr>
              <a:t>主要是指设置对齐方式、设置段落缩进以及设置行间距和段落间距等。</a:t>
            </a:r>
          </a:p>
          <a:p>
            <a:pPr indent="627063">
              <a:lnSpc>
                <a:spcPct val="150000"/>
              </a:lnSpc>
            </a:pPr>
            <a:r>
              <a:rPr lang="zh-CN" altLang="en-US" sz="2400" dirty="0">
                <a:latin typeface="宋体" pitchFamily="2" charset="-122"/>
                <a:ea typeface="宋体" pitchFamily="2" charset="-122"/>
              </a:rPr>
              <a:t>从大的方面说，段落对齐方式分为水平对齐方式和垂直对齐方式。</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150197463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603652" cy="3416320"/>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设置段落的水平对齐</a:t>
            </a:r>
            <a:r>
              <a:rPr lang="zh-CN" altLang="en-US" sz="2400" dirty="0" smtClean="0">
                <a:solidFill>
                  <a:srgbClr val="FF0000"/>
                </a:solidFill>
                <a:latin typeface="宋体" pitchFamily="2" charset="-122"/>
                <a:ea typeface="宋体" pitchFamily="2" charset="-122"/>
              </a:rPr>
              <a:t>方式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1</a:t>
            </a:r>
            <a:r>
              <a:rPr lang="zh-CN" altLang="en-US" sz="2400" dirty="0">
                <a:latin typeface="宋体" pitchFamily="2" charset="-122"/>
                <a:ea typeface="宋体" pitchFamily="2" charset="-122"/>
              </a:rPr>
              <a:t>）选中 “宴山亭</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北行见杏花”行，设置字号为三号，单击 “开始”选项卡 </a:t>
            </a:r>
            <a:r>
              <a:rPr lang="zh-CN" altLang="en-US" sz="2400" dirty="0" smtClean="0">
                <a:latin typeface="宋体" pitchFamily="2" charset="-122"/>
                <a:ea typeface="宋体" pitchFamily="2" charset="-122"/>
              </a:rPr>
              <a:t>“段落”</a:t>
            </a:r>
            <a:r>
              <a:rPr lang="zh-CN" altLang="en-US" sz="2400" dirty="0">
                <a:latin typeface="宋体" pitchFamily="2" charset="-122"/>
                <a:ea typeface="宋体" pitchFamily="2" charset="-122"/>
              </a:rPr>
              <a:t>组中的“居中”按钮，或者</a:t>
            </a:r>
            <a:r>
              <a:rPr lang="zh-CN" altLang="en-US" sz="2400" dirty="0" smtClean="0">
                <a:latin typeface="宋体" pitchFamily="2" charset="-122"/>
                <a:ea typeface="宋体" pitchFamily="2" charset="-122"/>
              </a:rPr>
              <a:t>按 </a:t>
            </a:r>
            <a:r>
              <a:rPr lang="en-US" altLang="zh-CN" sz="2400" dirty="0" err="1" smtClean="0">
                <a:latin typeface="宋体" pitchFamily="2" charset="-122"/>
                <a:ea typeface="宋体" pitchFamily="2" charset="-122"/>
              </a:rPr>
              <a:t>Ctrl+E</a:t>
            </a:r>
            <a:r>
              <a:rPr lang="zh-CN" altLang="en-US" sz="2400" dirty="0" smtClean="0">
                <a:latin typeface="宋体" pitchFamily="2" charset="-122"/>
                <a:ea typeface="宋体" pitchFamily="2" charset="-122"/>
              </a:rPr>
              <a:t>快捷键</a:t>
            </a:r>
            <a:r>
              <a:rPr lang="zh-CN" altLang="en-US" sz="2400" dirty="0">
                <a:latin typeface="宋体" pitchFamily="2" charset="-122"/>
                <a:ea typeface="宋体" pitchFamily="2" charset="-122"/>
              </a:rPr>
              <a:t>，使所选文本居中对齐，如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969319" y="5109647"/>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设置居中对齐</a:t>
            </a:r>
            <a:endParaRPr lang="en-US" altLang="zh-CN" dirty="0" smtClean="0">
              <a:latin typeface="楷体" pitchFamily="49" charset="-122"/>
              <a:ea typeface="楷体" pitchFamily="49" charset="-122"/>
            </a:endParaRPr>
          </a:p>
        </p:txBody>
      </p:sp>
      <p:pic>
        <p:nvPicPr>
          <p:cNvPr id="28674" name="Picture 2" descr="C:\Users\Xixi\Desktop\PPT制作\中文版Office 2010基础与实训\image\Office (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8525" y="2039387"/>
            <a:ext cx="4507764" cy="2916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47462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603652" cy="2862322"/>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2</a:t>
            </a:r>
            <a:r>
              <a:rPr lang="zh-CN" altLang="en-US" sz="2400" dirty="0">
                <a:latin typeface="宋体" pitchFamily="2" charset="-122"/>
                <a:ea typeface="宋体" pitchFamily="2" charset="-122"/>
              </a:rPr>
              <a:t>）选中正文内容，设置为楷体、五号字体，单击 “开始 ”选项卡 “段落 ”组</a:t>
            </a:r>
            <a:r>
              <a:rPr lang="zh-CN" altLang="en-US" sz="2400" dirty="0" smtClean="0">
                <a:latin typeface="宋体" pitchFamily="2" charset="-122"/>
                <a:ea typeface="宋体" pitchFamily="2" charset="-122"/>
              </a:rPr>
              <a:t>中的</a:t>
            </a:r>
            <a:r>
              <a:rPr lang="zh-CN" altLang="en-US" sz="2400" dirty="0">
                <a:latin typeface="宋体" pitchFamily="2" charset="-122"/>
                <a:ea typeface="宋体" pitchFamily="2" charset="-122"/>
              </a:rPr>
              <a:t>“左对齐”按钮，或者按 </a:t>
            </a:r>
            <a:r>
              <a:rPr lang="en-US" altLang="zh-CN" sz="2400" dirty="0" err="1">
                <a:latin typeface="宋体" pitchFamily="2" charset="-122"/>
                <a:ea typeface="宋体" pitchFamily="2" charset="-122"/>
              </a:rPr>
              <a:t>Ctrl+L</a:t>
            </a:r>
            <a:r>
              <a:rPr lang="zh-CN" altLang="en-US" sz="2400" dirty="0">
                <a:latin typeface="宋体" pitchFamily="2" charset="-122"/>
                <a:ea typeface="宋体" pitchFamily="2" charset="-122"/>
              </a:rPr>
              <a:t>快捷键，使所选文本左对齐，如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804519" y="5109647"/>
            <a:ext cx="1338828"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设置左对齐</a:t>
            </a:r>
            <a:endParaRPr lang="en-US" altLang="zh-CN" dirty="0" smtClean="0">
              <a:latin typeface="楷体" pitchFamily="49" charset="-122"/>
              <a:ea typeface="楷体" pitchFamily="49" charset="-122"/>
            </a:endParaRPr>
          </a:p>
        </p:txBody>
      </p:sp>
      <p:pic>
        <p:nvPicPr>
          <p:cNvPr id="29698" name="Picture 2" descr="C:\Users\Xixi\Desktop\PPT制作\中文版Office 2010基础与实训\image\Office (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8832" y="2112938"/>
            <a:ext cx="4630202" cy="2996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14148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680352"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设置段落的垂直对齐</a:t>
            </a:r>
            <a:r>
              <a:rPr lang="zh-CN" altLang="en-US" sz="2400" dirty="0" smtClean="0">
                <a:solidFill>
                  <a:srgbClr val="FF0000"/>
                </a:solidFill>
                <a:latin typeface="宋体" pitchFamily="2" charset="-122"/>
                <a:ea typeface="宋体" pitchFamily="2" charset="-122"/>
              </a:rPr>
              <a:t>方式</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要使一段文字置于页面中央，须设置段落的垂直对齐方式。例如，制作一个封面</a:t>
            </a:r>
            <a:r>
              <a:rPr lang="zh-CN" altLang="en-US" sz="2400" dirty="0" smtClean="0">
                <a:latin typeface="宋体" pitchFamily="2" charset="-122"/>
                <a:ea typeface="宋体" pitchFamily="2" charset="-122"/>
              </a:rPr>
              <a:t>标题</a:t>
            </a:r>
            <a:r>
              <a:rPr lang="zh-CN" altLang="en-US" sz="2400" dirty="0">
                <a:latin typeface="宋体" pitchFamily="2" charset="-122"/>
                <a:ea typeface="宋体" pitchFamily="2" charset="-122"/>
              </a:rPr>
              <a:t>，将封面标题置于页面中间，操作步骤如下：</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）选中需要设置的文本，单击“页面布局”选项卡“页面设置”组右下侧的按钮</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打开的“页面设置”对话框中选择“版式”选项卡。</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428702488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603652"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）在“页面”栏的“垂直对齐方式”下拉列表中选择“居中”对齐方式，如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1</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示。系统默认的段落垂直对齐方式为顶端对齐，即文字靠近顶端。选择“居中”</a:t>
            </a:r>
            <a:r>
              <a:rPr lang="zh-CN" altLang="en-US" sz="2400" dirty="0" smtClean="0">
                <a:latin typeface="宋体" pitchFamily="2" charset="-122"/>
                <a:ea typeface="宋体" pitchFamily="2" charset="-122"/>
              </a:rPr>
              <a:t>选项后</a:t>
            </a:r>
            <a:r>
              <a:rPr lang="zh-CN" altLang="en-US" sz="2400" dirty="0">
                <a:latin typeface="宋体" pitchFamily="2" charset="-122"/>
                <a:ea typeface="宋体" pitchFamily="2" charset="-122"/>
              </a:rPr>
              <a:t>，单击“确定”按钮，可以</a:t>
            </a:r>
            <a:r>
              <a:rPr lang="zh-CN" altLang="en-US" sz="2400" dirty="0" smtClean="0">
                <a:latin typeface="宋体" pitchFamily="2" charset="-122"/>
                <a:ea typeface="宋体" pitchFamily="2" charset="-122"/>
              </a:rPr>
              <a:t>看到选中</a:t>
            </a:r>
            <a:r>
              <a:rPr lang="zh-CN" altLang="en-US" sz="2400" dirty="0">
                <a:latin typeface="宋体" pitchFamily="2" charset="-122"/>
                <a:ea typeface="宋体" pitchFamily="2" charset="-122"/>
              </a:rPr>
              <a:t>的文字移到了页面的中部，如</a:t>
            </a:r>
            <a:r>
              <a:rPr lang="zh-CN" altLang="en-US" sz="2400" dirty="0" smtClean="0">
                <a:latin typeface="宋体" pitchFamily="2" charset="-122"/>
                <a:ea typeface="宋体" pitchFamily="2" charset="-122"/>
              </a:rPr>
              <a:t>图</a:t>
            </a:r>
            <a:r>
              <a:rPr lang="en-US" altLang="zh-CN" sz="2400" dirty="0" smtClean="0">
                <a:latin typeface="宋体" pitchFamily="2" charset="-122"/>
                <a:ea typeface="宋体" pitchFamily="2" charset="-122"/>
              </a:rPr>
              <a:t>2</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227438" y="5908715"/>
            <a:ext cx="2492991"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2-</a:t>
            </a:r>
            <a:r>
              <a:rPr lang="zh-CN" altLang="en-US" dirty="0">
                <a:latin typeface="楷体" pitchFamily="49" charset="-122"/>
                <a:ea typeface="楷体" pitchFamily="49" charset="-122"/>
              </a:rPr>
              <a:t>设置垂直对齐方式为</a:t>
            </a:r>
            <a:endParaRPr lang="en-US" altLang="zh-CN" dirty="0" smtClean="0">
              <a:latin typeface="楷体" pitchFamily="49" charset="-122"/>
              <a:ea typeface="楷体" pitchFamily="49" charset="-122"/>
            </a:endParaRPr>
          </a:p>
        </p:txBody>
      </p:sp>
      <p:pic>
        <p:nvPicPr>
          <p:cNvPr id="30722" name="Picture 2" descr="C:\Users\Xixi\Desktop\PPT制作\中文版Office 2010基础与实训\image\Office (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9056" y="770805"/>
            <a:ext cx="3424238" cy="2265362"/>
          </a:xfrm>
          <a:prstGeom prst="rect">
            <a:avLst/>
          </a:prstGeom>
          <a:noFill/>
          <a:extLst>
            <a:ext uri="{909E8E84-426E-40DD-AFC4-6F175D3DCCD1}">
              <a14:hiddenFill xmlns:a14="http://schemas.microsoft.com/office/drawing/2010/main">
                <a:solidFill>
                  <a:srgbClr val="FFFFFF"/>
                </a:solidFill>
              </a14:hiddenFill>
            </a:ext>
          </a:extLst>
        </p:spPr>
      </p:pic>
      <p:pic>
        <p:nvPicPr>
          <p:cNvPr id="30723" name="Picture 3" descr="C:\Users\Xixi\Desktop\PPT制作\中文版Office 2010基础与实训\image\Office (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2083" y="3629065"/>
            <a:ext cx="1663700" cy="22796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227438" y="3079546"/>
            <a:ext cx="2492991" cy="369332"/>
          </a:xfrm>
          <a:prstGeom prst="rect">
            <a:avLst/>
          </a:prstGeom>
          <a:noFill/>
        </p:spPr>
        <p:txBody>
          <a:bodyPr wrap="none" rtlCol="0">
            <a:spAutoFit/>
          </a:bodyPr>
          <a:lstStyle/>
          <a:p>
            <a:pPr algn="ctr"/>
            <a:r>
              <a:rPr lang="en-US" altLang="zh-CN" dirty="0" smtClean="0">
                <a:latin typeface="楷体" pitchFamily="49" charset="-122"/>
                <a:ea typeface="楷体" pitchFamily="49" charset="-122"/>
              </a:rPr>
              <a:t>1-</a:t>
            </a:r>
            <a:r>
              <a:rPr lang="zh-CN" altLang="en-US" dirty="0">
                <a:latin typeface="楷体" pitchFamily="49" charset="-122"/>
                <a:ea typeface="楷体" pitchFamily="49" charset="-122"/>
              </a:rPr>
              <a:t>设置垂直对齐方式图</a:t>
            </a:r>
            <a:endParaRPr lang="en-US" altLang="zh-CN" dirty="0" smtClean="0">
              <a:latin typeface="楷体" pitchFamily="49" charset="-122"/>
              <a:ea typeface="楷体" pitchFamily="49" charset="-122"/>
            </a:endParaRPr>
          </a:p>
        </p:txBody>
      </p:sp>
    </p:spTree>
    <p:extLst>
      <p:ext uri="{BB962C8B-B14F-4D97-AF65-F5344CB8AC3E}">
        <p14:creationId xmlns:p14="http://schemas.microsoft.com/office/powerpoint/2010/main" val="384900078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了解段落缩进的种类。</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掌握段落缩进的设置方法。</a:t>
            </a:r>
          </a:p>
        </p:txBody>
      </p:sp>
      <p:sp>
        <p:nvSpPr>
          <p:cNvPr id="9" name="TextBox 8"/>
          <p:cNvSpPr txBox="1"/>
          <p:nvPr/>
        </p:nvSpPr>
        <p:spPr>
          <a:xfrm>
            <a:off x="1092554" y="1410442"/>
            <a:ext cx="3775393"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smtClean="0">
                <a:solidFill>
                  <a:schemeClr val="bg1"/>
                </a:solidFill>
                <a:latin typeface="宋体" pitchFamily="2" charset="-122"/>
                <a:ea typeface="宋体" pitchFamily="2" charset="-122"/>
              </a:rPr>
              <a:t>3.2</a:t>
            </a:r>
            <a:r>
              <a:rPr lang="zh-CN" altLang="en-US" sz="2800" dirty="0" smtClean="0">
                <a:solidFill>
                  <a:schemeClr val="bg1"/>
                </a:solidFill>
                <a:latin typeface="宋体" pitchFamily="2" charset="-122"/>
                <a:ea typeface="宋体" pitchFamily="2" charset="-122"/>
              </a:rPr>
              <a:t>设置</a:t>
            </a:r>
            <a:r>
              <a:rPr lang="zh-CN" altLang="en-US" sz="2800" dirty="0">
                <a:solidFill>
                  <a:schemeClr val="bg1"/>
                </a:solidFill>
                <a:latin typeface="宋体" pitchFamily="2" charset="-122"/>
                <a:ea typeface="宋体" pitchFamily="2" charset="-122"/>
              </a:rPr>
              <a:t>段落缩进</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48965922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9731153"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段落缩进有 </a:t>
            </a:r>
            <a:r>
              <a:rPr lang="en-US" altLang="zh-CN" sz="2400" dirty="0">
                <a:latin typeface="宋体" pitchFamily="2" charset="-122"/>
                <a:ea typeface="宋体" pitchFamily="2" charset="-122"/>
              </a:rPr>
              <a:t>6</a:t>
            </a:r>
            <a:r>
              <a:rPr lang="zh-CN" altLang="en-US" sz="2400" dirty="0">
                <a:latin typeface="宋体" pitchFamily="2" charset="-122"/>
                <a:ea typeface="宋体" pitchFamily="2" charset="-122"/>
              </a:rPr>
              <a:t>种格式：首行缩进、悬挂缩进、左侧缩进、右侧缩进、内侧缩进和外</a:t>
            </a:r>
            <a:r>
              <a:rPr lang="zh-CN" altLang="en-US" sz="2400" dirty="0" smtClean="0">
                <a:latin typeface="宋体" pitchFamily="2" charset="-122"/>
                <a:ea typeface="宋体" pitchFamily="2" charset="-122"/>
              </a:rPr>
              <a:t>侧缩进</a:t>
            </a:r>
            <a:r>
              <a:rPr lang="zh-CN" altLang="en-US" sz="2400" dirty="0">
                <a:latin typeface="宋体" pitchFamily="2" charset="-122"/>
                <a:ea typeface="宋体" pitchFamily="2" charset="-122"/>
              </a:rPr>
              <a:t>。用户可以对整个文档进行缩进设置，也可以对某一段落进行缩进设置。本任务以</a:t>
            </a:r>
            <a:r>
              <a:rPr lang="zh-CN" altLang="en-US" sz="2400" dirty="0" smtClean="0">
                <a:latin typeface="宋体" pitchFamily="2" charset="-122"/>
                <a:ea typeface="宋体" pitchFamily="2" charset="-122"/>
              </a:rPr>
              <a:t>文档</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满庭芳</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为例来学习首行缩进的设置方法。其他格式的缩进与首行缩进类似，读者</a:t>
            </a:r>
            <a:r>
              <a:rPr lang="zh-CN" altLang="en-US" sz="2400" dirty="0" smtClean="0">
                <a:latin typeface="宋体" pitchFamily="2" charset="-122"/>
                <a:ea typeface="宋体" pitchFamily="2" charset="-122"/>
              </a:rPr>
              <a:t>可参考</a:t>
            </a:r>
            <a:r>
              <a:rPr lang="zh-CN" altLang="en-US" sz="2400" dirty="0">
                <a:latin typeface="宋体" pitchFamily="2" charset="-122"/>
                <a:ea typeface="宋体" pitchFamily="2" charset="-122"/>
              </a:rPr>
              <a:t>首行缩进的设置方法依次进行尝试，并观察设置效果有何不同。</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155301657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4574953" cy="397031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中，段落缩进和页边距是有区别的。</a:t>
            </a:r>
          </a:p>
          <a:p>
            <a:pPr indent="627063">
              <a:lnSpc>
                <a:spcPct val="150000"/>
              </a:lnSpc>
            </a:pPr>
            <a:r>
              <a:rPr lang="zh-CN" altLang="en-US" sz="2400" dirty="0">
                <a:latin typeface="宋体" pitchFamily="2" charset="-122"/>
                <a:ea typeface="宋体" pitchFamily="2" charset="-122"/>
              </a:rPr>
              <a:t>页边距是指文本与纸张边缘的距离，对于每行来说，同一类页边的空白宽度是</a:t>
            </a:r>
            <a:r>
              <a:rPr lang="zh-CN" altLang="en-US" sz="2400" dirty="0" smtClean="0">
                <a:latin typeface="宋体" pitchFamily="2" charset="-122"/>
                <a:ea typeface="宋体" pitchFamily="2" charset="-122"/>
              </a:rPr>
              <a:t>相等的。</a:t>
            </a:r>
            <a:endParaRPr lang="en-US" altLang="zh-CN" sz="2400" dirty="0" smtClean="0">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首行缩进的效果如图 </a:t>
            </a:r>
            <a:r>
              <a:rPr lang="en-US" altLang="zh-CN" sz="2400" dirty="0" smtClean="0">
                <a:latin typeface="宋体" pitchFamily="2" charset="-122"/>
                <a:ea typeface="宋体" pitchFamily="2" charset="-122"/>
              </a:rPr>
              <a:t>3—5</a:t>
            </a:r>
            <a:r>
              <a:rPr lang="zh-CN" altLang="en-US" sz="2400" dirty="0" smtClean="0">
                <a:latin typeface="宋体" pitchFamily="2" charset="-122"/>
                <a:ea typeface="宋体" pitchFamily="2" charset="-122"/>
              </a:rPr>
              <a:t>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6" name="TextBox 5"/>
          <p:cNvSpPr txBox="1"/>
          <p:nvPr/>
        </p:nvSpPr>
        <p:spPr>
          <a:xfrm>
            <a:off x="8480462" y="5409724"/>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首行缩进</a:t>
            </a:r>
            <a:endParaRPr lang="en-US" altLang="zh-CN" dirty="0" smtClean="0">
              <a:latin typeface="楷体" pitchFamily="49" charset="-122"/>
              <a:ea typeface="楷体" pitchFamily="49" charset="-122"/>
            </a:endParaRPr>
          </a:p>
        </p:txBody>
      </p:sp>
      <p:pic>
        <p:nvPicPr>
          <p:cNvPr id="31746" name="Picture 2" descr="C:\Users\Xixi\Desktop\PPT制作\中文版Office 2010基础与实训\image\Office (5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7824" y="2378733"/>
            <a:ext cx="4613275" cy="2974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61793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6543452"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1.</a:t>
            </a:r>
            <a:r>
              <a:rPr lang="zh-CN" altLang="en-US" sz="2400" dirty="0">
                <a:solidFill>
                  <a:srgbClr val="FF0000"/>
                </a:solidFill>
                <a:latin typeface="宋体" pitchFamily="2" charset="-122"/>
                <a:ea typeface="宋体" pitchFamily="2" charset="-122"/>
              </a:rPr>
              <a:t>使用菜单命令设置段落</a:t>
            </a:r>
            <a:r>
              <a:rPr lang="zh-CN" altLang="en-US" sz="2400" dirty="0" smtClean="0">
                <a:solidFill>
                  <a:srgbClr val="FF0000"/>
                </a:solidFill>
                <a:latin typeface="宋体" pitchFamily="2" charset="-122"/>
                <a:ea typeface="宋体" pitchFamily="2" charset="-122"/>
              </a:rPr>
              <a:t>缩进</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）打开未经段落格式设置的文档</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满</a:t>
            </a:r>
            <a:r>
              <a:rPr lang="zh-CN" altLang="en-US" sz="2400" dirty="0" smtClean="0">
                <a:latin typeface="宋体" pitchFamily="2" charset="-122"/>
                <a:ea typeface="宋体" pitchFamily="2" charset="-122"/>
              </a:rPr>
              <a:t>庭芳</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，选中全部文本</a:t>
            </a: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）单击“开始”选项卡“段落”组右</a:t>
            </a:r>
            <a:r>
              <a:rPr lang="zh-CN" altLang="en-US" sz="2400" dirty="0" smtClean="0">
                <a:latin typeface="宋体" pitchFamily="2" charset="-122"/>
                <a:ea typeface="宋体" pitchFamily="2" charset="-122"/>
              </a:rPr>
              <a:t>下侧</a:t>
            </a:r>
            <a:r>
              <a:rPr lang="zh-CN" altLang="en-US" sz="2400" dirty="0">
                <a:latin typeface="宋体" pitchFamily="2" charset="-122"/>
                <a:ea typeface="宋体" pitchFamily="2" charset="-122"/>
              </a:rPr>
              <a:t>的按钮，打开“段落”对话框。（</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）在“缩进和间距”选项卡的</a:t>
            </a:r>
            <a:r>
              <a:rPr lang="zh-CN" altLang="en-US" sz="2400" dirty="0" smtClean="0">
                <a:latin typeface="宋体" pitchFamily="2" charset="-122"/>
                <a:ea typeface="宋体" pitchFamily="2" charset="-122"/>
              </a:rPr>
              <a:t>“缩进”选项</a:t>
            </a:r>
            <a:r>
              <a:rPr lang="zh-CN" altLang="en-US" sz="2400" dirty="0">
                <a:latin typeface="宋体" pitchFamily="2" charset="-122"/>
                <a:ea typeface="宋体" pitchFamily="2" charset="-122"/>
              </a:rPr>
              <a:t>组中设置文本的缩进。在“特殊格式”</a:t>
            </a:r>
            <a:r>
              <a:rPr lang="zh-CN" altLang="en-US" sz="2400" dirty="0" smtClean="0">
                <a:latin typeface="宋体" pitchFamily="2" charset="-122"/>
                <a:ea typeface="宋体" pitchFamily="2" charset="-122"/>
              </a:rPr>
              <a:t>下拉</a:t>
            </a:r>
            <a:r>
              <a:rPr lang="zh-CN" altLang="en-US" sz="2400" dirty="0">
                <a:latin typeface="宋体" pitchFamily="2" charset="-122"/>
                <a:ea typeface="宋体" pitchFamily="2" charset="-122"/>
              </a:rPr>
              <a:t>列表中选择“首行缩进”选项，系统</a:t>
            </a:r>
            <a:r>
              <a:rPr lang="zh-CN" altLang="en-US" sz="2400" dirty="0" smtClean="0">
                <a:latin typeface="宋体" pitchFamily="2" charset="-122"/>
                <a:ea typeface="宋体" pitchFamily="2" charset="-122"/>
              </a:rPr>
              <a:t>默认“磅值”</a:t>
            </a:r>
            <a:r>
              <a:rPr lang="zh-CN" altLang="en-US" sz="2400" dirty="0">
                <a:latin typeface="宋体" pitchFamily="2" charset="-122"/>
                <a:ea typeface="宋体" pitchFamily="2" charset="-122"/>
              </a:rPr>
              <a:t>为“</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字符”，如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8976132" y="5740996"/>
            <a:ext cx="1569660"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设置首行缩进</a:t>
            </a:r>
            <a:endParaRPr lang="en-US" altLang="zh-CN" dirty="0" smtClean="0">
              <a:latin typeface="楷体" pitchFamily="49" charset="-122"/>
              <a:ea typeface="楷体" pitchFamily="49" charset="-122"/>
            </a:endParaRPr>
          </a:p>
        </p:txBody>
      </p:sp>
      <p:pic>
        <p:nvPicPr>
          <p:cNvPr id="32770" name="Picture 2" descr="C:\Users\Xixi\Desktop\PPT制作\中文版Office 2010基础与实训\image\Office (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7438" y="1476288"/>
            <a:ext cx="3067050" cy="4237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886209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89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4422552" cy="1754326"/>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）单击“确定”按钮，完成对选中段落的设置，效果如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7211705" y="5398692"/>
            <a:ext cx="2492991" cy="369332"/>
          </a:xfrm>
          <a:prstGeom prst="rect">
            <a:avLst/>
          </a:prstGeom>
          <a:noFill/>
        </p:spPr>
        <p:txBody>
          <a:bodyPr wrap="none" rtlCol="0">
            <a:spAutoFit/>
          </a:bodyPr>
          <a:lstStyle/>
          <a:p>
            <a:pPr algn="ctr"/>
            <a:r>
              <a:rPr lang="zh-CN" altLang="en-US" dirty="0">
                <a:latin typeface="楷体" pitchFamily="49" charset="-122"/>
                <a:ea typeface="楷体" pitchFamily="49" charset="-122"/>
              </a:rPr>
              <a:t>设置首行缩进后的效果</a:t>
            </a:r>
            <a:endParaRPr lang="en-US" altLang="zh-CN" dirty="0" smtClean="0">
              <a:latin typeface="楷体" pitchFamily="49" charset="-122"/>
              <a:ea typeface="楷体" pitchFamily="49" charset="-122"/>
            </a:endParaRPr>
          </a:p>
        </p:txBody>
      </p:sp>
      <p:pic>
        <p:nvPicPr>
          <p:cNvPr id="33794" name="Picture 2" descr="C:\Users\Xixi\Desktop\PPT制作\中文版Office 2010基础与实训\image\Office (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0" y="2045933"/>
            <a:ext cx="5105400" cy="3292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602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项目一 初识 </a:t>
            </a:r>
            <a:r>
              <a:rPr lang="en-US" altLang="zh-CN" sz="3200" dirty="0">
                <a:solidFill>
                  <a:srgbClr val="FF0000"/>
                </a:solidFill>
                <a:latin typeface="黑体" pitchFamily="49" charset="-122"/>
                <a:ea typeface="黑体" pitchFamily="49" charset="-122"/>
              </a:rPr>
              <a:t>Word 2010</a:t>
            </a:r>
            <a:endParaRPr lang="zh-CN" altLang="en-US" sz="3200" dirty="0">
              <a:solidFill>
                <a:srgbClr val="FF0000"/>
              </a:solidFill>
              <a:latin typeface="黑体" pitchFamily="49" charset="-122"/>
              <a:ea typeface="黑体" pitchFamily="49" charset="-122"/>
            </a:endParaRPr>
          </a:p>
        </p:txBody>
      </p:sp>
      <p:sp>
        <p:nvSpPr>
          <p:cNvPr id="11" name="TextBox 10"/>
          <p:cNvSpPr txBox="1"/>
          <p:nvPr/>
        </p:nvSpPr>
        <p:spPr>
          <a:xfrm>
            <a:off x="1190847" y="1903486"/>
            <a:ext cx="5298853" cy="4524315"/>
          </a:xfrm>
          <a:prstGeom prst="rect">
            <a:avLst/>
          </a:prstGeom>
          <a:noFill/>
        </p:spPr>
        <p:txBody>
          <a:bodyPr wrap="square" rtlCol="0">
            <a:spAutoFit/>
          </a:bodyPr>
          <a:lstStyle/>
          <a:p>
            <a:pPr indent="627063">
              <a:lnSpc>
                <a:spcPct val="150000"/>
              </a:lnSpc>
            </a:pPr>
            <a:r>
              <a:rPr lang="zh-CN" altLang="en-US" sz="2400" dirty="0" smtClean="0">
                <a:latin typeface="宋体" pitchFamily="2" charset="-122"/>
                <a:ea typeface="宋体" pitchFamily="2" charset="-122"/>
              </a:rPr>
              <a:t>（</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）单击窗口左上角的 “ </a:t>
            </a:r>
            <a:r>
              <a:rPr lang="zh-CN" altLang="en-US" sz="2400" dirty="0" smtClean="0">
                <a:latin typeface="宋体" pitchFamily="2" charset="-122"/>
                <a:ea typeface="宋体" pitchFamily="2" charset="-122"/>
              </a:rPr>
              <a:t>  ”</a:t>
            </a:r>
            <a:r>
              <a:rPr lang="zh-CN" altLang="en-US" sz="2400" dirty="0">
                <a:latin typeface="宋体" pitchFamily="2" charset="-122"/>
                <a:ea typeface="宋体" pitchFamily="2" charset="-122"/>
              </a:rPr>
              <a:t>图标</a:t>
            </a:r>
            <a:r>
              <a:rPr lang="zh-CN" altLang="en-US" sz="2400" dirty="0" smtClean="0">
                <a:latin typeface="宋体" pitchFamily="2" charset="-122"/>
                <a:ea typeface="宋体" pitchFamily="2" charset="-122"/>
              </a:rPr>
              <a:t>，在</a:t>
            </a:r>
            <a:r>
              <a:rPr lang="zh-CN" altLang="en-US" sz="2400" dirty="0">
                <a:latin typeface="宋体" pitchFamily="2" charset="-122"/>
                <a:ea typeface="宋体" pitchFamily="2" charset="-122"/>
              </a:rPr>
              <a:t>弹出的下拉菜单中选择“关闭”命令。</a:t>
            </a:r>
          </a:p>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4</a:t>
            </a:r>
            <a:r>
              <a:rPr lang="zh-CN" altLang="en-US" sz="2400" dirty="0">
                <a:latin typeface="宋体" pitchFamily="2" charset="-122"/>
                <a:ea typeface="宋体" pitchFamily="2" charset="-122"/>
              </a:rPr>
              <a:t>）双击左上角的图标</a:t>
            </a:r>
            <a:r>
              <a:rPr lang="zh-CN" altLang="en-US" sz="2400" dirty="0" smtClean="0">
                <a:latin typeface="宋体" pitchFamily="2" charset="-122"/>
                <a:ea typeface="宋体" pitchFamily="2" charset="-122"/>
              </a:rPr>
              <a:t>“   ”。如果</a:t>
            </a:r>
            <a:r>
              <a:rPr lang="zh-CN" altLang="en-US" sz="2400" dirty="0">
                <a:latin typeface="宋体" pitchFamily="2" charset="-122"/>
                <a:ea typeface="宋体" pitchFamily="2" charset="-122"/>
              </a:rPr>
              <a:t>文档的内容进行了更新且没有</a:t>
            </a:r>
            <a:r>
              <a:rPr lang="zh-CN" altLang="en-US" sz="2400" dirty="0" smtClean="0">
                <a:latin typeface="宋体" pitchFamily="2" charset="-122"/>
                <a:ea typeface="宋体" pitchFamily="2" charset="-122"/>
              </a:rPr>
              <a:t>进行保存</a:t>
            </a:r>
            <a:r>
              <a:rPr lang="zh-CN" altLang="en-US" sz="2400" dirty="0">
                <a:latin typeface="宋体" pitchFamily="2" charset="-122"/>
                <a:ea typeface="宋体" pitchFamily="2" charset="-122"/>
              </a:rPr>
              <a:t>操作，在退出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之前，系统</a:t>
            </a:r>
            <a:r>
              <a:rPr lang="zh-CN" altLang="en-US" sz="2400" dirty="0" smtClean="0">
                <a:latin typeface="宋体" pitchFamily="2" charset="-122"/>
                <a:ea typeface="宋体" pitchFamily="2" charset="-122"/>
              </a:rPr>
              <a:t>会弹</a:t>
            </a:r>
            <a:r>
              <a:rPr lang="zh-CN" altLang="en-US" sz="2400" dirty="0">
                <a:latin typeface="宋体" pitchFamily="2" charset="-122"/>
                <a:ea typeface="宋体" pitchFamily="2" charset="-122"/>
              </a:rPr>
              <a:t>出如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示的对话框，提示用户</a:t>
            </a:r>
            <a:r>
              <a:rPr lang="zh-CN" altLang="en-US" sz="2400" dirty="0" smtClean="0">
                <a:latin typeface="宋体" pitchFamily="2" charset="-122"/>
                <a:ea typeface="宋体" pitchFamily="2" charset="-122"/>
              </a:rPr>
              <a:t>是否</a:t>
            </a:r>
            <a:r>
              <a:rPr lang="zh-CN" altLang="en-US" sz="2400" dirty="0">
                <a:latin typeface="宋体" pitchFamily="2" charset="-122"/>
                <a:ea typeface="宋体" pitchFamily="2" charset="-122"/>
              </a:rPr>
              <a:t>保存修改过的内容。</a:t>
            </a:r>
          </a:p>
        </p:txBody>
      </p:sp>
      <p:sp>
        <p:nvSpPr>
          <p:cNvPr id="10" name="TextBox 9"/>
          <p:cNvSpPr txBox="1"/>
          <p:nvPr/>
        </p:nvSpPr>
        <p:spPr>
          <a:xfrm>
            <a:off x="7506185" y="4073099"/>
            <a:ext cx="3416320" cy="369332"/>
          </a:xfrm>
          <a:prstGeom prst="rect">
            <a:avLst/>
          </a:prstGeom>
          <a:noFill/>
        </p:spPr>
        <p:txBody>
          <a:bodyPr wrap="none" rtlCol="0">
            <a:spAutoFit/>
          </a:bodyPr>
          <a:lstStyle/>
          <a:p>
            <a:pPr algn="ctr"/>
            <a:r>
              <a:rPr lang="zh-CN" altLang="en-US" dirty="0">
                <a:latin typeface="楷体" pitchFamily="49" charset="-122"/>
                <a:ea typeface="楷体" pitchFamily="49" charset="-122"/>
              </a:rPr>
              <a:t>提示用户是否保存修改过的内容</a:t>
            </a:r>
            <a:endParaRPr lang="en-US" altLang="zh-CN" dirty="0" smtClean="0">
              <a:latin typeface="楷体" pitchFamily="49" charset="-122"/>
              <a:ea typeface="楷体" pitchFamily="49" charset="-122"/>
            </a:endParaRPr>
          </a:p>
        </p:txBody>
      </p:sp>
      <p:pic>
        <p:nvPicPr>
          <p:cNvPr id="5122" name="Picture 2" descr="C:\Users\Xixi\Desktop\PPT制作\中文版Office 2010基础与实训\image\微信截图_202008111014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5300" y="2083648"/>
            <a:ext cx="400050" cy="3905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Xixi\Desktop\PPT制作\中文版Office 2010基础与实训\image\微信截图_202008111014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4175" y="3741870"/>
            <a:ext cx="400050" cy="39052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Xixi\Desktop\PPT制作\中文版Office 2010基础与实训\image\Office (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8388" y="2915335"/>
            <a:ext cx="3591915" cy="115776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Tree>
    <p:extLst>
      <p:ext uri="{BB962C8B-B14F-4D97-AF65-F5344CB8AC3E}">
        <p14:creationId xmlns:p14="http://schemas.microsoft.com/office/powerpoint/2010/main" val="61384714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90</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591452" cy="2862322"/>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2.</a:t>
            </a:r>
            <a:r>
              <a:rPr lang="zh-CN" altLang="en-US" sz="2400" dirty="0">
                <a:solidFill>
                  <a:srgbClr val="FF0000"/>
                </a:solidFill>
                <a:latin typeface="宋体" pitchFamily="2" charset="-122"/>
                <a:ea typeface="宋体" pitchFamily="2" charset="-122"/>
              </a:rPr>
              <a:t>利用“段落”选项组中的快捷按钮进行段落</a:t>
            </a:r>
            <a:r>
              <a:rPr lang="zh-CN" altLang="en-US" sz="2400" dirty="0" smtClean="0">
                <a:solidFill>
                  <a:srgbClr val="FF0000"/>
                </a:solidFill>
                <a:latin typeface="宋体" pitchFamily="2" charset="-122"/>
                <a:ea typeface="宋体" pitchFamily="2" charset="-122"/>
              </a:rPr>
              <a:t>缩进</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设置段落缩进的另一种方法是使用“段落”选项组中的快捷按钮进行设置，这种</a:t>
            </a:r>
            <a:r>
              <a:rPr lang="zh-CN" altLang="en-US" sz="2400" dirty="0" smtClean="0">
                <a:latin typeface="宋体" pitchFamily="2" charset="-122"/>
                <a:ea typeface="宋体" pitchFamily="2" charset="-122"/>
              </a:rPr>
              <a:t>方法虽然</a:t>
            </a:r>
            <a:r>
              <a:rPr lang="zh-CN" altLang="en-US" sz="2400" dirty="0">
                <a:latin typeface="宋体" pitchFamily="2" charset="-122"/>
                <a:ea typeface="宋体" pitchFamily="2" charset="-122"/>
              </a:rPr>
              <a:t>简单，但是不够精确。具体操作步骤如下：</a:t>
            </a:r>
          </a:p>
          <a:p>
            <a:pPr indent="627063">
              <a:lnSpc>
                <a:spcPct val="150000"/>
              </a:lnSpc>
            </a:pPr>
            <a:r>
              <a:rPr lang="zh-CN" altLang="en-US" sz="2400" dirty="0" smtClean="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）打开未经段落格式设置的文档</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满庭芳</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，将插入点置于第一行</a:t>
            </a:r>
            <a:r>
              <a:rPr lang="zh-CN" altLang="en-US" sz="2400" dirty="0" smtClean="0">
                <a:latin typeface="宋体" pitchFamily="2" charset="-122"/>
                <a:ea typeface="宋体" pitchFamily="2" charset="-122"/>
              </a:rPr>
              <a:t>。</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86679189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91</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6041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）单击“段落”选项组中的“增加缩进量”按钮进行设置，每单击一次，选中行将增加</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字符缩进量。如图所示。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8" name="TextBox 7"/>
          <p:cNvSpPr txBox="1"/>
          <p:nvPr/>
        </p:nvSpPr>
        <p:spPr>
          <a:xfrm>
            <a:off x="3938515" y="5258831"/>
            <a:ext cx="4108818" cy="369332"/>
          </a:xfrm>
          <a:prstGeom prst="rect">
            <a:avLst/>
          </a:prstGeom>
          <a:noFill/>
        </p:spPr>
        <p:txBody>
          <a:bodyPr wrap="none" rtlCol="0">
            <a:spAutoFit/>
          </a:bodyPr>
          <a:lstStyle/>
          <a:p>
            <a:pPr algn="ctr"/>
            <a:r>
              <a:rPr lang="zh-CN" altLang="en-US" dirty="0">
                <a:latin typeface="楷体" pitchFamily="49" charset="-122"/>
                <a:ea typeface="楷体" pitchFamily="49" charset="-122"/>
              </a:rPr>
              <a:t>利用“增加缩进量”按钮设置段落缩进</a:t>
            </a:r>
            <a:endParaRPr lang="en-US" altLang="zh-CN" dirty="0" smtClean="0">
              <a:latin typeface="楷体" pitchFamily="49" charset="-122"/>
              <a:ea typeface="楷体" pitchFamily="49" charset="-122"/>
            </a:endParaRPr>
          </a:p>
        </p:txBody>
      </p:sp>
      <p:pic>
        <p:nvPicPr>
          <p:cNvPr id="34818" name="Picture 2" descr="C:\Users\Xixi\Desktop\PPT制作\中文版Office 2010基础与实训\image\Office (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3204" y="3651830"/>
            <a:ext cx="5419440" cy="1607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86655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92</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5616352" cy="4524315"/>
          </a:xfrm>
          <a:prstGeom prst="rect">
            <a:avLst/>
          </a:prstGeom>
          <a:noFill/>
        </p:spPr>
        <p:txBody>
          <a:bodyPr wrap="square" rtlCol="0">
            <a:spAutoFit/>
          </a:bodyPr>
          <a:lstStyle/>
          <a:p>
            <a:pPr indent="627063">
              <a:lnSpc>
                <a:spcPct val="150000"/>
              </a:lnSpc>
            </a:pPr>
            <a:r>
              <a:rPr lang="en-US" altLang="zh-CN" sz="2400" dirty="0">
                <a:solidFill>
                  <a:srgbClr val="FF0000"/>
                </a:solidFill>
                <a:latin typeface="宋体" pitchFamily="2" charset="-122"/>
                <a:ea typeface="宋体" pitchFamily="2" charset="-122"/>
              </a:rPr>
              <a:t>3.</a:t>
            </a:r>
            <a:r>
              <a:rPr lang="zh-CN" altLang="en-US" sz="2400" dirty="0">
                <a:solidFill>
                  <a:srgbClr val="FF0000"/>
                </a:solidFill>
                <a:latin typeface="宋体" pitchFamily="2" charset="-122"/>
                <a:ea typeface="宋体" pitchFamily="2" charset="-122"/>
              </a:rPr>
              <a:t>使用标尺进行段落</a:t>
            </a:r>
            <a:r>
              <a:rPr lang="zh-CN" altLang="en-US" sz="2400" dirty="0" smtClean="0">
                <a:solidFill>
                  <a:srgbClr val="FF0000"/>
                </a:solidFill>
                <a:latin typeface="宋体" pitchFamily="2" charset="-122"/>
                <a:ea typeface="宋体" pitchFamily="2" charset="-122"/>
              </a:rPr>
              <a:t>缩进</a:t>
            </a:r>
            <a:endParaRPr lang="en-US" altLang="zh-CN" sz="2400" dirty="0" smtClean="0">
              <a:solidFill>
                <a:srgbClr val="FF0000"/>
              </a:solidFill>
              <a:latin typeface="宋体" pitchFamily="2" charset="-122"/>
              <a:ea typeface="宋体" pitchFamily="2" charset="-122"/>
            </a:endParaRPr>
          </a:p>
          <a:p>
            <a:pPr indent="627063">
              <a:lnSpc>
                <a:spcPct val="150000"/>
              </a:lnSpc>
            </a:pPr>
            <a:r>
              <a:rPr lang="zh-CN" altLang="en-US" sz="2400" dirty="0">
                <a:latin typeface="宋体" pitchFamily="2" charset="-122"/>
                <a:ea typeface="宋体" pitchFamily="2" charset="-122"/>
              </a:rPr>
              <a:t>利用文档窗口水平标尺上的段落缩进标记，可以快速地设置段落的左侧缩进、右侧</a:t>
            </a:r>
            <a:r>
              <a:rPr lang="zh-CN" altLang="en-US" sz="2400" dirty="0" smtClean="0">
                <a:latin typeface="宋体" pitchFamily="2" charset="-122"/>
                <a:ea typeface="宋体" pitchFamily="2" charset="-122"/>
              </a:rPr>
              <a:t>缩进</a:t>
            </a:r>
            <a:r>
              <a:rPr lang="zh-CN" altLang="en-US" sz="2400" dirty="0">
                <a:latin typeface="宋体" pitchFamily="2" charset="-122"/>
                <a:ea typeface="宋体" pitchFamily="2" charset="-122"/>
              </a:rPr>
              <a:t>、首行缩进和悬挂缩进等。这种方法直观、方便，但同样不够精确。</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文本区</a:t>
            </a:r>
            <a:r>
              <a:rPr lang="zh-CN" altLang="en-US" sz="2400" dirty="0">
                <a:latin typeface="宋体" pitchFamily="2" charset="-122"/>
                <a:ea typeface="宋体" pitchFamily="2" charset="-122"/>
              </a:rPr>
              <a:t>和选项卡区之间的部分就是标尺。下面以首行缩进为例介绍使用标尺进行段落缩进的</a:t>
            </a:r>
            <a:r>
              <a:rPr lang="zh-CN" altLang="en-US" sz="2400" dirty="0" smtClean="0">
                <a:latin typeface="宋体" pitchFamily="2" charset="-122"/>
                <a:ea typeface="宋体" pitchFamily="2" charset="-122"/>
              </a:rPr>
              <a:t>方法</a:t>
            </a:r>
            <a:r>
              <a:rPr lang="zh-CN" altLang="en-US" sz="2400" dirty="0">
                <a:latin typeface="宋体" pitchFamily="2" charset="-122"/>
                <a:ea typeface="宋体" pitchFamily="2" charset="-122"/>
              </a:rPr>
              <a:t>。</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9045951" y="5195887"/>
            <a:ext cx="646331" cy="369332"/>
          </a:xfrm>
          <a:prstGeom prst="rect">
            <a:avLst/>
          </a:prstGeom>
          <a:noFill/>
        </p:spPr>
        <p:txBody>
          <a:bodyPr wrap="none" rtlCol="0">
            <a:spAutoFit/>
          </a:bodyPr>
          <a:lstStyle/>
          <a:p>
            <a:pPr algn="ctr"/>
            <a:r>
              <a:rPr lang="zh-CN" altLang="en-US" dirty="0">
                <a:latin typeface="楷体" pitchFamily="49" charset="-122"/>
                <a:ea typeface="楷体" pitchFamily="49" charset="-122"/>
              </a:rPr>
              <a:t>标尺</a:t>
            </a:r>
            <a:endParaRPr lang="en-US" altLang="zh-CN" dirty="0" smtClean="0">
              <a:latin typeface="楷体" pitchFamily="49" charset="-122"/>
              <a:ea typeface="楷体" pitchFamily="49" charset="-122"/>
            </a:endParaRPr>
          </a:p>
        </p:txBody>
      </p:sp>
      <p:pic>
        <p:nvPicPr>
          <p:cNvPr id="35842" name="Picture 2" descr="C:\Users\Xixi\Desktop\PPT制作\中文版Office 2010基础与实训\image\Office (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1705" y="2415806"/>
            <a:ext cx="4314825" cy="2780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9490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93</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9451752" cy="1200329"/>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）打开未经段落格式设置的文档</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满庭芳</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，将插入点置于第一段的起始位置。水平标尺的游标如</a:t>
            </a:r>
            <a:r>
              <a:rPr lang="zh-CN" altLang="en-US" sz="2400" dirty="0" smtClean="0">
                <a:latin typeface="宋体" pitchFamily="2" charset="-122"/>
                <a:ea typeface="宋体" pitchFamily="2" charset="-122"/>
              </a:rPr>
              <a:t>图所示。</a:t>
            </a:r>
            <a:endParaRPr lang="zh-CN" altLang="en-US" sz="2400" dirty="0">
              <a:latin typeface="宋体" pitchFamily="2" charset="-122"/>
              <a:ea typeface="宋体" pitchFamily="2" charset="-122"/>
            </a:endParaRP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5205620" y="4443333"/>
            <a:ext cx="1800493" cy="369332"/>
          </a:xfrm>
          <a:prstGeom prst="rect">
            <a:avLst/>
          </a:prstGeom>
          <a:noFill/>
        </p:spPr>
        <p:txBody>
          <a:bodyPr wrap="none" rtlCol="0">
            <a:spAutoFit/>
          </a:bodyPr>
          <a:lstStyle/>
          <a:p>
            <a:pPr algn="ctr"/>
            <a:r>
              <a:rPr lang="zh-CN" altLang="en-US" dirty="0">
                <a:latin typeface="楷体" pitchFamily="49" charset="-122"/>
                <a:ea typeface="楷体" pitchFamily="49" charset="-122"/>
              </a:rPr>
              <a:t>水平标尺的游标</a:t>
            </a:r>
            <a:endParaRPr lang="en-US" altLang="zh-CN" dirty="0" smtClean="0">
              <a:latin typeface="楷体" pitchFamily="49" charset="-122"/>
              <a:ea typeface="楷体" pitchFamily="49" charset="-122"/>
            </a:endParaRPr>
          </a:p>
        </p:txBody>
      </p:sp>
      <p:pic>
        <p:nvPicPr>
          <p:cNvPr id="36866" name="Picture 2" descr="C:\Users\Xixi\Desktop\PPT制作\中文版Office 2010基础与实训\image\Office (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035" y="4216400"/>
            <a:ext cx="8133664" cy="207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766443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94</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4333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）用鼠标拖拽首行缩进游标，向右缩进</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字符的距离，此时可以看到一条竖直</a:t>
            </a:r>
            <a:r>
              <a:rPr lang="zh-CN" altLang="en-US" sz="2400" dirty="0" smtClean="0">
                <a:latin typeface="宋体" pitchFamily="2" charset="-122"/>
                <a:ea typeface="宋体" pitchFamily="2" charset="-122"/>
              </a:rPr>
              <a:t>辅助虚线</a:t>
            </a:r>
            <a:r>
              <a:rPr lang="zh-CN" altLang="en-US" sz="2400" dirty="0">
                <a:latin typeface="宋体" pitchFamily="2" charset="-122"/>
                <a:ea typeface="宋体" pitchFamily="2" charset="-122"/>
              </a:rPr>
              <a:t>跟随首行缩进游标，如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7544958" y="5097003"/>
            <a:ext cx="2031326" cy="369332"/>
          </a:xfrm>
          <a:prstGeom prst="rect">
            <a:avLst/>
          </a:prstGeom>
          <a:noFill/>
        </p:spPr>
        <p:txBody>
          <a:bodyPr wrap="none" rtlCol="0">
            <a:spAutoFit/>
          </a:bodyPr>
          <a:lstStyle/>
          <a:p>
            <a:pPr algn="ctr"/>
            <a:r>
              <a:rPr lang="zh-CN" altLang="en-US" dirty="0">
                <a:latin typeface="楷体" pitchFamily="49" charset="-122"/>
                <a:ea typeface="楷体" pitchFamily="49" charset="-122"/>
              </a:rPr>
              <a:t>移动首行缩进游标</a:t>
            </a:r>
            <a:endParaRPr lang="en-US" altLang="zh-CN" dirty="0" smtClean="0">
              <a:latin typeface="楷体" pitchFamily="49" charset="-122"/>
              <a:ea typeface="楷体" pitchFamily="49" charset="-122"/>
            </a:endParaRPr>
          </a:p>
        </p:txBody>
      </p:sp>
      <p:pic>
        <p:nvPicPr>
          <p:cNvPr id="37890" name="Picture 2" descr="C:\Users\Xixi\Desktop\PPT制作\中文版Office 2010基础与实训\image\Office (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3313" y="2022433"/>
            <a:ext cx="4754616" cy="3062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71832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95</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8" y="1937787"/>
            <a:ext cx="4333652" cy="2862322"/>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）放开鼠标后可以看到，第一行插入点后的文字被向右移动了</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字符的距离，</a:t>
            </a:r>
            <a:r>
              <a:rPr lang="zh-CN" altLang="en-US" sz="2400" dirty="0" smtClean="0">
                <a:latin typeface="宋体" pitchFamily="2" charset="-122"/>
                <a:ea typeface="宋体" pitchFamily="2" charset="-122"/>
              </a:rPr>
              <a:t>首行缩进</a:t>
            </a:r>
            <a:r>
              <a:rPr lang="zh-CN" altLang="en-US" sz="2400" dirty="0">
                <a:latin typeface="宋体" pitchFamily="2" charset="-122"/>
                <a:ea typeface="宋体" pitchFamily="2" charset="-122"/>
              </a:rPr>
              <a:t>游标也停留在了标尺的数字“</a:t>
            </a: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处，如</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实践操作</a:t>
            </a:r>
            <a:endParaRPr lang="zh-CN" altLang="en-US" sz="2400" dirty="0">
              <a:solidFill>
                <a:srgbClr val="FF0000"/>
              </a:solidFill>
              <a:latin typeface="隶书" pitchFamily="49" charset="-122"/>
              <a:ea typeface="隶书" pitchFamily="49" charset="-122"/>
            </a:endParaRPr>
          </a:p>
        </p:txBody>
      </p:sp>
      <p:sp>
        <p:nvSpPr>
          <p:cNvPr id="6" name="TextBox 5"/>
          <p:cNvSpPr txBox="1"/>
          <p:nvPr/>
        </p:nvSpPr>
        <p:spPr>
          <a:xfrm>
            <a:off x="8006623" y="4918623"/>
            <a:ext cx="1107996" cy="369332"/>
          </a:xfrm>
          <a:prstGeom prst="rect">
            <a:avLst/>
          </a:prstGeom>
          <a:noFill/>
        </p:spPr>
        <p:txBody>
          <a:bodyPr wrap="none" rtlCol="0">
            <a:spAutoFit/>
          </a:bodyPr>
          <a:lstStyle/>
          <a:p>
            <a:pPr algn="ctr"/>
            <a:r>
              <a:rPr lang="zh-CN" altLang="en-US" dirty="0">
                <a:latin typeface="楷体" pitchFamily="49" charset="-122"/>
                <a:ea typeface="楷体" pitchFamily="49" charset="-122"/>
              </a:rPr>
              <a:t>首行缩进</a:t>
            </a:r>
            <a:endParaRPr lang="en-US" altLang="zh-CN" dirty="0" smtClean="0">
              <a:latin typeface="楷体" pitchFamily="49" charset="-122"/>
              <a:ea typeface="楷体" pitchFamily="49" charset="-122"/>
            </a:endParaRPr>
          </a:p>
        </p:txBody>
      </p:sp>
      <p:pic>
        <p:nvPicPr>
          <p:cNvPr id="38914" name="Picture 2" descr="C:\Users\Xixi\Desktop\PPT制作\中文版Office 2010基础与实训\image\Office (6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21361" y="2428872"/>
            <a:ext cx="5922089" cy="2489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80665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96</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2807828"/>
            <a:ext cx="9792839" cy="1113766"/>
          </a:xfrm>
          <a:prstGeom prst="rect">
            <a:avLst/>
          </a:prstGeom>
          <a:noFill/>
        </p:spPr>
        <p:txBody>
          <a:bodyPr wrap="square" rtlCol="0">
            <a:spAutoFit/>
          </a:bodyPr>
          <a:lstStyle/>
          <a:p>
            <a:pPr indent="627063">
              <a:lnSpc>
                <a:spcPct val="150000"/>
              </a:lnSpc>
            </a:pPr>
            <a:r>
              <a:rPr lang="en-US" altLang="zh-CN" sz="2400" dirty="0">
                <a:latin typeface="宋体" pitchFamily="2" charset="-122"/>
                <a:ea typeface="宋体" pitchFamily="2" charset="-122"/>
              </a:rPr>
              <a:t>1.</a:t>
            </a:r>
            <a:r>
              <a:rPr lang="zh-CN" altLang="en-US" sz="2400" dirty="0">
                <a:latin typeface="宋体" pitchFamily="2" charset="-122"/>
                <a:ea typeface="宋体" pitchFamily="2" charset="-122"/>
              </a:rPr>
              <a:t>了解行距和段落间距的概念。</a:t>
            </a:r>
          </a:p>
          <a:p>
            <a:pPr indent="627063">
              <a:lnSpc>
                <a:spcPct val="150000"/>
              </a:lnSpc>
            </a:pPr>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掌握行距和段落间距的设置方法。</a:t>
            </a:r>
          </a:p>
        </p:txBody>
      </p:sp>
      <p:sp>
        <p:nvSpPr>
          <p:cNvPr id="9" name="TextBox 8"/>
          <p:cNvSpPr txBox="1"/>
          <p:nvPr/>
        </p:nvSpPr>
        <p:spPr>
          <a:xfrm>
            <a:off x="1092554" y="1410442"/>
            <a:ext cx="5032147" cy="523220"/>
          </a:xfrm>
          <a:prstGeom prst="rect">
            <a:avLst/>
          </a:prstGeom>
          <a:ln/>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800" dirty="0">
                <a:solidFill>
                  <a:schemeClr val="bg1"/>
                </a:solidFill>
                <a:latin typeface="宋体" pitchFamily="2" charset="-122"/>
                <a:ea typeface="宋体" pitchFamily="2" charset="-122"/>
              </a:rPr>
              <a:t>任务 </a:t>
            </a:r>
            <a:r>
              <a:rPr lang="en-US" altLang="zh-CN" sz="2800" dirty="0" smtClean="0">
                <a:solidFill>
                  <a:schemeClr val="bg1"/>
                </a:solidFill>
                <a:latin typeface="宋体" pitchFamily="2" charset="-122"/>
                <a:ea typeface="宋体" pitchFamily="2" charset="-122"/>
              </a:rPr>
              <a:t>3.3</a:t>
            </a:r>
            <a:r>
              <a:rPr lang="zh-CN" altLang="en-US" sz="2800" dirty="0" smtClean="0">
                <a:solidFill>
                  <a:schemeClr val="bg1"/>
                </a:solidFill>
                <a:latin typeface="宋体" pitchFamily="2" charset="-122"/>
                <a:ea typeface="宋体" pitchFamily="2" charset="-122"/>
              </a:rPr>
              <a:t>设置</a:t>
            </a:r>
            <a:r>
              <a:rPr lang="zh-CN" altLang="en-US" sz="2800" dirty="0">
                <a:solidFill>
                  <a:schemeClr val="bg1"/>
                </a:solidFill>
                <a:latin typeface="宋体" pitchFamily="2" charset="-122"/>
                <a:ea typeface="宋体" pitchFamily="2" charset="-122"/>
              </a:rPr>
              <a:t>行距和段落间距</a:t>
            </a:r>
          </a:p>
        </p:txBody>
      </p:sp>
      <p:sp>
        <p:nvSpPr>
          <p:cNvPr id="8" name="TextBox 7"/>
          <p:cNvSpPr txBox="1"/>
          <p:nvPr/>
        </p:nvSpPr>
        <p:spPr>
          <a:xfrm>
            <a:off x="1092554" y="22673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学习目标</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365384474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97</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9731153" cy="3416320"/>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在文档的编辑中，可以根据用户的需要对行距和段落间距进行设置，使文档看起来</a:t>
            </a:r>
            <a:r>
              <a:rPr lang="zh-CN" altLang="en-US" sz="2400" dirty="0" smtClean="0">
                <a:latin typeface="宋体" pitchFamily="2" charset="-122"/>
                <a:ea typeface="宋体" pitchFamily="2" charset="-122"/>
              </a:rPr>
              <a:t>更加</a:t>
            </a:r>
            <a:r>
              <a:rPr lang="zh-CN" altLang="en-US" sz="2400" dirty="0">
                <a:latin typeface="宋体" pitchFamily="2" charset="-122"/>
                <a:ea typeface="宋体" pitchFamily="2" charset="-122"/>
              </a:rPr>
              <a:t>美观。一般情况下，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默认的行距为单倍行距，在这个基础上，用户可以对</a:t>
            </a:r>
            <a:r>
              <a:rPr lang="zh-CN" altLang="en-US" sz="2400" dirty="0" smtClean="0">
                <a:latin typeface="宋体" pitchFamily="2" charset="-122"/>
                <a:ea typeface="宋体" pitchFamily="2" charset="-122"/>
              </a:rPr>
              <a:t>行距</a:t>
            </a:r>
            <a:r>
              <a:rPr lang="zh-CN" altLang="en-US" sz="2400" dirty="0">
                <a:latin typeface="宋体" pitchFamily="2" charset="-122"/>
                <a:ea typeface="宋体" pitchFamily="2" charset="-122"/>
              </a:rPr>
              <a:t>进行增大或缩小。同理，段落间距也可以进行相应的设置，以满足用户的需求。</a:t>
            </a:r>
          </a:p>
          <a:p>
            <a:pPr indent="627063">
              <a:lnSpc>
                <a:spcPct val="150000"/>
              </a:lnSpc>
            </a:pPr>
            <a:r>
              <a:rPr lang="zh-CN" altLang="en-US" sz="2400" dirty="0">
                <a:latin typeface="宋体" pitchFamily="2" charset="-122"/>
                <a:ea typeface="宋体" pitchFamily="2" charset="-122"/>
              </a:rPr>
              <a:t>本任务以文档</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济南的冬天</a:t>
            </a:r>
            <a:r>
              <a:rPr lang="en-US" altLang="zh-CN" sz="2400" dirty="0">
                <a:latin typeface="宋体" pitchFamily="2" charset="-122"/>
                <a:ea typeface="宋体" pitchFamily="2" charset="-122"/>
              </a:rPr>
              <a:t>》</a:t>
            </a:r>
            <a:r>
              <a:rPr lang="zh-CN" altLang="en-US" sz="2400" dirty="0">
                <a:latin typeface="宋体" pitchFamily="2" charset="-122"/>
                <a:ea typeface="宋体" pitchFamily="2" charset="-122"/>
              </a:rPr>
              <a:t>为例来学习行距和段落间距的设置方法。</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smtClean="0">
                <a:solidFill>
                  <a:srgbClr val="FF0000"/>
                </a:solidFill>
                <a:latin typeface="隶书" pitchFamily="49" charset="-122"/>
                <a:ea typeface="隶书" pitchFamily="49" charset="-122"/>
              </a:rPr>
              <a:t>任务描述</a:t>
            </a:r>
            <a:endParaRPr lang="zh-CN" altLang="en-US" sz="2400"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71912581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98</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4574953" cy="4524315"/>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行距是指从一行文字的底部到另一行文字底部之间的距离。 </a:t>
            </a:r>
            <a:r>
              <a:rPr lang="en-US" altLang="zh-CN" sz="2400" dirty="0">
                <a:latin typeface="宋体" pitchFamily="2" charset="-122"/>
                <a:ea typeface="宋体" pitchFamily="2" charset="-122"/>
              </a:rPr>
              <a:t>Word 2010</a:t>
            </a:r>
            <a:r>
              <a:rPr lang="zh-CN" altLang="en-US" sz="2400" dirty="0">
                <a:latin typeface="宋体" pitchFamily="2" charset="-122"/>
                <a:ea typeface="宋体" pitchFamily="2" charset="-122"/>
              </a:rPr>
              <a:t>将自动调整</a:t>
            </a:r>
            <a:r>
              <a:rPr lang="zh-CN" altLang="en-US" sz="2400" dirty="0" smtClean="0">
                <a:latin typeface="宋体" pitchFamily="2" charset="-122"/>
                <a:ea typeface="宋体" pitchFamily="2" charset="-122"/>
              </a:rPr>
              <a:t>行距</a:t>
            </a:r>
            <a:r>
              <a:rPr lang="zh-CN" altLang="en-US" sz="2400" dirty="0">
                <a:latin typeface="宋体" pitchFamily="2" charset="-122"/>
                <a:ea typeface="宋体" pitchFamily="2" charset="-122"/>
              </a:rPr>
              <a:t>，以容纳该行中最大的字体和最高的图形。行距决定段落中各行文本之间的垂直距离</a:t>
            </a:r>
            <a:r>
              <a:rPr lang="zh-CN" altLang="en-US" sz="2400" dirty="0" smtClean="0">
                <a:latin typeface="宋体" pitchFamily="2" charset="-122"/>
                <a:ea typeface="宋体" pitchFamily="2" charset="-122"/>
              </a:rPr>
              <a:t>，系统</a:t>
            </a:r>
            <a:r>
              <a:rPr lang="zh-CN" altLang="en-US" sz="2400" dirty="0">
                <a:latin typeface="宋体" pitchFamily="2" charset="-122"/>
                <a:ea typeface="宋体" pitchFamily="2" charset="-122"/>
              </a:rPr>
              <a:t>默认值是“单倍行距”。</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a:t>
            </a:r>
            <a:r>
              <a:rPr lang="zh-CN" altLang="en-US" sz="2400" dirty="0" smtClean="0">
                <a:latin typeface="宋体" pitchFamily="2" charset="-122"/>
                <a:ea typeface="宋体" pitchFamily="2" charset="-122"/>
              </a:rPr>
              <a:t>为</a:t>
            </a:r>
            <a:r>
              <a:rPr lang="en-US" altLang="zh-CN" sz="2400" dirty="0" smtClean="0">
                <a:latin typeface="宋体" pitchFamily="2" charset="-122"/>
                <a:ea typeface="宋体" pitchFamily="2" charset="-122"/>
              </a:rPr>
              <a:t>3</a:t>
            </a:r>
            <a:r>
              <a:rPr lang="zh-CN" altLang="en-US" sz="2400" dirty="0">
                <a:latin typeface="宋体" pitchFamily="2" charset="-122"/>
                <a:ea typeface="宋体" pitchFamily="2" charset="-122"/>
              </a:rPr>
              <a:t>倍行距的显示效果。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6" name="TextBox 5"/>
          <p:cNvSpPr txBox="1"/>
          <p:nvPr/>
        </p:nvSpPr>
        <p:spPr>
          <a:xfrm>
            <a:off x="7961089" y="5409724"/>
            <a:ext cx="2146743" cy="369332"/>
          </a:xfrm>
          <a:prstGeom prst="rect">
            <a:avLst/>
          </a:prstGeom>
          <a:noFill/>
        </p:spPr>
        <p:txBody>
          <a:bodyPr wrap="none" rtlCol="0">
            <a:spAutoFit/>
          </a:bodyPr>
          <a:lstStyle/>
          <a:p>
            <a:pPr algn="ctr"/>
            <a:r>
              <a:rPr lang="en-US" altLang="zh-CN" dirty="0">
                <a:latin typeface="楷体" pitchFamily="49" charset="-122"/>
                <a:ea typeface="楷体" pitchFamily="49" charset="-122"/>
              </a:rPr>
              <a:t>3</a:t>
            </a:r>
            <a:r>
              <a:rPr lang="zh-CN" altLang="en-US" dirty="0">
                <a:latin typeface="楷体" pitchFamily="49" charset="-122"/>
                <a:ea typeface="楷体" pitchFamily="49" charset="-122"/>
              </a:rPr>
              <a:t>倍行距的显示效果</a:t>
            </a:r>
            <a:endParaRPr lang="en-US" altLang="zh-CN" dirty="0" smtClean="0">
              <a:latin typeface="楷体" pitchFamily="49" charset="-122"/>
              <a:ea typeface="楷体" pitchFamily="49" charset="-122"/>
            </a:endParaRPr>
          </a:p>
        </p:txBody>
      </p:sp>
      <p:pic>
        <p:nvPicPr>
          <p:cNvPr id="1026" name="Picture 2" descr="C:\Users\Xixi\Desktop\PPT制作\中文版Office 2010基础与实训\image\Office (6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22408" y="2895601"/>
            <a:ext cx="5224103" cy="2268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89588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1A7D73ED-7EBB-4E11-B60B-79773C5177D3}" type="slidenum">
              <a:rPr lang="zh-CN" altLang="en-US" smtClean="0"/>
              <a:pPr/>
              <a:t>99</a:t>
            </a:fld>
            <a:endParaRPr lang="zh-CN" altLang="en-US" dirty="0"/>
          </a:p>
        </p:txBody>
      </p:sp>
      <p:sp>
        <p:nvSpPr>
          <p:cNvPr id="2" name="标题 1"/>
          <p:cNvSpPr>
            <a:spLocks noGrp="1"/>
          </p:cNvSpPr>
          <p:nvPr>
            <p:ph type="title"/>
          </p:nvPr>
        </p:nvSpPr>
        <p:spPr>
          <a:xfrm>
            <a:off x="1190847" y="425301"/>
            <a:ext cx="9650819" cy="673359"/>
          </a:xfrm>
        </p:spPr>
        <p:txBody>
          <a:bodyPr>
            <a:normAutofit/>
          </a:bodyPr>
          <a:lstStyle/>
          <a:p>
            <a:r>
              <a:rPr lang="zh-CN" altLang="en-US" sz="3200" dirty="0">
                <a:solidFill>
                  <a:srgbClr val="FF0000"/>
                </a:solidFill>
                <a:latin typeface="黑体" pitchFamily="49" charset="-122"/>
                <a:ea typeface="黑体" pitchFamily="49" charset="-122"/>
              </a:rPr>
              <a:t>项目三 段落的格式化</a:t>
            </a:r>
          </a:p>
        </p:txBody>
      </p:sp>
      <p:sp>
        <p:nvSpPr>
          <p:cNvPr id="7" name="TextBox 6"/>
          <p:cNvSpPr txBox="1"/>
          <p:nvPr/>
        </p:nvSpPr>
        <p:spPr>
          <a:xfrm>
            <a:off x="1190847" y="1937787"/>
            <a:ext cx="4574953" cy="3329758"/>
          </a:xfrm>
          <a:prstGeom prst="rect">
            <a:avLst/>
          </a:prstGeom>
          <a:noFill/>
        </p:spPr>
        <p:txBody>
          <a:bodyPr wrap="square" rtlCol="0">
            <a:spAutoFit/>
          </a:bodyPr>
          <a:lstStyle/>
          <a:p>
            <a:pPr indent="627063">
              <a:lnSpc>
                <a:spcPct val="150000"/>
              </a:lnSpc>
            </a:pPr>
            <a:r>
              <a:rPr lang="zh-CN" altLang="en-US" sz="2400" dirty="0">
                <a:latin typeface="宋体" pitchFamily="2" charset="-122"/>
                <a:ea typeface="宋体" pitchFamily="2" charset="-122"/>
              </a:rPr>
              <a:t>段落间距是指前后相邻的段落之间的空白距离。当按 </a:t>
            </a:r>
            <a:r>
              <a:rPr lang="en-US" altLang="zh-CN" sz="2400" dirty="0">
                <a:latin typeface="宋体" pitchFamily="2" charset="-122"/>
                <a:ea typeface="宋体" pitchFamily="2" charset="-122"/>
              </a:rPr>
              <a:t>Enter</a:t>
            </a:r>
            <a:r>
              <a:rPr lang="zh-CN" altLang="en-US" sz="2400" dirty="0">
                <a:latin typeface="宋体" pitchFamily="2" charset="-122"/>
                <a:ea typeface="宋体" pitchFamily="2" charset="-122"/>
              </a:rPr>
              <a:t>键开始新的一段时，</a:t>
            </a:r>
            <a:r>
              <a:rPr lang="zh-CN" altLang="en-US" sz="2400" dirty="0" smtClean="0">
                <a:latin typeface="宋体" pitchFamily="2" charset="-122"/>
                <a:ea typeface="宋体" pitchFamily="2" charset="-122"/>
              </a:rPr>
              <a:t>光标会</a:t>
            </a:r>
            <a:r>
              <a:rPr lang="zh-CN" altLang="en-US" sz="2400" dirty="0">
                <a:latin typeface="宋体" pitchFamily="2" charset="-122"/>
                <a:ea typeface="宋体" pitchFamily="2" charset="-122"/>
              </a:rPr>
              <a:t>跨过段落间距到达下一段的起始位置。</a:t>
            </a:r>
            <a:r>
              <a:rPr lang="zh-CN" altLang="en-US" sz="2400" dirty="0" smtClean="0">
                <a:latin typeface="宋体" pitchFamily="2" charset="-122"/>
                <a:ea typeface="宋体" pitchFamily="2" charset="-122"/>
              </a:rPr>
              <a:t>图所</a:t>
            </a:r>
            <a:r>
              <a:rPr lang="zh-CN" altLang="en-US" sz="2400" dirty="0">
                <a:latin typeface="宋体" pitchFamily="2" charset="-122"/>
                <a:ea typeface="宋体" pitchFamily="2" charset="-122"/>
              </a:rPr>
              <a:t>示为 </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行段落间距的显示效果。</a:t>
            </a:r>
          </a:p>
        </p:txBody>
      </p:sp>
      <p:sp>
        <p:nvSpPr>
          <p:cNvPr id="11" name="TextBox 10"/>
          <p:cNvSpPr txBox="1"/>
          <p:nvPr/>
        </p:nvSpPr>
        <p:spPr>
          <a:xfrm>
            <a:off x="1092554" y="1441821"/>
            <a:ext cx="1415772" cy="461665"/>
          </a:xfrm>
          <a:prstGeom prst="rect">
            <a:avLst/>
          </a:prstGeom>
          <a:ln/>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sz="2400" dirty="0">
                <a:solidFill>
                  <a:srgbClr val="FF0000"/>
                </a:solidFill>
                <a:latin typeface="隶书" pitchFamily="49" charset="-122"/>
                <a:ea typeface="隶书" pitchFamily="49" charset="-122"/>
              </a:rPr>
              <a:t>相关知识</a:t>
            </a:r>
          </a:p>
        </p:txBody>
      </p:sp>
      <p:sp>
        <p:nvSpPr>
          <p:cNvPr id="6" name="TextBox 5"/>
          <p:cNvSpPr txBox="1"/>
          <p:nvPr/>
        </p:nvSpPr>
        <p:spPr>
          <a:xfrm>
            <a:off x="7730257" y="5163106"/>
            <a:ext cx="2608407" cy="369332"/>
          </a:xfrm>
          <a:prstGeom prst="rect">
            <a:avLst/>
          </a:prstGeom>
          <a:noFill/>
        </p:spPr>
        <p:txBody>
          <a:bodyPr wrap="none" rtlCol="0">
            <a:spAutoFit/>
          </a:bodyPr>
          <a:lstStyle/>
          <a:p>
            <a:pPr algn="ctr"/>
            <a:r>
              <a:rPr lang="en-US" altLang="zh-CN" dirty="0">
                <a:latin typeface="楷体" pitchFamily="49" charset="-122"/>
                <a:ea typeface="楷体" pitchFamily="49" charset="-122"/>
              </a:rPr>
              <a:t>3</a:t>
            </a:r>
            <a:r>
              <a:rPr lang="zh-CN" altLang="en-US" dirty="0">
                <a:latin typeface="楷体" pitchFamily="49" charset="-122"/>
                <a:ea typeface="楷体" pitchFamily="49" charset="-122"/>
              </a:rPr>
              <a:t>行段落间距的显示效果</a:t>
            </a:r>
            <a:endParaRPr lang="en-US" altLang="zh-CN" dirty="0" smtClean="0">
              <a:latin typeface="楷体" pitchFamily="49" charset="-122"/>
              <a:ea typeface="楷体" pitchFamily="49" charset="-122"/>
            </a:endParaRPr>
          </a:p>
        </p:txBody>
      </p:sp>
      <p:pic>
        <p:nvPicPr>
          <p:cNvPr id="2050" name="Picture 2" descr="C:\Users\Xixi\Desktop\PPT制作\中文版Office 2010基础与实训\image\Office (6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6843" y="2705100"/>
            <a:ext cx="5155234" cy="2444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9790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Angles</Template>
  <TotalTime>3274</TotalTime>
  <Words>17858</Words>
  <Application>Microsoft Office PowerPoint</Application>
  <PresentationFormat>自定义</PresentationFormat>
  <Paragraphs>1619</Paragraphs>
  <Slides>280</Slides>
  <Notes>1</Notes>
  <HiddenSlides>0</HiddenSlides>
  <MMClips>0</MMClips>
  <ScaleCrop>false</ScaleCrop>
  <HeadingPairs>
    <vt:vector size="4" baseType="variant">
      <vt:variant>
        <vt:lpstr>主题</vt:lpstr>
      </vt:variant>
      <vt:variant>
        <vt:i4>1</vt:i4>
      </vt:variant>
      <vt:variant>
        <vt:lpstr>幻灯片标题</vt:lpstr>
      </vt:variant>
      <vt:variant>
        <vt:i4>280</vt:i4>
      </vt:variant>
    </vt:vector>
  </HeadingPairs>
  <TitlesOfParts>
    <vt:vector size="281" baseType="lpstr">
      <vt:lpstr>聚合</vt:lpstr>
      <vt:lpstr>PowerPoint 演示文稿</vt:lpstr>
      <vt:lpstr>项目一 初识 Word 2010 项目二 文字的录入与编排 项目三 段落的格式化 项目四 表格的基本操作 项目五 对象的插入 项目六 文档的排版与打印 项目七 其他常用功能</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项目一 初识 Word 2010</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项目二 文字的录入与编排</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项目三 段落的格式化</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项目四 表格的基本操作</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项目五 对象的插入</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项目六 文档的排版与打印</vt:lpstr>
      <vt:lpstr>项目七 其他常用功能</vt:lpstr>
      <vt:lpstr>项目七 其他常用功能</vt:lpstr>
      <vt:lpstr>项目七 其他常用功能</vt:lpstr>
      <vt:lpstr>项目七 其他常用功能</vt:lpstr>
      <vt:lpstr>项目七 其他常用功能</vt:lpstr>
      <vt:lpstr>项目七 其他常用功能</vt:lpstr>
      <vt:lpstr>项目六 文档的排版与打印</vt:lpstr>
      <vt:lpstr>项目六 文档的排版与打印</vt:lpstr>
      <vt:lpstr>项目六 文档的排版与打印</vt:lpstr>
      <vt:lpstr>项目六 文档的排版与打印</vt:lpstr>
      <vt:lpstr>项目六 文档的排版与打印</vt:lpstr>
      <vt:lpstr>项目七 其他常用功能</vt:lpstr>
      <vt:lpstr>项目七 其他常用功能</vt:lpstr>
      <vt:lpstr>项目七 其他常用功能</vt:lpstr>
      <vt:lpstr>项目六 文档的排版与打印</vt:lpstr>
      <vt:lpstr>项目七 其他常用功能</vt:lpstr>
      <vt:lpstr>项目七 其他常用功能</vt:lpstr>
      <vt:lpstr>项目七 其他常用功能</vt:lpstr>
      <vt:lpstr>项目六 文档的排版与打印</vt:lpstr>
      <vt:lpstr>项目六 文档的排版与打印</vt:lpstr>
      <vt:lpstr>项目六 文档的排版与打印</vt:lpstr>
      <vt:lpstr>项目七 其他常用功能</vt:lpstr>
      <vt:lpstr>项目七 其他常用功能</vt:lpstr>
      <vt:lpstr>项目七 其他常用功能</vt:lpstr>
      <vt:lpstr>项目六 文档的排版与打印</vt:lpstr>
      <vt:lpstr>项目六 文档的排版与打印</vt:lpstr>
      <vt:lpstr>项目六 文档的排版与打印</vt:lpstr>
      <vt:lpstr>项目六 文档的排版与打印</vt:lpstr>
      <vt:lpstr>项目六 文档的排版与打印</vt:lpstr>
      <vt:lpstr>项目七 其他常用功能</vt:lpstr>
      <vt:lpstr>项目七 其他常用功能</vt:lpstr>
      <vt:lpstr>项目七 其他常用功能</vt:lpstr>
      <vt:lpstr>项目六 文档的排版与打印</vt:lpstr>
      <vt:lpstr>项目六 文档的排版与打印</vt:lpstr>
      <vt:lpstr>项目六 文档的排版与打印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微软用户</cp:lastModifiedBy>
  <cp:revision>285</cp:revision>
  <dcterms:created xsi:type="dcterms:W3CDTF">2018-04-10T08:10:31Z</dcterms:created>
  <dcterms:modified xsi:type="dcterms:W3CDTF">2020-08-19T00:37:11Z</dcterms:modified>
</cp:coreProperties>
</file>