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49"/>
  </p:notesMasterIdLst>
  <p:sldIdLst>
    <p:sldId id="287" r:id="rId2"/>
    <p:sldId id="322" r:id="rId3"/>
    <p:sldId id="700" r:id="rId4"/>
    <p:sldId id="701" r:id="rId5"/>
    <p:sldId id="705" r:id="rId6"/>
    <p:sldId id="704" r:id="rId7"/>
    <p:sldId id="706" r:id="rId8"/>
    <p:sldId id="707" r:id="rId9"/>
    <p:sldId id="711" r:id="rId10"/>
    <p:sldId id="712" r:id="rId11"/>
    <p:sldId id="709" r:id="rId12"/>
    <p:sldId id="713" r:id="rId13"/>
    <p:sldId id="710" r:id="rId14"/>
    <p:sldId id="714" r:id="rId15"/>
    <p:sldId id="715" r:id="rId16"/>
    <p:sldId id="716" r:id="rId17"/>
    <p:sldId id="717" r:id="rId18"/>
    <p:sldId id="719" r:id="rId19"/>
    <p:sldId id="720" r:id="rId20"/>
    <p:sldId id="721" r:id="rId21"/>
    <p:sldId id="722" r:id="rId22"/>
    <p:sldId id="723" r:id="rId23"/>
    <p:sldId id="724" r:id="rId24"/>
    <p:sldId id="725" r:id="rId25"/>
    <p:sldId id="726" r:id="rId26"/>
    <p:sldId id="727" r:id="rId27"/>
    <p:sldId id="728" r:id="rId28"/>
    <p:sldId id="729" r:id="rId29"/>
    <p:sldId id="730" r:id="rId30"/>
    <p:sldId id="731" r:id="rId31"/>
    <p:sldId id="732" r:id="rId32"/>
    <p:sldId id="733" r:id="rId33"/>
    <p:sldId id="734" r:id="rId34"/>
    <p:sldId id="735" r:id="rId35"/>
    <p:sldId id="736" r:id="rId36"/>
    <p:sldId id="737" r:id="rId37"/>
    <p:sldId id="738" r:id="rId38"/>
    <p:sldId id="739" r:id="rId39"/>
    <p:sldId id="740" r:id="rId40"/>
    <p:sldId id="741" r:id="rId41"/>
    <p:sldId id="742" r:id="rId42"/>
    <p:sldId id="743" r:id="rId43"/>
    <p:sldId id="746" r:id="rId44"/>
    <p:sldId id="747" r:id="rId45"/>
    <p:sldId id="748" r:id="rId46"/>
    <p:sldId id="749" r:id="rId47"/>
    <p:sldId id="750" r:id="rId48"/>
    <p:sldId id="751" r:id="rId49"/>
    <p:sldId id="752" r:id="rId50"/>
    <p:sldId id="753" r:id="rId51"/>
    <p:sldId id="754" r:id="rId52"/>
    <p:sldId id="755" r:id="rId53"/>
    <p:sldId id="756" r:id="rId54"/>
    <p:sldId id="757" r:id="rId55"/>
    <p:sldId id="758" r:id="rId56"/>
    <p:sldId id="759" r:id="rId57"/>
    <p:sldId id="760" r:id="rId58"/>
    <p:sldId id="761" r:id="rId59"/>
    <p:sldId id="762" r:id="rId60"/>
    <p:sldId id="763" r:id="rId61"/>
    <p:sldId id="764" r:id="rId62"/>
    <p:sldId id="765" r:id="rId63"/>
    <p:sldId id="766" r:id="rId64"/>
    <p:sldId id="767" r:id="rId65"/>
    <p:sldId id="768" r:id="rId66"/>
    <p:sldId id="769" r:id="rId67"/>
    <p:sldId id="770" r:id="rId68"/>
    <p:sldId id="771" r:id="rId69"/>
    <p:sldId id="772" r:id="rId70"/>
    <p:sldId id="773" r:id="rId71"/>
    <p:sldId id="774" r:id="rId72"/>
    <p:sldId id="775" r:id="rId73"/>
    <p:sldId id="776" r:id="rId74"/>
    <p:sldId id="777" r:id="rId75"/>
    <p:sldId id="778" r:id="rId76"/>
    <p:sldId id="779" r:id="rId77"/>
    <p:sldId id="780" r:id="rId78"/>
    <p:sldId id="781" r:id="rId79"/>
    <p:sldId id="782" r:id="rId80"/>
    <p:sldId id="785" r:id="rId81"/>
    <p:sldId id="783" r:id="rId82"/>
    <p:sldId id="784" r:id="rId83"/>
    <p:sldId id="786" r:id="rId84"/>
    <p:sldId id="787" r:id="rId85"/>
    <p:sldId id="788" r:id="rId86"/>
    <p:sldId id="789" r:id="rId87"/>
    <p:sldId id="790" r:id="rId88"/>
    <p:sldId id="791" r:id="rId89"/>
    <p:sldId id="792" r:id="rId90"/>
    <p:sldId id="793" r:id="rId91"/>
    <p:sldId id="794" r:id="rId92"/>
    <p:sldId id="795" r:id="rId93"/>
    <p:sldId id="796" r:id="rId94"/>
    <p:sldId id="797" r:id="rId95"/>
    <p:sldId id="798" r:id="rId96"/>
    <p:sldId id="799" r:id="rId97"/>
    <p:sldId id="800" r:id="rId98"/>
    <p:sldId id="801" r:id="rId99"/>
    <p:sldId id="802" r:id="rId100"/>
    <p:sldId id="803" r:id="rId101"/>
    <p:sldId id="804" r:id="rId102"/>
    <p:sldId id="805" r:id="rId103"/>
    <p:sldId id="806" r:id="rId104"/>
    <p:sldId id="807" r:id="rId105"/>
    <p:sldId id="808" r:id="rId106"/>
    <p:sldId id="809" r:id="rId107"/>
    <p:sldId id="810" r:id="rId108"/>
    <p:sldId id="811" r:id="rId109"/>
    <p:sldId id="812" r:id="rId110"/>
    <p:sldId id="813" r:id="rId111"/>
    <p:sldId id="814" r:id="rId112"/>
    <p:sldId id="815" r:id="rId113"/>
    <p:sldId id="816" r:id="rId114"/>
    <p:sldId id="817" r:id="rId115"/>
    <p:sldId id="818" r:id="rId116"/>
    <p:sldId id="819" r:id="rId117"/>
    <p:sldId id="820" r:id="rId118"/>
    <p:sldId id="821" r:id="rId119"/>
    <p:sldId id="822" r:id="rId120"/>
    <p:sldId id="823" r:id="rId121"/>
    <p:sldId id="824" r:id="rId122"/>
    <p:sldId id="825" r:id="rId123"/>
    <p:sldId id="826" r:id="rId124"/>
    <p:sldId id="827" r:id="rId125"/>
    <p:sldId id="828" r:id="rId126"/>
    <p:sldId id="829" r:id="rId127"/>
    <p:sldId id="830" r:id="rId128"/>
    <p:sldId id="831" r:id="rId129"/>
    <p:sldId id="832" r:id="rId130"/>
    <p:sldId id="833" r:id="rId131"/>
    <p:sldId id="834" r:id="rId132"/>
    <p:sldId id="836" r:id="rId133"/>
    <p:sldId id="835" r:id="rId134"/>
    <p:sldId id="837" r:id="rId135"/>
    <p:sldId id="838" r:id="rId136"/>
    <p:sldId id="840" r:id="rId137"/>
    <p:sldId id="839" r:id="rId138"/>
    <p:sldId id="841" r:id="rId139"/>
    <p:sldId id="842" r:id="rId140"/>
    <p:sldId id="847" r:id="rId141"/>
    <p:sldId id="843" r:id="rId142"/>
    <p:sldId id="845" r:id="rId143"/>
    <p:sldId id="846" r:id="rId144"/>
    <p:sldId id="848" r:id="rId145"/>
    <p:sldId id="849" r:id="rId146"/>
    <p:sldId id="850" r:id="rId147"/>
    <p:sldId id="851" r:id="rId1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 id="322"/>
          </p14:sldIdLst>
        </p14:section>
        <p14:section name="项目十四 PowerPoint 2010的基本操作" id="{7F2CF574-5910-4469-ACBC-CB711873933D}">
          <p14:sldIdLst>
            <p14:sldId id="700"/>
            <p14:sldId id="701"/>
            <p14:sldId id="705"/>
            <p14:sldId id="704"/>
            <p14:sldId id="706"/>
            <p14:sldId id="707"/>
            <p14:sldId id="711"/>
            <p14:sldId id="712"/>
            <p14:sldId id="709"/>
            <p14:sldId id="713"/>
            <p14:sldId id="710"/>
            <p14:sldId id="714"/>
            <p14:sldId id="715"/>
            <p14:sldId id="716"/>
            <p14:sldId id="717"/>
            <p14:sldId id="719"/>
            <p14:sldId id="720"/>
            <p14:sldId id="721"/>
            <p14:sldId id="722"/>
            <p14:sldId id="723"/>
          </p14:sldIdLst>
        </p14:section>
        <p14:section name="项目十五 演示文稿段落的编排" id="{692B74CE-A811-4930-B53F-C8D51265D64A}">
          <p14:sldIdLst>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746"/>
            <p14:sldId id="747"/>
          </p14:sldIdLst>
        </p14:section>
        <p14:section name="项目十六 对象的插入" id="{84521EEC-6CD2-43A6-8809-25ED16BF189F}">
          <p14:sldIdLst>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777"/>
            <p14:sldId id="778"/>
          </p14:sldIdLst>
        </p14:section>
        <p14:section name="项目十七 演示文稿的修饰" id="{180A8B91-4C81-4244-8406-59902E3E682C}">
          <p14:sldIdLst>
            <p14:sldId id="779"/>
            <p14:sldId id="780"/>
            <p14:sldId id="781"/>
            <p14:sldId id="782"/>
            <p14:sldId id="785"/>
            <p14:sldId id="783"/>
            <p14:sldId id="784"/>
            <p14:sldId id="786"/>
            <p14:sldId id="787"/>
            <p14:sldId id="788"/>
            <p14:sldId id="789"/>
            <p14:sldId id="790"/>
            <p14:sldId id="791"/>
            <p14:sldId id="792"/>
            <p14:sldId id="793"/>
            <p14:sldId id="794"/>
            <p14:sldId id="795"/>
            <p14:sldId id="796"/>
          </p14:sldIdLst>
        </p14:section>
        <p14:section name="项目十八 多媒体支持功能的使用" id="{C5C60CC1-B7DA-44D7-AB20-759750194F72}">
          <p14:sldIdLst>
            <p14:sldId id="797"/>
            <p14:sldId id="798"/>
            <p14:sldId id="799"/>
            <p14:sldId id="800"/>
            <p14:sldId id="801"/>
            <p14:sldId id="802"/>
            <p14:sldId id="803"/>
            <p14:sldId id="804"/>
            <p14:sldId id="805"/>
            <p14:sldId id="806"/>
            <p14:sldId id="807"/>
            <p14:sldId id="808"/>
            <p14:sldId id="809"/>
            <p14:sldId id="810"/>
            <p14:sldId id="811"/>
            <p14:sldId id="812"/>
            <p14:sldId id="813"/>
            <p14:sldId id="814"/>
            <p14:sldId id="815"/>
            <p14:sldId id="816"/>
          </p14:sldIdLst>
        </p14:section>
        <p14:section name="项目十九 超链接和动画效果的制作" id="{93EA7D99-0F18-4D6B-8A2B-3757ED10F818}">
          <p14:sldIdLst>
            <p14:sldId id="817"/>
            <p14:sldId id="818"/>
            <p14:sldId id="819"/>
            <p14:sldId id="820"/>
            <p14:sldId id="821"/>
            <p14:sldId id="822"/>
            <p14:sldId id="823"/>
            <p14:sldId id="824"/>
            <p14:sldId id="825"/>
            <p14:sldId id="826"/>
            <p14:sldId id="827"/>
            <p14:sldId id="828"/>
            <p14:sldId id="829"/>
            <p14:sldId id="830"/>
            <p14:sldId id="831"/>
            <p14:sldId id="832"/>
            <p14:sldId id="833"/>
            <p14:sldId id="834"/>
            <p14:sldId id="836"/>
            <p14:sldId id="835"/>
            <p14:sldId id="837"/>
            <p14:sldId id="838"/>
            <p14:sldId id="840"/>
            <p14:sldId id="839"/>
            <p14:sldId id="841"/>
            <p14:sldId id="842"/>
            <p14:sldId id="847"/>
            <p14:sldId id="843"/>
            <p14:sldId id="845"/>
            <p14:sldId id="846"/>
            <p14:sldId id="848"/>
            <p14:sldId id="849"/>
            <p14:sldId id="850"/>
            <p14:sldId id="851"/>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8" autoAdjust="0"/>
    <p:restoredTop sz="94660" autoAdjust="0"/>
  </p:normalViewPr>
  <p:slideViewPr>
    <p:cSldViewPr snapToGrid="0">
      <p:cViewPr>
        <p:scale>
          <a:sx n="75" d="100"/>
          <a:sy n="75" d="100"/>
        </p:scale>
        <p:origin x="-648" y="-3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5019" y="4953000"/>
            <a:ext cx="12197020"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32E29EC0-41F1-465A-8AA4-7FDE04443671}" type="datetime1">
              <a:rPr lang="zh-CN" altLang="en-US" smtClean="0"/>
              <a:t>2020/8/20</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BD52BBAE-38AA-43CA-9961-6EA56632A62B}" type="datetime1">
              <a:rPr lang="zh-CN" altLang="en-US" smtClean="0"/>
              <a:t>2020/8/20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274641"/>
            <a:ext cx="236996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274641"/>
            <a:ext cx="84328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1375DD0-0A57-47CE-9FD0-3008934131A7}" type="datetime1">
              <a:rPr lang="zh-CN" altLang="en-US" smtClean="0"/>
              <a:t>2020/8/20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7A0651CF-26D9-4A22-A47B-98B166383929}" type="datetime1">
              <a:rPr lang="zh-CN" altLang="en-US" smtClean="0"/>
              <a:t>2020/8/20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
        <p:nvSpPr>
          <p:cNvPr id="8" name="TextBox 7"/>
          <p:cNvSpPr txBox="1"/>
          <p:nvPr userDrawn="1"/>
        </p:nvSpPr>
        <p:spPr>
          <a:xfrm>
            <a:off x="659215" y="6404655"/>
            <a:ext cx="2890535" cy="307777"/>
          </a:xfrm>
          <a:prstGeom prst="rect">
            <a:avLst/>
          </a:prstGeom>
          <a:noFill/>
        </p:spPr>
        <p:txBody>
          <a:bodyPr wrap="none" rtlCol="0">
            <a:spAutoFit/>
          </a:bodyPr>
          <a:lstStyle/>
          <a:p>
            <a:r>
              <a:rPr lang="zh-CN" altLang="en-US" sz="1400" spc="300" dirty="0" smtClean="0">
                <a:effectLst/>
                <a:latin typeface="宋体" pitchFamily="2" charset="-122"/>
                <a:ea typeface="宋体" pitchFamily="2" charset="-122"/>
                <a:cs typeface="+mn-ea"/>
                <a:sym typeface="思源黑体 CN Light" panose="020B0300000000000000" pitchFamily="34" charset="-122"/>
              </a:rPr>
              <a:t>第三篇 </a:t>
            </a:r>
            <a:r>
              <a:rPr lang="en-US" altLang="zh-CN" sz="1400" spc="300" dirty="0" smtClean="0">
                <a:effectLst/>
                <a:latin typeface="宋体" pitchFamily="2" charset="-122"/>
                <a:ea typeface="宋体" pitchFamily="2" charset="-122"/>
                <a:cs typeface="+mn-ea"/>
                <a:sym typeface="思源黑体 CN Light" panose="020B0300000000000000" pitchFamily="34" charset="-122"/>
              </a:rPr>
              <a:t>PowerPoint 2010</a:t>
            </a: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a:xfrm>
            <a:off x="87237" y="6293954"/>
            <a:ext cx="487680" cy="365125"/>
          </a:xfrm>
        </p:spPr>
        <p:txBody>
          <a:bodyPr/>
          <a:lstStyle>
            <a:lvl1pPr>
              <a:defRPr>
                <a:solidFill>
                  <a:schemeClr val="bg1"/>
                </a:solidFill>
              </a:defRPr>
            </a:lvl1pPr>
            <a:extLst/>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7CE2789-F446-4222-86FA-E6A2E5BC35C8}" type="datetime1">
              <a:rPr lang="zh-CN" altLang="en-US" smtClean="0"/>
              <a:t>2020/8/20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A3EEB19B-FD90-4F62-B3D5-0C39BC906E59}" type="datetime1">
              <a:rPr lang="zh-CN" altLang="en-US" smtClean="0"/>
              <a:t>2020/8/20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9728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C164183-94B3-4293-8227-356C362F9478}" type="datetime1">
              <a:rPr lang="zh-CN" altLang="en-US" smtClean="0"/>
              <a:t>2020/8/20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A2F8A7FE-429E-4920-8A65-093DF5874846}" type="datetime1">
              <a:rPr lang="zh-CN" altLang="en-US" smtClean="0"/>
              <a:t>2020/8/20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D9A83880-AA04-4BAB-BCFC-EF755B9EC908}" type="datetime1">
              <a:rPr lang="zh-CN" altLang="en-US" smtClean="0"/>
              <a:t>2020/8/20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8969376" y="6407944"/>
            <a:ext cx="2560320" cy="365760"/>
          </a:xfrm>
        </p:spPr>
        <p:txBody>
          <a:bodyPr/>
          <a:lstStyle>
            <a:extLst/>
          </a:lstStyle>
          <a:p>
            <a:fld id="{9266B453-8876-4CE9-9558-2EA83F6D1B46}" type="datetime1">
              <a:rPr lang="zh-CN" altLang="en-US" smtClean="0"/>
              <a:t>2020/8/20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304AD020-17CC-4CCB-933B-5BD6C6F6BD56}" type="datetime1">
              <a:rPr lang="zh-CN" altLang="en-US" smtClean="0"/>
              <a:t>2020/8/20</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1A7D73ED-7EBB-4E11-B60B-79773C5177D3}" type="slidenum">
              <a:rPr lang="zh-CN" altLang="en-US" smtClean="0"/>
              <a:pPr/>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609600" y="1481329"/>
            <a:ext cx="109728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AC582C89-3B53-4043-A365-A3410AD893CB}" type="datetime1">
              <a:rPr lang="zh-CN" altLang="en-US" smtClean="0"/>
              <a:t>2020/8/20</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fld id="{1A7D73ED-7EBB-4E11-B60B-79773C5177D3}" type="slidenum">
              <a:rPr lang="zh-CN" altLang="en-US" smtClean="0"/>
              <a:pPr/>
              <a:t>‹#›</a:t>
            </a:fld>
            <a:endParaRPr lang="zh-CN" altLang="en-US"/>
          </a:p>
        </p:txBody>
      </p:sp>
      <p:pic>
        <p:nvPicPr>
          <p:cNvPr id="11" name="图片 10">
            <a:extLst>
              <a:ext uri="{FF2B5EF4-FFF2-40B4-BE49-F238E27FC236}">
                <a16:creationId xmlns:a16="http://schemas.microsoft.com/office/drawing/2014/main" xmlns="" id="{E8C77827-CB02-4B10-BFB0-7BB047B8760D}"/>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l="96152" r="1155" b="13462"/>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29.xml"/><Relationship Id="rId3" Type="http://schemas.openxmlformats.org/officeDocument/2006/relationships/slide" Target="slide23.xml"/><Relationship Id="rId7" Type="http://schemas.openxmlformats.org/officeDocument/2006/relationships/slide" Target="slide11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94.xml"/><Relationship Id="rId5" Type="http://schemas.openxmlformats.org/officeDocument/2006/relationships/slide" Target="slide76.xml"/><Relationship Id="rId4" Type="http://schemas.openxmlformats.org/officeDocument/2006/relationships/slide" Target="slide45.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xmlns="" id="{34F6B606-5B14-4C00-AD4D-8FD9E7A19AE0}"/>
              </a:ext>
            </a:extLst>
          </p:cNvPr>
          <p:cNvSpPr txBox="1"/>
          <p:nvPr/>
        </p:nvSpPr>
        <p:spPr>
          <a:xfrm>
            <a:off x="1117270" y="2935812"/>
            <a:ext cx="9982279" cy="707886"/>
          </a:xfrm>
          <a:prstGeom prst="rect">
            <a:avLst/>
          </a:prstGeom>
          <a:noFill/>
        </p:spPr>
        <p:txBody>
          <a:bodyPr wrap="square" rtlCol="0">
            <a:spAutoFit/>
          </a:bodyPr>
          <a:lstStyle/>
          <a:p>
            <a:pPr algn="ctr"/>
            <a:r>
              <a:rPr lang="zh-CN" altLang="en-US"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rPr>
              <a:t>第三篇 </a:t>
            </a:r>
            <a:r>
              <a:rPr lang="en-US" altLang="zh-CN"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rPr>
              <a:t>PowerPoint 2010</a:t>
            </a:r>
            <a:endParaRPr lang="zh-CN" altLang="en-US"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endParaRPr>
          </a:p>
        </p:txBody>
      </p:sp>
      <p:sp>
        <p:nvSpPr>
          <p:cNvPr id="7" name="灯片编号占位符 2"/>
          <p:cNvSpPr>
            <a:spLocks noGrp="1"/>
          </p:cNvSpPr>
          <p:nvPr>
            <p:ph type="sldNum" sz="quarter" idx="12"/>
          </p:nvPr>
        </p:nvSpPr>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制作文档幻灯片（</a:t>
            </a:r>
            <a:r>
              <a:rPr lang="en-US" altLang="zh-CN" sz="2400" dirty="0">
                <a:latin typeface="宋体" pitchFamily="2" charset="-122"/>
                <a:ea typeface="宋体" pitchFamily="2" charset="-122"/>
              </a:rPr>
              <a:t>PPT</a:t>
            </a:r>
            <a:r>
              <a:rPr lang="zh-CN" altLang="en-US" sz="2400" dirty="0">
                <a:latin typeface="宋体" pitchFamily="2" charset="-122"/>
                <a:ea typeface="宋体" pitchFamily="2" charset="-122"/>
              </a:rPr>
              <a:t>）的目标是为演讲者的演讲作辅助，为听者服务，所以在</a:t>
            </a:r>
            <a:r>
              <a:rPr lang="zh-CN" altLang="en-US" sz="2400" dirty="0" smtClean="0">
                <a:latin typeface="宋体" pitchFamily="2" charset="-122"/>
                <a:ea typeface="宋体" pitchFamily="2" charset="-122"/>
              </a:rPr>
              <a:t>制作时</a:t>
            </a:r>
            <a:r>
              <a:rPr lang="zh-CN" altLang="en-US" sz="2400" dirty="0">
                <a:latin typeface="宋体" pitchFamily="2" charset="-122"/>
                <a:ea typeface="宋体" pitchFamily="2" charset="-122"/>
              </a:rPr>
              <a:t>，要根据演讲的场合、面向的听众等具体情况，制作合适的</a:t>
            </a:r>
            <a:r>
              <a:rPr lang="en-US" altLang="zh-CN" sz="2400" dirty="0">
                <a:latin typeface="宋体" pitchFamily="2" charset="-122"/>
                <a:ea typeface="宋体" pitchFamily="2" charset="-122"/>
              </a:rPr>
              <a:t>PPT</a:t>
            </a:r>
            <a:r>
              <a:rPr lang="zh-CN" altLang="en-US" sz="2400" dirty="0">
                <a:latin typeface="宋体" pitchFamily="2" charset="-122"/>
                <a:ea typeface="宋体" pitchFamily="2" charset="-122"/>
              </a:rPr>
              <a:t>，切忌以自我为中心。</a:t>
            </a:r>
          </a:p>
        </p:txBody>
      </p:sp>
    </p:spTree>
    <p:extLst>
      <p:ext uri="{BB962C8B-B14F-4D97-AF65-F5344CB8AC3E}">
        <p14:creationId xmlns:p14="http://schemas.microsoft.com/office/powerpoint/2010/main" val="11497430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663853"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）预览声音</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）设置音量</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）隐藏声音图标</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）循环播放。</a:t>
            </a:r>
            <a:endParaRPr lang="zh-CN" altLang="en-US" sz="2400" dirty="0">
              <a:latin typeface="宋体" pitchFamily="2" charset="-122"/>
              <a:ea typeface="宋体" pitchFamily="2" charset="-122"/>
            </a:endParaRPr>
          </a:p>
        </p:txBody>
      </p:sp>
      <p:sp>
        <p:nvSpPr>
          <p:cNvPr id="8" name="TextBox 7"/>
          <p:cNvSpPr txBox="1"/>
          <p:nvPr/>
        </p:nvSpPr>
        <p:spPr>
          <a:xfrm>
            <a:off x="7410488" y="5293797"/>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“音量”</a:t>
            </a:r>
            <a:endParaRPr lang="en-US" altLang="zh-CN" dirty="0" smtClean="0">
              <a:latin typeface="楷体" pitchFamily="49" charset="-122"/>
              <a:ea typeface="楷体"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9174" y="2082717"/>
            <a:ext cx="1190625" cy="321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008626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2988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）设置声音跨幻灯片播放 </a:t>
            </a:r>
          </a:p>
          <a:p>
            <a:pPr indent="627063">
              <a:lnSpc>
                <a:spcPct val="150000"/>
              </a:lnSpc>
            </a:pPr>
            <a:r>
              <a:rPr lang="zh-CN" altLang="en-US" sz="2400" dirty="0">
                <a:latin typeface="宋体" pitchFamily="2" charset="-122"/>
                <a:ea typeface="宋体" pitchFamily="2" charset="-122"/>
              </a:rPr>
              <a:t>①单击插入声音后的声音图标 “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，在 “动画”选项卡的 </a:t>
            </a:r>
            <a:r>
              <a:rPr lang="zh-CN" altLang="en-US" sz="2400" dirty="0" smtClean="0">
                <a:latin typeface="宋体" pitchFamily="2" charset="-122"/>
                <a:ea typeface="宋体" pitchFamily="2" charset="-122"/>
              </a:rPr>
              <a:t>“高级动画”</a:t>
            </a:r>
            <a:r>
              <a:rPr lang="zh-CN" altLang="en-US" sz="2400" dirty="0">
                <a:latin typeface="宋体" pitchFamily="2" charset="-122"/>
                <a:ea typeface="宋体" pitchFamily="2" charset="-122"/>
              </a:rPr>
              <a:t>组中单击“动画窗格”按钮，打开“动画窗格”。 </a:t>
            </a:r>
          </a:p>
          <a:p>
            <a:pPr indent="627063">
              <a:lnSpc>
                <a:spcPct val="150000"/>
              </a:lnSpc>
            </a:pPr>
            <a:r>
              <a:rPr lang="zh-CN" altLang="en-US" sz="2400" dirty="0">
                <a:latin typeface="宋体" pitchFamily="2" charset="-122"/>
                <a:ea typeface="宋体" pitchFamily="2" charset="-122"/>
              </a:rPr>
              <a:t>②在 “动画窗格 ”中，单击列表中所选声音右侧的下拉箭头，</a:t>
            </a:r>
            <a:r>
              <a:rPr lang="zh-CN" altLang="en-US" sz="2400" dirty="0" smtClean="0">
                <a:latin typeface="宋体" pitchFamily="2" charset="-122"/>
                <a:ea typeface="宋体" pitchFamily="2" charset="-122"/>
              </a:rPr>
              <a:t>然后</a:t>
            </a:r>
            <a:r>
              <a:rPr lang="zh-CN" altLang="en-US" sz="2400" dirty="0">
                <a:latin typeface="宋体" pitchFamily="2" charset="-122"/>
                <a:ea typeface="宋体" pitchFamily="2" charset="-122"/>
              </a:rPr>
              <a:t>选择“效果选项”，如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8" name="TextBox 7"/>
          <p:cNvSpPr txBox="1"/>
          <p:nvPr/>
        </p:nvSpPr>
        <p:spPr>
          <a:xfrm>
            <a:off x="7394951" y="5992297"/>
            <a:ext cx="2031326"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选择“效果选项”</a:t>
            </a:r>
            <a:endParaRPr lang="en-US" altLang="zh-CN" dirty="0" smtClean="0">
              <a:latin typeface="楷体" pitchFamily="49" charset="-122"/>
              <a:ea typeface="楷体" pitchFamily="49" charset="-122"/>
            </a:endParaRPr>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3980" y="3274168"/>
            <a:ext cx="415925" cy="40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3180" y="1937787"/>
            <a:ext cx="1774866" cy="4054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04256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2988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③在弹出的 “播放音频”对话框 “停止播放”选项组中，输入应在其上播放该文件的幻灯片总数，单击 “确定”按钮，即可设置跨</a:t>
            </a:r>
            <a:r>
              <a:rPr lang="zh-CN" altLang="en-US" sz="2400" dirty="0" smtClean="0">
                <a:latin typeface="宋体" pitchFamily="2" charset="-122"/>
                <a:ea typeface="宋体" pitchFamily="2" charset="-122"/>
              </a:rPr>
              <a:t>幻灯片</a:t>
            </a:r>
            <a:r>
              <a:rPr lang="zh-CN" altLang="en-US" sz="2400" dirty="0">
                <a:latin typeface="宋体" pitchFamily="2" charset="-122"/>
                <a:ea typeface="宋体" pitchFamily="2" charset="-122"/>
              </a:rPr>
              <a:t>播放声音，如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554605" y="5663129"/>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设置跨幻灯片播放声音</a:t>
            </a:r>
            <a:endParaRPr lang="en-US" altLang="zh-CN" dirty="0" smtClean="0">
              <a:latin typeface="楷体" pitchFamily="49" charset="-122"/>
              <a:ea typeface="楷体" pitchFamily="49" charset="-122"/>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4188" y="1976954"/>
            <a:ext cx="3933825"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553401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添加</a:t>
            </a:r>
            <a:r>
              <a:rPr lang="zh-CN" altLang="en-US" sz="2400" dirty="0" smtClean="0">
                <a:solidFill>
                  <a:srgbClr val="FF0000"/>
                </a:solidFill>
                <a:latin typeface="宋体" pitchFamily="2" charset="-122"/>
                <a:ea typeface="宋体" pitchFamily="2" charset="-122"/>
              </a:rPr>
              <a:t>视频</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）从文件中添加视频</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）选择要添加视频的幻灯片，单击“插入”选项卡“媒体”组中的“视频”按钮</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弹出的下拉菜单中选择“文件中的视频”选项，如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994210" y="5708754"/>
            <a:ext cx="295465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选择“文件中的视频”选项</a:t>
            </a:r>
            <a:endParaRPr lang="en-US" altLang="zh-CN" dirty="0" smtClean="0">
              <a:latin typeface="楷体" pitchFamily="49" charset="-122"/>
              <a:ea typeface="楷体"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996942"/>
            <a:ext cx="5040000" cy="371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735871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104</a:t>
            </a:fld>
            <a:endParaRPr lang="zh-CN" altLang="en-US" dirty="0"/>
          </a:p>
        </p:txBody>
      </p:sp>
      <p:sp>
        <p:nvSpPr>
          <p:cNvPr id="2" name="标题 1"/>
          <p:cNvSpPr>
            <a:spLocks noGrp="1"/>
          </p:cNvSpPr>
          <p:nvPr>
            <p:ph type="title"/>
          </p:nvPr>
        </p:nvSpPr>
        <p:spPr>
          <a:xfrm>
            <a:off x="1092554" y="54584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388375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）在弹出的 “插入视频文件”对话框中找到要插入的视频文件，如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，双击</a:t>
            </a:r>
            <a:r>
              <a:rPr lang="zh-CN" altLang="en-US" sz="2400" dirty="0">
                <a:latin typeface="宋体" pitchFamily="2" charset="-122"/>
                <a:ea typeface="宋体" pitchFamily="2" charset="-122"/>
              </a:rPr>
              <a:t>视频文件，该视频即插入幻灯片中，插入后可用鼠标拖动来调整视频图标的位置。</a:t>
            </a:r>
            <a:endParaRPr lang="zh-CN" altLang="en-US" sz="2400" dirty="0">
              <a:latin typeface="宋体" pitchFamily="2" charset="-122"/>
              <a:ea typeface="宋体" pitchFamily="2" charset="-122"/>
            </a:endParaRPr>
          </a:p>
        </p:txBody>
      </p:sp>
      <p:sp>
        <p:nvSpPr>
          <p:cNvPr id="8" name="TextBox 7"/>
          <p:cNvSpPr txBox="1"/>
          <p:nvPr/>
        </p:nvSpPr>
        <p:spPr>
          <a:xfrm>
            <a:off x="7686708" y="5708754"/>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选择声音文件</a:t>
            </a:r>
            <a:endParaRPr lang="en-US" altLang="zh-CN" dirty="0" smtClean="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2348754"/>
            <a:ext cx="5040000" cy="3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85179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105</a:t>
            </a:fld>
            <a:endParaRPr lang="zh-CN" altLang="en-US" dirty="0"/>
          </a:p>
        </p:txBody>
      </p:sp>
      <p:sp>
        <p:nvSpPr>
          <p:cNvPr id="2" name="标题 1"/>
          <p:cNvSpPr>
            <a:spLocks noGrp="1"/>
          </p:cNvSpPr>
          <p:nvPr>
            <p:ph type="title"/>
          </p:nvPr>
        </p:nvSpPr>
        <p:spPr>
          <a:xfrm>
            <a:off x="1092554" y="54584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）设置视频效果。设置视频效果的操作方法与设置声音效果的操作方法类似，</a:t>
            </a:r>
            <a:r>
              <a:rPr lang="zh-CN" altLang="en-US" sz="2400" dirty="0" smtClean="0">
                <a:latin typeface="宋体" pitchFamily="2" charset="-122"/>
                <a:ea typeface="宋体" pitchFamily="2" charset="-122"/>
              </a:rPr>
              <a:t>只是声音</a:t>
            </a:r>
            <a:r>
              <a:rPr lang="zh-CN" altLang="en-US" sz="2400" dirty="0">
                <a:latin typeface="宋体" pitchFamily="2" charset="-122"/>
                <a:ea typeface="宋体" pitchFamily="2" charset="-122"/>
              </a:rPr>
              <a:t>换成了视频，增加了“全屏播放”和“播完返回开头”两项设置。</a:t>
            </a:r>
          </a:p>
          <a:p>
            <a:pPr indent="627063">
              <a:lnSpc>
                <a:spcPct val="150000"/>
              </a:lnSpc>
            </a:pPr>
            <a:r>
              <a:rPr lang="zh-CN" altLang="en-US" sz="2400" dirty="0">
                <a:latin typeface="宋体" pitchFamily="2" charset="-122"/>
                <a:ea typeface="宋体" pitchFamily="2" charset="-122"/>
              </a:rPr>
              <a:t>单击插入视频后的视频图标，打开页面上方的 “视频工具”选项卡，可以通过鼠标</a:t>
            </a:r>
            <a:r>
              <a:rPr lang="zh-CN" altLang="en-US" sz="2400" dirty="0" smtClean="0">
                <a:latin typeface="宋体" pitchFamily="2" charset="-122"/>
                <a:ea typeface="宋体" pitchFamily="2" charset="-122"/>
              </a:rPr>
              <a:t>拖动</a:t>
            </a:r>
            <a:r>
              <a:rPr lang="zh-CN" altLang="en-US" sz="2400" dirty="0">
                <a:latin typeface="宋体" pitchFamily="2" charset="-122"/>
                <a:ea typeface="宋体" pitchFamily="2" charset="-122"/>
              </a:rPr>
              <a:t>调整视频图标的位置。</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49701816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106</a:t>
            </a:fld>
            <a:endParaRPr lang="zh-CN" altLang="en-US" dirty="0"/>
          </a:p>
        </p:txBody>
      </p:sp>
      <p:sp>
        <p:nvSpPr>
          <p:cNvPr id="2" name="标题 1"/>
          <p:cNvSpPr>
            <a:spLocks noGrp="1"/>
          </p:cNvSpPr>
          <p:nvPr>
            <p:ph type="title"/>
          </p:nvPr>
        </p:nvSpPr>
        <p:spPr>
          <a:xfrm>
            <a:off x="1092554" y="54584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04153" cy="3416320"/>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）预览视频</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）设置视频播放音量</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）设置视频是自动播放或单击时播放</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）设置全屏播放</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）设置循环播放</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6</a:t>
            </a:r>
            <a:r>
              <a:rPr lang="zh-CN" altLang="en-US" sz="2400" dirty="0">
                <a:latin typeface="宋体" pitchFamily="2" charset="-122"/>
                <a:ea typeface="宋体" pitchFamily="2" charset="-122"/>
              </a:rPr>
              <a:t>）设置视频播完后返回开头。</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47361338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掌握插入 </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动画的方法。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18.2 </a:t>
            </a:r>
            <a:r>
              <a:rPr lang="zh-CN" altLang="en-US" sz="2800" dirty="0">
                <a:solidFill>
                  <a:schemeClr val="bg1"/>
                </a:solidFill>
                <a:latin typeface="宋体" pitchFamily="2" charset="-122"/>
                <a:ea typeface="宋体" pitchFamily="2" charset="-122"/>
              </a:rPr>
              <a:t>制作 </a:t>
            </a:r>
            <a:r>
              <a:rPr lang="en-US" altLang="zh-CN" sz="2800" dirty="0">
                <a:solidFill>
                  <a:schemeClr val="bg1"/>
                </a:solidFill>
                <a:latin typeface="宋体" pitchFamily="2" charset="-122"/>
                <a:ea typeface="宋体" pitchFamily="2" charset="-122"/>
              </a:rPr>
              <a:t>Flash</a:t>
            </a:r>
            <a:r>
              <a:rPr lang="zh-CN" altLang="en-US" sz="2800" dirty="0">
                <a:solidFill>
                  <a:schemeClr val="bg1"/>
                </a:solidFill>
                <a:latin typeface="宋体" pitchFamily="2" charset="-122"/>
                <a:ea typeface="宋体" pitchFamily="2" charset="-122"/>
              </a:rPr>
              <a:t>动画</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本任务通过在上一任务制作的介绍婚庆公司的演示文稿中添加 </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动画效果，来</a:t>
            </a:r>
            <a:r>
              <a:rPr lang="zh-CN" altLang="en-US" sz="2400" dirty="0" smtClean="0">
                <a:latin typeface="宋体" pitchFamily="2" charset="-122"/>
                <a:ea typeface="宋体" pitchFamily="2" charset="-122"/>
              </a:rPr>
              <a:t>学习</a:t>
            </a: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中插入 </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动画的方法。</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16096170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175432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动画是一种矢量动画格式，具有体积小、兼容性好、互动性强等优点。</a:t>
            </a:r>
            <a:r>
              <a:rPr lang="zh-CN" altLang="en-US" sz="2400" dirty="0" smtClean="0">
                <a:latin typeface="宋体" pitchFamily="2" charset="-122"/>
                <a:ea typeface="宋体" pitchFamily="2" charset="-122"/>
              </a:rPr>
              <a:t>在</a:t>
            </a:r>
            <a:r>
              <a:rPr lang="en-US" altLang="zh-CN" sz="2400" dirty="0" smtClean="0">
                <a:latin typeface="宋体" pitchFamily="2" charset="-122"/>
                <a:ea typeface="宋体" pitchFamily="2" charset="-122"/>
              </a:rPr>
              <a:t>PowerPoint</a:t>
            </a:r>
            <a:r>
              <a:rPr lang="zh-CN" altLang="en-US" sz="2400" dirty="0">
                <a:latin typeface="宋体" pitchFamily="2" charset="-122"/>
                <a:ea typeface="宋体" pitchFamily="2" charset="-122"/>
              </a:rPr>
              <a:t>中添加一些 </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动画，可以使幻灯片更加生动、美观和具有吸引力。</a:t>
            </a:r>
          </a:p>
        </p:txBody>
      </p:sp>
    </p:spTree>
    <p:extLst>
      <p:ext uri="{BB962C8B-B14F-4D97-AF65-F5344CB8AC3E}">
        <p14:creationId xmlns:p14="http://schemas.microsoft.com/office/powerpoint/2010/main" val="376029143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098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）单击“文件”菜单，选择“选项”，弹出“</a:t>
            </a:r>
            <a:r>
              <a:rPr lang="en-US" altLang="zh-CN" sz="2400" dirty="0">
                <a:latin typeface="宋体" pitchFamily="2" charset="-122"/>
                <a:ea typeface="宋体" pitchFamily="2" charset="-122"/>
              </a:rPr>
              <a:t>PowerPoint</a:t>
            </a:r>
            <a:r>
              <a:rPr lang="zh-CN" altLang="en-US" sz="2400" dirty="0">
                <a:latin typeface="宋体" pitchFamily="2" charset="-122"/>
                <a:ea typeface="宋体" pitchFamily="2" charset="-122"/>
              </a:rPr>
              <a:t>选项”对话框。</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 “自定义功能区”选项卡，在右侧列表框的 “主选项卡”下选中 </a:t>
            </a:r>
            <a:r>
              <a:rPr lang="zh-CN" altLang="en-US" sz="2400" dirty="0" smtClean="0">
                <a:latin typeface="宋体" pitchFamily="2" charset="-122"/>
                <a:ea typeface="宋体" pitchFamily="2" charset="-122"/>
              </a:rPr>
              <a:t>“开发工具”</a:t>
            </a:r>
            <a:r>
              <a:rPr lang="zh-CN" altLang="en-US" sz="2400" dirty="0">
                <a:latin typeface="宋体" pitchFamily="2" charset="-122"/>
                <a:ea typeface="宋体" pitchFamily="2" charset="-122"/>
              </a:rPr>
              <a:t>复选框，然后单击 “确定”按钮，如图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994210" y="5708754"/>
            <a:ext cx="295465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选择“文件中的音频”选项</a:t>
            </a:r>
            <a:endParaRPr lang="en-US" altLang="zh-CN" dirty="0" smtClean="0">
              <a:latin typeface="楷体" pitchFamily="49" charset="-122"/>
              <a:ea typeface="楷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647107"/>
            <a:ext cx="5040000" cy="4061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77736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9305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输入</a:t>
            </a:r>
            <a:r>
              <a:rPr lang="zh-CN" altLang="en-US" sz="2400" dirty="0" smtClean="0">
                <a:solidFill>
                  <a:srgbClr val="FF0000"/>
                </a:solidFill>
                <a:latin typeface="宋体" pitchFamily="2" charset="-122"/>
                <a:ea typeface="宋体" pitchFamily="2" charset="-122"/>
              </a:rPr>
              <a:t>文本</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）新打开的演示文稿如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示。按照演示文稿中的提示，单击其中的</a:t>
            </a:r>
            <a:r>
              <a:rPr lang="zh-CN" altLang="en-US" sz="2400" dirty="0" smtClean="0">
                <a:latin typeface="宋体" pitchFamily="2" charset="-122"/>
                <a:ea typeface="宋体" pitchFamily="2" charset="-122"/>
              </a:rPr>
              <a:t>文本框</a:t>
            </a:r>
            <a:r>
              <a:rPr lang="zh-CN" altLang="en-US" sz="2400" dirty="0">
                <a:latin typeface="宋体" pitchFamily="2" charset="-122"/>
                <a:ea typeface="宋体" pitchFamily="2" charset="-122"/>
              </a:rPr>
              <a:t>，可看见光标闪动，此时即可输入文本，在标题中输入“</a:t>
            </a:r>
            <a:r>
              <a:rPr lang="en-US" altLang="zh-CN" sz="2400" dirty="0">
                <a:latin typeface="宋体" pitchFamily="2" charset="-122"/>
                <a:ea typeface="宋体" pitchFamily="2" charset="-122"/>
              </a:rPr>
              <a:t>Microsoft”</a:t>
            </a:r>
            <a:r>
              <a:rPr lang="zh-CN" altLang="en-US" sz="2400" dirty="0">
                <a:latin typeface="宋体" pitchFamily="2" charset="-122"/>
                <a:ea typeface="宋体" pitchFamily="2" charset="-122"/>
              </a:rPr>
              <a:t>，在副标题中</a:t>
            </a:r>
            <a:r>
              <a:rPr lang="zh-CN" altLang="en-US" sz="2400" dirty="0" smtClean="0">
                <a:latin typeface="宋体" pitchFamily="2" charset="-122"/>
                <a:ea typeface="宋体" pitchFamily="2" charset="-122"/>
              </a:rPr>
              <a:t>输入“公司简介”</a:t>
            </a:r>
            <a:r>
              <a:rPr lang="zh-CN" altLang="en-US" sz="2400" dirty="0">
                <a:latin typeface="宋体" pitchFamily="2" charset="-122"/>
                <a:ea typeface="宋体" pitchFamily="2" charset="-122"/>
              </a:rPr>
              <a:t>。</a:t>
            </a:r>
          </a:p>
        </p:txBody>
      </p:sp>
      <p:sp>
        <p:nvSpPr>
          <p:cNvPr id="8" name="TextBox 7"/>
          <p:cNvSpPr txBox="1"/>
          <p:nvPr/>
        </p:nvSpPr>
        <p:spPr>
          <a:xfrm>
            <a:off x="7907664" y="5524088"/>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新打开的演示文稿</a:t>
            </a:r>
            <a:endParaRPr lang="en-US" altLang="zh-CN" dirty="0" smtClean="0">
              <a:latin typeface="楷体" pitchFamily="49" charset="-122"/>
              <a:ea typeface="楷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0665" y="2200748"/>
            <a:ext cx="4505325" cy="332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297487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09853"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）在 “开发工具 ”选项卡的 “控件 ”组中单击 “其他控件 ”按钮，打开 </a:t>
            </a:r>
            <a:r>
              <a:rPr lang="zh-CN" altLang="en-US" sz="2400" dirty="0" smtClean="0">
                <a:latin typeface="宋体" pitchFamily="2" charset="-122"/>
                <a:ea typeface="宋体" pitchFamily="2" charset="-122"/>
              </a:rPr>
              <a:t>“其他控制件”</a:t>
            </a:r>
            <a:r>
              <a:rPr lang="zh-CN" altLang="en-US" sz="2400" dirty="0">
                <a:latin typeface="宋体" pitchFamily="2" charset="-122"/>
                <a:ea typeface="宋体" pitchFamily="2" charset="-122"/>
              </a:rPr>
              <a:t>对话框</a:t>
            </a:r>
            <a:r>
              <a:rPr lang="zh-CN" altLang="en-US" sz="2400" dirty="0" smtClean="0">
                <a:latin typeface="宋体" pitchFamily="2" charset="-122"/>
                <a:ea typeface="宋体" pitchFamily="2" charset="-122"/>
              </a:rPr>
              <a:t>。如</a:t>
            </a:r>
            <a:r>
              <a:rPr lang="zh-CN" altLang="en-US" sz="2400" dirty="0">
                <a:latin typeface="宋体" pitchFamily="2" charset="-122"/>
                <a:ea typeface="宋体" pitchFamily="2" charset="-122"/>
              </a:rPr>
              <a:t>图 </a:t>
            </a:r>
            <a:r>
              <a:rPr lang="zh-CN" altLang="en-US" sz="2400" dirty="0" smtClean="0">
                <a:latin typeface="宋体" pitchFamily="2" charset="-122"/>
                <a:ea typeface="宋体" pitchFamily="2" charset="-122"/>
              </a:rPr>
              <a:t>所示。</a:t>
            </a:r>
            <a:endParaRPr lang="zh-CN" altLang="en-US" sz="2400" dirty="0">
              <a:latin typeface="宋体" pitchFamily="2" charset="-122"/>
              <a:ea typeface="宋体" pitchFamily="2" charset="-122"/>
            </a:endParaRPr>
          </a:p>
        </p:txBody>
      </p:sp>
      <p:sp>
        <p:nvSpPr>
          <p:cNvPr id="8" name="TextBox 7"/>
          <p:cNvSpPr txBox="1"/>
          <p:nvPr/>
        </p:nvSpPr>
        <p:spPr>
          <a:xfrm>
            <a:off x="7340459" y="5708754"/>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“其他控件”对话框</a:t>
            </a:r>
            <a:endParaRPr lang="en-US" altLang="zh-CN" dirty="0" smtClean="0">
              <a:latin typeface="楷体" pitchFamily="49" charset="-122"/>
              <a:ea typeface="楷体"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8813" y="2582372"/>
            <a:ext cx="5505450"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257135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09853" cy="166776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）右击 </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对象的图标，在弹出的快捷菜单中选择 “属性”选项，如</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8" name="TextBox 7"/>
          <p:cNvSpPr txBox="1"/>
          <p:nvPr/>
        </p:nvSpPr>
        <p:spPr>
          <a:xfrm>
            <a:off x="7455875" y="5708754"/>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选择“属性”选项</a:t>
            </a:r>
            <a:endParaRPr lang="en-US" altLang="zh-CN" dirty="0" smtClean="0">
              <a:latin typeface="楷体" pitchFamily="49" charset="-122"/>
              <a:ea typeface="楷体"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0750" y="1672652"/>
            <a:ext cx="498157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563813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6798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）在弹出的“属性”面板的“按字母序”选项卡上</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Movie”</a:t>
            </a:r>
            <a:r>
              <a:rPr lang="zh-CN" altLang="en-US" sz="2400" dirty="0">
                <a:latin typeface="宋体" pitchFamily="2" charset="-122"/>
                <a:ea typeface="宋体" pitchFamily="2" charset="-122"/>
              </a:rPr>
              <a:t>属性，在值列（“</a:t>
            </a:r>
            <a:r>
              <a:rPr lang="en-US" altLang="zh-CN" sz="2400" dirty="0">
                <a:latin typeface="宋体" pitchFamily="2" charset="-122"/>
                <a:ea typeface="宋体" pitchFamily="2" charset="-122"/>
              </a:rPr>
              <a:t>Movie”</a:t>
            </a:r>
            <a:r>
              <a:rPr lang="zh-CN" altLang="en-US" sz="2400" dirty="0">
                <a:latin typeface="宋体" pitchFamily="2" charset="-122"/>
                <a:ea typeface="宋体" pitchFamily="2" charset="-122"/>
              </a:rPr>
              <a:t>旁边的文本框）中</a:t>
            </a:r>
            <a:r>
              <a:rPr lang="zh-CN" altLang="en-US" sz="2400" dirty="0" smtClean="0">
                <a:latin typeface="宋体" pitchFamily="2" charset="-122"/>
                <a:ea typeface="宋体" pitchFamily="2" charset="-122"/>
              </a:rPr>
              <a:t>输入要</a:t>
            </a:r>
            <a:r>
              <a:rPr lang="zh-CN" altLang="en-US" sz="2400" dirty="0">
                <a:latin typeface="宋体" pitchFamily="2" charset="-122"/>
                <a:ea typeface="宋体" pitchFamily="2" charset="-122"/>
              </a:rPr>
              <a:t>播放的</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文件的完整驱动器路径，包括文件名，或</a:t>
            </a:r>
            <a:r>
              <a:rPr lang="zh-CN" altLang="en-US" sz="2400" dirty="0" smtClean="0">
                <a:latin typeface="宋体" pitchFamily="2" charset="-122"/>
                <a:ea typeface="宋体" pitchFamily="2" charset="-122"/>
              </a:rPr>
              <a:t>直接输入</a:t>
            </a:r>
            <a:r>
              <a:rPr lang="zh-CN" altLang="en-US" sz="2400" dirty="0">
                <a:latin typeface="宋体" pitchFamily="2" charset="-122"/>
                <a:ea typeface="宋体" pitchFamily="2" charset="-122"/>
              </a:rPr>
              <a:t>文件名（如浪漫</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swf</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）设置</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效果。</a:t>
            </a:r>
            <a:endParaRPr lang="zh-CN" altLang="en-US" sz="2400" dirty="0">
              <a:latin typeface="宋体" pitchFamily="2" charset="-122"/>
              <a:ea typeface="宋体" pitchFamily="2" charset="-122"/>
            </a:endParaRPr>
          </a:p>
        </p:txBody>
      </p:sp>
      <p:sp>
        <p:nvSpPr>
          <p:cNvPr id="8" name="TextBox 7"/>
          <p:cNvSpPr txBox="1"/>
          <p:nvPr/>
        </p:nvSpPr>
        <p:spPr>
          <a:xfrm>
            <a:off x="7686707" y="591360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“属性”面板</a:t>
            </a:r>
            <a:endParaRPr lang="en-US" altLang="zh-CN" dirty="0" smtClean="0">
              <a:latin typeface="楷体" pitchFamily="49" charset="-122"/>
              <a:ea typeface="楷体" pitchFamily="49" charset="-122"/>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6510" y="973207"/>
            <a:ext cx="1230053" cy="492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285527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9780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）最后查看</a:t>
            </a:r>
            <a:r>
              <a:rPr lang="en-US" altLang="zh-CN" sz="2400" dirty="0">
                <a:latin typeface="宋体" pitchFamily="2" charset="-122"/>
                <a:ea typeface="宋体" pitchFamily="2" charset="-122"/>
              </a:rPr>
              <a:t>Flash</a:t>
            </a:r>
            <a:r>
              <a:rPr lang="zh-CN" altLang="en-US" sz="2400" dirty="0">
                <a:latin typeface="宋体" pitchFamily="2" charset="-122"/>
                <a:ea typeface="宋体" pitchFamily="2" charset="-122"/>
              </a:rPr>
              <a:t>动画的播放效果，如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282750" y="5913606"/>
            <a:ext cx="2377575" cy="369332"/>
          </a:xfrm>
          <a:prstGeom prst="rect">
            <a:avLst/>
          </a:prstGeom>
          <a:noFill/>
        </p:spPr>
        <p:txBody>
          <a:bodyPr wrap="none" rtlCol="0">
            <a:spAutoFit/>
          </a:bodyPr>
          <a:lstStyle/>
          <a:p>
            <a:pPr algn="ctr"/>
            <a:r>
              <a:rPr lang="en-US" altLang="zh-CN" dirty="0">
                <a:latin typeface="楷体" pitchFamily="49" charset="-122"/>
                <a:ea typeface="楷体" pitchFamily="49" charset="-122"/>
              </a:rPr>
              <a:t>Flash</a:t>
            </a:r>
            <a:r>
              <a:rPr lang="zh-CN" altLang="en-US" dirty="0">
                <a:latin typeface="楷体" pitchFamily="49" charset="-122"/>
                <a:ea typeface="楷体" pitchFamily="49" charset="-122"/>
              </a:rPr>
              <a:t>动画的播放效果</a:t>
            </a:r>
            <a:endParaRPr lang="en-US" altLang="zh-CN" dirty="0" smtClean="0">
              <a:latin typeface="楷体" pitchFamily="49" charset="-122"/>
              <a:ea typeface="楷体"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7" y="2162315"/>
            <a:ext cx="5040000" cy="3751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516598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19.1 </a:t>
            </a:r>
            <a:r>
              <a:rPr lang="zh-CN" altLang="en-US" sz="2800" dirty="0">
                <a:solidFill>
                  <a:schemeClr val="bg1"/>
                </a:solidFill>
                <a:latin typeface="宋体" pitchFamily="2" charset="-122"/>
                <a:ea typeface="宋体" pitchFamily="2" charset="-122"/>
              </a:rPr>
              <a:t>制作幻灯片动画效果</a:t>
            </a:r>
            <a:endParaRPr lang="zh-CN" altLang="en-US" sz="2800" dirty="0">
              <a:solidFill>
                <a:schemeClr val="bg1"/>
              </a:solidFill>
              <a:latin typeface="宋体" pitchFamily="2" charset="-122"/>
              <a:ea typeface="宋体" pitchFamily="2" charset="-122"/>
            </a:endParaRPr>
          </a:p>
        </p:txBody>
      </p:sp>
      <p:sp>
        <p:nvSpPr>
          <p:cNvPr id="9" name="TextBox 8"/>
          <p:cNvSpPr txBox="1"/>
          <p:nvPr/>
        </p:nvSpPr>
        <p:spPr>
          <a:xfrm>
            <a:off x="1092554" y="2686421"/>
            <a:ext cx="377539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19.2 </a:t>
            </a:r>
            <a:r>
              <a:rPr lang="zh-CN" altLang="en-US" sz="2800" dirty="0">
                <a:solidFill>
                  <a:schemeClr val="bg1"/>
                </a:solidFill>
                <a:latin typeface="宋体" pitchFamily="2" charset="-122"/>
                <a:ea typeface="宋体" pitchFamily="2" charset="-122"/>
              </a:rPr>
              <a:t>创建超链接</a:t>
            </a:r>
            <a:endParaRPr lang="zh-CN" altLang="en-US" sz="2800" dirty="0">
              <a:solidFill>
                <a:schemeClr val="bg1"/>
              </a:solidFill>
              <a:latin typeface="宋体" pitchFamily="2" charset="-122"/>
              <a:ea typeface="宋体" pitchFamily="2" charset="-122"/>
            </a:endParaRPr>
          </a:p>
        </p:txBody>
      </p:sp>
    </p:spTree>
    <p:extLst>
      <p:ext uri="{BB962C8B-B14F-4D97-AF65-F5344CB8AC3E}">
        <p14:creationId xmlns:p14="http://schemas.microsoft.com/office/powerpoint/2010/main" val="169199648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掌握幻灯片切换效果的设置方法。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掌握设置动画效果的方法。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19.1 </a:t>
            </a:r>
            <a:r>
              <a:rPr lang="zh-CN" altLang="en-US" sz="2800" dirty="0">
                <a:solidFill>
                  <a:schemeClr val="bg1"/>
                </a:solidFill>
                <a:latin typeface="宋体" pitchFamily="2" charset="-122"/>
                <a:ea typeface="宋体" pitchFamily="2" charset="-122"/>
              </a:rPr>
              <a:t>制作幻灯片动画效果</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本任务将学习如何设置幻灯片切换效果，如何设置文本或其他对象的动画效果。</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75282902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有时为了加强幻灯片的视觉效果，增加幻灯片的趣味性，使幻灯片中的信息更加</a:t>
            </a:r>
            <a:r>
              <a:rPr lang="zh-CN" altLang="en-US" sz="2400" dirty="0" smtClean="0">
                <a:latin typeface="宋体" pitchFamily="2" charset="-122"/>
                <a:ea typeface="宋体" pitchFamily="2" charset="-122"/>
              </a:rPr>
              <a:t>具有</a:t>
            </a:r>
            <a:r>
              <a:rPr lang="zh-CN" altLang="en-US" sz="2400" dirty="0">
                <a:latin typeface="宋体" pitchFamily="2" charset="-122"/>
                <a:ea typeface="宋体" pitchFamily="2" charset="-122"/>
              </a:rPr>
              <a:t>活力，可以给幻灯片添加一些动画效果。可以这样说，只要是幻灯片中可以活动的</a:t>
            </a:r>
            <a:r>
              <a:rPr lang="zh-CN" altLang="en-US" sz="2400" dirty="0" smtClean="0">
                <a:latin typeface="宋体" pitchFamily="2" charset="-122"/>
                <a:ea typeface="宋体" pitchFamily="2" charset="-122"/>
              </a:rPr>
              <a:t>对象（</a:t>
            </a:r>
            <a:r>
              <a:rPr lang="zh-CN" altLang="en-US" sz="2400" dirty="0">
                <a:latin typeface="宋体" pitchFamily="2" charset="-122"/>
                <a:ea typeface="宋体" pitchFamily="2" charset="-122"/>
              </a:rPr>
              <a:t>即能被鼠标选中并拖动的对象），都可以被设置动画效果，例如，幻灯片中的文字、</a:t>
            </a:r>
            <a:r>
              <a:rPr lang="zh-CN" altLang="en-US" sz="2400" dirty="0" smtClean="0">
                <a:latin typeface="宋体" pitchFamily="2" charset="-122"/>
                <a:ea typeface="宋体" pitchFamily="2" charset="-122"/>
              </a:rPr>
              <a:t>图片</a:t>
            </a:r>
            <a:r>
              <a:rPr lang="zh-CN" altLang="en-US" sz="2400" dirty="0">
                <a:latin typeface="宋体" pitchFamily="2" charset="-122"/>
                <a:ea typeface="宋体" pitchFamily="2" charset="-122"/>
              </a:rPr>
              <a:t>、图形以及幻灯片整页等。</a:t>
            </a:r>
          </a:p>
        </p:txBody>
      </p:sp>
    </p:spTree>
    <p:extLst>
      <p:ext uri="{BB962C8B-B14F-4D97-AF65-F5344CB8AC3E}">
        <p14:creationId xmlns:p14="http://schemas.microsoft.com/office/powerpoint/2010/main" val="95277225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）设置幻灯片的切换效果。打开“兰花欣赏（样文）</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pptx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，选择一页幻灯片，</a:t>
            </a:r>
            <a:r>
              <a:rPr lang="zh-CN" altLang="en-US" sz="2400" dirty="0" smtClean="0">
                <a:latin typeface="宋体" pitchFamily="2" charset="-122"/>
                <a:ea typeface="宋体" pitchFamily="2" charset="-122"/>
              </a:rPr>
              <a:t>在“切换”</a:t>
            </a:r>
            <a:r>
              <a:rPr lang="zh-CN" altLang="en-US" sz="2400" dirty="0">
                <a:latin typeface="宋体" pitchFamily="2" charset="-122"/>
                <a:ea typeface="宋体" pitchFamily="2" charset="-122"/>
              </a:rPr>
              <a:t>选项卡的“切换到此幻灯片”组中选择一种切换效果即可，如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340459" y="5708754"/>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设置幻灯片切换效果</a:t>
            </a:r>
            <a:endParaRPr lang="en-US" altLang="zh-CN" dirty="0" smtClean="0">
              <a:latin typeface="楷体" pitchFamily="49" charset="-122"/>
              <a:ea typeface="楷体" pitchFamily="49"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942270"/>
            <a:ext cx="5040000" cy="376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628152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7273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）更改幻灯片的切换效果</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）删除幻灯片的切换效果</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）为对象添加“进入”动画效果</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9" name="TextBox 8"/>
          <p:cNvSpPr txBox="1"/>
          <p:nvPr/>
        </p:nvSpPr>
        <p:spPr>
          <a:xfrm>
            <a:off x="7131678" y="5652249"/>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为文本添加“飞入”的动画效果</a:t>
            </a:r>
            <a:endParaRPr lang="en-US" altLang="zh-CN" dirty="0" smtClean="0">
              <a:latin typeface="楷体" pitchFamily="49" charset="-122"/>
              <a:ea typeface="楷体"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7847" y="1756975"/>
            <a:ext cx="5303982" cy="391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559796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7273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）为对象添加“强调”动画效果和“退出”动画效果</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）为对象添加“动作路径”动画效果。在弹出的下拉菜单中选择“其他动作路径”选项</a:t>
            </a:r>
            <a:r>
              <a:rPr lang="zh-CN" altLang="en-US" sz="2400" dirty="0" smtClean="0">
                <a:latin typeface="宋体" pitchFamily="2" charset="-122"/>
                <a:ea typeface="宋体" pitchFamily="2" charset="-122"/>
              </a:rPr>
              <a:t>（如图）。</a:t>
            </a:r>
            <a:endParaRPr lang="zh-CN" altLang="en-US" sz="2400" dirty="0">
              <a:latin typeface="宋体" pitchFamily="2" charset="-122"/>
              <a:ea typeface="宋体" pitchFamily="2" charset="-122"/>
            </a:endParaRPr>
          </a:p>
        </p:txBody>
      </p:sp>
      <p:sp>
        <p:nvSpPr>
          <p:cNvPr id="9" name="TextBox 8"/>
          <p:cNvSpPr txBox="1"/>
          <p:nvPr/>
        </p:nvSpPr>
        <p:spPr>
          <a:xfrm>
            <a:off x="7362510" y="5652249"/>
            <a:ext cx="295465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选择“其他动作路径”选项</a:t>
            </a:r>
            <a:endParaRPr lang="en-US" altLang="zh-CN" dirty="0" smtClean="0">
              <a:latin typeface="楷体" pitchFamily="49" charset="-122"/>
              <a:ea typeface="楷体" pitchFamily="49" charset="-122"/>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9838" y="1937787"/>
            <a:ext cx="5040000" cy="3718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5260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733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）单击“开始”选项卡“幻灯片”组中的“新建幻灯片”右侧的下拉箭头，在</a:t>
            </a:r>
            <a:r>
              <a:rPr lang="zh-CN" altLang="en-US" sz="2400" dirty="0" smtClean="0">
                <a:latin typeface="宋体" pitchFamily="2" charset="-122"/>
                <a:ea typeface="宋体" pitchFamily="2" charset="-122"/>
              </a:rPr>
              <a:t>下拉</a:t>
            </a:r>
            <a:r>
              <a:rPr lang="zh-CN" altLang="en-US" sz="2400" dirty="0">
                <a:latin typeface="宋体" pitchFamily="2" charset="-122"/>
                <a:ea typeface="宋体" pitchFamily="2" charset="-122"/>
              </a:rPr>
              <a:t>菜单中选择“标题和内容”，添加一页空白幻灯片，如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792248" y="552408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添加一页空白幻灯片</a:t>
            </a:r>
            <a:endParaRPr lang="en-US" altLang="zh-CN" dirty="0" smtClean="0">
              <a:latin typeface="楷体" pitchFamily="49" charset="-122"/>
              <a:ea typeface="楷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1970" y="2205162"/>
            <a:ext cx="3982711" cy="3318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580896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7273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弹出</a:t>
            </a:r>
            <a:r>
              <a:rPr lang="zh-CN" altLang="en-US" sz="2400" dirty="0" smtClean="0">
                <a:latin typeface="宋体" pitchFamily="2" charset="-122"/>
                <a:ea typeface="宋体" pitchFamily="2" charset="-122"/>
              </a:rPr>
              <a:t>“添加动作路径”</a:t>
            </a:r>
            <a:r>
              <a:rPr lang="zh-CN" altLang="en-US" sz="2400" dirty="0">
                <a:latin typeface="宋体" pitchFamily="2" charset="-122"/>
                <a:ea typeface="宋体" pitchFamily="2" charset="-122"/>
              </a:rPr>
              <a:t>对话框</a:t>
            </a:r>
            <a:r>
              <a:rPr lang="zh-CN" altLang="en-US" sz="2400" dirty="0" smtClean="0">
                <a:latin typeface="宋体" pitchFamily="2" charset="-122"/>
                <a:ea typeface="宋体" pitchFamily="2" charset="-122"/>
              </a:rPr>
              <a:t>（如图）</a:t>
            </a:r>
            <a:endParaRPr lang="zh-CN" altLang="en-US" sz="2400" dirty="0">
              <a:latin typeface="宋体" pitchFamily="2" charset="-122"/>
              <a:ea typeface="宋体" pitchFamily="2" charset="-122"/>
            </a:endParaRPr>
          </a:p>
        </p:txBody>
      </p:sp>
      <p:sp>
        <p:nvSpPr>
          <p:cNvPr id="9" name="TextBox 8"/>
          <p:cNvSpPr txBox="1"/>
          <p:nvPr/>
        </p:nvSpPr>
        <p:spPr>
          <a:xfrm>
            <a:off x="7477926" y="5947146"/>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“添加动作路径”对话框</a:t>
            </a:r>
            <a:endParaRPr lang="en-US" altLang="zh-CN" dirty="0" smtClean="0">
              <a:latin typeface="楷体" pitchFamily="49" charset="-122"/>
              <a:ea typeface="楷体" pitchFamily="49" charset="-122"/>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2991" y="1441821"/>
            <a:ext cx="2924175"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13888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7273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选择“平行四边形”，单击“确定”按钮，即为所选图片添加了平行四边形的动作路径。完成后，可以单击</a:t>
            </a:r>
            <a:r>
              <a:rPr lang="zh-CN" altLang="en-US" sz="2400" dirty="0" smtClean="0">
                <a:latin typeface="宋体" pitchFamily="2" charset="-122"/>
                <a:ea typeface="宋体" pitchFamily="2" charset="-122"/>
              </a:rPr>
              <a:t>“预览”按钮</a:t>
            </a:r>
            <a:r>
              <a:rPr lang="zh-CN" altLang="en-US" sz="2400" dirty="0">
                <a:latin typeface="宋体" pitchFamily="2" charset="-122"/>
                <a:ea typeface="宋体" pitchFamily="2" charset="-122"/>
              </a:rPr>
              <a:t>进行预览</a:t>
            </a:r>
            <a:r>
              <a:rPr lang="zh-CN" altLang="en-US" sz="2400" dirty="0" smtClean="0">
                <a:latin typeface="宋体" pitchFamily="2" charset="-122"/>
                <a:ea typeface="宋体" pitchFamily="2" charset="-122"/>
              </a:rPr>
              <a:t>（如图）</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9" name="TextBox 8"/>
          <p:cNvSpPr txBox="1"/>
          <p:nvPr/>
        </p:nvSpPr>
        <p:spPr>
          <a:xfrm>
            <a:off x="8055007" y="575664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动画效果预览</a:t>
            </a:r>
            <a:endParaRPr lang="en-US" altLang="zh-CN" dirty="0" smtClean="0">
              <a:latin typeface="楷体" pitchFamily="49" charset="-122"/>
              <a:ea typeface="楷体" pitchFamily="49" charset="-122"/>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9837" y="2514972"/>
            <a:ext cx="5760000" cy="3241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874830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掌握创建超链接的方法。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377539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19.2 </a:t>
            </a:r>
            <a:r>
              <a:rPr lang="zh-CN" altLang="en-US" sz="2800" dirty="0">
                <a:solidFill>
                  <a:schemeClr val="bg1"/>
                </a:solidFill>
                <a:latin typeface="宋体" pitchFamily="2" charset="-122"/>
                <a:ea typeface="宋体" pitchFamily="2" charset="-122"/>
              </a:rPr>
              <a:t>创建超链接</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本任务将学习如何创建超链接。</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51683361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中，超链接是从一页幻灯片到同一演示文稿中另一页幻灯片的</a:t>
            </a:r>
            <a:r>
              <a:rPr lang="zh-CN" altLang="en-US" sz="2400" dirty="0" smtClean="0">
                <a:latin typeface="宋体" pitchFamily="2" charset="-122"/>
                <a:ea typeface="宋体" pitchFamily="2" charset="-122"/>
              </a:rPr>
              <a:t>链接</a:t>
            </a:r>
            <a:r>
              <a:rPr lang="zh-CN" altLang="en-US" sz="2400" dirty="0">
                <a:latin typeface="宋体" pitchFamily="2" charset="-122"/>
                <a:ea typeface="宋体" pitchFamily="2" charset="-122"/>
              </a:rPr>
              <a:t>，或是从一页幻灯片到不同演示文稿中另一页幻灯片、电子邮件地址、网页或文件的</a:t>
            </a:r>
            <a:r>
              <a:rPr lang="zh-CN" altLang="en-US" sz="2400" dirty="0" smtClean="0">
                <a:latin typeface="宋体" pitchFamily="2" charset="-122"/>
                <a:ea typeface="宋体" pitchFamily="2" charset="-122"/>
              </a:rPr>
              <a:t>链接</a:t>
            </a:r>
            <a:r>
              <a:rPr lang="zh-CN" altLang="en-US" sz="2400" dirty="0">
                <a:latin typeface="宋体" pitchFamily="2" charset="-122"/>
                <a:ea typeface="宋体" pitchFamily="2" charset="-122"/>
              </a:rPr>
              <a:t>。当指针指到超链接处，就会变成“小手”形状，单击就会跳转或链接到相应的资料。</a:t>
            </a:r>
          </a:p>
        </p:txBody>
      </p:sp>
    </p:spTree>
    <p:extLst>
      <p:ext uri="{BB962C8B-B14F-4D97-AF65-F5344CB8AC3E}">
        <p14:creationId xmlns:p14="http://schemas.microsoft.com/office/powerpoint/2010/main" val="24484712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388375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打开 “兰花欣赏（样文）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pptx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，对第一页幻灯片中的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个文本分别制作超链接</a:t>
            </a:r>
            <a:r>
              <a:rPr lang="zh-CN" altLang="en-US" sz="2400" dirty="0" smtClean="0">
                <a:latin typeface="宋体" pitchFamily="2" charset="-122"/>
                <a:ea typeface="宋体" pitchFamily="2" charset="-122"/>
              </a:rPr>
              <a:t>。先</a:t>
            </a:r>
            <a:r>
              <a:rPr lang="zh-CN" altLang="en-US" sz="2400" dirty="0">
                <a:latin typeface="宋体" pitchFamily="2" charset="-122"/>
                <a:ea typeface="宋体" pitchFamily="2" charset="-122"/>
              </a:rPr>
              <a:t>选取文本 “春兰 ”，单击鼠标右键，在弹出的快捷菜单中选择 “超链接”选项，如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340459" y="5708754"/>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选择“超链接”选项</a:t>
            </a:r>
            <a:endParaRPr lang="en-US" altLang="zh-CN" dirty="0" smtClean="0">
              <a:latin typeface="楷体" pitchFamily="49" charset="-122"/>
              <a:ea typeface="楷体" pitchFamily="49" charset="-122"/>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937787"/>
            <a:ext cx="5040000" cy="3718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360089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）在弹出的 “插入超链接”对话框中单击 “本文档中的位置”按钮，选中</a:t>
            </a:r>
            <a:r>
              <a:rPr lang="zh-CN" altLang="en-US" sz="2400" dirty="0" smtClean="0">
                <a:latin typeface="宋体" pitchFamily="2" charset="-122"/>
                <a:ea typeface="宋体" pitchFamily="2" charset="-122"/>
              </a:rPr>
              <a:t>幻灯片</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455875" y="5708754"/>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超链接至幻灯片 </a:t>
            </a:r>
            <a:r>
              <a:rPr lang="en-US" altLang="zh-CN" dirty="0">
                <a:latin typeface="楷体" pitchFamily="49" charset="-122"/>
                <a:ea typeface="楷体" pitchFamily="49" charset="-122"/>
              </a:rPr>
              <a:t>2</a:t>
            </a:r>
            <a:endParaRPr lang="en-US" altLang="zh-CN" dirty="0" smtClean="0">
              <a:latin typeface="楷体" pitchFamily="49" charset="-122"/>
              <a:ea typeface="楷体" pitchFamily="49" charset="-122"/>
            </a:endParaRP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3298638"/>
            <a:ext cx="5040000" cy="241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079176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）单击“确定”按钮后，超链接文字下面多了一条下划线，如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763378" y="5708754"/>
            <a:ext cx="341632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为“春兰”加上超链接后的效果</a:t>
            </a:r>
            <a:endParaRPr lang="en-US" altLang="zh-CN" dirty="0" smtClean="0">
              <a:latin typeface="楷体" pitchFamily="49" charset="-122"/>
              <a:ea typeface="楷体" pitchFamily="49" charset="-122"/>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7" y="2825350"/>
            <a:ext cx="5040000" cy="288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811697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）用同样的方法分别给其他 </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个文本加上超链接，如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109626" y="5708754"/>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全部加上超链接后的效果</a:t>
            </a:r>
            <a:endParaRPr lang="en-US" altLang="zh-CN" dirty="0" smtClean="0">
              <a:latin typeface="楷体" pitchFamily="49" charset="-122"/>
              <a:ea typeface="楷体" pitchFamily="49" charset="-122"/>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7" y="2872289"/>
            <a:ext cx="5040000" cy="283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81312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项目十九 超链接和动画效果的制作</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）为了方便返回，在除第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页外的其他各页幻灯片里都做一个 “返回首页”的超</a:t>
            </a:r>
            <a:r>
              <a:rPr lang="zh-CN" altLang="en-US" sz="2400" dirty="0" smtClean="0">
                <a:latin typeface="宋体" pitchFamily="2" charset="-122"/>
                <a:ea typeface="宋体" pitchFamily="2" charset="-122"/>
              </a:rPr>
              <a:t>链接</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109626" y="5708754"/>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添加“返回首页”超链接</a:t>
            </a:r>
            <a:endParaRPr lang="en-US" altLang="zh-CN" dirty="0" smtClean="0">
              <a:latin typeface="楷体" pitchFamily="49" charset="-122"/>
              <a:ea typeface="楷体" pitchFamily="49" charset="-122"/>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7" y="2872289"/>
            <a:ext cx="5040000" cy="283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92545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4134465"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20.1 </a:t>
            </a:r>
            <a:r>
              <a:rPr lang="zh-CN" altLang="en-US" sz="2800" dirty="0">
                <a:solidFill>
                  <a:schemeClr val="bg1"/>
                </a:solidFill>
                <a:latin typeface="宋体" pitchFamily="2" charset="-122"/>
                <a:ea typeface="宋体" pitchFamily="2" charset="-122"/>
              </a:rPr>
              <a:t>放映演示文稿</a:t>
            </a:r>
            <a:endParaRPr lang="zh-CN" altLang="en-US" sz="2800" dirty="0">
              <a:solidFill>
                <a:schemeClr val="bg1"/>
              </a:solidFill>
              <a:latin typeface="宋体" pitchFamily="2" charset="-122"/>
              <a:ea typeface="宋体" pitchFamily="2" charset="-122"/>
            </a:endParaRPr>
          </a:p>
        </p:txBody>
      </p:sp>
      <p:sp>
        <p:nvSpPr>
          <p:cNvPr id="9" name="TextBox 8"/>
          <p:cNvSpPr txBox="1"/>
          <p:nvPr/>
        </p:nvSpPr>
        <p:spPr>
          <a:xfrm>
            <a:off x="1092554" y="26864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20.2 </a:t>
            </a:r>
            <a:r>
              <a:rPr lang="zh-CN" altLang="en-US" sz="2800" dirty="0">
                <a:solidFill>
                  <a:schemeClr val="bg1"/>
                </a:solidFill>
                <a:latin typeface="宋体" pitchFamily="2" charset="-122"/>
                <a:ea typeface="宋体" pitchFamily="2" charset="-122"/>
              </a:rPr>
              <a:t>发布与打印演示文稿</a:t>
            </a:r>
            <a:endParaRPr lang="zh-CN" altLang="en-US" sz="2800" dirty="0">
              <a:solidFill>
                <a:schemeClr val="bg1"/>
              </a:solidFill>
              <a:latin typeface="宋体" pitchFamily="2" charset="-122"/>
              <a:ea typeface="宋体" pitchFamily="2" charset="-122"/>
            </a:endParaRPr>
          </a:p>
        </p:txBody>
      </p:sp>
    </p:spTree>
    <p:extLst>
      <p:ext uri="{BB962C8B-B14F-4D97-AF65-F5344CB8AC3E}">
        <p14:creationId xmlns:p14="http://schemas.microsoft.com/office/powerpoint/2010/main" val="3334347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52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）在标题中输入“公司起源”，在内容文本框中输入</a:t>
            </a:r>
            <a:r>
              <a:rPr lang="en-US" altLang="zh-CN" sz="2400" dirty="0">
                <a:latin typeface="宋体" pitchFamily="2" charset="-122"/>
                <a:ea typeface="宋体" pitchFamily="2" charset="-122"/>
              </a:rPr>
              <a:t>Microsoft</a:t>
            </a:r>
            <a:r>
              <a:rPr lang="zh-CN" altLang="en-US" sz="2400" dirty="0">
                <a:latin typeface="宋体" pitchFamily="2" charset="-122"/>
                <a:ea typeface="宋体" pitchFamily="2" charset="-122"/>
              </a:rPr>
              <a:t>公司起源的相关</a:t>
            </a:r>
            <a:r>
              <a:rPr lang="zh-CN" altLang="en-US" sz="2400" dirty="0" smtClean="0">
                <a:latin typeface="宋体" pitchFamily="2" charset="-122"/>
                <a:ea typeface="宋体" pitchFamily="2" charset="-122"/>
              </a:rPr>
              <a:t>信息</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8009047" y="5451434"/>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添加文本</a:t>
            </a:r>
            <a:endParaRPr lang="en-US" altLang="zh-CN" dirty="0" smtClean="0">
              <a:latin typeface="楷体" pitchFamily="49" charset="-122"/>
              <a:ea typeface="楷体"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6800" y="1900196"/>
            <a:ext cx="4832492" cy="355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620820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掌握幻灯片的放映方法。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掌握幻灯片放映方式的设置方法。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掌握排练计时的设置方法。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134465"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20.1 </a:t>
            </a:r>
            <a:r>
              <a:rPr lang="zh-CN" altLang="en-US" sz="2800" dirty="0">
                <a:solidFill>
                  <a:schemeClr val="bg1"/>
                </a:solidFill>
                <a:latin typeface="宋体" pitchFamily="2" charset="-122"/>
                <a:ea typeface="宋体" pitchFamily="2" charset="-122"/>
              </a:rPr>
              <a:t>放映演示文稿</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63423731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演示文稿做好后，下一步就准备对演示文稿进行播放和展示了。本任务通过放映一个知识测验节目的幻灯片来学习幻灯片放映的相关操作方法和技巧。</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46631347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在排练放映演示文稿时，软件会自动记录下每页幻灯片的放映时间以及整个演示</a:t>
            </a:r>
            <a:r>
              <a:rPr lang="zh-CN" altLang="en-US" sz="2400" dirty="0" smtClean="0">
                <a:latin typeface="宋体" pitchFamily="2" charset="-122"/>
                <a:ea typeface="宋体" pitchFamily="2" charset="-122"/>
              </a:rPr>
              <a:t>文稿的</a:t>
            </a:r>
            <a:r>
              <a:rPr lang="zh-CN" altLang="en-US" sz="2400" dirty="0">
                <a:latin typeface="宋体" pitchFamily="2" charset="-122"/>
                <a:ea typeface="宋体" pitchFamily="2" charset="-122"/>
              </a:rPr>
              <a:t>播放时间，这样以后幻灯片就可以自动以此排练时间进行切换</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放映</a:t>
            </a:r>
            <a:r>
              <a:rPr lang="zh-CN" altLang="en-US" sz="2400" dirty="0">
                <a:latin typeface="宋体" pitchFamily="2" charset="-122"/>
                <a:ea typeface="宋体" pitchFamily="2" charset="-122"/>
              </a:rPr>
              <a:t>幻灯片时，为了便于观众理解，演示者一般会同时进行讲解，但有时演示者</a:t>
            </a:r>
            <a:r>
              <a:rPr lang="zh-CN" altLang="en-US" sz="2400" dirty="0" smtClean="0">
                <a:latin typeface="宋体" pitchFamily="2" charset="-122"/>
                <a:ea typeface="宋体" pitchFamily="2" charset="-122"/>
              </a:rPr>
              <a:t>不能到场</a:t>
            </a:r>
            <a:r>
              <a:rPr lang="zh-CN" altLang="en-US" sz="2400" dirty="0">
                <a:latin typeface="宋体" pitchFamily="2" charset="-122"/>
                <a:ea typeface="宋体" pitchFamily="2" charset="-122"/>
              </a:rPr>
              <a:t>或者想自动放映演示文稿，此时可以使用录制旁白功能。</a:t>
            </a:r>
          </a:p>
        </p:txBody>
      </p:sp>
    </p:spTree>
    <p:extLst>
      <p:ext uri="{BB962C8B-B14F-4D97-AF65-F5344CB8AC3E}">
        <p14:creationId xmlns:p14="http://schemas.microsoft.com/office/powerpoint/2010/main" val="380573415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1754326"/>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开始放映</a:t>
            </a:r>
            <a:r>
              <a:rPr lang="zh-CN" altLang="en-US" sz="2400" dirty="0" smtClean="0">
                <a:solidFill>
                  <a:srgbClr val="FF0000"/>
                </a:solidFill>
                <a:latin typeface="宋体" pitchFamily="2" charset="-122"/>
                <a:ea typeface="宋体" pitchFamily="2" charset="-122"/>
              </a:rPr>
              <a:t>幻灯片</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）从头开始放映幻灯片</a:t>
            </a:r>
            <a:r>
              <a:rPr lang="zh-CN" altLang="en-US" sz="2400" dirty="0" smtClean="0">
                <a:latin typeface="宋体" pitchFamily="2" charset="-122"/>
                <a:ea typeface="宋体" pitchFamily="2" charset="-122"/>
              </a:rPr>
              <a:t>。如图所示。</a:t>
            </a:r>
            <a:endParaRPr lang="zh-CN" altLang="en-US" sz="2400" dirty="0">
              <a:latin typeface="宋体" pitchFamily="2" charset="-122"/>
              <a:ea typeface="宋体" pitchFamily="2" charset="-122"/>
            </a:endParaRPr>
          </a:p>
        </p:txBody>
      </p:sp>
      <p:sp>
        <p:nvSpPr>
          <p:cNvPr id="8" name="TextBox 7"/>
          <p:cNvSpPr txBox="1"/>
          <p:nvPr/>
        </p:nvSpPr>
        <p:spPr>
          <a:xfrm>
            <a:off x="7109626" y="5570391"/>
            <a:ext cx="2723824" cy="369332"/>
          </a:xfrm>
          <a:prstGeom prst="rect">
            <a:avLst/>
          </a:prstGeom>
          <a:noFill/>
        </p:spPr>
        <p:txBody>
          <a:bodyPr wrap="none" rtlCol="0">
            <a:spAutoFit/>
          </a:bodyPr>
          <a:lstStyle/>
          <a:p>
            <a:pPr algn="ctr"/>
            <a:r>
              <a:rPr lang="zh-CN" altLang="en-US" dirty="0">
                <a:latin typeface="楷体" pitchFamily="49" charset="-122"/>
                <a:ea typeface="楷体" pitchFamily="49" charset="-122"/>
              </a:rPr>
              <a:t>“从头开始”放映幻灯片</a:t>
            </a:r>
            <a:endParaRPr lang="en-US" altLang="zh-CN" dirty="0" smtClean="0">
              <a:latin typeface="楷体" pitchFamily="49" charset="-122"/>
              <a:ea typeface="楷体" pitchFamily="49" charset="-122"/>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834021"/>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573746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）从当前幻灯片开始放映</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）自定义幻灯片放映</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455875" y="5570391"/>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自定义放映幻灯片</a:t>
            </a:r>
            <a:endParaRPr lang="en-US" altLang="zh-CN" dirty="0" smtClean="0">
              <a:latin typeface="楷体" pitchFamily="49" charset="-122"/>
              <a:ea typeface="楷体" pitchFamily="49" charset="-122"/>
            </a:endParaRP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854205"/>
            <a:ext cx="5040000" cy="371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394448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选中一页需要放映的幻灯片，单击“添加”按钮，将其添加进自定义放映中，如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225043" y="5570391"/>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添加需要放映的幻灯片</a:t>
            </a:r>
            <a:endParaRPr lang="en-US" altLang="zh-CN" dirty="0" smtClean="0">
              <a:latin typeface="楷体" pitchFamily="49" charset="-122"/>
              <a:ea typeface="楷体" pitchFamily="49" charset="-122"/>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7" y="1854207"/>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89133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也可以将已经添加的某页幻灯片从自定义放映中删除。选中一页已经添加但现在</a:t>
            </a:r>
            <a:r>
              <a:rPr lang="zh-CN" altLang="en-US" sz="2400" dirty="0" smtClean="0">
                <a:latin typeface="宋体" pitchFamily="2" charset="-122"/>
                <a:ea typeface="宋体" pitchFamily="2" charset="-122"/>
              </a:rPr>
              <a:t>需要删除</a:t>
            </a:r>
            <a:r>
              <a:rPr lang="zh-CN" altLang="en-US" sz="2400" dirty="0">
                <a:latin typeface="宋体" pitchFamily="2" charset="-122"/>
                <a:ea typeface="宋体" pitchFamily="2" charset="-122"/>
              </a:rPr>
              <a:t>的幻灯片，单击“删除”按钮即可，如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301713" y="5570391"/>
            <a:ext cx="433965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从自定义放映中删除不需要放映的幻灯片</a:t>
            </a:r>
            <a:endParaRPr lang="en-US" altLang="zh-CN" dirty="0" smtClean="0">
              <a:latin typeface="楷体" pitchFamily="49" charset="-122"/>
              <a:ea typeface="楷体" pitchFamily="49" charset="-122"/>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854207"/>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09215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2574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设置幻灯片的放映</a:t>
            </a:r>
            <a:r>
              <a:rPr lang="zh-CN" altLang="en-US" sz="2400" dirty="0" smtClean="0">
                <a:solidFill>
                  <a:srgbClr val="FF0000"/>
                </a:solidFill>
                <a:latin typeface="宋体" pitchFamily="2" charset="-122"/>
                <a:ea typeface="宋体" pitchFamily="2" charset="-122"/>
              </a:rPr>
              <a:t>方式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如果需要进行更进一步的放映控制，则可以设置幻灯片的放映方式。在</a:t>
            </a:r>
            <a:r>
              <a:rPr lang="zh-CN" altLang="en-US" sz="2400" dirty="0" smtClean="0">
                <a:latin typeface="宋体" pitchFamily="2" charset="-122"/>
                <a:ea typeface="宋体" pitchFamily="2" charset="-122"/>
              </a:rPr>
              <a:t>“幻灯片放映”</a:t>
            </a:r>
            <a:r>
              <a:rPr lang="zh-CN" altLang="en-US" sz="2400" dirty="0">
                <a:latin typeface="宋体" pitchFamily="2" charset="-122"/>
                <a:ea typeface="宋体" pitchFamily="2" charset="-122"/>
              </a:rPr>
              <a:t>选项卡的“设置”组中单击“设置幻灯片放映”按钮，弹出“设置放映方式”对话框，如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109626" y="5570391"/>
            <a:ext cx="2723824"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“设置放映方式”对话框</a:t>
            </a:r>
            <a:endParaRPr lang="en-US" altLang="zh-CN" dirty="0" smtClean="0">
              <a:latin typeface="楷体" pitchFamily="49" charset="-122"/>
              <a:ea typeface="楷体" pitchFamily="49" charset="-122"/>
            </a:endParaRP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1238" y="2341416"/>
            <a:ext cx="4800600"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778496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2574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排练计时的</a:t>
            </a:r>
            <a:r>
              <a:rPr lang="zh-CN" altLang="en-US" sz="2400" dirty="0" smtClean="0">
                <a:solidFill>
                  <a:srgbClr val="FF0000"/>
                </a:solidFill>
                <a:latin typeface="宋体" pitchFamily="2" charset="-122"/>
                <a:ea typeface="宋体" pitchFamily="2" charset="-122"/>
              </a:rPr>
              <a:t>使用</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在“幻灯片放映”选项卡的“设置”组中勾选“使用计时”复选框，如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所示</a:t>
            </a:r>
            <a:r>
              <a:rPr lang="zh-CN" altLang="en-US" sz="2400" dirty="0">
                <a:latin typeface="宋体" pitchFamily="2" charset="-122"/>
                <a:ea typeface="宋体" pitchFamily="2" charset="-122"/>
              </a:rPr>
              <a:t>，单击“排练计时”按钮，即可开始试播并计时，此时播放界面左上角有一个计时条</a:t>
            </a:r>
            <a:r>
              <a:rPr lang="zh-CN" altLang="en-US" sz="2400" dirty="0" smtClean="0">
                <a:latin typeface="宋体" pitchFamily="2" charset="-122"/>
                <a:ea typeface="宋体" pitchFamily="2" charset="-122"/>
              </a:rPr>
              <a:t>，如</a:t>
            </a:r>
            <a:r>
              <a:rPr lang="zh-CN" altLang="en-US" sz="2400" dirty="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735754" y="2552149"/>
            <a:ext cx="180049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使用排练计时</a:t>
            </a:r>
            <a:endParaRPr lang="en-US" altLang="zh-CN" dirty="0" smtClean="0">
              <a:latin typeface="楷体" pitchFamily="49" charset="-122"/>
              <a:ea typeface="楷体" pitchFamily="49" charset="-122"/>
            </a:endParaRP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2463" y="1323424"/>
            <a:ext cx="326707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389505" y="5765249"/>
            <a:ext cx="2492991"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使用排练计时的效果</a:t>
            </a:r>
            <a:endParaRPr lang="en-US" altLang="zh-CN" dirty="0" smtClean="0">
              <a:latin typeface="楷体" pitchFamily="49" charset="-122"/>
              <a:ea typeface="楷体" pitchFamily="49" charset="-122"/>
            </a:endParaRPr>
          </a:p>
        </p:txBody>
      </p:sp>
      <p:pic>
        <p:nvPicPr>
          <p:cNvPr id="409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6000" y="3118369"/>
            <a:ext cx="3600000" cy="2646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6192722"/>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041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排练结束后，弹出一个提示对话框，询问是否保留新的幻灯片排练时间，单击</a:t>
            </a:r>
            <a:r>
              <a:rPr lang="zh-CN" altLang="en-US" sz="2400" dirty="0" smtClean="0">
                <a:latin typeface="宋体" pitchFamily="2" charset="-122"/>
                <a:ea typeface="宋体" pitchFamily="2" charset="-122"/>
              </a:rPr>
              <a:t>“是”按钮</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9" name="TextBox 8"/>
          <p:cNvSpPr txBox="1"/>
          <p:nvPr/>
        </p:nvSpPr>
        <p:spPr>
          <a:xfrm>
            <a:off x="4515595" y="4936013"/>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使用排练计时的提示对话框</a:t>
            </a:r>
            <a:endParaRPr lang="en-US" altLang="zh-CN" dirty="0" smtClean="0">
              <a:latin typeface="楷体" pitchFamily="49" charset="-122"/>
              <a:ea typeface="楷体" pitchFamily="49" charset="-122"/>
            </a:endParaRP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9702" y="3425824"/>
            <a:ext cx="5426442" cy="1510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90995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9305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选择合适的</a:t>
            </a:r>
            <a:r>
              <a:rPr lang="zh-CN" altLang="en-US" sz="2400" dirty="0" smtClean="0">
                <a:solidFill>
                  <a:srgbClr val="FF0000"/>
                </a:solidFill>
                <a:latin typeface="宋体" pitchFamily="2" charset="-122"/>
                <a:ea typeface="宋体" pitchFamily="2" charset="-122"/>
              </a:rPr>
              <a:t>主题</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为了使制作的</a:t>
            </a:r>
            <a:r>
              <a:rPr lang="en-US" altLang="zh-CN" sz="2400" dirty="0">
                <a:latin typeface="宋体" pitchFamily="2" charset="-122"/>
                <a:ea typeface="宋体" pitchFamily="2" charset="-122"/>
              </a:rPr>
              <a:t>PPT</a:t>
            </a:r>
            <a:r>
              <a:rPr lang="zh-CN" altLang="en-US" sz="2400" dirty="0">
                <a:latin typeface="宋体" pitchFamily="2" charset="-122"/>
                <a:ea typeface="宋体" pitchFamily="2" charset="-122"/>
              </a:rPr>
              <a:t>更为美观，需要选择一个合适的主题。选择“设计”选项卡，</a:t>
            </a:r>
            <a:r>
              <a:rPr lang="zh-CN" altLang="en-US" sz="2400" dirty="0" smtClean="0">
                <a:latin typeface="宋体" pitchFamily="2" charset="-122"/>
                <a:ea typeface="宋体" pitchFamily="2" charset="-122"/>
              </a:rPr>
              <a:t>在如</a:t>
            </a:r>
            <a:r>
              <a:rPr lang="zh-CN" altLang="en-US" sz="2400" dirty="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示的主题列表中选择合适的主题，效果如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8857560" y="3502526"/>
            <a:ext cx="1338828"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主题列表</a:t>
            </a:r>
            <a:endParaRPr lang="en-US" altLang="zh-CN" dirty="0" smtClean="0">
              <a:latin typeface="楷体" pitchFamily="49" charset="-122"/>
              <a:ea typeface="楷体" pitchFamily="49" charset="-122"/>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6974" y="1112550"/>
            <a:ext cx="3240000" cy="238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857559" y="6277992"/>
            <a:ext cx="1338828"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主题效果</a:t>
            </a:r>
            <a:endParaRPr lang="en-US" altLang="zh-CN" dirty="0" smtClean="0">
              <a:latin typeface="楷体" pitchFamily="49" charset="-122"/>
              <a:ea typeface="楷体" pitchFamily="49" charset="-122"/>
            </a:endParaRPr>
          </a:p>
        </p:txBody>
      </p:sp>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06974" y="3871858"/>
            <a:ext cx="3240000" cy="238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937488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5843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接下来会自动列出每页幻灯片的放映计时清单，如</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，让放映者能非常清楚地获知每页幻灯片的计时情况。</a:t>
            </a:r>
            <a:endParaRPr lang="zh-CN" altLang="en-US" sz="2400" dirty="0">
              <a:latin typeface="宋体" pitchFamily="2" charset="-122"/>
              <a:ea typeface="宋体" pitchFamily="2" charset="-122"/>
            </a:endParaRPr>
          </a:p>
        </p:txBody>
      </p:sp>
      <p:sp>
        <p:nvSpPr>
          <p:cNvPr id="9" name="TextBox 8"/>
          <p:cNvSpPr txBox="1"/>
          <p:nvPr/>
        </p:nvSpPr>
        <p:spPr>
          <a:xfrm>
            <a:off x="6918010" y="5392646"/>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每页幻灯片的放映计时清单</a:t>
            </a:r>
            <a:endParaRPr lang="en-US" altLang="zh-CN" dirty="0" smtClean="0">
              <a:latin typeface="楷体" pitchFamily="49" charset="-122"/>
              <a:ea typeface="楷体" pitchFamily="49" charset="-122"/>
            </a:endParaRP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5338" y="1672653"/>
            <a:ext cx="5040000" cy="371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4547302"/>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掌握演示文稿的发布方法。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掌握演示文稿的打印设置方法。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20.2 </a:t>
            </a:r>
            <a:r>
              <a:rPr lang="zh-CN" altLang="en-US" sz="2800" dirty="0">
                <a:solidFill>
                  <a:schemeClr val="bg1"/>
                </a:solidFill>
                <a:latin typeface="宋体" pitchFamily="2" charset="-122"/>
                <a:ea typeface="宋体" pitchFamily="2" charset="-122"/>
              </a:rPr>
              <a:t>发布与打印演示文稿</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092554" y="43882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11" name="TextBox 10"/>
          <p:cNvSpPr txBox="1"/>
          <p:nvPr/>
        </p:nvSpPr>
        <p:spPr>
          <a:xfrm>
            <a:off x="1190847" y="4884187"/>
            <a:ext cx="96041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本任务学习如何将演示文稿打包成</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，以及如何进行演示文稿的打印设置。</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29952948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如果到了演示地点，所用计算机上没有安装 </a:t>
            </a:r>
            <a:r>
              <a:rPr lang="en-US" altLang="zh-CN" sz="2400" dirty="0">
                <a:latin typeface="宋体" pitchFamily="2" charset="-122"/>
                <a:ea typeface="宋体" pitchFamily="2" charset="-122"/>
              </a:rPr>
              <a:t>PowerPoint</a:t>
            </a:r>
            <a:r>
              <a:rPr lang="zh-CN" altLang="en-US" sz="2400" dirty="0">
                <a:latin typeface="宋体" pitchFamily="2" charset="-122"/>
                <a:ea typeface="宋体" pitchFamily="2" charset="-122"/>
              </a:rPr>
              <a:t>，这时如何播放展示</a:t>
            </a:r>
            <a:r>
              <a:rPr lang="zh-CN" altLang="en-US" sz="2400" dirty="0" smtClean="0">
                <a:latin typeface="宋体" pitchFamily="2" charset="-122"/>
                <a:ea typeface="宋体" pitchFamily="2" charset="-122"/>
              </a:rPr>
              <a:t>制作好的</a:t>
            </a:r>
            <a:r>
              <a:rPr lang="zh-CN" altLang="en-US" sz="2400" dirty="0">
                <a:latin typeface="宋体" pitchFamily="2" charset="-122"/>
                <a:ea typeface="宋体" pitchFamily="2" charset="-122"/>
              </a:rPr>
              <a:t>演示文稿呢？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提供了将演示文稿打包成 </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的功能，即使没有</a:t>
            </a:r>
            <a:r>
              <a:rPr lang="zh-CN" altLang="en-US" sz="2400" dirty="0" smtClean="0">
                <a:latin typeface="宋体" pitchFamily="2" charset="-122"/>
                <a:ea typeface="宋体" pitchFamily="2" charset="-122"/>
              </a:rPr>
              <a:t>安装</a:t>
            </a:r>
            <a:r>
              <a:rPr lang="en-US" altLang="zh-CN" sz="2400" dirty="0" smtClean="0">
                <a:latin typeface="宋体" pitchFamily="2" charset="-122"/>
                <a:ea typeface="宋体" pitchFamily="2" charset="-122"/>
              </a:rPr>
              <a:t>PowerPoint</a:t>
            </a:r>
            <a:r>
              <a:rPr lang="zh-CN" altLang="en-US" sz="2400" dirty="0">
                <a:latin typeface="宋体" pitchFamily="2" charset="-122"/>
                <a:ea typeface="宋体" pitchFamily="2" charset="-122"/>
              </a:rPr>
              <a:t>，该 </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也能在安装了 </a:t>
            </a:r>
            <a:r>
              <a:rPr lang="en-US" altLang="zh-CN" sz="2400" dirty="0">
                <a:latin typeface="宋体" pitchFamily="2" charset="-122"/>
                <a:ea typeface="宋体" pitchFamily="2" charset="-122"/>
              </a:rPr>
              <a:t>Windows 2000</a:t>
            </a:r>
            <a:r>
              <a:rPr lang="zh-CN" altLang="en-US" sz="2400" dirty="0">
                <a:latin typeface="宋体" pitchFamily="2" charset="-122"/>
                <a:ea typeface="宋体" pitchFamily="2" charset="-122"/>
              </a:rPr>
              <a:t>以上操作系统的计算机上运行，以保证</a:t>
            </a:r>
            <a:r>
              <a:rPr lang="zh-CN" altLang="en-US" sz="2400" dirty="0" smtClean="0">
                <a:latin typeface="宋体" pitchFamily="2" charset="-122"/>
                <a:ea typeface="宋体" pitchFamily="2" charset="-122"/>
              </a:rPr>
              <a:t>演示</a:t>
            </a:r>
            <a:r>
              <a:rPr lang="zh-CN" altLang="en-US" sz="2400" dirty="0">
                <a:latin typeface="宋体" pitchFamily="2" charset="-122"/>
                <a:ea typeface="宋体" pitchFamily="2" charset="-122"/>
              </a:rPr>
              <a:t>文稿的正常播放展示。需要播放时，双击运行 </a:t>
            </a:r>
            <a:r>
              <a:rPr lang="en-US" altLang="zh-CN" sz="2400" dirty="0">
                <a:latin typeface="宋体" pitchFamily="2" charset="-122"/>
                <a:ea typeface="宋体" pitchFamily="2" charset="-122"/>
              </a:rPr>
              <a:t>play.bat</a:t>
            </a:r>
            <a:r>
              <a:rPr lang="zh-CN" altLang="en-US" sz="2400" dirty="0">
                <a:latin typeface="宋体" pitchFamily="2" charset="-122"/>
                <a:ea typeface="宋体" pitchFamily="2" charset="-122"/>
              </a:rPr>
              <a:t>即可。通过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还</a:t>
            </a:r>
            <a:r>
              <a:rPr lang="zh-CN" altLang="en-US" sz="2400" dirty="0" smtClean="0">
                <a:latin typeface="宋体" pitchFamily="2" charset="-122"/>
                <a:ea typeface="宋体" pitchFamily="2" charset="-122"/>
              </a:rPr>
              <a:t>可以</a:t>
            </a:r>
            <a:r>
              <a:rPr lang="zh-CN" altLang="en-US" sz="2400" dirty="0">
                <a:latin typeface="宋体" pitchFamily="2" charset="-122"/>
                <a:ea typeface="宋体" pitchFamily="2" charset="-122"/>
              </a:rPr>
              <a:t>将演示文稿打印出来，便于携带和使用。</a:t>
            </a:r>
          </a:p>
        </p:txBody>
      </p:sp>
    </p:spTree>
    <p:extLst>
      <p:ext uri="{BB962C8B-B14F-4D97-AF65-F5344CB8AC3E}">
        <p14:creationId xmlns:p14="http://schemas.microsoft.com/office/powerpoint/2010/main" val="519663185"/>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将演示文稿打包成</a:t>
            </a:r>
            <a:r>
              <a:rPr lang="en-US" altLang="zh-CN" sz="2400" dirty="0" smtClean="0">
                <a:solidFill>
                  <a:srgbClr val="FF0000"/>
                </a:solidFill>
                <a:latin typeface="宋体" pitchFamily="2" charset="-122"/>
                <a:ea typeface="宋体" pitchFamily="2" charset="-122"/>
              </a:rPr>
              <a:t>CD</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）选择 “文件 ”</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保存</a:t>
            </a:r>
            <a:r>
              <a:rPr lang="zh-CN" altLang="en-US" sz="2400" dirty="0" smtClean="0">
                <a:latin typeface="宋体" pitchFamily="2" charset="-122"/>
                <a:ea typeface="宋体" pitchFamily="2" charset="-122"/>
              </a:rPr>
              <a:t>并送 </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将演示文稿打包成 </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选项，单击右侧的 “</a:t>
            </a:r>
            <a:r>
              <a:rPr lang="zh-CN" altLang="en-US" sz="2400" dirty="0" smtClean="0">
                <a:latin typeface="宋体" pitchFamily="2" charset="-122"/>
                <a:ea typeface="宋体" pitchFamily="2" charset="-122"/>
              </a:rPr>
              <a:t>打包</a:t>
            </a:r>
            <a:r>
              <a:rPr lang="zh-CN" altLang="en-US" sz="2400" dirty="0">
                <a:latin typeface="宋体" pitchFamily="2" charset="-122"/>
                <a:ea typeface="宋体" pitchFamily="2" charset="-122"/>
              </a:rPr>
              <a:t>成 </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按钮（</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弹出“打包成 </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对话框，如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294408" y="3458880"/>
            <a:ext cx="272382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单击</a:t>
            </a:r>
            <a:r>
              <a:rPr lang="zh-CN" altLang="en-US" dirty="0">
                <a:latin typeface="楷体" pitchFamily="49" charset="-122"/>
                <a:ea typeface="楷体" pitchFamily="49" charset="-122"/>
              </a:rPr>
              <a:t>“打包成</a:t>
            </a:r>
            <a:r>
              <a:rPr lang="en-US" altLang="zh-CN" dirty="0">
                <a:latin typeface="楷体" pitchFamily="49" charset="-122"/>
                <a:ea typeface="楷体" pitchFamily="49" charset="-122"/>
              </a:rPr>
              <a:t>CD”</a:t>
            </a:r>
            <a:r>
              <a:rPr lang="zh-CN" altLang="en-US" dirty="0">
                <a:latin typeface="楷体" pitchFamily="49" charset="-122"/>
                <a:ea typeface="楷体" pitchFamily="49" charset="-122"/>
              </a:rPr>
              <a:t>按钮</a:t>
            </a:r>
            <a:endParaRPr lang="en-US" altLang="zh-CN" dirty="0" smtClean="0">
              <a:latin typeface="楷体" pitchFamily="49" charset="-122"/>
              <a:ea typeface="楷体" pitchFamily="49" charset="-122"/>
            </a:endParaRPr>
          </a:p>
        </p:txBody>
      </p:sp>
      <p:pic>
        <p:nvPicPr>
          <p:cNvPr id="440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7963" y="1323024"/>
            <a:ext cx="2896712" cy="2135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8909" y="3975099"/>
            <a:ext cx="2904485" cy="1911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294408" y="5886126"/>
            <a:ext cx="272382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“打包成</a:t>
            </a:r>
            <a:r>
              <a:rPr lang="en-US" altLang="zh-CN" dirty="0" smtClean="0">
                <a:latin typeface="楷体" pitchFamily="49" charset="-122"/>
                <a:ea typeface="楷体" pitchFamily="49" charset="-122"/>
              </a:rPr>
              <a:t>CD”</a:t>
            </a:r>
            <a:r>
              <a:rPr lang="zh-CN" altLang="en-US" dirty="0">
                <a:latin typeface="楷体" pitchFamily="49" charset="-122"/>
                <a:ea typeface="楷体" pitchFamily="49" charset="-122"/>
              </a:rPr>
              <a:t>对话框图</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70276798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单击</a:t>
            </a:r>
            <a:r>
              <a:rPr lang="zh-CN" altLang="en-US" sz="2400" dirty="0" smtClean="0">
                <a:latin typeface="宋体" pitchFamily="2" charset="-122"/>
                <a:ea typeface="宋体" pitchFamily="2" charset="-122"/>
              </a:rPr>
              <a:t>“添加”</a:t>
            </a:r>
            <a:r>
              <a:rPr lang="zh-CN" altLang="en-US" sz="2400" dirty="0">
                <a:latin typeface="宋体" pitchFamily="2" charset="-122"/>
                <a:ea typeface="宋体" pitchFamily="2" charset="-122"/>
              </a:rPr>
              <a:t>按钮，打开 “添加文件”对话框，找到需要打包发布的演示文稿，如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，双击</a:t>
            </a:r>
            <a:r>
              <a:rPr lang="zh-CN" altLang="en-US" sz="2400" dirty="0">
                <a:latin typeface="宋体" pitchFamily="2" charset="-122"/>
                <a:ea typeface="宋体" pitchFamily="2" charset="-122"/>
              </a:rPr>
              <a:t>即可完成添加操作。</a:t>
            </a:r>
            <a:endParaRPr lang="zh-CN" altLang="en-US" sz="2400" dirty="0">
              <a:latin typeface="宋体" pitchFamily="2" charset="-122"/>
              <a:ea typeface="宋体" pitchFamily="2" charset="-122"/>
            </a:endParaRPr>
          </a:p>
        </p:txBody>
      </p:sp>
      <p:sp>
        <p:nvSpPr>
          <p:cNvPr id="10" name="TextBox 9"/>
          <p:cNvSpPr txBox="1"/>
          <p:nvPr/>
        </p:nvSpPr>
        <p:spPr>
          <a:xfrm>
            <a:off x="7042640" y="5485752"/>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“添加文件”对话框</a:t>
            </a:r>
            <a:endParaRPr lang="en-US" altLang="zh-CN" dirty="0" smtClean="0">
              <a:latin typeface="楷体" pitchFamily="49" charset="-122"/>
              <a:ea typeface="楷体" pitchFamily="49" charset="-122"/>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3719" y="2125752"/>
            <a:ext cx="5040000" cy="3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226037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54953"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）返回 “打包成 </a:t>
            </a:r>
            <a:r>
              <a:rPr lang="en-US" altLang="zh-CN" sz="2400" dirty="0">
                <a:latin typeface="宋体" pitchFamily="2" charset="-122"/>
                <a:ea typeface="宋体" pitchFamily="2" charset="-122"/>
              </a:rPr>
              <a:t>CD”</a:t>
            </a:r>
            <a:r>
              <a:rPr lang="zh-CN" altLang="en-US" sz="2400" dirty="0">
                <a:latin typeface="宋体" pitchFamily="2" charset="-122"/>
                <a:ea typeface="宋体" pitchFamily="2" charset="-122"/>
              </a:rPr>
              <a:t>对话框，单击 “复制到文件夹”按钮，可在弹出的 </a:t>
            </a:r>
            <a:r>
              <a:rPr lang="zh-CN" altLang="en-US" sz="2400" dirty="0" smtClean="0">
                <a:latin typeface="宋体" pitchFamily="2" charset="-122"/>
                <a:ea typeface="宋体" pitchFamily="2" charset="-122"/>
              </a:rPr>
              <a:t>“复制到文件夹”</a:t>
            </a:r>
            <a:r>
              <a:rPr lang="zh-CN" altLang="en-US" sz="2400" dirty="0">
                <a:latin typeface="宋体" pitchFamily="2" charset="-122"/>
                <a:ea typeface="宋体" pitchFamily="2" charset="-122"/>
              </a:rPr>
              <a:t>对话框中更改文件夹名称及存储位置，最后单击“确定”按钮。</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）后续可能会弹出一个提示对话框，询问是否要在包中包含链接文件，单击 </a:t>
            </a:r>
            <a:r>
              <a:rPr lang="zh-CN" altLang="en-US" sz="2400" dirty="0" smtClean="0">
                <a:latin typeface="宋体" pitchFamily="2" charset="-122"/>
                <a:ea typeface="宋体" pitchFamily="2" charset="-122"/>
              </a:rPr>
              <a:t>“是 ” 按钮</a:t>
            </a:r>
            <a:r>
              <a:rPr lang="zh-CN" altLang="en-US" sz="2400" dirty="0">
                <a:latin typeface="宋体" pitchFamily="2" charset="-122"/>
                <a:ea typeface="宋体" pitchFamily="2" charset="-122"/>
              </a:rPr>
              <a:t>即可。</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4198046527"/>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演示文稿的打印</a:t>
            </a:r>
            <a:r>
              <a:rPr lang="zh-CN" altLang="en-US" sz="2400" dirty="0" smtClean="0">
                <a:solidFill>
                  <a:srgbClr val="FF0000"/>
                </a:solidFill>
                <a:latin typeface="宋体" pitchFamily="2" charset="-122"/>
                <a:ea typeface="宋体" pitchFamily="2" charset="-122"/>
              </a:rPr>
              <a:t>设置</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单击 “文件”菜单，选择 “打印”选项，窗口右侧显示如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示的打印预</a:t>
            </a:r>
            <a:r>
              <a:rPr lang="zh-CN" altLang="en-US" sz="2400" dirty="0" smtClean="0">
                <a:latin typeface="宋体" pitchFamily="2" charset="-122"/>
                <a:ea typeface="宋体" pitchFamily="2" charset="-122"/>
              </a:rPr>
              <a:t>览效果</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0" name="TextBox 9"/>
          <p:cNvSpPr txBox="1"/>
          <p:nvPr/>
        </p:nvSpPr>
        <p:spPr>
          <a:xfrm>
            <a:off x="7450169" y="5619670"/>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“打印”窗口</a:t>
            </a:r>
            <a:endParaRPr lang="en-US" altLang="zh-CN" dirty="0" smtClean="0">
              <a:latin typeface="楷体" pitchFamily="49" charset="-122"/>
              <a:ea typeface="楷体" pitchFamily="49" charset="-122"/>
            </a:endParaRP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903486"/>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7091334"/>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项目二十 演示文稿的放映及打印</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7654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如果需要在一张纸上打印多页幻灯片，则单击 “整页幻灯片”右侧的下拉箭头，在</a:t>
            </a:r>
            <a:r>
              <a:rPr lang="zh-CN" altLang="en-US" sz="2400" dirty="0" smtClean="0">
                <a:latin typeface="宋体" pitchFamily="2" charset="-122"/>
                <a:ea typeface="宋体" pitchFamily="2" charset="-122"/>
              </a:rPr>
              <a:t>弹出</a:t>
            </a:r>
            <a:r>
              <a:rPr lang="zh-CN" altLang="en-US" sz="2400" dirty="0">
                <a:latin typeface="宋体" pitchFamily="2" charset="-122"/>
                <a:ea typeface="宋体" pitchFamily="2" charset="-122"/>
              </a:rPr>
              <a:t>的下拉菜单中选择“</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张垂直放置的幻灯片”选项（</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即可得到如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示的效果，打印时每页纸上将有</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页幻灯片的内容。</a:t>
            </a:r>
            <a:endParaRPr lang="zh-CN" altLang="en-US" sz="2400" dirty="0">
              <a:latin typeface="宋体" pitchFamily="2" charset="-122"/>
              <a:ea typeface="宋体" pitchFamily="2" charset="-122"/>
            </a:endParaRPr>
          </a:p>
        </p:txBody>
      </p:sp>
      <p:sp>
        <p:nvSpPr>
          <p:cNvPr id="10" name="TextBox 9"/>
          <p:cNvSpPr txBox="1"/>
          <p:nvPr/>
        </p:nvSpPr>
        <p:spPr>
          <a:xfrm>
            <a:off x="7080836" y="5908105"/>
            <a:ext cx="387798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在一页纸上打印多页幻灯片的效果</a:t>
            </a:r>
            <a:endParaRPr lang="en-US" altLang="zh-CN" dirty="0" smtClean="0">
              <a:latin typeface="楷体" pitchFamily="49" charset="-122"/>
              <a:ea typeface="楷体" pitchFamily="49" charset="-122"/>
            </a:endParaRPr>
          </a:p>
        </p:txBody>
      </p:sp>
      <p:pic>
        <p:nvPicPr>
          <p:cNvPr id="471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71248" y="1259305"/>
            <a:ext cx="2697162" cy="19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1248" y="3919385"/>
            <a:ext cx="2697162" cy="19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080836" y="3248025"/>
            <a:ext cx="387798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在一页纸上打印多页幻灯片的操作</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98792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9305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进行简单的文本格式</a:t>
            </a:r>
            <a:r>
              <a:rPr lang="zh-CN" altLang="en-US" sz="2400" dirty="0" smtClean="0">
                <a:solidFill>
                  <a:srgbClr val="FF0000"/>
                </a:solidFill>
                <a:latin typeface="宋体" pitchFamily="2" charset="-122"/>
                <a:ea typeface="宋体" pitchFamily="2" charset="-122"/>
              </a:rPr>
              <a:t>设置</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）字体设置。选中要改变字体的文字（第</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页幻灯片中的全部文字），在</a:t>
            </a:r>
            <a:r>
              <a:rPr lang="zh-CN" altLang="en-US" sz="2400" dirty="0" smtClean="0">
                <a:latin typeface="宋体" pitchFamily="2" charset="-122"/>
                <a:ea typeface="宋体" pitchFamily="2" charset="-122"/>
              </a:rPr>
              <a:t>“开始”选项</a:t>
            </a:r>
            <a:r>
              <a:rPr lang="zh-CN" altLang="en-US" sz="2400" dirty="0">
                <a:latin typeface="宋体" pitchFamily="2" charset="-122"/>
                <a:ea typeface="宋体" pitchFamily="2" charset="-122"/>
              </a:rPr>
              <a:t>卡“字体”组的“字体”下拉列表中选择合适的字体即可，此处选择“黑体”，如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9" name="TextBox 8"/>
          <p:cNvSpPr txBox="1"/>
          <p:nvPr/>
        </p:nvSpPr>
        <p:spPr>
          <a:xfrm>
            <a:off x="8471289" y="5642092"/>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设置字体</a:t>
            </a:r>
            <a:endParaRPr lang="en-US" altLang="zh-CN" dirty="0" smtClean="0">
              <a:latin typeface="楷体" pitchFamily="49" charset="-122"/>
              <a:ea typeface="楷体"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287" y="2209023"/>
            <a:ext cx="4680000" cy="3427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92198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9305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）字号设置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）添加一页新的幻灯片，并将第 </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页幻灯片中的文字改变字体、字号，再拖动</a:t>
            </a:r>
            <a:r>
              <a:rPr lang="zh-CN" altLang="en-US" sz="2400" dirty="0" smtClean="0">
                <a:latin typeface="宋体" pitchFamily="2" charset="-122"/>
                <a:ea typeface="宋体" pitchFamily="2" charset="-122"/>
              </a:rPr>
              <a:t>调整</a:t>
            </a:r>
            <a:r>
              <a:rPr lang="zh-CN" altLang="en-US" sz="2400" dirty="0">
                <a:latin typeface="宋体" pitchFamily="2" charset="-122"/>
                <a:ea typeface="宋体" pitchFamily="2" charset="-122"/>
              </a:rPr>
              <a:t>文字位置，最终得到一个简单的演示文稿，如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9" name="TextBox 8"/>
          <p:cNvSpPr txBox="1"/>
          <p:nvPr/>
        </p:nvSpPr>
        <p:spPr>
          <a:xfrm>
            <a:off x="7894208" y="5642092"/>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添加一页新的幻灯片</a:t>
            </a:r>
            <a:endParaRPr lang="en-US" altLang="zh-CN" dirty="0" smtClean="0">
              <a:latin typeface="楷体" pitchFamily="49" charset="-122"/>
              <a:ea typeface="楷体" pitchFamily="49" charset="-122"/>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287" y="2214247"/>
            <a:ext cx="4680000" cy="3427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6074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7" name="TextBox 6"/>
          <p:cNvSpPr txBox="1"/>
          <p:nvPr/>
        </p:nvSpPr>
        <p:spPr>
          <a:xfrm>
            <a:off x="1190847" y="28078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掌握选择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视图方式的操作方法。</a:t>
            </a:r>
          </a:p>
        </p:txBody>
      </p:sp>
      <p:sp>
        <p:nvSpPr>
          <p:cNvPr id="9" name="TextBox 8"/>
          <p:cNvSpPr txBox="1"/>
          <p:nvPr/>
        </p:nvSpPr>
        <p:spPr>
          <a:xfrm>
            <a:off x="1092554" y="1410442"/>
            <a:ext cx="73661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14.3 </a:t>
            </a:r>
            <a:r>
              <a:rPr lang="zh-CN" altLang="en-US" sz="2800" dirty="0">
                <a:solidFill>
                  <a:schemeClr val="bg1"/>
                </a:solidFill>
                <a:latin typeface="宋体" pitchFamily="2" charset="-122"/>
                <a:ea typeface="宋体" pitchFamily="2" charset="-122"/>
              </a:rPr>
              <a:t>选择 </a:t>
            </a:r>
            <a:r>
              <a:rPr lang="en-US" altLang="zh-CN" sz="2800" dirty="0">
                <a:solidFill>
                  <a:schemeClr val="bg1"/>
                </a:solidFill>
                <a:latin typeface="宋体" pitchFamily="2" charset="-122"/>
                <a:ea typeface="宋体" pitchFamily="2" charset="-122"/>
              </a:rPr>
              <a:t>PowerPoint 2010</a:t>
            </a:r>
            <a:r>
              <a:rPr lang="zh-CN" altLang="en-US" sz="2800" dirty="0">
                <a:solidFill>
                  <a:schemeClr val="bg1"/>
                </a:solidFill>
                <a:latin typeface="宋体" pitchFamily="2" charset="-122"/>
                <a:ea typeface="宋体" pitchFamily="2" charset="-122"/>
              </a:rPr>
              <a:t>的视图方式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092554" y="3663583"/>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1" name="TextBox 10"/>
          <p:cNvSpPr txBox="1"/>
          <p:nvPr/>
        </p:nvSpPr>
        <p:spPr>
          <a:xfrm>
            <a:off x="1190847" y="4159549"/>
            <a:ext cx="96041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本任务通过浏览上一个任务制作的 </a:t>
            </a:r>
            <a:r>
              <a:rPr lang="en-US" altLang="zh-CN" sz="2400" dirty="0">
                <a:latin typeface="宋体" pitchFamily="2" charset="-122"/>
                <a:ea typeface="宋体" pitchFamily="2" charset="-122"/>
              </a:rPr>
              <a:t>PPT</a:t>
            </a:r>
            <a:r>
              <a:rPr lang="zh-CN" altLang="en-US" sz="2400" dirty="0">
                <a:latin typeface="宋体" pitchFamily="2" charset="-122"/>
                <a:ea typeface="宋体" pitchFamily="2" charset="-122"/>
              </a:rPr>
              <a:t>页面来学习选择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的视图</a:t>
            </a:r>
            <a:r>
              <a:rPr lang="zh-CN" altLang="en-US" sz="2400" dirty="0" smtClean="0">
                <a:latin typeface="宋体" pitchFamily="2" charset="-122"/>
                <a:ea typeface="宋体" pitchFamily="2" charset="-122"/>
              </a:rPr>
              <a:t>方式</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val="6765078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为了满足用户在制作演示文稿过程中的不同需要，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的视图方式有</a:t>
            </a:r>
            <a:r>
              <a:rPr lang="zh-CN" altLang="en-US" sz="2400" dirty="0" smtClean="0">
                <a:latin typeface="宋体" pitchFamily="2" charset="-122"/>
                <a:ea typeface="宋体" pitchFamily="2" charset="-122"/>
              </a:rPr>
              <a:t>很多种</a:t>
            </a:r>
            <a:r>
              <a:rPr lang="zh-CN" altLang="en-US" sz="2400" dirty="0">
                <a:latin typeface="宋体" pitchFamily="2" charset="-122"/>
                <a:ea typeface="宋体" pitchFamily="2" charset="-122"/>
              </a:rPr>
              <a:t>，其中常见的视图方式有普通视图和幻灯片浏览视图。在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中，每</a:t>
            </a:r>
            <a:r>
              <a:rPr lang="zh-CN" altLang="en-US" sz="2400" dirty="0" smtClean="0">
                <a:latin typeface="宋体" pitchFamily="2" charset="-122"/>
                <a:ea typeface="宋体" pitchFamily="2" charset="-122"/>
              </a:rPr>
              <a:t>种视图</a:t>
            </a:r>
            <a:r>
              <a:rPr lang="zh-CN" altLang="en-US" sz="2400" dirty="0">
                <a:latin typeface="宋体" pitchFamily="2" charset="-122"/>
                <a:ea typeface="宋体" pitchFamily="2" charset="-122"/>
              </a:rPr>
              <a:t>都有自己的特点，根据需要在各种视图之间进行切换可以使用户更方便、快速地</a:t>
            </a:r>
            <a:r>
              <a:rPr lang="zh-CN" altLang="en-US" sz="2400" dirty="0" smtClean="0">
                <a:latin typeface="宋体" pitchFamily="2" charset="-122"/>
                <a:ea typeface="宋体" pitchFamily="2" charset="-122"/>
              </a:rPr>
              <a:t>制作</a:t>
            </a:r>
            <a:r>
              <a:rPr lang="zh-CN" altLang="en-US" sz="2400" dirty="0">
                <a:latin typeface="宋体" pitchFamily="2" charset="-122"/>
                <a:ea typeface="宋体" pitchFamily="2" charset="-122"/>
              </a:rPr>
              <a:t>幻灯片。</a:t>
            </a:r>
          </a:p>
        </p:txBody>
      </p:sp>
    </p:spTree>
    <p:extLst>
      <p:ext uri="{BB962C8B-B14F-4D97-AF65-F5344CB8AC3E}">
        <p14:creationId xmlns:p14="http://schemas.microsoft.com/office/powerpoint/2010/main" val="34688801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9305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）普通视图。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默认的视图方式是普通视图，就是大家平常编辑</a:t>
            </a:r>
            <a:r>
              <a:rPr lang="zh-CN" altLang="en-US" sz="2400" dirty="0" smtClean="0">
                <a:latin typeface="宋体" pitchFamily="2" charset="-122"/>
                <a:ea typeface="宋体" pitchFamily="2" charset="-122"/>
              </a:rPr>
              <a:t>制作幻灯片</a:t>
            </a:r>
            <a:r>
              <a:rPr lang="zh-CN" altLang="en-US" sz="2400" dirty="0">
                <a:latin typeface="宋体" pitchFamily="2" charset="-122"/>
                <a:ea typeface="宋体" pitchFamily="2" charset="-122"/>
              </a:rPr>
              <a:t>时看到的形式，如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8369328"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普通视图</a:t>
            </a:r>
            <a:endParaRPr lang="en-US" altLang="zh-CN" dirty="0" smtClean="0">
              <a:latin typeface="楷体" pitchFamily="49" charset="-122"/>
              <a:ea typeface="楷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326" y="2071900"/>
            <a:ext cx="4680000" cy="345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04524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dirty="0"/>
          </a:p>
        </p:txBody>
      </p:sp>
      <p:sp>
        <p:nvSpPr>
          <p:cNvPr id="6" name="标题 1"/>
          <p:cNvSpPr>
            <a:spLocks noGrp="1"/>
          </p:cNvSpPr>
          <p:nvPr>
            <p:ph type="title"/>
          </p:nvPr>
        </p:nvSpPr>
        <p:spPr>
          <a:xfrm>
            <a:off x="2692400" y="679301"/>
            <a:ext cx="7336466" cy="5416699"/>
          </a:xfrm>
        </p:spPr>
        <p:txBody>
          <a:bodyPr anchor="t">
            <a:noAutofit/>
          </a:bodyPr>
          <a:lstStyle/>
          <a:p>
            <a:pPr>
              <a:lnSpc>
                <a:spcPct val="150000"/>
              </a:lnSpc>
            </a:pPr>
            <a:r>
              <a:rPr lang="zh-CN" altLang="en-US" sz="3200" dirty="0">
                <a:solidFill>
                  <a:srgbClr val="FF0000"/>
                </a:solidFill>
                <a:latin typeface="黑体" pitchFamily="49" charset="-122"/>
                <a:ea typeface="黑体" pitchFamily="49" charset="-122"/>
                <a:hlinkClick r:id="rId2" action="ppaction://hlinksldjump"/>
              </a:rPr>
              <a:t>项目十四 </a:t>
            </a:r>
            <a:r>
              <a:rPr lang="en-US" altLang="zh-CN" sz="3200" dirty="0">
                <a:solidFill>
                  <a:srgbClr val="FF0000"/>
                </a:solidFill>
                <a:latin typeface="黑体" pitchFamily="49" charset="-122"/>
                <a:ea typeface="黑体" pitchFamily="49" charset="-122"/>
                <a:hlinkClick r:id="rId2" action="ppaction://hlinksldjump"/>
              </a:rPr>
              <a:t>PowerPoint 2010</a:t>
            </a:r>
            <a:r>
              <a:rPr lang="zh-CN" altLang="en-US" sz="3200" dirty="0">
                <a:solidFill>
                  <a:srgbClr val="FF0000"/>
                </a:solidFill>
                <a:latin typeface="黑体" pitchFamily="49" charset="-122"/>
                <a:ea typeface="黑体" pitchFamily="49" charset="-122"/>
                <a:hlinkClick r:id="rId2" action="ppaction://hlinksldjump"/>
              </a:rPr>
              <a:t>的基本</a:t>
            </a:r>
            <a:r>
              <a:rPr lang="zh-CN" altLang="en-US" sz="3200" dirty="0" smtClean="0">
                <a:solidFill>
                  <a:srgbClr val="FF0000"/>
                </a:solidFill>
                <a:latin typeface="黑体" pitchFamily="49" charset="-122"/>
                <a:ea typeface="黑体" pitchFamily="49" charset="-122"/>
                <a:hlinkClick r:id="rId2" action="ppaction://hlinksldjump"/>
              </a:rPr>
              <a:t>操作</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3" action="ppaction://hlinksldjump"/>
              </a:rPr>
              <a:t>项目十五 演示文稿段落的</a:t>
            </a:r>
            <a:r>
              <a:rPr lang="zh-CN" altLang="en-US" sz="3200" dirty="0" smtClean="0">
                <a:solidFill>
                  <a:srgbClr val="FF0000"/>
                </a:solidFill>
                <a:latin typeface="黑体" pitchFamily="49" charset="-122"/>
                <a:ea typeface="黑体" pitchFamily="49" charset="-122"/>
                <a:hlinkClick r:id="rId3" action="ppaction://hlinksldjump"/>
              </a:rPr>
              <a:t>编排</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4" action="ppaction://hlinksldjump"/>
              </a:rPr>
              <a:t>项目十六 对象的</a:t>
            </a:r>
            <a:r>
              <a:rPr lang="zh-CN" altLang="en-US" sz="3200" dirty="0" smtClean="0">
                <a:solidFill>
                  <a:srgbClr val="FF0000"/>
                </a:solidFill>
                <a:latin typeface="黑体" pitchFamily="49" charset="-122"/>
                <a:ea typeface="黑体" pitchFamily="49" charset="-122"/>
                <a:hlinkClick r:id="rId4" action="ppaction://hlinksldjump"/>
              </a:rPr>
              <a:t>插入</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5" action="ppaction://hlinksldjump"/>
              </a:rPr>
              <a:t>项目十七 演示文稿的</a:t>
            </a:r>
            <a:r>
              <a:rPr lang="zh-CN" altLang="en-US" sz="3200" dirty="0" smtClean="0">
                <a:solidFill>
                  <a:srgbClr val="FF0000"/>
                </a:solidFill>
                <a:latin typeface="黑体" pitchFamily="49" charset="-122"/>
                <a:ea typeface="黑体" pitchFamily="49" charset="-122"/>
                <a:hlinkClick r:id="rId5" action="ppaction://hlinksldjump"/>
              </a:rPr>
              <a:t>修饰</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6" action="ppaction://hlinksldjump"/>
              </a:rPr>
              <a:t>项目十八 多媒体支持功能的</a:t>
            </a:r>
            <a:r>
              <a:rPr lang="zh-CN" altLang="en-US" sz="3200" dirty="0" smtClean="0">
                <a:solidFill>
                  <a:srgbClr val="FF0000"/>
                </a:solidFill>
                <a:latin typeface="黑体" pitchFamily="49" charset="-122"/>
                <a:ea typeface="黑体" pitchFamily="49" charset="-122"/>
                <a:hlinkClick r:id="rId6" action="ppaction://hlinksldjump"/>
              </a:rPr>
              <a:t>使用</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7" action="ppaction://hlinksldjump"/>
              </a:rPr>
              <a:t>项目十九 超链接和动画效果的</a:t>
            </a:r>
            <a:r>
              <a:rPr lang="zh-CN" altLang="en-US" sz="3200" dirty="0" smtClean="0">
                <a:solidFill>
                  <a:srgbClr val="FF0000"/>
                </a:solidFill>
                <a:latin typeface="黑体" pitchFamily="49" charset="-122"/>
                <a:ea typeface="黑体" pitchFamily="49" charset="-122"/>
                <a:hlinkClick r:id="rId7" action="ppaction://hlinksldjump"/>
              </a:rPr>
              <a:t>制作</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8" action="ppaction://hlinksldjump"/>
              </a:rPr>
              <a:t>项目二十 演示文稿的放映及打印</a:t>
            </a:r>
            <a:endParaRPr lang="en-US" altLang="zh-CN" sz="32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7167765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73353" cy="341632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）幻灯片浏览视图。单击 “视图”选项卡 “演示文稿视图”组中的 </a:t>
            </a:r>
            <a:r>
              <a:rPr lang="zh-CN" altLang="en-US" sz="2400" dirty="0" smtClean="0">
                <a:latin typeface="宋体" pitchFamily="2" charset="-122"/>
                <a:ea typeface="宋体" pitchFamily="2" charset="-122"/>
              </a:rPr>
              <a:t>“幻灯片浏览”</a:t>
            </a:r>
            <a:r>
              <a:rPr lang="zh-CN" altLang="en-US" sz="2400" dirty="0">
                <a:latin typeface="宋体" pitchFamily="2" charset="-122"/>
                <a:ea typeface="宋体" pitchFamily="2" charset="-122"/>
              </a:rPr>
              <a:t>按钮，即可看见幻灯片浏览视图，幻灯片将以平铺的形式展现出来，如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8023080" y="55240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幻灯片浏览视图</a:t>
            </a:r>
            <a:endParaRPr lang="en-US" altLang="zh-CN" dirty="0" smtClean="0">
              <a:latin typeface="楷体" pitchFamily="49" charset="-122"/>
              <a:ea typeface="楷体" pitchFamily="49"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327" y="2096242"/>
            <a:ext cx="4680000" cy="3427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23642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733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）备注页视图。单击“视图”选项卡“演示文稿视图”组中的“备注页”按钮，</a:t>
            </a:r>
            <a:r>
              <a:rPr lang="zh-CN" altLang="en-US" sz="2400" dirty="0" smtClean="0">
                <a:latin typeface="宋体" pitchFamily="2" charset="-122"/>
                <a:ea typeface="宋体" pitchFamily="2" charset="-122"/>
              </a:rPr>
              <a:t>即可</a:t>
            </a:r>
            <a:r>
              <a:rPr lang="zh-CN" altLang="en-US" sz="2400" dirty="0">
                <a:latin typeface="宋体" pitchFamily="2" charset="-122"/>
                <a:ea typeface="宋体" pitchFamily="2" charset="-122"/>
              </a:rPr>
              <a:t>看见幻灯片备注页视图。在备注页视图中，幻灯片下方带有备注页文本框，在其中</a:t>
            </a:r>
            <a:r>
              <a:rPr lang="zh-CN" altLang="en-US" sz="2400" dirty="0" smtClean="0">
                <a:latin typeface="宋体" pitchFamily="2" charset="-122"/>
                <a:ea typeface="宋体" pitchFamily="2" charset="-122"/>
              </a:rPr>
              <a:t>可以为</a:t>
            </a:r>
            <a:r>
              <a:rPr lang="zh-CN" altLang="en-US" sz="2400" dirty="0">
                <a:latin typeface="宋体" pitchFamily="2" charset="-122"/>
                <a:ea typeface="宋体" pitchFamily="2" charset="-122"/>
              </a:rPr>
              <a:t>幻灯片添加备注，如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8253912" y="5524088"/>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备注页视图</a:t>
            </a:r>
            <a:endParaRPr lang="en-US" altLang="zh-CN" dirty="0" smtClean="0">
              <a:latin typeface="楷体" pitchFamily="49" charset="-122"/>
              <a:ea typeface="楷体" pitchFamily="49" charset="-122"/>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326" y="2071900"/>
            <a:ext cx="4680000" cy="345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37629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473353" cy="332975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）阅读视图。单击 “视图”选项卡 “演示文稿示图”组中的 “阅读视图”按钮，</a:t>
            </a:r>
            <a:r>
              <a:rPr lang="zh-CN" altLang="en-US" sz="2400" dirty="0" smtClean="0">
                <a:latin typeface="宋体" pitchFamily="2" charset="-122"/>
                <a:ea typeface="宋体" pitchFamily="2" charset="-122"/>
              </a:rPr>
              <a:t>即可</a:t>
            </a:r>
            <a:r>
              <a:rPr lang="zh-CN" altLang="en-US" sz="2400" dirty="0">
                <a:latin typeface="宋体" pitchFamily="2" charset="-122"/>
                <a:ea typeface="宋体" pitchFamily="2" charset="-122"/>
              </a:rPr>
              <a:t>看见幻灯片阅读视图，幻灯片将以放映的形式展现出来，如图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8369328"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阅读视图</a:t>
            </a:r>
            <a:endParaRPr lang="en-US" altLang="zh-CN" dirty="0" smtClean="0">
              <a:latin typeface="楷体" pitchFamily="49" charset="-122"/>
              <a:ea typeface="楷体"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326" y="2096243"/>
            <a:ext cx="4680000" cy="3427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4101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smtClean="0">
                <a:solidFill>
                  <a:srgbClr val="FF0000"/>
                </a:solidFill>
                <a:latin typeface="黑体" pitchFamily="49" charset="-122"/>
                <a:ea typeface="黑体" pitchFamily="49" charset="-122"/>
              </a:rPr>
              <a:t>项目十五 演示文稿段落的编排</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9298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15.1 </a:t>
            </a:r>
            <a:r>
              <a:rPr lang="zh-CN" altLang="en-US" sz="2800" dirty="0">
                <a:solidFill>
                  <a:schemeClr val="bg1"/>
                </a:solidFill>
                <a:latin typeface="宋体" pitchFamily="2" charset="-122"/>
                <a:ea typeface="宋体" pitchFamily="2" charset="-122"/>
              </a:rPr>
              <a:t>设置文本格式和段落格式</a:t>
            </a:r>
          </a:p>
        </p:txBody>
      </p:sp>
      <p:sp>
        <p:nvSpPr>
          <p:cNvPr id="9" name="TextBox 8"/>
          <p:cNvSpPr txBox="1"/>
          <p:nvPr/>
        </p:nvSpPr>
        <p:spPr>
          <a:xfrm>
            <a:off x="1092554" y="26864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15.2 </a:t>
            </a:r>
            <a:r>
              <a:rPr lang="zh-CN" altLang="en-US" sz="2800" dirty="0">
                <a:solidFill>
                  <a:schemeClr val="bg1"/>
                </a:solidFill>
                <a:latin typeface="宋体" pitchFamily="2" charset="-122"/>
                <a:ea typeface="宋体" pitchFamily="2" charset="-122"/>
              </a:rPr>
              <a:t>设置项目符号和编号</a:t>
            </a:r>
          </a:p>
        </p:txBody>
      </p:sp>
    </p:spTree>
    <p:extLst>
      <p:ext uri="{BB962C8B-B14F-4D97-AF65-F5344CB8AC3E}">
        <p14:creationId xmlns:p14="http://schemas.microsoft.com/office/powerpoint/2010/main" val="26928617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掌握文本格式的设置方法。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掌握段落格式的设置方法。</a:t>
            </a:r>
          </a:p>
        </p:txBody>
      </p:sp>
      <p:sp>
        <p:nvSpPr>
          <p:cNvPr id="9" name="TextBox 8"/>
          <p:cNvSpPr txBox="1"/>
          <p:nvPr/>
        </p:nvSpPr>
        <p:spPr>
          <a:xfrm>
            <a:off x="1092554" y="1410442"/>
            <a:ext cx="59298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15.1 </a:t>
            </a:r>
            <a:r>
              <a:rPr lang="zh-CN" altLang="en-US" sz="2800" dirty="0">
                <a:solidFill>
                  <a:schemeClr val="bg1"/>
                </a:solidFill>
                <a:latin typeface="宋体" pitchFamily="2" charset="-122"/>
                <a:ea typeface="宋体" pitchFamily="2" charset="-122"/>
              </a:rPr>
              <a:t>设置文本格式和段落格式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本任务将学习文本格式和段落格式的设置方法。</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5225828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中，段落是带有一个回车符的文本。用户可以改变段落的对齐</a:t>
            </a:r>
            <a:r>
              <a:rPr lang="zh-CN" altLang="en-US" sz="2400" dirty="0" smtClean="0">
                <a:latin typeface="宋体" pitchFamily="2" charset="-122"/>
                <a:ea typeface="宋体" pitchFamily="2" charset="-122"/>
              </a:rPr>
              <a:t>方式</a:t>
            </a:r>
            <a:r>
              <a:rPr lang="zh-CN" altLang="en-US" sz="2400" dirty="0">
                <a:latin typeface="宋体" pitchFamily="2" charset="-122"/>
                <a:ea typeface="宋体" pitchFamily="2" charset="-122"/>
              </a:rPr>
              <a:t>，设置段落缩进，调整段间距和行间距等。</a:t>
            </a:r>
          </a:p>
        </p:txBody>
      </p:sp>
    </p:spTree>
    <p:extLst>
      <p:ext uri="{BB962C8B-B14F-4D97-AF65-F5344CB8AC3E}">
        <p14:creationId xmlns:p14="http://schemas.microsoft.com/office/powerpoint/2010/main" val="12926910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应用</a:t>
            </a:r>
            <a:r>
              <a:rPr lang="zh-CN" altLang="en-US" sz="2400" dirty="0" smtClean="0">
                <a:solidFill>
                  <a:srgbClr val="FF0000"/>
                </a:solidFill>
                <a:latin typeface="宋体" pitchFamily="2" charset="-122"/>
                <a:ea typeface="宋体" pitchFamily="2" charset="-122"/>
              </a:rPr>
              <a:t>主题</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）打开演示文稿“工人专家</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李斌 </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pptx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305454" y="55240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打开的演示文稿</a:t>
            </a:r>
            <a:endParaRPr lang="en-US" altLang="zh-CN" dirty="0" smtClean="0">
              <a:latin typeface="楷体" pitchFamily="49" charset="-122"/>
              <a:ea typeface="楷体" pitchFamily="49"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1806347"/>
            <a:ext cx="5040000" cy="3717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89744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527953"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 “设计”选项卡，单击 “主题”组的下拉箭头，弹出主题下拉菜单，如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示，在菜单中选择一种合适的主题，效果</a:t>
            </a:r>
            <a:r>
              <a:rPr lang="zh-CN" altLang="en-US" sz="2400" dirty="0" smtClean="0">
                <a:latin typeface="宋体" pitchFamily="2" charset="-122"/>
                <a:ea typeface="宋体" pitchFamily="2" charset="-122"/>
              </a:rPr>
              <a:t>如</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3254576" y="6054888"/>
            <a:ext cx="180049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主题下拉菜单</a:t>
            </a:r>
            <a:endParaRPr lang="en-US" altLang="zh-CN" dirty="0" smtClean="0">
              <a:latin typeface="楷体" pitchFamily="49" charset="-122"/>
              <a:ea typeface="楷体"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823" y="3692113"/>
            <a:ext cx="2880000" cy="238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7175" y="3930464"/>
            <a:ext cx="2880000" cy="212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146928" y="6054888"/>
            <a:ext cx="180049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添加主题效果</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902682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1754326"/>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2.</a:t>
            </a:r>
            <a:r>
              <a:rPr lang="zh-CN" altLang="en-US" sz="2400" dirty="0" smtClean="0">
                <a:solidFill>
                  <a:srgbClr val="FF0000"/>
                </a:solidFill>
                <a:latin typeface="宋体" pitchFamily="2" charset="-122"/>
                <a:ea typeface="宋体" pitchFamily="2" charset="-122"/>
              </a:rPr>
              <a:t>字体格式设置</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字体格式功能</a:t>
            </a:r>
            <a:r>
              <a:rPr lang="zh-CN" altLang="en-US" sz="2400" dirty="0" smtClean="0">
                <a:latin typeface="宋体" pitchFamily="2" charset="-122"/>
                <a:ea typeface="宋体" pitchFamily="2" charset="-122"/>
              </a:rPr>
              <a:t>区</a:t>
            </a:r>
            <a:r>
              <a:rPr lang="zh-CN" altLang="en-US" sz="2400" dirty="0">
                <a:latin typeface="宋体" pitchFamily="2" charset="-122"/>
                <a:ea typeface="宋体" pitchFamily="2" charset="-122"/>
              </a:rPr>
              <a:t>，</a:t>
            </a:r>
            <a:r>
              <a:rPr lang="zh-CN" altLang="en-US" sz="2400" dirty="0" smtClean="0">
                <a:latin typeface="宋体" pitchFamily="2" charset="-122"/>
                <a:ea typeface="宋体" pitchFamily="2" charset="-122"/>
              </a:rPr>
              <a:t>如图所示。</a:t>
            </a:r>
            <a:endParaRPr lang="zh-CN" altLang="en-US" sz="2400" dirty="0">
              <a:latin typeface="宋体" pitchFamily="2" charset="-122"/>
              <a:ea typeface="宋体" pitchFamily="2" charset="-122"/>
            </a:endParaRPr>
          </a:p>
        </p:txBody>
      </p:sp>
      <p:sp>
        <p:nvSpPr>
          <p:cNvPr id="8" name="TextBox 7"/>
          <p:cNvSpPr txBox="1"/>
          <p:nvPr/>
        </p:nvSpPr>
        <p:spPr>
          <a:xfrm>
            <a:off x="7190038" y="5524088"/>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字体格式功能区图</a:t>
            </a:r>
            <a:endParaRPr lang="en-US" altLang="zh-CN" dirty="0" smtClean="0">
              <a:latin typeface="楷体" pitchFamily="49" charset="-122"/>
              <a:ea typeface="楷体"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3376610"/>
            <a:ext cx="5040000" cy="214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8586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8383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）设置字体。选中要改变字体的文本（第</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页幻灯片的文本），单击“字体”</a:t>
            </a:r>
            <a:r>
              <a:rPr lang="zh-CN" altLang="en-US" sz="2400" dirty="0" smtClean="0">
                <a:latin typeface="宋体" pitchFamily="2" charset="-122"/>
                <a:ea typeface="宋体" pitchFamily="2" charset="-122"/>
              </a:rPr>
              <a:t>右侧的</a:t>
            </a:r>
            <a:r>
              <a:rPr lang="zh-CN" altLang="en-US" sz="2400" dirty="0">
                <a:latin typeface="宋体" pitchFamily="2" charset="-122"/>
                <a:ea typeface="宋体" pitchFamily="2" charset="-122"/>
              </a:rPr>
              <a:t>下拉箭头，在下拉列表中选择“楷体”，将正文字体改为楷体，如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305454" y="55240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设置字体为楷体</a:t>
            </a:r>
            <a:endParaRPr lang="en-US" altLang="zh-CN" dirty="0" smtClean="0">
              <a:latin typeface="楷体" pitchFamily="49" charset="-122"/>
              <a:ea typeface="楷体" pitchFamily="49"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5701" y="1297030"/>
            <a:ext cx="4680000" cy="412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129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5707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14.1 </a:t>
            </a:r>
            <a:r>
              <a:rPr lang="zh-CN" altLang="en-US" sz="2800" dirty="0">
                <a:solidFill>
                  <a:schemeClr val="bg1"/>
                </a:solidFill>
                <a:latin typeface="宋体" pitchFamily="2" charset="-122"/>
                <a:ea typeface="宋体" pitchFamily="2" charset="-122"/>
              </a:rPr>
              <a:t>认识 </a:t>
            </a:r>
            <a:r>
              <a:rPr lang="en-US" altLang="zh-CN" sz="2800" dirty="0">
                <a:solidFill>
                  <a:schemeClr val="bg1"/>
                </a:solidFill>
                <a:latin typeface="宋体" pitchFamily="2" charset="-122"/>
                <a:ea typeface="宋体" pitchFamily="2" charset="-122"/>
              </a:rPr>
              <a:t>PowerPoint 2010</a:t>
            </a:r>
            <a:endParaRPr lang="zh-CN" altLang="en-US" sz="2800" dirty="0">
              <a:solidFill>
                <a:schemeClr val="bg1"/>
              </a:solidFill>
              <a:latin typeface="宋体" pitchFamily="2" charset="-122"/>
              <a:ea typeface="宋体" pitchFamily="2" charset="-122"/>
            </a:endParaRPr>
          </a:p>
        </p:txBody>
      </p:sp>
      <p:sp>
        <p:nvSpPr>
          <p:cNvPr id="9" name="TextBox 8"/>
          <p:cNvSpPr txBox="1"/>
          <p:nvPr/>
        </p:nvSpPr>
        <p:spPr>
          <a:xfrm>
            <a:off x="1092554" y="2686421"/>
            <a:ext cx="55707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14.2 </a:t>
            </a:r>
            <a:r>
              <a:rPr lang="zh-CN" altLang="en-US" sz="2800" dirty="0">
                <a:solidFill>
                  <a:schemeClr val="bg1"/>
                </a:solidFill>
                <a:latin typeface="宋体" pitchFamily="2" charset="-122"/>
                <a:ea typeface="宋体" pitchFamily="2" charset="-122"/>
              </a:rPr>
              <a:t>制作简单的文档幻灯片</a:t>
            </a:r>
          </a:p>
        </p:txBody>
      </p:sp>
      <p:sp>
        <p:nvSpPr>
          <p:cNvPr id="7" name="TextBox 6"/>
          <p:cNvSpPr txBox="1"/>
          <p:nvPr/>
        </p:nvSpPr>
        <p:spPr>
          <a:xfrm>
            <a:off x="1092554" y="3537321"/>
            <a:ext cx="73661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14.3 </a:t>
            </a:r>
            <a:r>
              <a:rPr lang="zh-CN" altLang="en-US" sz="2800" dirty="0">
                <a:solidFill>
                  <a:schemeClr val="bg1"/>
                </a:solidFill>
                <a:latin typeface="宋体" pitchFamily="2" charset="-122"/>
                <a:ea typeface="宋体" pitchFamily="2" charset="-122"/>
              </a:rPr>
              <a:t>选择 </a:t>
            </a:r>
            <a:r>
              <a:rPr lang="en-US" altLang="zh-CN" sz="2800" dirty="0">
                <a:solidFill>
                  <a:schemeClr val="bg1"/>
                </a:solidFill>
                <a:latin typeface="宋体" pitchFamily="2" charset="-122"/>
                <a:ea typeface="宋体" pitchFamily="2" charset="-122"/>
              </a:rPr>
              <a:t>PowerPoint 2010</a:t>
            </a:r>
            <a:r>
              <a:rPr lang="zh-CN" altLang="en-US" sz="2800" dirty="0">
                <a:solidFill>
                  <a:schemeClr val="bg1"/>
                </a:solidFill>
                <a:latin typeface="宋体" pitchFamily="2" charset="-122"/>
                <a:ea typeface="宋体" pitchFamily="2" charset="-122"/>
              </a:rPr>
              <a:t>的视图方式</a:t>
            </a:r>
          </a:p>
        </p:txBody>
      </p:sp>
    </p:spTree>
    <p:extLst>
      <p:ext uri="{BB962C8B-B14F-4D97-AF65-F5344CB8AC3E}">
        <p14:creationId xmlns:p14="http://schemas.microsoft.com/office/powerpoint/2010/main" val="18057480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050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）改变字号</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）设置字体颜色。选中需要改变颜色的文本，单击“字体颜色”右侧的下拉箭头</a:t>
            </a:r>
            <a:r>
              <a:rPr lang="zh-CN" altLang="en-US" sz="2400" dirty="0" smtClean="0">
                <a:latin typeface="宋体" pitchFamily="2" charset="-122"/>
                <a:ea typeface="宋体" pitchFamily="2" charset="-122"/>
              </a:rPr>
              <a:t>，弹</a:t>
            </a:r>
            <a:r>
              <a:rPr lang="zh-CN" altLang="en-US" sz="2400" dirty="0">
                <a:latin typeface="宋体" pitchFamily="2" charset="-122"/>
                <a:ea typeface="宋体" pitchFamily="2" charset="-122"/>
              </a:rPr>
              <a:t>出“颜色”下拉菜单，如图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示，选择合适的颜色即可，效果如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7419754" y="6120986"/>
            <a:ext cx="1800494"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改变字体颜色</a:t>
            </a:r>
            <a:endParaRPr lang="en-US" altLang="zh-CN" dirty="0" smtClean="0">
              <a:latin typeface="楷体" pitchFamily="49" charset="-122"/>
              <a:ea typeface="楷体" pitchFamily="49" charset="-122"/>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325" y="1080537"/>
            <a:ext cx="165735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6406" y="3526001"/>
            <a:ext cx="3467188" cy="2594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073506" y="2795037"/>
            <a:ext cx="2492991"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“颜色”下拉菜单图</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8457004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7908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）设置字符间距。选中需要调整字符间距的文本（第</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页幻灯片文本），单击</a:t>
            </a:r>
            <a:r>
              <a:rPr lang="zh-CN" altLang="en-US" sz="2400" dirty="0" smtClean="0">
                <a:latin typeface="宋体" pitchFamily="2" charset="-122"/>
                <a:ea typeface="宋体" pitchFamily="2" charset="-122"/>
              </a:rPr>
              <a:t>“字符间距”</a:t>
            </a:r>
            <a:r>
              <a:rPr lang="zh-CN" altLang="en-US" sz="2400" dirty="0">
                <a:latin typeface="宋体" pitchFamily="2" charset="-122"/>
                <a:ea typeface="宋体" pitchFamily="2" charset="-122"/>
              </a:rPr>
              <a:t>按钮，弹出如图</a:t>
            </a:r>
            <a:r>
              <a:rPr lang="en-US" altLang="zh-CN" sz="2400" dirty="0">
                <a:latin typeface="宋体" pitchFamily="2" charset="-122"/>
                <a:ea typeface="宋体" pitchFamily="2" charset="-122"/>
              </a:rPr>
              <a:t>15—8</a:t>
            </a:r>
            <a:r>
              <a:rPr lang="zh-CN" altLang="en-US" sz="2400" dirty="0">
                <a:latin typeface="宋体" pitchFamily="2" charset="-122"/>
                <a:ea typeface="宋体" pitchFamily="2" charset="-122"/>
              </a:rPr>
              <a:t>所示的下拉菜单，在其中选择合适的选项即可。也可以</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“其他间距”选项，在弹出的如图</a:t>
            </a:r>
            <a:r>
              <a:rPr lang="en-US" altLang="zh-CN" sz="2400" dirty="0">
                <a:latin typeface="宋体" pitchFamily="2" charset="-122"/>
                <a:ea typeface="宋体" pitchFamily="2" charset="-122"/>
              </a:rPr>
              <a:t>15—9</a:t>
            </a:r>
            <a:r>
              <a:rPr lang="zh-CN" altLang="en-US" sz="2400" dirty="0">
                <a:latin typeface="宋体" pitchFamily="2" charset="-122"/>
                <a:ea typeface="宋体" pitchFamily="2" charset="-122"/>
              </a:rPr>
              <a:t>所示的“字体”对话框中设置字符间距。</a:t>
            </a:r>
          </a:p>
        </p:txBody>
      </p:sp>
      <p:sp>
        <p:nvSpPr>
          <p:cNvPr id="8" name="TextBox 7"/>
          <p:cNvSpPr txBox="1"/>
          <p:nvPr/>
        </p:nvSpPr>
        <p:spPr>
          <a:xfrm>
            <a:off x="7861551" y="6120986"/>
            <a:ext cx="203132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“字体”对话框</a:t>
            </a:r>
            <a:endParaRPr lang="en-US" altLang="zh-CN" dirty="0" smtClean="0">
              <a:latin typeface="楷体" pitchFamily="49" charset="-122"/>
              <a:ea typeface="楷体" pitchFamily="49" charset="-122"/>
            </a:endParaRPr>
          </a:p>
        </p:txBody>
      </p:sp>
      <p:sp>
        <p:nvSpPr>
          <p:cNvPr id="10" name="TextBox 9"/>
          <p:cNvSpPr txBox="1"/>
          <p:nvPr/>
        </p:nvSpPr>
        <p:spPr>
          <a:xfrm>
            <a:off x="7399887" y="2610371"/>
            <a:ext cx="2954655"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“字符间距”下拉菜单图</a:t>
            </a:r>
            <a:endParaRPr lang="en-US" altLang="zh-CN" dirty="0" smtClean="0">
              <a:latin typeface="楷体" pitchFamily="49" charset="-122"/>
              <a:ea typeface="楷体"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0001" y="1019696"/>
            <a:ext cx="111442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525" y="3164369"/>
            <a:ext cx="4397375" cy="299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19465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8383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）改变大小写（针对拼音和英文）。选中文本（幻灯片最后一页的文本），单击</a:t>
            </a:r>
            <a:r>
              <a:rPr lang="zh-CN" altLang="en-US" sz="2400" dirty="0" smtClean="0">
                <a:latin typeface="宋体" pitchFamily="2" charset="-122"/>
                <a:ea typeface="宋体" pitchFamily="2" charset="-122"/>
              </a:rPr>
              <a:t>“大小写”</a:t>
            </a:r>
            <a:r>
              <a:rPr lang="zh-CN" altLang="en-US" sz="2400" dirty="0">
                <a:latin typeface="宋体" pitchFamily="2" charset="-122"/>
                <a:ea typeface="宋体" pitchFamily="2" charset="-122"/>
              </a:rPr>
              <a:t>按钮，在下拉菜单中选择合适的格式即可，如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305454" y="55240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设置字体大小写</a:t>
            </a:r>
            <a:endParaRPr lang="en-US" altLang="zh-CN" dirty="0" smtClean="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8600" y="2137738"/>
            <a:ext cx="3694200" cy="33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0912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8383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）字体加粗。选中文本（第</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页幻灯片），单击“加粗”按钮即可，效果如图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示。若要取消加粗效果，再一次单击“加粗”按钮即可。</a:t>
            </a:r>
          </a:p>
        </p:txBody>
      </p:sp>
      <p:sp>
        <p:nvSpPr>
          <p:cNvPr id="8" name="TextBox 7"/>
          <p:cNvSpPr txBox="1"/>
          <p:nvPr/>
        </p:nvSpPr>
        <p:spPr>
          <a:xfrm>
            <a:off x="7651702"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字体加粗</a:t>
            </a:r>
            <a:endParaRPr lang="en-US" altLang="zh-CN" dirty="0" smtClean="0">
              <a:latin typeface="楷体" pitchFamily="49" charset="-122"/>
              <a:ea typeface="楷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9225" y="2104613"/>
            <a:ext cx="4552950"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12763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166776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设置段落</a:t>
            </a:r>
            <a:r>
              <a:rPr lang="zh-CN" altLang="en-US" sz="2400" dirty="0" smtClean="0">
                <a:solidFill>
                  <a:srgbClr val="FF0000"/>
                </a:solidFill>
                <a:latin typeface="宋体" pitchFamily="2" charset="-122"/>
                <a:ea typeface="宋体" pitchFamily="2" charset="-122"/>
              </a:rPr>
              <a:t>格式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段落格式功能区如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420871" y="5524088"/>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段落格式功能</a:t>
            </a:r>
            <a:endParaRPr lang="en-US" altLang="zh-CN" dirty="0" smtClean="0">
              <a:latin typeface="楷体" pitchFamily="49" charset="-122"/>
              <a:ea typeface="楷体"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5701" y="3135841"/>
            <a:ext cx="4680000" cy="2388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05311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0288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）设置文字方向。选中文本（幻灯片第</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页</a:t>
            </a:r>
            <a:r>
              <a:rPr lang="zh-CN" altLang="en-US" sz="2400" dirty="0" smtClean="0">
                <a:latin typeface="宋体" pitchFamily="2" charset="-122"/>
                <a:ea typeface="宋体" pitchFamily="2" charset="-122"/>
              </a:rPr>
              <a:t>文本</a:t>
            </a:r>
            <a:r>
              <a:rPr lang="zh-CN" altLang="en-US" sz="2400" dirty="0">
                <a:latin typeface="宋体" pitchFamily="2" charset="-122"/>
                <a:ea typeface="宋体" pitchFamily="2" charset="-122"/>
              </a:rPr>
              <a:t>），单击“文字方向”按钮，在下拉菜单中选择</a:t>
            </a:r>
            <a:r>
              <a:rPr lang="zh-CN" altLang="en-US" sz="2400" dirty="0" smtClean="0">
                <a:latin typeface="宋体" pitchFamily="2" charset="-122"/>
                <a:ea typeface="宋体" pitchFamily="2" charset="-122"/>
              </a:rPr>
              <a:t>合适的</a:t>
            </a:r>
            <a:r>
              <a:rPr lang="zh-CN" altLang="en-US" sz="2400" dirty="0">
                <a:latin typeface="宋体" pitchFamily="2" charset="-122"/>
                <a:ea typeface="宋体" pitchFamily="2" charset="-122"/>
              </a:rPr>
              <a:t>文字方向即可，如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示。更改文字方向</a:t>
            </a:r>
            <a:r>
              <a:rPr lang="zh-CN" altLang="en-US" sz="2400" dirty="0" smtClean="0">
                <a:latin typeface="宋体" pitchFamily="2" charset="-122"/>
                <a:ea typeface="宋体" pitchFamily="2" charset="-122"/>
              </a:rPr>
              <a:t>的效果</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7630719" y="6120986"/>
            <a:ext cx="2492990"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更改文字方向的效果</a:t>
            </a:r>
            <a:endParaRPr lang="en-US" altLang="zh-CN" dirty="0" smtClean="0">
              <a:latin typeface="楷体" pitchFamily="49" charset="-122"/>
              <a:ea typeface="楷体" pitchFamily="49" charset="-122"/>
            </a:endParaRPr>
          </a:p>
        </p:txBody>
      </p:sp>
      <p:sp>
        <p:nvSpPr>
          <p:cNvPr id="10" name="TextBox 9"/>
          <p:cNvSpPr txBox="1"/>
          <p:nvPr/>
        </p:nvSpPr>
        <p:spPr>
          <a:xfrm>
            <a:off x="6772778" y="3462384"/>
            <a:ext cx="4108818"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选择“文字方向”下拉菜单中的选项</a:t>
            </a:r>
            <a:endParaRPr lang="en-US" altLang="zh-CN" dirty="0" smtClean="0">
              <a:latin typeface="楷体" pitchFamily="49" charset="-122"/>
              <a:ea typeface="楷体"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7187" y="1072489"/>
            <a:ext cx="2880000" cy="2389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7214" y="3963916"/>
            <a:ext cx="2880000" cy="2162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72329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8383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）文本水平方向对齐。选中文本（第</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页第一段），单击段落格式功能区的对齐</a:t>
            </a:r>
            <a:r>
              <a:rPr lang="zh-CN" altLang="en-US" sz="2400" dirty="0" smtClean="0">
                <a:latin typeface="宋体" pitchFamily="2" charset="-122"/>
                <a:ea typeface="宋体" pitchFamily="2" charset="-122"/>
              </a:rPr>
              <a:t>方式</a:t>
            </a:r>
            <a:r>
              <a:rPr lang="zh-CN" altLang="en-US" sz="2400" dirty="0">
                <a:latin typeface="宋体" pitchFamily="2" charset="-122"/>
                <a:ea typeface="宋体" pitchFamily="2" charset="-122"/>
              </a:rPr>
              <a:t>按钮，此处单击“居中对齐”按钮，效果如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7651702"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居中对齐</a:t>
            </a:r>
            <a:endParaRPr lang="en-US" altLang="zh-CN" dirty="0" smtClean="0">
              <a:latin typeface="楷体" pitchFamily="49" charset="-122"/>
              <a:ea typeface="楷体" pitchFamily="49" charset="-122"/>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5700" y="2010847"/>
            <a:ext cx="4680000" cy="3513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96911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8383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）文本竖直方向对齐（文本框中的文本上下对齐）。选中文本，单击“段落”组</a:t>
            </a:r>
            <a:r>
              <a:rPr lang="zh-CN" altLang="en-US" sz="2400" dirty="0" smtClean="0">
                <a:latin typeface="宋体" pitchFamily="2" charset="-122"/>
                <a:ea typeface="宋体" pitchFamily="2" charset="-122"/>
              </a:rPr>
              <a:t>中的</a:t>
            </a:r>
            <a:r>
              <a:rPr lang="zh-CN" altLang="en-US" sz="2400" dirty="0">
                <a:latin typeface="宋体" pitchFamily="2" charset="-122"/>
                <a:ea typeface="宋体" pitchFamily="2" charset="-122"/>
              </a:rPr>
              <a:t>“对齐文本”按钮，在下拉菜单中选择合适的对齐方式即可，如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6959205" y="5524088"/>
            <a:ext cx="2492991"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“对齐文本”</a:t>
            </a:r>
            <a:r>
              <a:rPr lang="zh-CN" altLang="en-US" dirty="0">
                <a:latin typeface="楷体" pitchFamily="49" charset="-122"/>
                <a:ea typeface="楷体" pitchFamily="49" charset="-122"/>
              </a:rPr>
              <a:t>下拉菜单</a:t>
            </a:r>
            <a:endParaRPr lang="en-US" altLang="zh-CN" dirty="0" smtClean="0">
              <a:latin typeface="楷体" pitchFamily="49" charset="-122"/>
              <a:ea typeface="楷体"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5700" y="1864910"/>
            <a:ext cx="2520000" cy="3659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10932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8383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）段落对齐。选中需要对齐的段落，单击“段落”组右下角的按钮，弹出如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示的“段落”对话框，在其中可以设置段落的对齐方式。</a:t>
            </a:r>
          </a:p>
        </p:txBody>
      </p:sp>
      <p:sp>
        <p:nvSpPr>
          <p:cNvPr id="8" name="TextBox 7"/>
          <p:cNvSpPr txBox="1"/>
          <p:nvPr/>
        </p:nvSpPr>
        <p:spPr>
          <a:xfrm>
            <a:off x="7190038" y="5524088"/>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“段落”对话框图</a:t>
            </a:r>
            <a:endParaRPr lang="en-US" altLang="zh-CN" dirty="0" smtClean="0">
              <a:latin typeface="楷体" pitchFamily="49" charset="-122"/>
              <a:ea typeface="楷体" pitchFamily="49"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8700" y="2600545"/>
            <a:ext cx="533400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23698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）分栏。选中文本（第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页文本），单击 “段落”组中的 “分栏”按钮，在下</a:t>
            </a:r>
            <a:r>
              <a:rPr lang="zh-CN" altLang="en-US" sz="2400" dirty="0" smtClean="0">
                <a:latin typeface="宋体" pitchFamily="2" charset="-122"/>
                <a:ea typeface="宋体" pitchFamily="2" charset="-122"/>
              </a:rPr>
              <a:t>拉菜单</a:t>
            </a:r>
            <a:r>
              <a:rPr lang="zh-CN" altLang="en-US" sz="2400" dirty="0">
                <a:latin typeface="宋体" pitchFamily="2" charset="-122"/>
                <a:ea typeface="宋体" pitchFamily="2" charset="-122"/>
              </a:rPr>
              <a:t>中选择合适的分栏方式即可，如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示。此处选择 “两列 ”选项，效果如</a:t>
            </a:r>
            <a:r>
              <a:rPr lang="zh-CN" altLang="en-US" sz="2400" dirty="0" smtClean="0">
                <a:latin typeface="宋体" pitchFamily="2" charset="-122"/>
                <a:ea typeface="宋体" pitchFamily="2" charset="-122"/>
              </a:rPr>
              <a:t>图</a:t>
            </a:r>
            <a:r>
              <a:rPr lang="en-US" altLang="zh-CN" sz="2400" dirty="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9" name="TextBox 8"/>
          <p:cNvSpPr txBox="1"/>
          <p:nvPr/>
        </p:nvSpPr>
        <p:spPr>
          <a:xfrm>
            <a:off x="8207800" y="6120986"/>
            <a:ext cx="1338828"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两栏效果</a:t>
            </a:r>
            <a:endParaRPr lang="en-US" altLang="zh-CN" dirty="0" smtClean="0">
              <a:latin typeface="楷体" pitchFamily="49" charset="-122"/>
              <a:ea typeface="楷体" pitchFamily="49" charset="-122"/>
            </a:endParaRPr>
          </a:p>
        </p:txBody>
      </p:sp>
      <p:sp>
        <p:nvSpPr>
          <p:cNvPr id="10" name="TextBox 9"/>
          <p:cNvSpPr txBox="1"/>
          <p:nvPr/>
        </p:nvSpPr>
        <p:spPr>
          <a:xfrm>
            <a:off x="7746135" y="2952178"/>
            <a:ext cx="2262158"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“分栏”下</a:t>
            </a:r>
            <a:r>
              <a:rPr lang="zh-CN" altLang="en-US" dirty="0">
                <a:latin typeface="楷体" pitchFamily="49" charset="-122"/>
                <a:ea typeface="楷体" pitchFamily="49" charset="-122"/>
              </a:rPr>
              <a:t>拉菜单</a:t>
            </a:r>
            <a:endParaRPr lang="en-US" altLang="zh-CN" dirty="0" smtClean="0">
              <a:latin typeface="楷体" pitchFamily="49" charset="-122"/>
              <a:ea typeface="楷体"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5271" y="1078687"/>
            <a:ext cx="1419311" cy="1873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7214" y="3462384"/>
            <a:ext cx="3600000" cy="2703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0764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熟悉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的操作界面。</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的启动、关闭及文件保存等基本操作。</a:t>
            </a:r>
          </a:p>
        </p:txBody>
      </p:sp>
      <p:sp>
        <p:nvSpPr>
          <p:cNvPr id="9" name="TextBox 8"/>
          <p:cNvSpPr txBox="1"/>
          <p:nvPr/>
        </p:nvSpPr>
        <p:spPr>
          <a:xfrm>
            <a:off x="1092554" y="1410442"/>
            <a:ext cx="55707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14.1 </a:t>
            </a:r>
            <a:r>
              <a:rPr lang="zh-CN" altLang="en-US" sz="2800" dirty="0">
                <a:solidFill>
                  <a:schemeClr val="bg1"/>
                </a:solidFill>
                <a:latin typeface="宋体" pitchFamily="2" charset="-122"/>
                <a:ea typeface="宋体" pitchFamily="2" charset="-122"/>
              </a:rPr>
              <a:t>认识 </a:t>
            </a:r>
            <a:r>
              <a:rPr lang="en-US" altLang="zh-CN" sz="2800" dirty="0">
                <a:solidFill>
                  <a:schemeClr val="bg1"/>
                </a:solidFill>
                <a:latin typeface="宋体" pitchFamily="2" charset="-122"/>
                <a:ea typeface="宋体" pitchFamily="2" charset="-122"/>
              </a:rPr>
              <a:t>PowerPoint 2010</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的启动、文件保存和退出等操作方法。</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784883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7" name="TextBox 6"/>
          <p:cNvSpPr txBox="1"/>
          <p:nvPr/>
        </p:nvSpPr>
        <p:spPr>
          <a:xfrm>
            <a:off x="1190847" y="28078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掌握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项目符号和编号的使用方法。</a:t>
            </a: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15.2 </a:t>
            </a:r>
            <a:r>
              <a:rPr lang="zh-CN" altLang="en-US" sz="2800" dirty="0">
                <a:solidFill>
                  <a:schemeClr val="bg1"/>
                </a:solidFill>
                <a:latin typeface="宋体" pitchFamily="2" charset="-122"/>
                <a:ea typeface="宋体" pitchFamily="2" charset="-122"/>
              </a:rPr>
              <a:t>设置项目符号和编号</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本任务通过对演示文稿“工人专家</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李斌</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pptx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页面中的并列项插入项目符号</a:t>
            </a:r>
            <a:r>
              <a:rPr lang="zh-CN" altLang="en-US" sz="2400" dirty="0" smtClean="0">
                <a:latin typeface="宋体" pitchFamily="2" charset="-122"/>
                <a:ea typeface="宋体" pitchFamily="2" charset="-122"/>
              </a:rPr>
              <a:t>和编辑</a:t>
            </a:r>
            <a:r>
              <a:rPr lang="zh-CN" altLang="en-US" sz="2400" dirty="0">
                <a:latin typeface="宋体" pitchFamily="2" charset="-122"/>
                <a:ea typeface="宋体" pitchFamily="2" charset="-122"/>
              </a:rPr>
              <a:t>，来学习项目符号和编号的使用方法。</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7779538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在编辑条理性较强的演示文稿时，通常需要插入一些项目符号和编号，以使文档</a:t>
            </a:r>
            <a:r>
              <a:rPr lang="zh-CN" altLang="en-US" sz="2400" dirty="0" smtClean="0">
                <a:latin typeface="宋体" pitchFamily="2" charset="-122"/>
                <a:ea typeface="宋体" pitchFamily="2" charset="-122"/>
              </a:rPr>
              <a:t>结构</a:t>
            </a:r>
            <a:r>
              <a:rPr lang="zh-CN" altLang="en-US" sz="2400" dirty="0">
                <a:latin typeface="宋体" pitchFamily="2" charset="-122"/>
                <a:ea typeface="宋体" pitchFamily="2" charset="-122"/>
              </a:rPr>
              <a:t>清晰、层次分明。项目符号所强调的是并列的多个项。为了强调多个层次的列表项</a:t>
            </a:r>
            <a:r>
              <a:rPr lang="zh-CN" altLang="en-US" sz="2400" dirty="0" smtClean="0">
                <a:latin typeface="宋体" pitchFamily="2" charset="-122"/>
                <a:ea typeface="宋体" pitchFamily="2" charset="-122"/>
              </a:rPr>
              <a:t>，经常</a:t>
            </a:r>
            <a:r>
              <a:rPr lang="zh-CN" altLang="en-US" sz="2400" dirty="0">
                <a:latin typeface="宋体" pitchFamily="2" charset="-122"/>
                <a:ea typeface="宋体" pitchFamily="2" charset="-122"/>
              </a:rPr>
              <a:t>使用的还有多级符号。</a:t>
            </a:r>
          </a:p>
          <a:p>
            <a:pPr indent="627063">
              <a:lnSpc>
                <a:spcPct val="150000"/>
              </a:lnSpc>
            </a:pPr>
            <a:r>
              <a:rPr lang="zh-CN" altLang="en-US" sz="2400" dirty="0">
                <a:latin typeface="宋体" pitchFamily="2" charset="-122"/>
                <a:ea typeface="宋体" pitchFamily="2" charset="-122"/>
              </a:rPr>
              <a:t>多级符号列表是为列表或文档设置层次结构而创建的列表。</a:t>
            </a:r>
          </a:p>
        </p:txBody>
      </p:sp>
    </p:spTree>
    <p:extLst>
      <p:ext uri="{BB962C8B-B14F-4D97-AF65-F5344CB8AC3E}">
        <p14:creationId xmlns:p14="http://schemas.microsoft.com/office/powerpoint/2010/main" val="14137694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）设置项目</a:t>
            </a:r>
            <a:r>
              <a:rPr lang="zh-CN" altLang="en-US" sz="2400" dirty="0" smtClean="0">
                <a:latin typeface="宋体" pitchFamily="2" charset="-122"/>
                <a:ea typeface="宋体" pitchFamily="2" charset="-122"/>
              </a:rPr>
              <a:t>符号如图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所示。选择</a:t>
            </a:r>
            <a:r>
              <a:rPr lang="zh-CN" altLang="en-US" sz="2400" dirty="0">
                <a:latin typeface="宋体" pitchFamily="2" charset="-122"/>
                <a:ea typeface="宋体" pitchFamily="2" charset="-122"/>
              </a:rPr>
              <a:t>“项目符号和编号”选项，弹出“项目符号和编号”对话框，如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所示。</a:t>
            </a:r>
            <a:endParaRPr lang="zh-CN" altLang="en-US" sz="2400" dirty="0">
              <a:latin typeface="宋体" pitchFamily="2" charset="-122"/>
              <a:ea typeface="宋体" pitchFamily="2" charset="-122"/>
            </a:endParaRPr>
          </a:p>
        </p:txBody>
      </p:sp>
      <p:sp>
        <p:nvSpPr>
          <p:cNvPr id="8" name="TextBox 7"/>
          <p:cNvSpPr txBox="1"/>
          <p:nvPr/>
        </p:nvSpPr>
        <p:spPr>
          <a:xfrm>
            <a:off x="4734474" y="5305425"/>
            <a:ext cx="2954655"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“项目符号”下拉菜单图</a:t>
            </a:r>
            <a:endParaRPr lang="en-US" altLang="zh-CN" dirty="0" smtClean="0">
              <a:latin typeface="楷体" pitchFamily="49" charset="-122"/>
              <a:ea typeface="楷体" pitchFamily="49" charset="-122"/>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7775" y="2008779"/>
            <a:ext cx="6735850" cy="3296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048058" y="5305425"/>
            <a:ext cx="3185487"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“项目符号和编号”对话框</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7810272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从中可以设置项目符号的大小和颜色等，效果如图</a:t>
            </a:r>
            <a:r>
              <a:rPr lang="en-US" altLang="zh-CN" sz="2400" dirty="0">
                <a:latin typeface="宋体" pitchFamily="2" charset="-122"/>
                <a:ea typeface="宋体" pitchFamily="2" charset="-122"/>
              </a:rPr>
              <a:t>15—22</a:t>
            </a:r>
            <a:r>
              <a:rPr lang="zh-CN" altLang="en-US" sz="2400" dirty="0">
                <a:latin typeface="宋体" pitchFamily="2" charset="-122"/>
                <a:ea typeface="宋体" pitchFamily="2" charset="-122"/>
              </a:rPr>
              <a:t>所示。</a:t>
            </a:r>
          </a:p>
        </p:txBody>
      </p:sp>
      <p:sp>
        <p:nvSpPr>
          <p:cNvPr id="8" name="TextBox 7"/>
          <p:cNvSpPr txBox="1"/>
          <p:nvPr/>
        </p:nvSpPr>
        <p:spPr>
          <a:xfrm>
            <a:off x="6246504" y="5622925"/>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更改项目符号后的效果</a:t>
            </a:r>
            <a:endParaRPr lang="en-US" altLang="zh-CN" dirty="0" smtClean="0">
              <a:latin typeface="楷体" pitchFamily="49" charset="-122"/>
              <a:ea typeface="楷体" pitchFamily="49" charset="-122"/>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000" y="2174875"/>
            <a:ext cx="457200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28996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项目十五 演示文稿段落的编排</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2574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）设置编号。选中要添加编号的段落，单击“开始”选项卡“段落”组中</a:t>
            </a:r>
            <a:r>
              <a:rPr lang="zh-CN" altLang="en-US" sz="2400" dirty="0" smtClean="0">
                <a:latin typeface="宋体" pitchFamily="2" charset="-122"/>
                <a:ea typeface="宋体" pitchFamily="2" charset="-122"/>
              </a:rPr>
              <a:t>“编号”右侧</a:t>
            </a:r>
            <a:r>
              <a:rPr lang="zh-CN" altLang="en-US" sz="2400" dirty="0">
                <a:latin typeface="宋体" pitchFamily="2" charset="-122"/>
                <a:ea typeface="宋体" pitchFamily="2" charset="-122"/>
              </a:rPr>
              <a:t>的下拉箭头，在下拉菜单中选择一个合适的编号（</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所示</a:t>
            </a:r>
            <a:r>
              <a:rPr lang="zh-CN" altLang="en-US" sz="2400" dirty="0">
                <a:latin typeface="宋体" pitchFamily="2" charset="-122"/>
                <a:ea typeface="宋体" pitchFamily="2" charset="-122"/>
              </a:rPr>
              <a:t>。</a:t>
            </a:r>
          </a:p>
        </p:txBody>
      </p:sp>
      <p:sp>
        <p:nvSpPr>
          <p:cNvPr id="8" name="TextBox 7"/>
          <p:cNvSpPr txBox="1"/>
          <p:nvPr/>
        </p:nvSpPr>
        <p:spPr>
          <a:xfrm>
            <a:off x="8070080" y="6042617"/>
            <a:ext cx="1338829"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编号效果</a:t>
            </a:r>
            <a:endParaRPr lang="en-US" altLang="zh-CN" dirty="0" smtClean="0">
              <a:latin typeface="楷体" pitchFamily="49" charset="-122"/>
              <a:ea typeface="楷体" pitchFamily="49" charset="-122"/>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6053" y="821012"/>
            <a:ext cx="1886881" cy="2164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7231" y="3645947"/>
            <a:ext cx="3184525" cy="2396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608415" y="2985960"/>
            <a:ext cx="2262159"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“编号”下拉菜单</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9347536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16.1 </a:t>
            </a:r>
            <a:r>
              <a:rPr lang="zh-CN" altLang="en-US" sz="2800" dirty="0">
                <a:solidFill>
                  <a:schemeClr val="bg1"/>
                </a:solidFill>
                <a:latin typeface="宋体" pitchFamily="2" charset="-122"/>
                <a:ea typeface="宋体" pitchFamily="2" charset="-122"/>
              </a:rPr>
              <a:t>插入图片并进行处理</a:t>
            </a:r>
          </a:p>
        </p:txBody>
      </p:sp>
      <p:sp>
        <p:nvSpPr>
          <p:cNvPr id="9" name="TextBox 8"/>
          <p:cNvSpPr txBox="1"/>
          <p:nvPr/>
        </p:nvSpPr>
        <p:spPr>
          <a:xfrm>
            <a:off x="1092554" y="2686421"/>
            <a:ext cx="59298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16.2 </a:t>
            </a:r>
            <a:r>
              <a:rPr lang="zh-CN" altLang="en-US" sz="2800" dirty="0">
                <a:solidFill>
                  <a:schemeClr val="bg1"/>
                </a:solidFill>
                <a:latin typeface="宋体" pitchFamily="2" charset="-122"/>
                <a:ea typeface="宋体" pitchFamily="2" charset="-122"/>
              </a:rPr>
              <a:t>插入表格并进行编辑操作</a:t>
            </a:r>
          </a:p>
        </p:txBody>
      </p:sp>
      <p:sp>
        <p:nvSpPr>
          <p:cNvPr id="7" name="TextBox 6"/>
          <p:cNvSpPr txBox="1"/>
          <p:nvPr/>
        </p:nvSpPr>
        <p:spPr>
          <a:xfrm>
            <a:off x="1092554" y="3600821"/>
            <a:ext cx="59298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16.3 </a:t>
            </a:r>
            <a:r>
              <a:rPr lang="zh-CN" altLang="en-US" sz="2800" dirty="0">
                <a:solidFill>
                  <a:schemeClr val="bg1"/>
                </a:solidFill>
                <a:latin typeface="宋体" pitchFamily="2" charset="-122"/>
                <a:ea typeface="宋体" pitchFamily="2" charset="-122"/>
              </a:rPr>
              <a:t>插入图表并进行编辑操作</a:t>
            </a:r>
          </a:p>
        </p:txBody>
      </p:sp>
      <p:sp>
        <p:nvSpPr>
          <p:cNvPr id="8" name="TextBox 7"/>
          <p:cNvSpPr txBox="1"/>
          <p:nvPr/>
        </p:nvSpPr>
        <p:spPr>
          <a:xfrm>
            <a:off x="1092554" y="4477121"/>
            <a:ext cx="377539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16.4 </a:t>
            </a:r>
            <a:r>
              <a:rPr lang="zh-CN" altLang="en-US" sz="2800" dirty="0">
                <a:solidFill>
                  <a:schemeClr val="bg1"/>
                </a:solidFill>
                <a:latin typeface="宋体" pitchFamily="2" charset="-122"/>
                <a:ea typeface="宋体" pitchFamily="2" charset="-122"/>
              </a:rPr>
              <a:t>使用艺术字</a:t>
            </a:r>
          </a:p>
        </p:txBody>
      </p:sp>
    </p:spTree>
    <p:extLst>
      <p:ext uri="{BB962C8B-B14F-4D97-AF65-F5344CB8AC3E}">
        <p14:creationId xmlns:p14="http://schemas.microsoft.com/office/powerpoint/2010/main" val="845315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掌握插入图片的操作方法。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图片处理的操作方法。</a:t>
            </a: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16.1 </a:t>
            </a:r>
            <a:r>
              <a:rPr lang="zh-CN" altLang="en-US" sz="2800" dirty="0">
                <a:solidFill>
                  <a:schemeClr val="bg1"/>
                </a:solidFill>
                <a:latin typeface="宋体" pitchFamily="2" charset="-122"/>
                <a:ea typeface="宋体" pitchFamily="2" charset="-122"/>
              </a:rPr>
              <a:t>插入图片并进行处理</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本任务通过制作一个介绍公司情况的幻灯片来学习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中与图形、</a:t>
            </a:r>
            <a:r>
              <a:rPr lang="zh-CN" altLang="en-US" sz="2400" dirty="0" smtClean="0">
                <a:latin typeface="宋体" pitchFamily="2" charset="-122"/>
                <a:ea typeface="宋体" pitchFamily="2" charset="-122"/>
              </a:rPr>
              <a:t>图片相关</a:t>
            </a:r>
            <a:r>
              <a:rPr lang="zh-CN" altLang="en-US" sz="2400" dirty="0">
                <a:latin typeface="宋体" pitchFamily="2" charset="-122"/>
                <a:ea typeface="宋体" pitchFamily="2" charset="-122"/>
              </a:rPr>
              <a:t>的操作知识。</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9049269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在日常工作中，经常需要给客户介绍公司的相关情况，这时 </a:t>
            </a:r>
            <a:r>
              <a:rPr lang="en-US" altLang="zh-CN" sz="2400" dirty="0">
                <a:latin typeface="宋体" pitchFamily="2" charset="-122"/>
                <a:ea typeface="宋体" pitchFamily="2" charset="-122"/>
              </a:rPr>
              <a:t>PowerPoint</a:t>
            </a:r>
            <a:r>
              <a:rPr lang="zh-CN" altLang="en-US" sz="2400" dirty="0">
                <a:latin typeface="宋体" pitchFamily="2" charset="-122"/>
                <a:ea typeface="宋体" pitchFamily="2" charset="-122"/>
              </a:rPr>
              <a:t>演示文稿就</a:t>
            </a:r>
            <a:r>
              <a:rPr lang="zh-CN" altLang="en-US" sz="2400" dirty="0" smtClean="0">
                <a:latin typeface="宋体" pitchFamily="2" charset="-122"/>
                <a:ea typeface="宋体" pitchFamily="2" charset="-122"/>
              </a:rPr>
              <a:t>能发挥</a:t>
            </a:r>
            <a:r>
              <a:rPr lang="zh-CN" altLang="en-US" sz="2400" dirty="0">
                <a:latin typeface="宋体" pitchFamily="2" charset="-122"/>
                <a:ea typeface="宋体" pitchFamily="2" charset="-122"/>
              </a:rPr>
              <a:t>其重要作用。在使用 </a:t>
            </a:r>
            <a:r>
              <a:rPr lang="en-US" altLang="zh-CN" sz="2400" dirty="0">
                <a:latin typeface="宋体" pitchFamily="2" charset="-122"/>
                <a:ea typeface="宋体" pitchFamily="2" charset="-122"/>
              </a:rPr>
              <a:t>PowerPoint</a:t>
            </a:r>
            <a:r>
              <a:rPr lang="zh-CN" altLang="en-US" sz="2400" dirty="0">
                <a:latin typeface="宋体" pitchFamily="2" charset="-122"/>
                <a:ea typeface="宋体" pitchFamily="2" charset="-122"/>
              </a:rPr>
              <a:t>制作介绍公司情况的幻灯片时，合理地使用图形和</a:t>
            </a:r>
            <a:r>
              <a:rPr lang="zh-CN" altLang="en-US" sz="2400" dirty="0" smtClean="0">
                <a:latin typeface="宋体" pitchFamily="2" charset="-122"/>
                <a:ea typeface="宋体" pitchFamily="2" charset="-122"/>
              </a:rPr>
              <a:t>图片</a:t>
            </a:r>
            <a:r>
              <a:rPr lang="zh-CN" altLang="en-US" sz="2400" dirty="0">
                <a:latin typeface="宋体" pitchFamily="2" charset="-122"/>
                <a:ea typeface="宋体" pitchFamily="2" charset="-122"/>
              </a:rPr>
              <a:t>，能够更直观、更形象地表达和描述一些情况。</a:t>
            </a:r>
          </a:p>
        </p:txBody>
      </p:sp>
    </p:spTree>
    <p:extLst>
      <p:ext uri="{BB962C8B-B14F-4D97-AF65-F5344CB8AC3E}">
        <p14:creationId xmlns:p14="http://schemas.microsoft.com/office/powerpoint/2010/main" val="25780880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341632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）新建演示文稿。使用模板新建一个演示文稿，输入文本并进行相关的字体格式</a:t>
            </a:r>
            <a:r>
              <a:rPr lang="zh-CN" altLang="en-US" sz="2400" dirty="0" smtClean="0">
                <a:latin typeface="宋体" pitchFamily="2" charset="-122"/>
                <a:ea typeface="宋体" pitchFamily="2" charset="-122"/>
              </a:rPr>
              <a:t>设置</a:t>
            </a:r>
            <a:r>
              <a:rPr lang="zh-CN" altLang="en-US" sz="2400" dirty="0">
                <a:latin typeface="宋体" pitchFamily="2" charset="-122"/>
                <a:ea typeface="宋体" pitchFamily="2" charset="-122"/>
              </a:rPr>
              <a:t>和段落格式设置</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8" name="TextBox 7"/>
          <p:cNvSpPr txBox="1"/>
          <p:nvPr/>
        </p:nvSpPr>
        <p:spPr>
          <a:xfrm>
            <a:off x="7305454" y="55240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打开的原始文稿</a:t>
            </a:r>
            <a:endParaRPr lang="en-US" altLang="zh-CN" dirty="0" smtClean="0">
              <a:latin typeface="楷体" pitchFamily="49" charset="-122"/>
              <a:ea typeface="楷体" pitchFamily="49" charset="-122"/>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919" y="1846267"/>
            <a:ext cx="4881561" cy="359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79610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）插入图片。选择演示文稿的第</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页，单击“插入”选项卡“图像”组的</a:t>
            </a:r>
            <a:r>
              <a:rPr lang="zh-CN" altLang="en-US" sz="2400" dirty="0" smtClean="0">
                <a:latin typeface="宋体" pitchFamily="2" charset="-122"/>
                <a:ea typeface="宋体" pitchFamily="2" charset="-122"/>
              </a:rPr>
              <a:t>“图片”按钮</a:t>
            </a:r>
            <a:r>
              <a:rPr lang="zh-CN" altLang="en-US" sz="2400" dirty="0">
                <a:latin typeface="宋体" pitchFamily="2" charset="-122"/>
                <a:ea typeface="宋体" pitchFamily="2" charset="-122"/>
              </a:rPr>
              <a:t>，在弹出的“插入图片”对话框中选择文件名为“背景”的图片，如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7640949" y="5737123"/>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选择图片</a:t>
            </a:r>
            <a:endParaRPr lang="en-US" altLang="zh-CN" dirty="0" smtClean="0">
              <a:latin typeface="楷体" pitchFamily="49" charset="-122"/>
              <a:ea typeface="楷体" pitchFamily="49" charset="-122"/>
            </a:endParaRP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8398" y="1903486"/>
            <a:ext cx="5753100" cy="383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96521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在使用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制作幻灯片演示文稿时，通常都会有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的启动、关闭及文件保存等操作。这些均是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的基础操作，用户应该熟练掌握。启动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之后，通常会打开一个普通视图界面，用户可以在其中创建幻灯片，输入、编辑和修饰文字，管理幻灯片等。</a:t>
            </a:r>
          </a:p>
        </p:txBody>
      </p:sp>
    </p:spTree>
    <p:extLst>
      <p:ext uri="{BB962C8B-B14F-4D97-AF65-F5344CB8AC3E}">
        <p14:creationId xmlns:p14="http://schemas.microsoft.com/office/powerpoint/2010/main" val="28121669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单击“打开”按钮，插入图片后的效果如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7179284" y="5737123"/>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插入图片后的效果</a:t>
            </a:r>
            <a:endParaRPr lang="en-US" altLang="zh-CN" dirty="0" smtClean="0">
              <a:latin typeface="楷体" pitchFamily="49" charset="-122"/>
              <a:ea typeface="楷体" pitchFamily="49" charset="-122"/>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2519" y="2146197"/>
            <a:ext cx="5162550"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56443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43805"/>
            <a:ext cx="9654953"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）图片颜色的调整</a:t>
            </a:r>
            <a:r>
              <a:rPr lang="zh-CN" altLang="en-US" sz="2400" dirty="0" smtClean="0">
                <a:latin typeface="宋体" pitchFamily="2" charset="-122"/>
                <a:ea typeface="宋体" pitchFamily="2" charset="-122"/>
              </a:rPr>
              <a:t>。如</a:t>
            </a:r>
            <a:r>
              <a:rPr lang="zh-CN" altLang="en-US" sz="2400" dirty="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示，完成后的效果如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所示</a:t>
            </a:r>
            <a:r>
              <a:rPr lang="zh-CN" altLang="en-US" sz="2400" dirty="0">
                <a:latin typeface="宋体" pitchFamily="2" charset="-122"/>
                <a:ea typeface="宋体" pitchFamily="2" charset="-122"/>
              </a:rPr>
              <a:t>。</a:t>
            </a:r>
          </a:p>
        </p:txBody>
      </p:sp>
      <p:sp>
        <p:nvSpPr>
          <p:cNvPr id="10" name="TextBox 9"/>
          <p:cNvSpPr txBox="1"/>
          <p:nvPr/>
        </p:nvSpPr>
        <p:spPr>
          <a:xfrm>
            <a:off x="2380997" y="5921789"/>
            <a:ext cx="2954655"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选择“设置透明色”选项</a:t>
            </a:r>
            <a:endParaRPr lang="en-US" altLang="zh-CN" dirty="0" smtClean="0">
              <a:latin typeface="楷体" pitchFamily="49" charset="-122"/>
              <a:ea typeface="楷体" pitchFamily="49" charset="-122"/>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323" y="2735154"/>
            <a:ext cx="4320000" cy="318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5800" y="2927965"/>
            <a:ext cx="4320000" cy="2993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439305" y="5921789"/>
            <a:ext cx="2492990"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设置透明色后的效果</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5415813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）图片的大小和位置调整</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0" name="TextBox 9"/>
          <p:cNvSpPr txBox="1"/>
          <p:nvPr/>
        </p:nvSpPr>
        <p:spPr>
          <a:xfrm>
            <a:off x="6833036" y="5737123"/>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“设置图片格式”对话框</a:t>
            </a:r>
            <a:endParaRPr lang="en-US" altLang="zh-CN" dirty="0" smtClean="0">
              <a:latin typeface="楷体" pitchFamily="49" charset="-122"/>
              <a:ea typeface="楷体" pitchFamily="49" charset="-122"/>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272" y="1101623"/>
            <a:ext cx="4705350"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955405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）图片亮度和对比度的调整</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0" name="TextBox 9"/>
          <p:cNvSpPr txBox="1"/>
          <p:nvPr/>
        </p:nvSpPr>
        <p:spPr>
          <a:xfrm>
            <a:off x="7063868" y="5737123"/>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“图片更正”选项卡</a:t>
            </a:r>
            <a:endParaRPr lang="en-US" altLang="zh-CN" dirty="0" smtClean="0">
              <a:latin typeface="楷体" pitchFamily="49" charset="-122"/>
              <a:ea typeface="楷体" pitchFamily="49" charset="-122"/>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272" y="1101623"/>
            <a:ext cx="4705350"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86926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4390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）图片的压缩。有时由于图片过大，会导致处理速度慢，且整个文件过于冗长</a:t>
            </a:r>
            <a:r>
              <a:rPr lang="zh-CN" altLang="en-US" sz="2400" dirty="0" smtClean="0">
                <a:latin typeface="宋体" pitchFamily="2" charset="-122"/>
                <a:ea typeface="宋体" pitchFamily="2" charset="-122"/>
              </a:rPr>
              <a:t>。此时</a:t>
            </a:r>
            <a:r>
              <a:rPr lang="zh-CN" altLang="en-US" sz="2400" dirty="0">
                <a:latin typeface="宋体" pitchFamily="2" charset="-122"/>
                <a:ea typeface="宋体" pitchFamily="2" charset="-122"/>
              </a:rPr>
              <a:t>可以单击“格式”选项卡“调整”组中的“压缩图片”按钮，对图片进行压缩。</a:t>
            </a:r>
            <a:r>
              <a:rPr lang="zh-CN" altLang="en-US" sz="2400" dirty="0" smtClean="0">
                <a:latin typeface="宋体" pitchFamily="2" charset="-122"/>
                <a:ea typeface="宋体" pitchFamily="2" charset="-122"/>
              </a:rPr>
              <a:t>最后</a:t>
            </a:r>
            <a:r>
              <a:rPr lang="zh-CN" altLang="en-US" sz="2400" dirty="0">
                <a:latin typeface="宋体" pitchFamily="2" charset="-122"/>
                <a:ea typeface="宋体" pitchFamily="2" charset="-122"/>
              </a:rPr>
              <a:t>将演示文稿另存为“公司背景</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pptx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p>
        </p:txBody>
      </p:sp>
    </p:spTree>
    <p:extLst>
      <p:ext uri="{BB962C8B-B14F-4D97-AF65-F5344CB8AC3E}">
        <p14:creationId xmlns:p14="http://schemas.microsoft.com/office/powerpoint/2010/main" val="15464673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掌握插入表格的方法。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掌握表格的编辑方法。</a:t>
            </a:r>
          </a:p>
        </p:txBody>
      </p:sp>
      <p:sp>
        <p:nvSpPr>
          <p:cNvPr id="9" name="TextBox 8"/>
          <p:cNvSpPr txBox="1"/>
          <p:nvPr/>
        </p:nvSpPr>
        <p:spPr>
          <a:xfrm>
            <a:off x="1092554" y="1410442"/>
            <a:ext cx="59298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16.2 </a:t>
            </a:r>
            <a:r>
              <a:rPr lang="zh-CN" altLang="en-US" sz="2800" dirty="0">
                <a:solidFill>
                  <a:schemeClr val="bg1"/>
                </a:solidFill>
                <a:latin typeface="宋体" pitchFamily="2" charset="-122"/>
                <a:ea typeface="宋体" pitchFamily="2" charset="-122"/>
              </a:rPr>
              <a:t>插入表格并进行编辑操作</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52734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本任务以在幻灯片中插入如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示的表格为例来学习在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a:t>
            </a:r>
            <a:r>
              <a:rPr lang="zh-CN" altLang="en-US" sz="2400" dirty="0" smtClean="0">
                <a:latin typeface="宋体" pitchFamily="2" charset="-122"/>
                <a:ea typeface="宋体" pitchFamily="2" charset="-122"/>
              </a:rPr>
              <a:t>插入</a:t>
            </a:r>
            <a:r>
              <a:rPr lang="zh-CN" altLang="en-US" sz="2400" dirty="0">
                <a:latin typeface="宋体" pitchFamily="2" charset="-122"/>
                <a:ea typeface="宋体" pitchFamily="2" charset="-122"/>
              </a:rPr>
              <a:t>表格的操作方法。</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12" name="TextBox 11"/>
          <p:cNvSpPr txBox="1"/>
          <p:nvPr/>
        </p:nvSpPr>
        <p:spPr>
          <a:xfrm>
            <a:off x="8311479" y="5576480"/>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将要插入的表格</a:t>
            </a:r>
            <a:endParaRPr lang="en-US" altLang="zh-CN" dirty="0" smtClean="0">
              <a:latin typeface="楷体" pitchFamily="49" charset="-122"/>
              <a:ea typeface="楷体" pitchFamily="49" charset="-122"/>
            </a:endParaRPr>
          </a:p>
        </p:txBody>
      </p:sp>
      <p:pic>
        <p:nvPicPr>
          <p:cNvPr id="368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1726" y="2575417"/>
            <a:ext cx="5040000" cy="3016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4455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14" name="TextBox 13"/>
          <p:cNvSpPr txBox="1"/>
          <p:nvPr/>
        </p:nvSpPr>
        <p:spPr>
          <a:xfrm>
            <a:off x="1190847" y="1937787"/>
            <a:ext cx="96041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表格具有条理清晰、对比强烈等特点，日常工作尤其是涉及财务的工作，经常会</a:t>
            </a:r>
            <a:r>
              <a:rPr lang="zh-CN" altLang="en-US" sz="2400" dirty="0" smtClean="0">
                <a:latin typeface="宋体" pitchFamily="2" charset="-122"/>
                <a:ea typeface="宋体" pitchFamily="2" charset="-122"/>
              </a:rPr>
              <a:t>用到</a:t>
            </a:r>
            <a:r>
              <a:rPr lang="zh-CN" altLang="en-US" sz="2400" dirty="0">
                <a:latin typeface="宋体" pitchFamily="2" charset="-122"/>
                <a:ea typeface="宋体" pitchFamily="2" charset="-122"/>
              </a:rPr>
              <a:t>表格，幻灯片中也会利用表格来表现数据信息。</a:t>
            </a:r>
          </a:p>
        </p:txBody>
      </p:sp>
    </p:spTree>
    <p:extLst>
      <p:ext uri="{BB962C8B-B14F-4D97-AF65-F5344CB8AC3E}">
        <p14:creationId xmlns:p14="http://schemas.microsoft.com/office/powerpoint/2010/main" val="7776666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）新建一页空白幻灯片，在标题栏中输入相应的内容，如图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7074621" y="5524088"/>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新建一页空白幻灯片</a:t>
            </a:r>
            <a:endParaRPr lang="en-US" altLang="zh-CN" dirty="0" smtClean="0">
              <a:latin typeface="楷体" pitchFamily="49" charset="-122"/>
              <a:ea typeface="楷体" pitchFamily="49" charset="-122"/>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1806347"/>
            <a:ext cx="5040000" cy="3717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24528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）插入表格</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0" name="TextBox 9"/>
          <p:cNvSpPr txBox="1"/>
          <p:nvPr/>
        </p:nvSpPr>
        <p:spPr>
          <a:xfrm>
            <a:off x="7640949" y="5737123"/>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插入表格</a:t>
            </a:r>
            <a:endParaRPr lang="en-US" altLang="zh-CN" dirty="0" smtClean="0">
              <a:latin typeface="楷体" pitchFamily="49" charset="-122"/>
              <a:ea typeface="楷体" pitchFamily="49" charset="-122"/>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4947" y="1937787"/>
            <a:ext cx="5040000" cy="3735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9508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540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）表格样式设置。选择“设计”选项卡，在“表格样式选项”组中进行如图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示的设置，效果如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所示。</a:t>
            </a:r>
          </a:p>
        </p:txBody>
      </p:sp>
      <p:sp>
        <p:nvSpPr>
          <p:cNvPr id="10" name="TextBox 9"/>
          <p:cNvSpPr txBox="1"/>
          <p:nvPr/>
        </p:nvSpPr>
        <p:spPr>
          <a:xfrm>
            <a:off x="2340195" y="5622768"/>
            <a:ext cx="180049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表格样式设置</a:t>
            </a:r>
            <a:endParaRPr lang="en-US" altLang="zh-CN" dirty="0" smtClean="0">
              <a:latin typeface="楷体" pitchFamily="49" charset="-122"/>
              <a:ea typeface="楷体" pitchFamily="49" charset="-122"/>
            </a:endParaRPr>
          </a:p>
        </p:txBody>
      </p:sp>
      <p:pic>
        <p:nvPicPr>
          <p:cNvPr id="399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440" y="3634858"/>
            <a:ext cx="2880000" cy="1977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245" y="3634859"/>
            <a:ext cx="5743910" cy="1977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825706" y="5622768"/>
            <a:ext cx="2492990"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设置了样式的表格图</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4396958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）启动 </a:t>
            </a:r>
            <a:r>
              <a:rPr lang="en-US" altLang="zh-CN" sz="2400" dirty="0">
                <a:latin typeface="宋体" pitchFamily="2" charset="-122"/>
                <a:ea typeface="宋体" pitchFamily="2" charset="-122"/>
              </a:rPr>
              <a:t>PowerPoint 2010</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8" name="TextBox 7"/>
          <p:cNvSpPr txBox="1"/>
          <p:nvPr/>
        </p:nvSpPr>
        <p:spPr>
          <a:xfrm>
            <a:off x="6670665" y="5524088"/>
            <a:ext cx="3070071" cy="369332"/>
          </a:xfrm>
          <a:prstGeom prst="rect">
            <a:avLst/>
          </a:prstGeom>
          <a:noFill/>
        </p:spPr>
        <p:txBody>
          <a:bodyPr wrap="none" rtlCol="0">
            <a:spAutoFit/>
          </a:bodyPr>
          <a:lstStyle/>
          <a:p>
            <a:pPr algn="ctr"/>
            <a:r>
              <a:rPr lang="en-US" altLang="zh-CN" dirty="0">
                <a:latin typeface="楷体" pitchFamily="49" charset="-122"/>
                <a:ea typeface="楷体" pitchFamily="49" charset="-122"/>
              </a:rPr>
              <a:t>PowerPoint 2010</a:t>
            </a:r>
            <a:r>
              <a:rPr lang="zh-CN" altLang="en-US" dirty="0">
                <a:latin typeface="楷体" pitchFamily="49" charset="-122"/>
                <a:ea typeface="楷体" pitchFamily="49" charset="-122"/>
              </a:rPr>
              <a:t>的操作界面</a:t>
            </a:r>
            <a:endParaRPr lang="en-US" altLang="zh-CN" dirty="0" smtClean="0">
              <a:latin typeface="楷体" pitchFamily="49" charset="-122"/>
              <a:ea typeface="楷体" pitchFamily="49" charset="-122"/>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5700" y="2150944"/>
            <a:ext cx="6480000" cy="3369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96226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）表格大小设置</a:t>
            </a:r>
            <a:r>
              <a:rPr lang="zh-CN" altLang="en-US" sz="2400" dirty="0" smtClean="0">
                <a:latin typeface="宋体" pitchFamily="2" charset="-122"/>
                <a:ea typeface="宋体" pitchFamily="2" charset="-122"/>
              </a:rPr>
              <a:t>。效果</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6948452" y="5737123"/>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修改表格大小的效果图</a:t>
            </a:r>
            <a:endParaRPr lang="en-US" altLang="zh-CN" dirty="0" smtClean="0">
              <a:latin typeface="楷体" pitchFamily="49" charset="-122"/>
              <a:ea typeface="楷体" pitchFamily="49" charset="-122"/>
            </a:endParaRPr>
          </a:p>
        </p:txBody>
      </p:sp>
      <p:pic>
        <p:nvPicPr>
          <p:cNvPr id="409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74947" y="3443215"/>
            <a:ext cx="5040000" cy="222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19558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）合并与拆分单元格</a:t>
            </a:r>
            <a:r>
              <a:rPr lang="zh-CN" altLang="en-US" sz="2400" dirty="0" smtClean="0">
                <a:latin typeface="宋体" pitchFamily="2" charset="-122"/>
                <a:ea typeface="宋体" pitchFamily="2" charset="-122"/>
              </a:rPr>
              <a:t>。效果</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7179285" y="5737123"/>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合并与拆分单元格</a:t>
            </a:r>
            <a:endParaRPr lang="en-US" altLang="zh-CN" dirty="0" smtClean="0">
              <a:latin typeface="楷体" pitchFamily="49" charset="-122"/>
              <a:ea typeface="楷体" pitchFamily="49" charset="-122"/>
            </a:endParaRPr>
          </a:p>
        </p:txBody>
      </p:sp>
      <p:pic>
        <p:nvPicPr>
          <p:cNvPr id="419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2933700"/>
            <a:ext cx="5040000" cy="2706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10576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）继续进行单元格的合并，效果如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7640949" y="5737123"/>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表格效果</a:t>
            </a:r>
            <a:endParaRPr lang="en-US" altLang="zh-CN" dirty="0" smtClean="0">
              <a:latin typeface="楷体" pitchFamily="49" charset="-122"/>
              <a:ea typeface="楷体" pitchFamily="49" charset="-122"/>
            </a:endParaRPr>
          </a:p>
        </p:txBody>
      </p:sp>
      <p:pic>
        <p:nvPicPr>
          <p:cNvPr id="430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74947" y="3005678"/>
            <a:ext cx="5040000" cy="268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407734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）在表格中输入相应的数据内容，如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7410117" y="5737123"/>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输入表格数据</a:t>
            </a:r>
            <a:endParaRPr lang="en-US" altLang="zh-CN" dirty="0" smtClean="0">
              <a:latin typeface="楷体" pitchFamily="49" charset="-122"/>
              <a:ea typeface="楷体" pitchFamily="49" charset="-122"/>
            </a:endParaRPr>
          </a:p>
        </p:txBody>
      </p:sp>
      <p:pic>
        <p:nvPicPr>
          <p:cNvPr id="440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74947" y="2737107"/>
            <a:ext cx="5040000" cy="2953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1255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5749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）选中表格中的所有数据，单击</a:t>
            </a:r>
            <a:r>
              <a:rPr lang="zh-CN" altLang="en-US" sz="2400" dirty="0" smtClean="0">
                <a:latin typeface="宋体" pitchFamily="2" charset="-122"/>
                <a:ea typeface="宋体" pitchFamily="2" charset="-122"/>
              </a:rPr>
              <a:t>“布局”</a:t>
            </a:r>
            <a:r>
              <a:rPr lang="zh-CN" altLang="en-US" sz="2400" dirty="0">
                <a:latin typeface="宋体" pitchFamily="2" charset="-122"/>
                <a:ea typeface="宋体" pitchFamily="2" charset="-122"/>
              </a:rPr>
              <a:t>选项卡“对齐方式”组中的</a:t>
            </a:r>
            <a:r>
              <a:rPr lang="zh-CN" altLang="en-US" sz="2400" dirty="0" smtClean="0">
                <a:latin typeface="宋体" pitchFamily="2" charset="-122"/>
                <a:ea typeface="宋体" pitchFamily="2" charset="-122"/>
              </a:rPr>
              <a:t>“垂直居中”按钮</a:t>
            </a:r>
            <a:r>
              <a:rPr lang="zh-CN" altLang="en-US" sz="2400" dirty="0">
                <a:latin typeface="宋体" pitchFamily="2" charset="-122"/>
                <a:ea typeface="宋体" pitchFamily="2" charset="-122"/>
              </a:rPr>
              <a:t>，如图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示，使文本垂直居中；再单击“对齐方式”组中的“居中”按钮，使文本水平居中，效果如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0" name="TextBox 9"/>
          <p:cNvSpPr txBox="1"/>
          <p:nvPr/>
        </p:nvSpPr>
        <p:spPr>
          <a:xfrm>
            <a:off x="6948453" y="6006208"/>
            <a:ext cx="2492990"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修改文本的对齐方式</a:t>
            </a:r>
            <a:endParaRPr lang="en-US" altLang="zh-CN" dirty="0" smtClean="0">
              <a:latin typeface="楷体" pitchFamily="49" charset="-122"/>
              <a:ea typeface="楷体" pitchFamily="49" charset="-122"/>
            </a:endParaRPr>
          </a:p>
        </p:txBody>
      </p:sp>
      <p:sp>
        <p:nvSpPr>
          <p:cNvPr id="8" name="TextBox 7"/>
          <p:cNvSpPr txBox="1"/>
          <p:nvPr/>
        </p:nvSpPr>
        <p:spPr>
          <a:xfrm>
            <a:off x="6833037" y="3117949"/>
            <a:ext cx="272382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单击“垂直居中”按钮</a:t>
            </a:r>
            <a:endParaRPr lang="en-US" altLang="zh-CN" dirty="0" smtClean="0">
              <a:latin typeface="楷体" pitchFamily="49" charset="-122"/>
              <a:ea typeface="楷体" pitchFamily="49" charset="-122"/>
            </a:endParaRPr>
          </a:p>
        </p:txBody>
      </p:sp>
      <p:pic>
        <p:nvPicPr>
          <p:cNvPr id="450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4948" y="1093812"/>
            <a:ext cx="2160000" cy="202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1450" y="3846225"/>
            <a:ext cx="3600000" cy="2109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46308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掌握插入图表的方法。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掌握图表的编辑方法。</a:t>
            </a:r>
          </a:p>
        </p:txBody>
      </p:sp>
      <p:sp>
        <p:nvSpPr>
          <p:cNvPr id="9" name="TextBox 8"/>
          <p:cNvSpPr txBox="1"/>
          <p:nvPr/>
        </p:nvSpPr>
        <p:spPr>
          <a:xfrm>
            <a:off x="1092554" y="1410442"/>
            <a:ext cx="592982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16.3 </a:t>
            </a:r>
            <a:r>
              <a:rPr lang="zh-CN" altLang="en-US" sz="2800" dirty="0">
                <a:solidFill>
                  <a:schemeClr val="bg1"/>
                </a:solidFill>
                <a:latin typeface="宋体" pitchFamily="2" charset="-122"/>
                <a:ea typeface="宋体" pitchFamily="2" charset="-122"/>
              </a:rPr>
              <a:t>插入图表并进行编辑操作</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5533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本任务继续上一个任务的演示文稿，学习在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中插入图表的操作方法</a:t>
            </a:r>
            <a:r>
              <a:rPr lang="zh-CN" altLang="en-US" sz="2400" dirty="0" smtClean="0">
                <a:latin typeface="宋体" pitchFamily="2" charset="-122"/>
                <a:ea typeface="宋体" pitchFamily="2" charset="-122"/>
              </a:rPr>
              <a:t>，将</a:t>
            </a:r>
            <a:r>
              <a:rPr lang="zh-CN" altLang="en-US" sz="2400" dirty="0">
                <a:latin typeface="宋体" pitchFamily="2" charset="-122"/>
                <a:ea typeface="宋体" pitchFamily="2" charset="-122"/>
              </a:rPr>
              <a:t>任务 </a:t>
            </a:r>
            <a:r>
              <a:rPr lang="en-US" altLang="zh-CN" sz="2400" dirty="0">
                <a:latin typeface="宋体" pitchFamily="2" charset="-122"/>
                <a:ea typeface="宋体" pitchFamily="2" charset="-122"/>
              </a:rPr>
              <a:t>16.2</a:t>
            </a:r>
            <a:r>
              <a:rPr lang="zh-CN" altLang="en-US" sz="2400" dirty="0">
                <a:latin typeface="宋体" pitchFamily="2" charset="-122"/>
                <a:ea typeface="宋体" pitchFamily="2" charset="-122"/>
              </a:rPr>
              <a:t>中的表格制作成图表。</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9323173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有时单一的表格不足以明显表现出数据的变化趋势，需要使用图表来直观地分析</a:t>
            </a:r>
            <a:r>
              <a:rPr lang="zh-CN" altLang="en-US" sz="2400" dirty="0" smtClean="0">
                <a:latin typeface="宋体" pitchFamily="2" charset="-122"/>
                <a:ea typeface="宋体" pitchFamily="2" charset="-122"/>
              </a:rPr>
              <a:t>与表现</a:t>
            </a:r>
            <a:r>
              <a:rPr lang="zh-CN" altLang="en-US" sz="2400" dirty="0">
                <a:latin typeface="宋体" pitchFamily="2" charset="-122"/>
                <a:ea typeface="宋体" pitchFamily="2" charset="-122"/>
              </a:rPr>
              <a:t>数据的变化趋势。在幻灯片中，表格和图表的结合使用可使信息内容更具有说服力。</a:t>
            </a:r>
          </a:p>
        </p:txBody>
      </p:sp>
    </p:spTree>
    <p:extLst>
      <p:ext uri="{BB962C8B-B14F-4D97-AF65-F5344CB8AC3E}">
        <p14:creationId xmlns:p14="http://schemas.microsoft.com/office/powerpoint/2010/main" val="58314969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7240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）新建一页幻灯片，单击 “插入”选项卡 “插图”组的 “图表”按钮，在弹出</a:t>
            </a:r>
            <a:r>
              <a:rPr lang="zh-CN" altLang="en-US" sz="2400" dirty="0" smtClean="0">
                <a:latin typeface="宋体" pitchFamily="2" charset="-122"/>
                <a:ea typeface="宋体" pitchFamily="2" charset="-122"/>
              </a:rPr>
              <a:t>的“插入图表 ”</a:t>
            </a:r>
            <a:r>
              <a:rPr lang="zh-CN" altLang="en-US" sz="2400" dirty="0">
                <a:latin typeface="宋体" pitchFamily="2" charset="-122"/>
                <a:ea typeface="宋体" pitchFamily="2" charset="-122"/>
              </a:rPr>
              <a:t>对话框中选择 “柱形图”选项卡，继续选择 “簇状柱形图 ”，如</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a:t>
            </a:r>
          </a:p>
        </p:txBody>
      </p:sp>
      <p:sp>
        <p:nvSpPr>
          <p:cNvPr id="8" name="TextBox 7"/>
          <p:cNvSpPr txBox="1"/>
          <p:nvPr/>
        </p:nvSpPr>
        <p:spPr>
          <a:xfrm>
            <a:off x="7305454" y="552408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插入簇状柱形图</a:t>
            </a:r>
            <a:endParaRPr lang="en-US" altLang="zh-CN" dirty="0" smtClean="0">
              <a:latin typeface="楷体" pitchFamily="49" charset="-122"/>
              <a:ea typeface="楷体" pitchFamily="49" charset="-122"/>
            </a:endParaRP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1806347"/>
            <a:ext cx="5040000" cy="3717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46658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724053" cy="277576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“插入图表”对话框中的 “确定”按钮后，就在幻灯片中插入了簇状</a:t>
            </a:r>
            <a:r>
              <a:rPr lang="zh-CN" altLang="en-US" sz="2400" dirty="0" smtClean="0">
                <a:latin typeface="宋体" pitchFamily="2" charset="-122"/>
                <a:ea typeface="宋体" pitchFamily="2" charset="-122"/>
              </a:rPr>
              <a:t>柱形图并</a:t>
            </a:r>
            <a:r>
              <a:rPr lang="zh-CN" altLang="en-US" sz="2400" dirty="0">
                <a:latin typeface="宋体" pitchFamily="2" charset="-122"/>
                <a:ea typeface="宋体" pitchFamily="2" charset="-122"/>
              </a:rPr>
              <a:t>弹出了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数据表格，如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8" name="TextBox 7"/>
          <p:cNvSpPr txBox="1"/>
          <p:nvPr/>
        </p:nvSpPr>
        <p:spPr>
          <a:xfrm>
            <a:off x="5920459" y="5524088"/>
            <a:ext cx="457048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插入的簇状柱形图和弹出的 </a:t>
            </a:r>
            <a:r>
              <a:rPr lang="en-US" altLang="zh-CN" dirty="0">
                <a:latin typeface="楷体" pitchFamily="49" charset="-122"/>
                <a:ea typeface="楷体" pitchFamily="49" charset="-122"/>
              </a:rPr>
              <a:t>Excel</a:t>
            </a:r>
            <a:r>
              <a:rPr lang="zh-CN" altLang="en-US" dirty="0">
                <a:latin typeface="楷体" pitchFamily="49" charset="-122"/>
                <a:ea typeface="楷体" pitchFamily="49" charset="-122"/>
              </a:rPr>
              <a:t>数据表格</a:t>
            </a:r>
            <a:endParaRPr lang="en-US" altLang="zh-CN" dirty="0" smtClean="0">
              <a:latin typeface="楷体" pitchFamily="49" charset="-122"/>
              <a:ea typeface="楷体" pitchFamily="49" charset="-122"/>
            </a:endParaRP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2271138"/>
            <a:ext cx="5040000" cy="32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146311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244753" cy="452431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）根据第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页幻灯片表格中的 “预计本期支付金额”列数据来作</a:t>
            </a:r>
            <a:r>
              <a:rPr lang="zh-CN" altLang="en-US" sz="2400" dirty="0" smtClean="0">
                <a:latin typeface="宋体" pitchFamily="2" charset="-122"/>
                <a:ea typeface="宋体" pitchFamily="2" charset="-122"/>
              </a:rPr>
              <a:t>图。</a:t>
            </a:r>
            <a:r>
              <a:rPr lang="zh-CN" altLang="en-US" sz="2400" dirty="0">
                <a:latin typeface="宋体" pitchFamily="2" charset="-122"/>
                <a:ea typeface="宋体" pitchFamily="2" charset="-122"/>
              </a:rPr>
              <a:t>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示右边的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表格中输入相应的数据，则</a:t>
            </a:r>
            <a:r>
              <a:rPr lang="zh-CN" altLang="en-US" sz="2400" dirty="0" smtClean="0">
                <a:latin typeface="宋体" pitchFamily="2" charset="-122"/>
                <a:ea typeface="宋体" pitchFamily="2" charset="-122"/>
              </a:rPr>
              <a:t>图左边图表</a:t>
            </a:r>
            <a:r>
              <a:rPr lang="zh-CN" altLang="en-US" sz="2400" dirty="0">
                <a:latin typeface="宋体" pitchFamily="2" charset="-122"/>
                <a:ea typeface="宋体" pitchFamily="2" charset="-122"/>
              </a:rPr>
              <a:t>自动转换为与输入数据相对应的图表。输入完成后，关闭右边的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窗口。</a:t>
            </a:r>
          </a:p>
        </p:txBody>
      </p:sp>
      <p:sp>
        <p:nvSpPr>
          <p:cNvPr id="8" name="TextBox 7"/>
          <p:cNvSpPr txBox="1"/>
          <p:nvPr/>
        </p:nvSpPr>
        <p:spPr>
          <a:xfrm>
            <a:off x="7651702"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输入数据</a:t>
            </a:r>
            <a:endParaRPr lang="en-US" altLang="zh-CN" dirty="0" smtClean="0">
              <a:latin typeface="楷体" pitchFamily="49" charset="-122"/>
              <a:ea typeface="楷体" pitchFamily="49" charset="-122"/>
            </a:endParaRP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2282980"/>
            <a:ext cx="5040000" cy="3241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81746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524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）认识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的操作界面</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）保存演示文稿</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）退出 </a:t>
            </a:r>
            <a:r>
              <a:rPr lang="en-US" altLang="zh-CN" sz="2400" dirty="0">
                <a:latin typeface="宋体" pitchFamily="2" charset="-122"/>
                <a:ea typeface="宋体" pitchFamily="2" charset="-122"/>
              </a:rPr>
              <a:t>PowerPoint 2010</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8" name="TextBox 7"/>
          <p:cNvSpPr txBox="1"/>
          <p:nvPr/>
        </p:nvSpPr>
        <p:spPr>
          <a:xfrm>
            <a:off x="7190038" y="5451434"/>
            <a:ext cx="2031325"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单击</a:t>
            </a:r>
            <a:r>
              <a:rPr lang="zh-CN" altLang="en-US" dirty="0">
                <a:latin typeface="楷体" pitchFamily="49" charset="-122"/>
                <a:ea typeface="楷体" pitchFamily="49" charset="-122"/>
              </a:rPr>
              <a:t>“关闭”按钮</a:t>
            </a:r>
            <a:endParaRPr lang="en-US" altLang="zh-CN" dirty="0" smtClean="0">
              <a:latin typeface="楷体" pitchFamily="49" charset="-122"/>
              <a:ea typeface="楷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2750" y="2391750"/>
            <a:ext cx="4025900" cy="3059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90352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6" y="1937787"/>
            <a:ext cx="9540653" cy="1200329"/>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）给图表添加相应的标题</a:t>
            </a:r>
            <a:r>
              <a:rPr lang="zh-CN" altLang="en-US" sz="2400" dirty="0" smtClean="0">
                <a:latin typeface="宋体" pitchFamily="2" charset="-122"/>
                <a:ea typeface="宋体" pitchFamily="2" charset="-122"/>
              </a:rPr>
              <a:t>。如图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示，并将 </a:t>
            </a:r>
            <a:r>
              <a:rPr lang="zh-CN" altLang="en-US" sz="2400" dirty="0" smtClean="0">
                <a:latin typeface="宋体" pitchFamily="2" charset="-122"/>
                <a:ea typeface="宋体" pitchFamily="2" charset="-122"/>
              </a:rPr>
              <a:t>“图表标题 ”改</a:t>
            </a:r>
            <a:r>
              <a:rPr lang="zh-CN" altLang="en-US" sz="2400" dirty="0">
                <a:latin typeface="宋体" pitchFamily="2" charset="-122"/>
                <a:ea typeface="宋体" pitchFamily="2" charset="-122"/>
              </a:rPr>
              <a:t>成“预计本期支付金额”，如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8" name="TextBox 7"/>
          <p:cNvSpPr txBox="1"/>
          <p:nvPr/>
        </p:nvSpPr>
        <p:spPr>
          <a:xfrm>
            <a:off x="2691673" y="5881340"/>
            <a:ext cx="1915909"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 “图表标题”</a:t>
            </a:r>
            <a:endParaRPr lang="en-US" altLang="zh-CN" dirty="0" smtClean="0">
              <a:latin typeface="楷体" pitchFamily="49" charset="-122"/>
              <a:ea typeface="楷体" pitchFamily="49" charset="-122"/>
            </a:endParaRPr>
          </a:p>
        </p:txBody>
      </p:sp>
      <p:pic>
        <p:nvPicPr>
          <p:cNvPr id="491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9626" y="3172541"/>
            <a:ext cx="1800000" cy="2720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1499" y="3120251"/>
            <a:ext cx="5040000" cy="2825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195836" y="5881340"/>
            <a:ext cx="2031325"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添加图表标题图</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650174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4517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）对图表进行标注。单击“布局”选项卡“标签”组中的“数据标签”按钮，在</a:t>
            </a:r>
            <a:r>
              <a:rPr lang="zh-CN" altLang="en-US" sz="2400" dirty="0" smtClean="0">
                <a:latin typeface="宋体" pitchFamily="2" charset="-122"/>
                <a:ea typeface="宋体" pitchFamily="2" charset="-122"/>
              </a:rPr>
              <a:t>弹出</a:t>
            </a:r>
            <a:r>
              <a:rPr lang="zh-CN" altLang="en-US" sz="2400" dirty="0">
                <a:latin typeface="宋体" pitchFamily="2" charset="-122"/>
                <a:ea typeface="宋体" pitchFamily="2" charset="-122"/>
              </a:rPr>
              <a:t>的下拉菜单中选择“数据标签外”选项，如图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示。添加数据标签后，得到</a:t>
            </a:r>
            <a:r>
              <a:rPr lang="zh-CN" altLang="en-US" sz="2400" dirty="0" smtClean="0">
                <a:latin typeface="宋体" pitchFamily="2" charset="-122"/>
                <a:ea typeface="宋体" pitchFamily="2" charset="-122"/>
              </a:rPr>
              <a:t>如图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示的图表。</a:t>
            </a:r>
          </a:p>
        </p:txBody>
      </p:sp>
      <p:sp>
        <p:nvSpPr>
          <p:cNvPr id="9" name="TextBox 8"/>
          <p:cNvSpPr txBox="1"/>
          <p:nvPr/>
        </p:nvSpPr>
        <p:spPr>
          <a:xfrm>
            <a:off x="2230008" y="5881340"/>
            <a:ext cx="2839239"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 “数据标签”下拉菜单</a:t>
            </a:r>
            <a:endParaRPr lang="en-US" altLang="zh-CN" dirty="0" smtClean="0">
              <a:latin typeface="楷体" pitchFamily="49" charset="-122"/>
              <a:ea typeface="楷体" pitchFamily="49" charset="-122"/>
            </a:endParaRPr>
          </a:p>
        </p:txBody>
      </p:sp>
      <p:sp>
        <p:nvSpPr>
          <p:cNvPr id="10" name="TextBox 9"/>
          <p:cNvSpPr txBox="1"/>
          <p:nvPr/>
        </p:nvSpPr>
        <p:spPr>
          <a:xfrm>
            <a:off x="7311252" y="5881340"/>
            <a:ext cx="180049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标注的效果图</a:t>
            </a:r>
            <a:endParaRPr lang="en-US" altLang="zh-CN" dirty="0" smtClean="0">
              <a:latin typeface="楷体" pitchFamily="49" charset="-122"/>
              <a:ea typeface="楷体" pitchFamily="49" charset="-122"/>
            </a:endParaRPr>
          </a:p>
        </p:txBody>
      </p:sp>
      <p:pic>
        <p:nvPicPr>
          <p:cNvPr id="5017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9627" y="3689197"/>
            <a:ext cx="1800000" cy="2192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1498" y="3707222"/>
            <a:ext cx="3960000" cy="2174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243963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7" name="TextBox 6"/>
          <p:cNvSpPr txBox="1"/>
          <p:nvPr/>
        </p:nvSpPr>
        <p:spPr>
          <a:xfrm>
            <a:off x="1190847" y="28078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掌握艺术字的使用方法。</a:t>
            </a:r>
          </a:p>
        </p:txBody>
      </p:sp>
      <p:sp>
        <p:nvSpPr>
          <p:cNvPr id="9" name="TextBox 8"/>
          <p:cNvSpPr txBox="1"/>
          <p:nvPr/>
        </p:nvSpPr>
        <p:spPr>
          <a:xfrm>
            <a:off x="1092554" y="1410442"/>
            <a:ext cx="377539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16.4 </a:t>
            </a:r>
            <a:r>
              <a:rPr lang="zh-CN" altLang="en-US" sz="2800" dirty="0">
                <a:solidFill>
                  <a:schemeClr val="bg1"/>
                </a:solidFill>
                <a:latin typeface="宋体" pitchFamily="2" charset="-122"/>
                <a:ea typeface="宋体" pitchFamily="2" charset="-122"/>
              </a:rPr>
              <a:t>使用艺术字</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5533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本任务通过继续完善任务 </a:t>
            </a:r>
            <a:r>
              <a:rPr lang="en-US" altLang="zh-CN" sz="2400" dirty="0">
                <a:latin typeface="宋体" pitchFamily="2" charset="-122"/>
                <a:ea typeface="宋体" pitchFamily="2" charset="-122"/>
              </a:rPr>
              <a:t>16.1</a:t>
            </a:r>
            <a:r>
              <a:rPr lang="zh-CN" altLang="en-US" sz="2400" dirty="0">
                <a:latin typeface="宋体" pitchFamily="2" charset="-122"/>
                <a:ea typeface="宋体" pitchFamily="2" charset="-122"/>
              </a:rPr>
              <a:t>的演示文稿来学习在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中插入艺术字</a:t>
            </a:r>
            <a:r>
              <a:rPr lang="zh-CN" altLang="en-US" sz="2400" dirty="0" smtClean="0">
                <a:latin typeface="宋体" pitchFamily="2" charset="-122"/>
                <a:ea typeface="宋体" pitchFamily="2" charset="-122"/>
              </a:rPr>
              <a:t>的操作</a:t>
            </a:r>
            <a:r>
              <a:rPr lang="zh-CN" altLang="en-US" sz="2400" dirty="0">
                <a:latin typeface="宋体" pitchFamily="2" charset="-122"/>
                <a:ea typeface="宋体" pitchFamily="2" charset="-122"/>
              </a:rPr>
              <a:t>方法。</a:t>
            </a: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39811232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艺术字是指使用现成效果创建的文本对象，在制作文档时，为了让文档更美观，</a:t>
            </a:r>
            <a:r>
              <a:rPr lang="zh-CN" altLang="en-US" sz="2400" dirty="0" smtClean="0">
                <a:latin typeface="宋体" pitchFamily="2" charset="-122"/>
                <a:ea typeface="宋体" pitchFamily="2" charset="-122"/>
              </a:rPr>
              <a:t>经常</a:t>
            </a:r>
            <a:r>
              <a:rPr lang="zh-CN" altLang="en-US" sz="2400" dirty="0">
                <a:latin typeface="宋体" pitchFamily="2" charset="-122"/>
                <a:ea typeface="宋体" pitchFamily="2" charset="-122"/>
              </a:rPr>
              <a:t>会使用艺术字。本任务学习的内容是在演示文稿中插入艺术字并进行效果的编辑。</a:t>
            </a:r>
          </a:p>
        </p:txBody>
      </p:sp>
    </p:spTree>
    <p:extLst>
      <p:ext uri="{BB962C8B-B14F-4D97-AF65-F5344CB8AC3E}">
        <p14:creationId xmlns:p14="http://schemas.microsoft.com/office/powerpoint/2010/main" val="19840785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591453" cy="1200329"/>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）使用艺术字</a:t>
            </a:r>
            <a:r>
              <a:rPr lang="zh-CN" altLang="en-US" sz="2400" dirty="0" smtClean="0">
                <a:latin typeface="宋体" pitchFamily="2" charset="-122"/>
                <a:ea typeface="宋体" pitchFamily="2" charset="-122"/>
              </a:rPr>
              <a:t>。弹</a:t>
            </a:r>
            <a:r>
              <a:rPr lang="zh-CN" altLang="en-US" sz="2400" dirty="0">
                <a:latin typeface="宋体" pitchFamily="2" charset="-122"/>
                <a:ea typeface="宋体" pitchFamily="2" charset="-122"/>
              </a:rPr>
              <a:t>出如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所示的</a:t>
            </a:r>
            <a:r>
              <a:rPr lang="zh-CN" altLang="en-US" sz="2400" dirty="0">
                <a:latin typeface="宋体" pitchFamily="2" charset="-122"/>
                <a:ea typeface="宋体" pitchFamily="2" charset="-122"/>
              </a:rPr>
              <a:t>“艺术字”下拉菜单。选择某一个样式后，效果如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9627" y="3376888"/>
            <a:ext cx="2160000" cy="2504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2345424" y="5881340"/>
            <a:ext cx="260840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 “艺术字”下拉菜单</a:t>
            </a:r>
            <a:endParaRPr lang="en-US" altLang="zh-CN" dirty="0" smtClean="0">
              <a:latin typeface="楷体" pitchFamily="49" charset="-122"/>
              <a:ea typeface="楷体" pitchFamily="49" charset="-122"/>
            </a:endParaRPr>
          </a:p>
        </p:txBody>
      </p:sp>
      <p:sp>
        <p:nvSpPr>
          <p:cNvPr id="10" name="TextBox 9"/>
          <p:cNvSpPr txBox="1"/>
          <p:nvPr/>
        </p:nvSpPr>
        <p:spPr>
          <a:xfrm>
            <a:off x="7311252" y="5881340"/>
            <a:ext cx="1800493"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插入艺术字图</a:t>
            </a:r>
            <a:endParaRPr lang="en-US" altLang="zh-CN" dirty="0" smtClean="0">
              <a:latin typeface="楷体" pitchFamily="49" charset="-122"/>
              <a:ea typeface="楷体" pitchFamily="49" charset="-122"/>
            </a:endParaRPr>
          </a:p>
        </p:txBody>
      </p:sp>
      <p:pic>
        <p:nvPicPr>
          <p:cNvPr id="512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1498" y="3708019"/>
            <a:ext cx="4680000" cy="217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795594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项目十六 对象的插入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680651"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为用户准备了一些常用的艺术字样式以供选择。单击 </a:t>
            </a:r>
            <a:r>
              <a:rPr lang="zh-CN" altLang="en-US" sz="2400" dirty="0" smtClean="0">
                <a:latin typeface="宋体" pitchFamily="2" charset="-122"/>
                <a:ea typeface="宋体" pitchFamily="2" charset="-122"/>
              </a:rPr>
              <a:t>“格式 ”选项</a:t>
            </a:r>
            <a:r>
              <a:rPr lang="zh-CN" altLang="en-US" sz="2400" dirty="0">
                <a:latin typeface="宋体" pitchFamily="2" charset="-122"/>
                <a:ea typeface="宋体" pitchFamily="2" charset="-122"/>
              </a:rPr>
              <a:t>卡 “艺术字样式”组中 “文本效果”右侧的下拉箭头，在下拉菜单中选择自己需要</a:t>
            </a:r>
            <a:r>
              <a:rPr lang="zh-CN" altLang="en-US" sz="2400" dirty="0" smtClean="0">
                <a:latin typeface="宋体" pitchFamily="2" charset="-122"/>
                <a:ea typeface="宋体" pitchFamily="2" charset="-122"/>
              </a:rPr>
              <a:t>的样式</a:t>
            </a:r>
            <a:r>
              <a:rPr lang="zh-CN" altLang="en-US" sz="2400" dirty="0">
                <a:latin typeface="宋体" pitchFamily="2" charset="-122"/>
                <a:ea typeface="宋体" pitchFamily="2" charset="-122"/>
              </a:rPr>
              <a:t>即可，如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0" name="TextBox 9"/>
          <p:cNvSpPr txBox="1"/>
          <p:nvPr/>
        </p:nvSpPr>
        <p:spPr>
          <a:xfrm>
            <a:off x="6965003" y="5881340"/>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“文本效果”下拉菜单</a:t>
            </a:r>
            <a:endParaRPr lang="en-US" altLang="zh-CN" dirty="0" smtClean="0">
              <a:latin typeface="楷体" pitchFamily="49" charset="-122"/>
              <a:ea typeface="楷体" pitchFamily="49" charset="-122"/>
            </a:endParaRPr>
          </a:p>
        </p:txBody>
      </p:sp>
      <p:pic>
        <p:nvPicPr>
          <p:cNvPr id="522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1498" y="947115"/>
            <a:ext cx="2880000" cy="493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95243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17.1 </a:t>
            </a:r>
            <a:r>
              <a:rPr lang="zh-CN" altLang="en-US" sz="2800" dirty="0">
                <a:solidFill>
                  <a:schemeClr val="bg1"/>
                </a:solidFill>
                <a:latin typeface="宋体" pitchFamily="2" charset="-122"/>
                <a:ea typeface="宋体" pitchFamily="2" charset="-122"/>
              </a:rPr>
              <a:t>设置演示文稿的主题</a:t>
            </a:r>
          </a:p>
        </p:txBody>
      </p:sp>
      <p:sp>
        <p:nvSpPr>
          <p:cNvPr id="9" name="TextBox 8"/>
          <p:cNvSpPr txBox="1"/>
          <p:nvPr/>
        </p:nvSpPr>
        <p:spPr>
          <a:xfrm>
            <a:off x="1092554" y="26864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17.2 </a:t>
            </a:r>
            <a:r>
              <a:rPr lang="zh-CN" altLang="en-US" sz="2800" dirty="0">
                <a:solidFill>
                  <a:schemeClr val="bg1"/>
                </a:solidFill>
                <a:latin typeface="宋体" pitchFamily="2" charset="-122"/>
                <a:ea typeface="宋体" pitchFamily="2" charset="-122"/>
              </a:rPr>
              <a:t>设置演示文稿的背景</a:t>
            </a:r>
          </a:p>
        </p:txBody>
      </p:sp>
      <p:sp>
        <p:nvSpPr>
          <p:cNvPr id="7" name="TextBox 6"/>
          <p:cNvSpPr txBox="1"/>
          <p:nvPr/>
        </p:nvSpPr>
        <p:spPr>
          <a:xfrm>
            <a:off x="1092554" y="3600821"/>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17.3 </a:t>
            </a:r>
            <a:r>
              <a:rPr lang="zh-CN" altLang="en-US" sz="2800" dirty="0">
                <a:solidFill>
                  <a:schemeClr val="bg1"/>
                </a:solidFill>
                <a:latin typeface="宋体" pitchFamily="2" charset="-122"/>
                <a:ea typeface="宋体" pitchFamily="2" charset="-122"/>
              </a:rPr>
              <a:t>使用幻灯片母版</a:t>
            </a:r>
          </a:p>
        </p:txBody>
      </p:sp>
    </p:spTree>
    <p:extLst>
      <p:ext uri="{BB962C8B-B14F-4D97-AF65-F5344CB8AC3E}">
        <p14:creationId xmlns:p14="http://schemas.microsoft.com/office/powerpoint/2010/main" val="156400276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了解幻灯片主题的作用。</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掌握幻灯片主题的设置方法。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17.1 </a:t>
            </a:r>
            <a:r>
              <a:rPr lang="zh-CN" altLang="en-US" sz="2800" dirty="0">
                <a:solidFill>
                  <a:schemeClr val="bg1"/>
                </a:solidFill>
                <a:latin typeface="宋体" pitchFamily="2" charset="-122"/>
                <a:ea typeface="宋体" pitchFamily="2" charset="-122"/>
              </a:rPr>
              <a:t>设置演示文稿的主题</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本任务通过对演示文稿进行主题设计来学习幻灯片主题的设置方法。</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96381061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主题是一组统一的设计元素，它包含颜色、字体和图形，用来设置文档的外观。</a:t>
            </a:r>
          </a:p>
          <a:p>
            <a:pPr indent="627063">
              <a:lnSpc>
                <a:spcPct val="150000"/>
              </a:lnSpc>
            </a:pPr>
            <a:r>
              <a:rPr lang="zh-CN" altLang="en-US" sz="2400" dirty="0">
                <a:latin typeface="宋体" pitchFamily="2" charset="-122"/>
                <a:ea typeface="宋体" pitchFamily="2" charset="-122"/>
              </a:rPr>
              <a:t>通过应用主题，用户可以快速、轻松地设置整个文档的格式，赋予它专业和时尚的外观</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251447712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）应用主题。打开文件名为“工人专家</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李斌</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简洁版</a:t>
            </a:r>
            <a:r>
              <a:rPr lang="en-US" altLang="zh-CN" sz="2400" dirty="0">
                <a:latin typeface="宋体" pitchFamily="2" charset="-122"/>
                <a:ea typeface="宋体" pitchFamily="2" charset="-122"/>
              </a:rPr>
              <a:t>).</a:t>
            </a:r>
            <a:r>
              <a:rPr lang="en-US" altLang="zh-CN" sz="2400" dirty="0" err="1">
                <a:latin typeface="宋体" pitchFamily="2" charset="-122"/>
                <a:ea typeface="宋体" pitchFamily="2" charset="-122"/>
              </a:rPr>
              <a:t>pptx</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的演示文稿，</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后原始图样如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8" name="TextBox 7"/>
          <p:cNvSpPr txBox="1"/>
          <p:nvPr/>
        </p:nvSpPr>
        <p:spPr>
          <a:xfrm>
            <a:off x="7651702"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原始图样</a:t>
            </a:r>
            <a:endParaRPr lang="en-US" altLang="zh-CN" dirty="0" smtClean="0">
              <a:latin typeface="楷体" pitchFamily="49" charset="-122"/>
              <a:ea typeface="楷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1743795"/>
            <a:ext cx="5040000" cy="3717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56638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7" name="TextBox 6"/>
          <p:cNvSpPr txBox="1"/>
          <p:nvPr/>
        </p:nvSpPr>
        <p:spPr>
          <a:xfrm>
            <a:off x="1190847" y="2807828"/>
            <a:ext cx="9792839"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掌握制作幻灯片的基本操作方法。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掌握输入文本的基本操作方法。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掌握文本的编辑方法。</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熟悉文本格式的设置方法。</a:t>
            </a:r>
          </a:p>
        </p:txBody>
      </p:sp>
      <p:sp>
        <p:nvSpPr>
          <p:cNvPr id="9" name="TextBox 8"/>
          <p:cNvSpPr txBox="1"/>
          <p:nvPr/>
        </p:nvSpPr>
        <p:spPr>
          <a:xfrm>
            <a:off x="1092554" y="1410442"/>
            <a:ext cx="55707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14.2 </a:t>
            </a:r>
            <a:r>
              <a:rPr lang="zh-CN" altLang="en-US" sz="2800" dirty="0">
                <a:solidFill>
                  <a:schemeClr val="bg1"/>
                </a:solidFill>
                <a:latin typeface="宋体" pitchFamily="2" charset="-122"/>
                <a:ea typeface="宋体" pitchFamily="2" charset="-122"/>
              </a:rPr>
              <a:t>制作简单的文档幻灯片</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7702163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单击“设计”选项卡中“主题”列表框右侧的下拉箭头</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下拉菜单中选择自己喜欢的主题样式，如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示，则页面会产生相应的变化。</a:t>
            </a:r>
            <a:endParaRPr lang="zh-CN" altLang="en-US" sz="2400" dirty="0">
              <a:latin typeface="宋体" pitchFamily="2" charset="-122"/>
              <a:ea typeface="宋体" pitchFamily="2" charset="-122"/>
            </a:endParaRPr>
          </a:p>
        </p:txBody>
      </p:sp>
      <p:sp>
        <p:nvSpPr>
          <p:cNvPr id="8" name="TextBox 7"/>
          <p:cNvSpPr txBox="1"/>
          <p:nvPr/>
        </p:nvSpPr>
        <p:spPr>
          <a:xfrm>
            <a:off x="6266708" y="5524088"/>
            <a:ext cx="387798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在“主题”下拉菜单中选择主题样式</a:t>
            </a:r>
            <a:endParaRPr lang="en-US" altLang="zh-CN" dirty="0" smtClean="0">
              <a:latin typeface="楷体" pitchFamily="49" charset="-122"/>
              <a:ea typeface="楷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5701" y="1540794"/>
            <a:ext cx="5400000" cy="398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4520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200329"/>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）更改主题颜色。如图所示。</a:t>
            </a:r>
            <a:endParaRPr lang="zh-CN" altLang="en-US" sz="2400" dirty="0">
              <a:latin typeface="宋体" pitchFamily="2" charset="-122"/>
              <a:ea typeface="宋体" pitchFamily="2" charset="-122"/>
            </a:endParaRPr>
          </a:p>
        </p:txBody>
      </p:sp>
      <p:sp>
        <p:nvSpPr>
          <p:cNvPr id="10" name="TextBox 9"/>
          <p:cNvSpPr txBox="1"/>
          <p:nvPr/>
        </p:nvSpPr>
        <p:spPr>
          <a:xfrm>
            <a:off x="6948452" y="5737123"/>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应用“流畅”颜色主题</a:t>
            </a:r>
            <a:endParaRPr lang="en-US" altLang="zh-CN" dirty="0" smtClean="0">
              <a:latin typeface="楷体" pitchFamily="49" charset="-122"/>
              <a:ea typeface="楷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4947" y="1441821"/>
            <a:ext cx="5040000" cy="4206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564600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）应用主题字体样式</a:t>
            </a:r>
            <a:r>
              <a:rPr lang="zh-CN" altLang="en-US" sz="2400" dirty="0" smtClean="0">
                <a:latin typeface="宋体" pitchFamily="2" charset="-122"/>
                <a:ea typeface="宋体" pitchFamily="2" charset="-122"/>
              </a:rPr>
              <a:t>。效果</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6717620" y="5737123"/>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应用“华文仿宋”字体样式</a:t>
            </a:r>
            <a:endParaRPr lang="en-US" altLang="zh-CN" dirty="0" smtClean="0">
              <a:latin typeface="楷体" pitchFamily="49" charset="-122"/>
              <a:ea typeface="楷体"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4947" y="1937787"/>
            <a:ext cx="5400000" cy="3723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54796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6986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）应用主题效果。同样地，用户只需要</a:t>
            </a:r>
            <a:r>
              <a:rPr lang="zh-CN" altLang="en-US" sz="2400" dirty="0" smtClean="0">
                <a:latin typeface="宋体" pitchFamily="2" charset="-122"/>
                <a:ea typeface="宋体" pitchFamily="2" charset="-122"/>
              </a:rPr>
              <a:t>在“主题”</a:t>
            </a:r>
            <a:r>
              <a:rPr lang="zh-CN" altLang="en-US" sz="2400" dirty="0">
                <a:latin typeface="宋体" pitchFamily="2" charset="-122"/>
                <a:ea typeface="宋体" pitchFamily="2" charset="-122"/>
              </a:rPr>
              <a:t>组的“效果”下拉菜单中选择合适的效果</a:t>
            </a:r>
            <a:r>
              <a:rPr lang="zh-CN" altLang="en-US" sz="2400" dirty="0" smtClean="0">
                <a:latin typeface="宋体" pitchFamily="2" charset="-122"/>
                <a:ea typeface="宋体" pitchFamily="2" charset="-122"/>
              </a:rPr>
              <a:t>，如</a:t>
            </a:r>
            <a:r>
              <a:rPr lang="zh-CN" altLang="en-US" sz="2400" dirty="0">
                <a:latin typeface="宋体" pitchFamily="2" charset="-122"/>
                <a:ea typeface="宋体" pitchFamily="2" charset="-122"/>
              </a:rPr>
              <a:t>图</a:t>
            </a:r>
            <a:r>
              <a:rPr lang="en-US" altLang="zh-CN" sz="2400" dirty="0">
                <a:latin typeface="宋体" pitchFamily="2" charset="-122"/>
                <a:ea typeface="宋体" pitchFamily="2" charset="-122"/>
              </a:rPr>
              <a:t>17—5</a:t>
            </a:r>
            <a:r>
              <a:rPr lang="zh-CN" altLang="en-US" sz="2400" dirty="0">
                <a:latin typeface="宋体" pitchFamily="2" charset="-122"/>
                <a:ea typeface="宋体" pitchFamily="2" charset="-122"/>
              </a:rPr>
              <a:t>所示，即可出现设定的主题效果。</a:t>
            </a:r>
            <a:endParaRPr lang="zh-CN" altLang="en-US" sz="2400" dirty="0">
              <a:latin typeface="宋体" pitchFamily="2" charset="-122"/>
              <a:ea typeface="宋体" pitchFamily="2" charset="-122"/>
            </a:endParaRPr>
          </a:p>
        </p:txBody>
      </p:sp>
      <p:sp>
        <p:nvSpPr>
          <p:cNvPr id="10" name="TextBox 9"/>
          <p:cNvSpPr txBox="1"/>
          <p:nvPr/>
        </p:nvSpPr>
        <p:spPr>
          <a:xfrm>
            <a:off x="7179285" y="5737123"/>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“效果”下拉菜单</a:t>
            </a:r>
            <a:endParaRPr lang="en-US" altLang="zh-CN" dirty="0" smtClean="0">
              <a:latin typeface="楷体" pitchFamily="49" charset="-122"/>
              <a:ea typeface="楷体" pitchFamily="49" charset="-122"/>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54947" y="1672653"/>
            <a:ext cx="2880000" cy="3984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85842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了解幻灯片背景的作用。</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掌握幻灯片背景的设置方法。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17.2 </a:t>
            </a:r>
            <a:r>
              <a:rPr lang="zh-CN" altLang="en-US" sz="2800" dirty="0">
                <a:solidFill>
                  <a:schemeClr val="bg1"/>
                </a:solidFill>
                <a:latin typeface="宋体" pitchFamily="2" charset="-122"/>
                <a:ea typeface="宋体" pitchFamily="2" charset="-122"/>
              </a:rPr>
              <a:t>设置演示文稿的背景</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本任务将学习幻灯片背景的设置方法。</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73188433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背景样式是来自当前文档“主题”中主题颜色和背景亮度的组合。</a:t>
            </a:r>
          </a:p>
          <a:p>
            <a:pPr indent="627063">
              <a:lnSpc>
                <a:spcPct val="150000"/>
              </a:lnSpc>
            </a:pPr>
            <a:r>
              <a:rPr lang="zh-CN" altLang="en-US" sz="2400" dirty="0">
                <a:latin typeface="宋体" pitchFamily="2" charset="-122"/>
                <a:ea typeface="宋体" pitchFamily="2" charset="-122"/>
              </a:rPr>
              <a:t>当更改文档主题时，背景样式会随之更新，以反映新的主题颜色和背景亮度。</a:t>
            </a:r>
          </a:p>
          <a:p>
            <a:pPr indent="627063">
              <a:lnSpc>
                <a:spcPct val="150000"/>
              </a:lnSpc>
            </a:pPr>
            <a:r>
              <a:rPr lang="zh-CN" altLang="en-US" sz="2400" dirty="0">
                <a:latin typeface="宋体" pitchFamily="2" charset="-122"/>
                <a:ea typeface="宋体" pitchFamily="2" charset="-122"/>
              </a:rPr>
              <a:t>更改文档主题时，更改的不仅是背景，同时会更改颜色、标题和正文字体、线条和</a:t>
            </a:r>
            <a:r>
              <a:rPr lang="zh-CN" altLang="en-US" sz="2400" dirty="0" smtClean="0">
                <a:latin typeface="宋体" pitchFamily="2" charset="-122"/>
                <a:ea typeface="宋体" pitchFamily="2" charset="-122"/>
              </a:rPr>
              <a:t>填充</a:t>
            </a:r>
            <a:r>
              <a:rPr lang="zh-CN" altLang="en-US" sz="2400" dirty="0">
                <a:latin typeface="宋体" pitchFamily="2" charset="-122"/>
                <a:ea typeface="宋体" pitchFamily="2" charset="-122"/>
              </a:rPr>
              <a:t>样式以及主题效果。如果希望只更改演示文稿的背景，则应选择一种背景样式。</a:t>
            </a:r>
          </a:p>
        </p:txBody>
      </p:sp>
    </p:spTree>
    <p:extLst>
      <p:ext uri="{BB962C8B-B14F-4D97-AF65-F5344CB8AC3E}">
        <p14:creationId xmlns:p14="http://schemas.microsoft.com/office/powerpoint/2010/main" val="273063661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）应用背景样式。在任务</a:t>
            </a:r>
            <a:r>
              <a:rPr lang="en-US" altLang="zh-CN" sz="2400" dirty="0">
                <a:latin typeface="宋体" pitchFamily="2" charset="-122"/>
                <a:ea typeface="宋体" pitchFamily="2" charset="-122"/>
              </a:rPr>
              <a:t>17.1</a:t>
            </a:r>
            <a:r>
              <a:rPr lang="zh-CN" altLang="en-US" sz="2400" dirty="0">
                <a:latin typeface="宋体" pitchFamily="2" charset="-122"/>
                <a:ea typeface="宋体" pitchFamily="2" charset="-122"/>
              </a:rPr>
              <a:t>的基础上，单击“设计”选项卡“背景”组中</a:t>
            </a:r>
            <a:r>
              <a:rPr lang="zh-CN" altLang="en-US" sz="2400" dirty="0" smtClean="0">
                <a:latin typeface="宋体" pitchFamily="2" charset="-122"/>
                <a:ea typeface="宋体" pitchFamily="2" charset="-122"/>
              </a:rPr>
              <a:t>的“背景样式”</a:t>
            </a:r>
            <a:r>
              <a:rPr lang="zh-CN" altLang="en-US" sz="2400" dirty="0">
                <a:latin typeface="宋体" pitchFamily="2" charset="-122"/>
                <a:ea typeface="宋体" pitchFamily="2" charset="-122"/>
              </a:rPr>
              <a:t>按钮，在下拉菜单中选择如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示的背景样式。</a:t>
            </a:r>
            <a:endParaRPr lang="zh-CN" altLang="en-US" sz="2400" dirty="0">
              <a:latin typeface="宋体" pitchFamily="2" charset="-122"/>
              <a:ea typeface="宋体" pitchFamily="2" charset="-122"/>
            </a:endParaRPr>
          </a:p>
        </p:txBody>
      </p:sp>
      <p:sp>
        <p:nvSpPr>
          <p:cNvPr id="8" name="TextBox 7"/>
          <p:cNvSpPr txBox="1"/>
          <p:nvPr/>
        </p:nvSpPr>
        <p:spPr>
          <a:xfrm>
            <a:off x="7420870" y="5524088"/>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选择背景样式</a:t>
            </a:r>
            <a:endParaRPr lang="en-US" altLang="zh-CN" dirty="0" smtClean="0">
              <a:latin typeface="楷体" pitchFamily="49" charset="-122"/>
              <a:ea typeface="楷体"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2480827"/>
            <a:ext cx="5040000" cy="3043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760554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）自定义背景样式</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示的纹理</a:t>
            </a:r>
            <a:r>
              <a:rPr lang="zh-CN" altLang="en-US" sz="2400" dirty="0" smtClean="0">
                <a:latin typeface="宋体" pitchFamily="2" charset="-122"/>
                <a:ea typeface="宋体" pitchFamily="2" charset="-122"/>
              </a:rPr>
              <a:t>列表。</a:t>
            </a:r>
            <a:endParaRPr lang="zh-CN" altLang="en-US" sz="2400" dirty="0">
              <a:latin typeface="宋体" pitchFamily="2" charset="-122"/>
              <a:ea typeface="宋体" pitchFamily="2" charset="-122"/>
            </a:endParaRPr>
          </a:p>
        </p:txBody>
      </p:sp>
      <p:sp>
        <p:nvSpPr>
          <p:cNvPr id="8" name="TextBox 7"/>
          <p:cNvSpPr txBox="1"/>
          <p:nvPr/>
        </p:nvSpPr>
        <p:spPr>
          <a:xfrm>
            <a:off x="7651702"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纹理列表</a:t>
            </a:r>
            <a:endParaRPr lang="en-US" altLang="zh-CN" dirty="0" smtClean="0">
              <a:latin typeface="楷体" pitchFamily="49" charset="-122"/>
              <a:ea typeface="楷体"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2279018"/>
            <a:ext cx="5040000" cy="3245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907951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了解幻灯片母版的作用。</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掌握幻灯片母版的使用方法。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17.3 </a:t>
            </a:r>
            <a:r>
              <a:rPr lang="zh-CN" altLang="en-US" sz="2800" dirty="0">
                <a:solidFill>
                  <a:schemeClr val="bg1"/>
                </a:solidFill>
                <a:latin typeface="宋体" pitchFamily="2" charset="-122"/>
                <a:ea typeface="宋体" pitchFamily="2" charset="-122"/>
              </a:rPr>
              <a:t>使用幻灯片母版</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本任务将学习幻灯片母版的使用方法。</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10888637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中有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种母版，分别是幻灯片母版、讲义母版和备注母版，</a:t>
            </a:r>
            <a:r>
              <a:rPr lang="zh-CN" altLang="en-US" sz="2400" dirty="0" smtClean="0">
                <a:latin typeface="宋体" pitchFamily="2" charset="-122"/>
                <a:ea typeface="宋体" pitchFamily="2" charset="-122"/>
              </a:rPr>
              <a:t>可以用来</a:t>
            </a:r>
            <a:r>
              <a:rPr lang="zh-CN" altLang="en-US" sz="2400" dirty="0">
                <a:latin typeface="宋体" pitchFamily="2" charset="-122"/>
                <a:ea typeface="宋体" pitchFamily="2" charset="-122"/>
              </a:rPr>
              <a:t>制作统一标志和背景的内容，设置标题和主要文字的格式，包括文本的字体、字号</a:t>
            </a:r>
            <a:r>
              <a:rPr lang="zh-CN" altLang="en-US" sz="2400" dirty="0" smtClean="0">
                <a:latin typeface="宋体" pitchFamily="2" charset="-122"/>
                <a:ea typeface="宋体" pitchFamily="2" charset="-122"/>
              </a:rPr>
              <a:t>、颜色</a:t>
            </a:r>
            <a:r>
              <a:rPr lang="zh-CN" altLang="en-US" sz="2400" dirty="0">
                <a:latin typeface="宋体" pitchFamily="2" charset="-122"/>
                <a:ea typeface="宋体" pitchFamily="2" charset="-122"/>
              </a:rPr>
              <a:t>和阴影等特殊效果，也就是说母版可以为所有幻灯片设置默认版式和格式。</a:t>
            </a:r>
          </a:p>
        </p:txBody>
      </p:sp>
    </p:spTree>
    <p:extLst>
      <p:ext uri="{BB962C8B-B14F-4D97-AF65-F5344CB8AC3E}">
        <p14:creationId xmlns:p14="http://schemas.microsoft.com/office/powerpoint/2010/main" val="789435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项目十四 </a:t>
            </a:r>
            <a:r>
              <a:rPr lang="en-US" altLang="zh-CN" sz="3200" dirty="0">
                <a:solidFill>
                  <a:srgbClr val="FF0000"/>
                </a:solidFill>
                <a:latin typeface="黑体" pitchFamily="49" charset="-122"/>
                <a:ea typeface="黑体" pitchFamily="49" charset="-122"/>
              </a:rPr>
              <a:t>PowerPoint 2010</a:t>
            </a:r>
            <a:r>
              <a:rPr lang="zh-CN" altLang="en-US" sz="3200" dirty="0">
                <a:solidFill>
                  <a:srgbClr val="FF0000"/>
                </a:solidFill>
                <a:latin typeface="黑体" pitchFamily="49" charset="-122"/>
                <a:ea typeface="黑体" pitchFamily="49" charset="-122"/>
              </a:rPr>
              <a:t>的基本操作</a:t>
            </a: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任务描述</a:t>
            </a:r>
          </a:p>
        </p:txBody>
      </p:sp>
      <p:sp>
        <p:nvSpPr>
          <p:cNvPr id="14" name="TextBox 13"/>
          <p:cNvSpPr txBox="1"/>
          <p:nvPr/>
        </p:nvSpPr>
        <p:spPr>
          <a:xfrm>
            <a:off x="1190847" y="1937787"/>
            <a:ext cx="9604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在演示文稿中，文字是最基本的组成部分，学习使用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制作幻灯片</a:t>
            </a:r>
            <a:r>
              <a:rPr lang="zh-CN" altLang="en-US" sz="2400" dirty="0" smtClean="0">
                <a:latin typeface="宋体" pitchFamily="2" charset="-122"/>
                <a:ea typeface="宋体" pitchFamily="2" charset="-122"/>
              </a:rPr>
              <a:t>将从</a:t>
            </a:r>
            <a:r>
              <a:rPr lang="zh-CN" altLang="en-US" sz="2400" dirty="0">
                <a:latin typeface="宋体" pitchFamily="2" charset="-122"/>
                <a:ea typeface="宋体" pitchFamily="2" charset="-122"/>
              </a:rPr>
              <a:t>学习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的文本输入和编辑开始。在学习完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的基本</a:t>
            </a:r>
            <a:r>
              <a:rPr lang="zh-CN" altLang="en-US" sz="2400" dirty="0" smtClean="0">
                <a:latin typeface="宋体" pitchFamily="2" charset="-122"/>
                <a:ea typeface="宋体" pitchFamily="2" charset="-122"/>
              </a:rPr>
              <a:t>操作后</a:t>
            </a:r>
            <a:r>
              <a:rPr lang="zh-CN" altLang="en-US" sz="2400" dirty="0">
                <a:latin typeface="宋体" pitchFamily="2" charset="-122"/>
                <a:ea typeface="宋体" pitchFamily="2" charset="-122"/>
              </a:rPr>
              <a:t>，本任务通过制作一个简单的文本幻灯片来学习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的文本输入和编辑</a:t>
            </a:r>
            <a:r>
              <a:rPr lang="zh-CN" altLang="en-US" sz="2400" dirty="0" smtClean="0">
                <a:latin typeface="宋体" pitchFamily="2" charset="-122"/>
                <a:ea typeface="宋体" pitchFamily="2" charset="-122"/>
              </a:rPr>
              <a:t>操作</a:t>
            </a:r>
            <a:r>
              <a:rPr lang="zh-CN" altLang="en-US" sz="2400" dirty="0">
                <a:latin typeface="宋体" pitchFamily="2" charset="-122"/>
                <a:ea typeface="宋体" pitchFamily="2" charset="-122"/>
              </a:rPr>
              <a:t>方法。</a:t>
            </a:r>
          </a:p>
        </p:txBody>
      </p:sp>
    </p:spTree>
    <p:extLst>
      <p:ext uri="{BB962C8B-B14F-4D97-AF65-F5344CB8AC3E}">
        <p14:creationId xmlns:p14="http://schemas.microsoft.com/office/powerpoint/2010/main" val="174281951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）选择“视图”选项卡（</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单击“幻灯片母版”按钮，在幻灯片母版</a:t>
            </a:r>
            <a:r>
              <a:rPr lang="zh-CN" altLang="en-US" sz="2400" dirty="0" smtClean="0">
                <a:latin typeface="宋体" pitchFamily="2" charset="-122"/>
                <a:ea typeface="宋体" pitchFamily="2" charset="-122"/>
              </a:rPr>
              <a:t>编辑</a:t>
            </a:r>
            <a:r>
              <a:rPr lang="zh-CN" altLang="en-US" sz="2400" dirty="0">
                <a:latin typeface="宋体" pitchFamily="2" charset="-122"/>
                <a:ea typeface="宋体" pitchFamily="2" charset="-122"/>
              </a:rPr>
              <a:t>状态下选择标题和内容版式页，如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074622" y="6041200"/>
            <a:ext cx="2262159"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进入</a:t>
            </a:r>
            <a:r>
              <a:rPr lang="zh-CN" altLang="en-US" dirty="0">
                <a:latin typeface="楷体" pitchFamily="49" charset="-122"/>
                <a:ea typeface="楷体" pitchFamily="49" charset="-122"/>
              </a:rPr>
              <a:t>母版编辑状态</a:t>
            </a:r>
            <a:endParaRPr lang="en-US" altLang="zh-CN" dirty="0" smtClean="0">
              <a:latin typeface="楷体" pitchFamily="49" charset="-122"/>
              <a:ea typeface="楷体" pitchFamily="49" charset="-122"/>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6540" y="1342453"/>
            <a:ext cx="4898319" cy="875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869" y="2975598"/>
            <a:ext cx="4157661" cy="3065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7190038" y="2218130"/>
            <a:ext cx="203132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“视图”选项卡</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49941161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）单击“插入”选项卡“图像”组中的“剪贴画”按钮，插入所需剪贴画，如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074621" y="5524088"/>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在母版中插入剪贴画</a:t>
            </a:r>
            <a:endParaRPr lang="en-US" altLang="zh-CN" dirty="0" smtClean="0">
              <a:latin typeface="楷体" pitchFamily="49" charset="-122"/>
              <a:ea typeface="楷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3819" y="2055825"/>
            <a:ext cx="4703762" cy="346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1063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）在“幻灯片母版”选项卡中，单击“关闭母版视图”按钮，则页面会跳回普通</a:t>
            </a:r>
            <a:r>
              <a:rPr lang="zh-CN" altLang="en-US" sz="2400" dirty="0" smtClean="0">
                <a:latin typeface="宋体" pitchFamily="2" charset="-122"/>
                <a:ea typeface="宋体" pitchFamily="2" charset="-122"/>
              </a:rPr>
              <a:t>视图</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651702" y="552408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普通视图</a:t>
            </a:r>
            <a:endParaRPr lang="en-US" altLang="zh-CN" dirty="0" smtClean="0">
              <a:latin typeface="楷体" pitchFamily="49" charset="-122"/>
              <a:ea typeface="楷体" pitchFamily="49"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1807904"/>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76226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项目十七 演示文稿的修饰</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3457353" cy="4437753"/>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）继续做修改，进入母版编辑状态，选择标题版式页，插入相应的图片，并关闭</a:t>
            </a:r>
            <a:r>
              <a:rPr lang="zh-CN" altLang="en-US" sz="2400" dirty="0" smtClean="0">
                <a:latin typeface="宋体" pitchFamily="2" charset="-122"/>
                <a:ea typeface="宋体" pitchFamily="2" charset="-122"/>
              </a:rPr>
              <a:t>母版</a:t>
            </a:r>
            <a:r>
              <a:rPr lang="zh-CN" altLang="en-US" sz="2400" dirty="0">
                <a:latin typeface="宋体" pitchFamily="2" charset="-122"/>
                <a:ea typeface="宋体" pitchFamily="2" charset="-122"/>
              </a:rPr>
              <a:t>编辑视图。查看幻灯片效果，可以发现第一页和最后一页也有插入的图片，如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7074621" y="552408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每页均有插入的图片</a:t>
            </a:r>
            <a:endParaRPr lang="en-US" altLang="zh-CN" dirty="0" smtClean="0">
              <a:latin typeface="楷体" pitchFamily="49" charset="-122"/>
              <a:ea typeface="楷体" pitchFamily="49" charset="-122"/>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700" y="1807904"/>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848714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18.1 </a:t>
            </a:r>
            <a:r>
              <a:rPr lang="zh-CN" altLang="en-US" sz="2800" dirty="0">
                <a:solidFill>
                  <a:schemeClr val="bg1"/>
                </a:solidFill>
                <a:latin typeface="宋体" pitchFamily="2" charset="-122"/>
                <a:ea typeface="宋体" pitchFamily="2" charset="-122"/>
              </a:rPr>
              <a:t>制作有声幻灯片</a:t>
            </a:r>
            <a:endParaRPr lang="zh-CN" altLang="en-US" sz="2800" dirty="0">
              <a:solidFill>
                <a:schemeClr val="bg1"/>
              </a:solidFill>
              <a:latin typeface="宋体" pitchFamily="2" charset="-122"/>
              <a:ea typeface="宋体" pitchFamily="2" charset="-122"/>
            </a:endParaRPr>
          </a:p>
        </p:txBody>
      </p:sp>
      <p:sp>
        <p:nvSpPr>
          <p:cNvPr id="9" name="TextBox 8"/>
          <p:cNvSpPr txBox="1"/>
          <p:nvPr/>
        </p:nvSpPr>
        <p:spPr>
          <a:xfrm>
            <a:off x="1092554" y="2686421"/>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18.2 </a:t>
            </a:r>
            <a:r>
              <a:rPr lang="zh-CN" altLang="en-US" sz="2800" dirty="0">
                <a:solidFill>
                  <a:schemeClr val="bg1"/>
                </a:solidFill>
                <a:latin typeface="宋体" pitchFamily="2" charset="-122"/>
                <a:ea typeface="宋体" pitchFamily="2" charset="-122"/>
              </a:rPr>
              <a:t>制作 </a:t>
            </a:r>
            <a:r>
              <a:rPr lang="en-US" altLang="zh-CN" sz="2800" dirty="0">
                <a:solidFill>
                  <a:schemeClr val="bg1"/>
                </a:solidFill>
                <a:latin typeface="宋体" pitchFamily="2" charset="-122"/>
                <a:ea typeface="宋体" pitchFamily="2" charset="-122"/>
              </a:rPr>
              <a:t>Flash</a:t>
            </a:r>
            <a:r>
              <a:rPr lang="zh-CN" altLang="en-US" sz="2800" dirty="0">
                <a:solidFill>
                  <a:schemeClr val="bg1"/>
                </a:solidFill>
                <a:latin typeface="宋体" pitchFamily="2" charset="-122"/>
                <a:ea typeface="宋体" pitchFamily="2" charset="-122"/>
              </a:rPr>
              <a:t>动画</a:t>
            </a:r>
            <a:endParaRPr lang="zh-CN" altLang="en-US" sz="2800" dirty="0">
              <a:solidFill>
                <a:schemeClr val="bg1"/>
              </a:solidFill>
              <a:latin typeface="宋体" pitchFamily="2" charset="-122"/>
              <a:ea typeface="宋体" pitchFamily="2" charset="-122"/>
            </a:endParaRPr>
          </a:p>
        </p:txBody>
      </p:sp>
    </p:spTree>
    <p:extLst>
      <p:ext uri="{BB962C8B-B14F-4D97-AF65-F5344CB8AC3E}">
        <p14:creationId xmlns:p14="http://schemas.microsoft.com/office/powerpoint/2010/main" val="58214592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掌握插入声音的方法。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掌握插入视频的方法。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18.1 </a:t>
            </a:r>
            <a:r>
              <a:rPr lang="zh-CN" altLang="en-US" sz="2800" dirty="0">
                <a:solidFill>
                  <a:schemeClr val="bg1"/>
                </a:solidFill>
                <a:latin typeface="宋体" pitchFamily="2" charset="-122"/>
                <a:ea typeface="宋体" pitchFamily="2" charset="-122"/>
              </a:rPr>
              <a:t>制作有声幻灯片</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190847" y="4623928"/>
            <a:ext cx="9792839"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本任务通过制作一个介绍婚庆公司的有声幻灯片来学习在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中插入</a:t>
            </a:r>
            <a:r>
              <a:rPr lang="zh-CN" altLang="en-US" sz="2400" dirty="0" smtClean="0">
                <a:latin typeface="宋体" pitchFamily="2" charset="-122"/>
                <a:ea typeface="宋体" pitchFamily="2" charset="-122"/>
              </a:rPr>
              <a:t>声音</a:t>
            </a:r>
            <a:r>
              <a:rPr lang="zh-CN" altLang="en-US" sz="2400" dirty="0">
                <a:latin typeface="宋体" pitchFamily="2" charset="-122"/>
                <a:ea typeface="宋体" pitchFamily="2" charset="-122"/>
              </a:rPr>
              <a:t>和视频的方法。</a:t>
            </a:r>
            <a:endParaRPr lang="zh-CN" altLang="en-US" sz="2400" dirty="0">
              <a:latin typeface="宋体" pitchFamily="2" charset="-122"/>
              <a:ea typeface="宋体" pitchFamily="2" charset="-122"/>
            </a:endParaRPr>
          </a:p>
        </p:txBody>
      </p:sp>
      <p:sp>
        <p:nvSpPr>
          <p:cNvPr id="11" name="TextBox 10"/>
          <p:cNvSpPr txBox="1"/>
          <p:nvPr/>
        </p:nvSpPr>
        <p:spPr>
          <a:xfrm>
            <a:off x="1092554" y="40834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89169239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14" name="TextBox 13"/>
          <p:cNvSpPr txBox="1"/>
          <p:nvPr/>
        </p:nvSpPr>
        <p:spPr>
          <a:xfrm>
            <a:off x="1190847" y="1937787"/>
            <a:ext cx="96041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使用 </a:t>
            </a:r>
            <a:r>
              <a:rPr lang="en-US" altLang="zh-CN" sz="2400" dirty="0">
                <a:latin typeface="宋体" pitchFamily="2" charset="-122"/>
                <a:ea typeface="宋体" pitchFamily="2" charset="-122"/>
              </a:rPr>
              <a:t>PowerPoint 2010</a:t>
            </a:r>
            <a:r>
              <a:rPr lang="zh-CN" altLang="en-US" sz="2400" dirty="0">
                <a:latin typeface="宋体" pitchFamily="2" charset="-122"/>
                <a:ea typeface="宋体" pitchFamily="2" charset="-122"/>
              </a:rPr>
              <a:t>做演示和交流时，很多时候只用文字和图片表达信息。如果</a:t>
            </a:r>
            <a:r>
              <a:rPr lang="zh-CN" altLang="en-US" sz="2400" dirty="0" smtClean="0">
                <a:latin typeface="宋体" pitchFamily="2" charset="-122"/>
                <a:ea typeface="宋体" pitchFamily="2" charset="-122"/>
              </a:rPr>
              <a:t>在幻灯片</a:t>
            </a:r>
            <a:r>
              <a:rPr lang="zh-CN" altLang="en-US" sz="2400" dirty="0">
                <a:latin typeface="宋体" pitchFamily="2" charset="-122"/>
                <a:ea typeface="宋体" pitchFamily="2" charset="-122"/>
              </a:rPr>
              <a:t>中合理地用上声音和视频，会带给观众全方位的感受，将使演示和交流更有成效。</a:t>
            </a:r>
          </a:p>
        </p:txBody>
      </p:sp>
    </p:spTree>
    <p:extLst>
      <p:ext uri="{BB962C8B-B14F-4D97-AF65-F5344CB8AC3E}">
        <p14:creationId xmlns:p14="http://schemas.microsoft.com/office/powerpoint/2010/main" val="194778510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插入</a:t>
            </a:r>
            <a:r>
              <a:rPr lang="zh-CN" altLang="en-US" sz="2400" dirty="0" smtClean="0">
                <a:solidFill>
                  <a:srgbClr val="FF0000"/>
                </a:solidFill>
                <a:latin typeface="宋体" pitchFamily="2" charset="-122"/>
                <a:ea typeface="宋体" pitchFamily="2" charset="-122"/>
              </a:rPr>
              <a:t>声音</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）从文件中添加</a:t>
            </a:r>
            <a:r>
              <a:rPr lang="zh-CN" altLang="en-US" sz="2400" dirty="0" smtClean="0">
                <a:latin typeface="宋体" pitchFamily="2" charset="-122"/>
                <a:ea typeface="宋体" pitchFamily="2" charset="-122"/>
              </a:rPr>
              <a:t>声音</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）选择要添加声音的幻灯片，单击“插入”选项卡“媒体”组中的“音频”按钮</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弹出的下拉菜单中选择“文件中的音频”选项，如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6994210" y="5708754"/>
            <a:ext cx="295465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选择“文件中的音频”选项</a:t>
            </a:r>
            <a:endParaRPr lang="en-US" altLang="zh-CN" dirty="0" smtClean="0">
              <a:latin typeface="楷体" pitchFamily="49" charset="-122"/>
              <a:ea typeface="楷体"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1992570"/>
            <a:ext cx="5040000" cy="371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07926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4143153"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）在弹出的“插入音频”对话框中选择要插入的声音文件，如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然后单击</a:t>
            </a:r>
            <a:r>
              <a:rPr lang="zh-CN" altLang="en-US" sz="2400" dirty="0">
                <a:latin typeface="宋体" pitchFamily="2" charset="-122"/>
                <a:ea typeface="宋体" pitchFamily="2" charset="-122"/>
              </a:rPr>
              <a:t>“插入”按钮。</a:t>
            </a:r>
            <a:endParaRPr lang="zh-CN" altLang="en-US" sz="2400" dirty="0">
              <a:latin typeface="宋体" pitchFamily="2" charset="-122"/>
              <a:ea typeface="宋体" pitchFamily="2" charset="-122"/>
            </a:endParaRPr>
          </a:p>
        </p:txBody>
      </p:sp>
      <p:sp>
        <p:nvSpPr>
          <p:cNvPr id="8" name="TextBox 7"/>
          <p:cNvSpPr txBox="1"/>
          <p:nvPr/>
        </p:nvSpPr>
        <p:spPr>
          <a:xfrm>
            <a:off x="7686708" y="5708754"/>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选择声音文件</a:t>
            </a:r>
            <a:endParaRPr lang="en-US" altLang="zh-CN" dirty="0" smtClean="0">
              <a:latin typeface="楷体" pitchFamily="49" charset="-122"/>
              <a:ea typeface="楷体" pitchFamily="49"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538" y="2348754"/>
            <a:ext cx="5040000" cy="3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591301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项目十八 多媒体支持功能的使用</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54953" cy="1200329"/>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）设置声音效果。单击插入声音后的声音图标 “ ”，选择 “播放”选项卡，如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示，可以设置各种声音效果。</a:t>
            </a:r>
            <a:endParaRPr lang="zh-CN" altLang="en-US" sz="2400" dirty="0">
              <a:latin typeface="宋体" pitchFamily="2" charset="-122"/>
              <a:ea typeface="宋体" pitchFamily="2" charset="-122"/>
            </a:endParaRPr>
          </a:p>
        </p:txBody>
      </p:sp>
      <p:sp>
        <p:nvSpPr>
          <p:cNvPr id="8" name="TextBox 7"/>
          <p:cNvSpPr txBox="1"/>
          <p:nvPr/>
        </p:nvSpPr>
        <p:spPr>
          <a:xfrm>
            <a:off x="5118076" y="4957763"/>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“播放”选项卡</a:t>
            </a:r>
            <a:endParaRPr lang="en-US" altLang="zh-CN" dirty="0" smtClean="0">
              <a:latin typeface="楷体" pitchFamily="49" charset="-122"/>
              <a:ea typeface="楷体"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326" y="3729038"/>
            <a:ext cx="703897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85359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Angles</Template>
  <TotalTime>5085</TotalTime>
  <Words>7650</Words>
  <Application>Microsoft Office PowerPoint</Application>
  <PresentationFormat>自定义</PresentationFormat>
  <Paragraphs>812</Paragraphs>
  <Slides>147</Slides>
  <Notes>1</Notes>
  <HiddenSlides>0</HiddenSlides>
  <MMClips>0</MMClips>
  <ScaleCrop>false</ScaleCrop>
  <HeadingPairs>
    <vt:vector size="4" baseType="variant">
      <vt:variant>
        <vt:lpstr>主题</vt:lpstr>
      </vt:variant>
      <vt:variant>
        <vt:i4>1</vt:i4>
      </vt:variant>
      <vt:variant>
        <vt:lpstr>幻灯片标题</vt:lpstr>
      </vt:variant>
      <vt:variant>
        <vt:i4>147</vt:i4>
      </vt:variant>
    </vt:vector>
  </HeadingPairs>
  <TitlesOfParts>
    <vt:vector size="148" baseType="lpstr">
      <vt:lpstr>聚合</vt:lpstr>
      <vt:lpstr>PowerPoint 演示文稿</vt:lpstr>
      <vt:lpstr>项目十四 PowerPoint 2010的基本操作 项目十五 演示文稿段落的编排 项目十六 对象的插入 项目十七 演示文稿的修饰 项目十八 多媒体支持功能的使用 项目十九 超链接和动画效果的制作 项目二十 演示文稿的放映及打印</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项目十四 PowerPoint 2010的基本操作</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项目十五 演示文稿段落的编排</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项目十六 对象的插入</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项目十七 演示文稿的修饰</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项目十八 多媒体支持功能的使用</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项目十九 超链接和动画效果的制作</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lpstr>项目二十 演示文稿的放映及打印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微软用户</cp:lastModifiedBy>
  <cp:revision>419</cp:revision>
  <dcterms:created xsi:type="dcterms:W3CDTF">2018-04-10T08:10:31Z</dcterms:created>
  <dcterms:modified xsi:type="dcterms:W3CDTF">2020-08-20T07:15:14Z</dcterms:modified>
</cp:coreProperties>
</file>