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84" r:id="rId5"/>
    <p:sldId id="262" r:id="rId6"/>
    <p:sldId id="288" r:id="rId7"/>
    <p:sldId id="258" r:id="rId8"/>
    <p:sldId id="264" r:id="rId9"/>
    <p:sldId id="265" r:id="rId10"/>
    <p:sldId id="266" r:id="rId11"/>
    <p:sldId id="267" r:id="rId12"/>
    <p:sldId id="275" r:id="rId13"/>
    <p:sldId id="268" r:id="rId14"/>
    <p:sldId id="269" r:id="rId15"/>
    <p:sldId id="270" r:id="rId16"/>
    <p:sldId id="271" r:id="rId17"/>
    <p:sldId id="276" r:id="rId18"/>
    <p:sldId id="277" r:id="rId19"/>
    <p:sldId id="278" r:id="rId20"/>
    <p:sldId id="279" r:id="rId21"/>
    <p:sldId id="284" r:id="rId22"/>
    <p:sldId id="283" r:id="rId23"/>
    <p:sldId id="280" r:id="rId24"/>
    <p:sldId id="281" r:id="rId25"/>
    <p:sldId id="282" r:id="rId26"/>
    <p:sldId id="272" r:id="rId27"/>
    <p:sldId id="273" r:id="rId28"/>
    <p:sldId id="274" r:id="rId29"/>
    <p:sldId id="285" r:id="rId30"/>
    <p:sldId id="286" r:id="rId31"/>
    <p:sldId id="287" r:id="rId32"/>
    <p:sldId id="263" r:id="rId33"/>
    <p:sldId id="319" r:id="rId34"/>
    <p:sldId id="320" r:id="rId35"/>
    <p:sldId id="321" r:id="rId36"/>
    <p:sldId id="322" r:id="rId37"/>
    <p:sldId id="323" r:id="rId38"/>
    <p:sldId id="324" r:id="rId39"/>
    <p:sldId id="325" r:id="rId40"/>
    <p:sldId id="260" r:id="rId41"/>
    <p:sldId id="331" r:id="rId42"/>
    <p:sldId id="326" r:id="rId43"/>
    <p:sldId id="327" r:id="rId44"/>
    <p:sldId id="328" r:id="rId45"/>
    <p:sldId id="333" r:id="rId46"/>
    <p:sldId id="334" r:id="rId47"/>
    <p:sldId id="335" r:id="rId48"/>
    <p:sldId id="336" r:id="rId49"/>
    <p:sldId id="337" r:id="rId50"/>
    <p:sldId id="329" r:id="rId51"/>
    <p:sldId id="330" r:id="rId52"/>
    <p:sldId id="338" r:id="rId53"/>
    <p:sldId id="339" r:id="rId54"/>
    <p:sldId id="351" r:id="rId55"/>
    <p:sldId id="340" r:id="rId56"/>
    <p:sldId id="341" r:id="rId57"/>
    <p:sldId id="342" r:id="rId58"/>
    <p:sldId id="343" r:id="rId59"/>
    <p:sldId id="344" r:id="rId60"/>
    <p:sldId id="345" r:id="rId61"/>
    <p:sldId id="346" r:id="rId62"/>
    <p:sldId id="352" r:id="rId63"/>
    <p:sldId id="347" r:id="rId64"/>
    <p:sldId id="348" r:id="rId65"/>
    <p:sldId id="349" r:id="rId66"/>
    <p:sldId id="350" r:id="rId67"/>
    <p:sldId id="353" r:id="rId68"/>
    <p:sldId id="354" r:id="rId69"/>
    <p:sldId id="355" r:id="rId70"/>
    <p:sldId id="356" r:id="rId71"/>
    <p:sldId id="357" r:id="rId72"/>
    <p:sldId id="358" r:id="rId73"/>
    <p:sldId id="359" r:id="rId74"/>
    <p:sldId id="360" r:id="rId75"/>
    <p:sldId id="361" r:id="rId76"/>
    <p:sldId id="362" r:id="rId77"/>
    <p:sldId id="363" r:id="rId78"/>
    <p:sldId id="364" r:id="rId79"/>
    <p:sldId id="365" r:id="rId80"/>
    <p:sldId id="366" r:id="rId81"/>
    <p:sldId id="367" r:id="rId82"/>
    <p:sldId id="368" r:id="rId83"/>
    <p:sldId id="369" r:id="rId84"/>
    <p:sldId id="370" r:id="rId85"/>
  </p:sldIdLst>
  <p:sldSz cx="12192000" cy="6858000"/>
  <p:notesSz cx="6858000" cy="9144000"/>
  <p:custDataLst>
    <p:tags r:id="rId8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303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9" Type="http://schemas.openxmlformats.org/officeDocument/2006/relationships/tags" Target="tags/tag291.xml"/><Relationship Id="rId88" Type="http://schemas.openxmlformats.org/officeDocument/2006/relationships/tableStyles" Target="tableStyles.xml"/><Relationship Id="rId87" Type="http://schemas.openxmlformats.org/officeDocument/2006/relationships/viewProps" Target="viewProps.xml"/><Relationship Id="rId86" Type="http://schemas.openxmlformats.org/officeDocument/2006/relationships/presProps" Target="presProps.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02F99A3-ABC8-493A-9DC3-3C3DFCBF50E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image" Target="../media/image3.png"/><Relationship Id="rId13" Type="http://schemas.openxmlformats.org/officeDocument/2006/relationships/tags" Target="../tags/tag10.xml"/><Relationship Id="rId12" Type="http://schemas.openxmlformats.org/officeDocument/2006/relationships/image" Target="../media/image2.png"/><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image" Target="../media/image8.png"/><Relationship Id="rId7" Type="http://schemas.openxmlformats.org/officeDocument/2006/relationships/tags" Target="../tags/tag62.xml"/><Relationship Id="rId6" Type="http://schemas.openxmlformats.org/officeDocument/2006/relationships/image" Target="../media/image7.png"/><Relationship Id="rId5" Type="http://schemas.openxmlformats.org/officeDocument/2006/relationships/tags" Target="../tags/tag61.xml"/><Relationship Id="rId4" Type="http://schemas.openxmlformats.org/officeDocument/2006/relationships/image" Target="../media/image6.png"/><Relationship Id="rId3" Type="http://schemas.openxmlformats.org/officeDocument/2006/relationships/tags" Target="../tags/tag60.xml"/><Relationship Id="rId2" Type="http://schemas.openxmlformats.org/officeDocument/2006/relationships/tags" Target="../tags/tag59.xml"/><Relationship Id="rId11" Type="http://schemas.openxmlformats.org/officeDocument/2006/relationships/tags" Target="../tags/tag64.xml"/><Relationship Id="rId10"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68.xml"/><Relationship Id="rId7" Type="http://schemas.openxmlformats.org/officeDocument/2006/relationships/image" Target="../media/image8.png"/><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tags" Target="../tags/tag66.xml"/><Relationship Id="rId3" Type="http://schemas.openxmlformats.org/officeDocument/2006/relationships/image" Target="../media/image6.png"/><Relationship Id="rId2" Type="http://schemas.openxmlformats.org/officeDocument/2006/relationships/tags" Target="../tags/tag65.xml"/><Relationship Id="rId10" Type="http://schemas.openxmlformats.org/officeDocument/2006/relationships/tags" Target="../tags/tag69.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0" Type="http://schemas.openxmlformats.org/officeDocument/2006/relationships/tags" Target="../tags/tag108.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14.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image" Target="../media/image5.png"/><Relationship Id="rId10" Type="http://schemas.openxmlformats.org/officeDocument/2006/relationships/tags" Target="../tags/tag2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2209800" y="2552400"/>
            <a:ext cx="7772400" cy="1015200"/>
          </a:xfrm>
        </p:spPr>
        <p:txBody>
          <a:bodyPr lIns="90000" tIns="46800" rIns="90000" bIns="0" anchor="t" anchorCtr="0">
            <a:normAutofit/>
          </a:bodyPr>
          <a:lstStyle>
            <a:lvl1pPr algn="ctr">
              <a:defRPr sz="6000" u="none" strike="noStrike" kern="1200" cap="none" spc="200" normalizeH="0" baseline="0">
                <a:solidFill>
                  <a:schemeClr val="tx1">
                    <a:lumMod val="75000"/>
                    <a:lumOff val="25000"/>
                  </a:schemeClr>
                </a:solidFill>
                <a:uFillTx/>
                <a:latin typeface="Arial" panose="020B0604020202020204" pitchFamily="34" charset="0"/>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2209800" y="3607200"/>
            <a:ext cx="7772400" cy="478800"/>
          </a:xfrm>
        </p:spPr>
        <p:txBody>
          <a:bodyPr lIns="90000" tIns="0" rIns="90000" bIns="46800">
            <a:normAutofit/>
          </a:bodyPr>
          <a:lstStyle>
            <a:lvl1pPr marL="0" indent="0" algn="ctr">
              <a:lnSpc>
                <a:spcPct val="100000"/>
              </a:lnSpc>
              <a:spcAft>
                <a:spcPts val="0"/>
              </a:spcAft>
              <a:buNone/>
              <a:defRPr sz="2800" b="1" spc="100" baseline="0">
                <a:solidFill>
                  <a:schemeClr val="tx1">
                    <a:lumMod val="75000"/>
                    <a:lumOff val="25000"/>
                  </a:schemeClr>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21" name="文本占位符 20"/>
          <p:cNvSpPr>
            <a:spLocks noGrp="1"/>
          </p:cNvSpPr>
          <p:nvPr>
            <p:ph type="body" sz="quarter" idx="13" hasCustomPrompt="1"/>
            <p:custDataLst>
              <p:tags r:id="rId7"/>
            </p:custDataLst>
          </p:nvPr>
        </p:nvSpPr>
        <p:spPr>
          <a:xfrm>
            <a:off x="4535805" y="5446800"/>
            <a:ext cx="3121200" cy="399600"/>
          </a:xfrm>
        </p:spPr>
        <p:txBody>
          <a:bodyPr lIns="91440" tIns="45720" rIns="91440" bIns="45720">
            <a:normAutofit/>
          </a:bodyPr>
          <a:lstStyle>
            <a:lvl1pPr marL="0" indent="0" algn="ctr">
              <a:lnSpc>
                <a:spcPct val="100000"/>
              </a:lnSpc>
              <a:spcAft>
                <a:spcPts val="0"/>
              </a:spcAft>
              <a:buNone/>
              <a:defRPr sz="2000" u="none" strike="noStrike" kern="1200" cap="none" spc="0" normalizeH="0" baseline="0">
                <a:solidFill>
                  <a:schemeClr val="tx1">
                    <a:lumMod val="75000"/>
                    <a:lumOff val="25000"/>
                  </a:schemeClr>
                </a:solidFill>
                <a:uFillTx/>
                <a:latin typeface="Arial" panose="020B0604020202020204" pitchFamily="34" charset="0"/>
              </a:defRPr>
            </a:lvl1pPr>
          </a:lstStyle>
          <a:p>
            <a:pPr lvl="0"/>
            <a:r>
              <a:rPr lang="zh-CN" altLang="en-US" dirty="0"/>
              <a:t>汇报人姓名</a:t>
            </a:r>
            <a:endParaRPr lang="zh-CN" altLang="en-US" dirty="0"/>
          </a:p>
        </p:txBody>
      </p:sp>
      <p:pic>
        <p:nvPicPr>
          <p:cNvPr id="22" name="图片 21" descr="素材6"/>
          <p:cNvPicPr>
            <a:picLocks noChangeAspect="1"/>
          </p:cNvPicPr>
          <p:nvPr>
            <p:custDataLst>
              <p:tags r:id="rId8"/>
            </p:custDataLst>
          </p:nvPr>
        </p:nvPicPr>
        <p:blipFill>
          <a:blip r:embed="rId9"/>
          <a:srcRect l="-2352" b="-27151"/>
          <a:stretch>
            <a:fillRect/>
          </a:stretch>
        </p:blipFill>
        <p:spPr>
          <a:xfrm rot="16200000">
            <a:off x="43180" y="-51435"/>
            <a:ext cx="3862705" cy="3949065"/>
          </a:xfrm>
          <a:prstGeom prst="rect">
            <a:avLst/>
          </a:prstGeom>
        </p:spPr>
      </p:pic>
      <p:grpSp>
        <p:nvGrpSpPr>
          <p:cNvPr id="23" name="组合 22"/>
          <p:cNvGrpSpPr/>
          <p:nvPr>
            <p:custDataLst>
              <p:tags r:id="rId10"/>
            </p:custDataLst>
          </p:nvPr>
        </p:nvGrpSpPr>
        <p:grpSpPr>
          <a:xfrm>
            <a:off x="9029531" y="2818910"/>
            <a:ext cx="3162814" cy="4051712"/>
            <a:chOff x="10534" y="1731"/>
            <a:chExt cx="4828" cy="6337"/>
          </a:xfrm>
        </p:grpSpPr>
        <p:pic>
          <p:nvPicPr>
            <p:cNvPr id="24" name="图片 23" descr="素材4"/>
            <p:cNvPicPr>
              <a:picLocks noChangeAspect="1"/>
            </p:cNvPicPr>
            <p:nvPr>
              <p:custDataLst>
                <p:tags r:id="rId11"/>
              </p:custDataLst>
            </p:nvPr>
          </p:nvPicPr>
          <p:blipFill>
            <a:blip r:embed="rId12"/>
            <a:srcRect t="-3671"/>
            <a:stretch>
              <a:fillRect/>
            </a:stretch>
          </p:blipFill>
          <p:spPr>
            <a:xfrm>
              <a:off x="10534" y="1731"/>
              <a:ext cx="4828" cy="6337"/>
            </a:xfrm>
            <a:prstGeom prst="rect">
              <a:avLst/>
            </a:prstGeom>
          </p:spPr>
        </p:pic>
        <p:pic>
          <p:nvPicPr>
            <p:cNvPr id="25" name="图片 24" descr="素材5"/>
            <p:cNvPicPr>
              <a:picLocks noChangeAspect="1"/>
            </p:cNvPicPr>
            <p:nvPr>
              <p:custDataLst>
                <p:tags r:id="rId13"/>
              </p:custDataLst>
            </p:nvPr>
          </p:nvPicPr>
          <p:blipFill>
            <a:blip r:embed="rId14"/>
            <a:srcRect/>
            <a:stretch>
              <a:fillRect/>
            </a:stretch>
          </p:blipFill>
          <p:spPr>
            <a:xfrm>
              <a:off x="13278" y="5448"/>
              <a:ext cx="2083" cy="2600"/>
            </a:xfrm>
            <a:prstGeom prst="rect">
              <a:avLst/>
            </a:prstGeom>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167255" y="414655"/>
            <a:ext cx="8865235" cy="856615"/>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编辑标题</a:t>
            </a:r>
            <a:endParaRPr dirty="0">
              <a:sym typeface="+mn-ea"/>
            </a:endParaRPr>
          </a:p>
        </p:txBody>
      </p:sp>
      <p:pic>
        <p:nvPicPr>
          <p:cNvPr id="12" name="图片 11" descr="素材4"/>
          <p:cNvPicPr>
            <a:picLocks noChangeAspect="1"/>
          </p:cNvPicPr>
          <p:nvPr userDrawn="1">
            <p:custDataLst>
              <p:tags r:id="rId3"/>
            </p:custDataLst>
          </p:nvPr>
        </p:nvPicPr>
        <p:blipFill>
          <a:blip r:embed="rId4"/>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5"/>
            </p:custDataLst>
          </p:nvPr>
        </p:nvPicPr>
        <p:blipFill>
          <a:blip r:embed="rId6"/>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7"/>
            </p:custDataLst>
          </p:nvPr>
        </p:nvPicPr>
        <p:blipFill>
          <a:blip r:embed="rId8"/>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9"/>
            </p:custDataLst>
          </p:nvPr>
        </p:nvPicPr>
        <p:blipFill>
          <a:blip r:embed="rId10"/>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1"/>
            </p:custDataLst>
          </p:nvPr>
        </p:nvSpPr>
        <p:spPr>
          <a:xfrm>
            <a:off x="1163320" y="1656715"/>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末尾幻灯片">
    <p:bg>
      <p:bgPr>
        <a:solidFill>
          <a:schemeClr val="bg2"/>
        </a:solidFill>
        <a:effectLst/>
      </p:bgPr>
    </p:bg>
    <p:spTree>
      <p:nvGrpSpPr>
        <p:cNvPr id="1" name=""/>
        <p:cNvGrpSpPr/>
        <p:nvPr/>
      </p:nvGrpSpPr>
      <p:grpSpPr>
        <a:xfrm>
          <a:off x="0" y="0"/>
          <a:ext cx="0" cy="0"/>
          <a:chOff x="0" y="0"/>
          <a:chExt cx="0" cy="0"/>
        </a:xfrm>
      </p:grpSpPr>
      <p:pic>
        <p:nvPicPr>
          <p:cNvPr id="12" name="图片 11" descr="素材4"/>
          <p:cNvPicPr>
            <a:picLocks noChangeAspect="1"/>
          </p:cNvPicPr>
          <p:nvPr userDrawn="1">
            <p:custDataLst>
              <p:tags r:id="rId2"/>
            </p:custDataLst>
          </p:nvPr>
        </p:nvPicPr>
        <p:blipFill>
          <a:blip r:embed="rId3"/>
          <a:srcRect/>
          <a:stretch>
            <a:fillRect/>
          </a:stretch>
        </p:blipFill>
        <p:spPr>
          <a:xfrm rot="16200000" flipH="1">
            <a:off x="10104120" y="4770120"/>
            <a:ext cx="1991995" cy="2184400"/>
          </a:xfrm>
          <a:prstGeom prst="rect">
            <a:avLst/>
          </a:prstGeom>
        </p:spPr>
      </p:pic>
      <p:pic>
        <p:nvPicPr>
          <p:cNvPr id="15" name="图片 14" descr="素材1"/>
          <p:cNvPicPr>
            <a:picLocks noChangeAspect="1"/>
          </p:cNvPicPr>
          <p:nvPr userDrawn="1">
            <p:custDataLst>
              <p:tags r:id="rId4"/>
            </p:custDataLst>
          </p:nvPr>
        </p:nvPicPr>
        <p:blipFill>
          <a:blip r:embed="rId5"/>
          <a:srcRect/>
          <a:stretch>
            <a:fillRect/>
          </a:stretch>
        </p:blipFill>
        <p:spPr>
          <a:xfrm flipV="1">
            <a:off x="0" y="0"/>
            <a:ext cx="2052955" cy="1656715"/>
          </a:xfrm>
          <a:prstGeom prst="rect">
            <a:avLst/>
          </a:prstGeom>
        </p:spPr>
      </p:pic>
      <p:pic>
        <p:nvPicPr>
          <p:cNvPr id="16" name="图片 15" descr="素材5"/>
          <p:cNvPicPr>
            <a:picLocks noChangeAspect="1"/>
          </p:cNvPicPr>
          <p:nvPr userDrawn="1">
            <p:custDataLst>
              <p:tags r:id="rId6"/>
            </p:custDataLst>
          </p:nvPr>
        </p:nvPicPr>
        <p:blipFill>
          <a:blip r:embed="rId7"/>
          <a:srcRect/>
          <a:stretch>
            <a:fillRect/>
          </a:stretch>
        </p:blipFill>
        <p:spPr>
          <a:xfrm rot="16200000">
            <a:off x="41910" y="372110"/>
            <a:ext cx="1430020" cy="1514475"/>
          </a:xfrm>
          <a:prstGeom prst="rect">
            <a:avLst/>
          </a:prstGeom>
        </p:spPr>
      </p:pic>
      <p:pic>
        <p:nvPicPr>
          <p:cNvPr id="17" name="图片 16" descr="素材8"/>
          <p:cNvPicPr>
            <a:picLocks noChangeAspect="1"/>
          </p:cNvPicPr>
          <p:nvPr userDrawn="1">
            <p:custDataLst>
              <p:tags r:id="rId8"/>
            </p:custDataLst>
          </p:nvPr>
        </p:nvPicPr>
        <p:blipFill>
          <a:blip r:embed="rId9"/>
          <a:srcRect/>
          <a:stretch>
            <a:fillRect/>
          </a:stretch>
        </p:blipFill>
        <p:spPr>
          <a:xfrm>
            <a:off x="10433050" y="4716780"/>
            <a:ext cx="1759585" cy="1372235"/>
          </a:xfrm>
          <a:prstGeom prst="rect">
            <a:avLst/>
          </a:prstGeom>
        </p:spPr>
      </p:pic>
      <p:sp>
        <p:nvSpPr>
          <p:cNvPr id="11" name="内容占位符 10"/>
          <p:cNvSpPr>
            <a:spLocks noGrp="1"/>
          </p:cNvSpPr>
          <p:nvPr>
            <p:ph sz="quarter" idx="13"/>
            <p:custDataLst>
              <p:tags r:id="rId10"/>
            </p:custDataLst>
          </p:nvPr>
        </p:nvSpPr>
        <p:spPr>
          <a:xfrm>
            <a:off x="1161415" y="1324610"/>
            <a:ext cx="9869170" cy="4496435"/>
          </a:xfrm>
        </p:spPr>
        <p:txBody>
          <a:bodyPr/>
          <a:lstStyle>
            <a:lvl1pPr marL="0" indent="457200" algn="just" eaLnBrk="1" fontAlgn="auto" latinLnBrk="0" hangingPunct="1">
              <a:lnSpc>
                <a:spcPct val="150000"/>
              </a:lnSpc>
              <a:buNone/>
              <a:defRPr sz="2000" baseline="0">
                <a:latin typeface="Arial" panose="020B0604020202020204" pitchFamily="34" charset="0"/>
              </a:defRPr>
            </a:lvl1pPr>
            <a:lvl2pPr marL="457200" indent="0">
              <a:buNone/>
              <a:defRPr baseline="0">
                <a:latin typeface="Arial" panose="020B0604020202020204" pitchFamily="34" charset="0"/>
              </a:defRPr>
            </a:lvl2pPr>
            <a:lvl3pPr>
              <a:defRPr baseline="0">
                <a:latin typeface="Arial" panose="020B0604020202020204" pitchFamily="34" charset="0"/>
              </a:defRPr>
            </a:lvl3pPr>
            <a:lvl4pPr>
              <a:defRPr baseline="0">
                <a:latin typeface="Arial" panose="020B0604020202020204" pitchFamily="34" charset="0"/>
              </a:defRPr>
            </a:lvl4pPr>
            <a:lvl5pPr>
              <a:defRPr baseline="0">
                <a:latin typeface="Arial" panose="020B0604020202020204" pitchFamily="34" charset="0"/>
              </a:defRPr>
            </a:lvl5pPr>
          </a:lstStyle>
          <a:p>
            <a:pPr lvl="0"/>
            <a:r>
              <a:rPr lang="zh-CN" altLang="en-US" dirty="0"/>
              <a:t>单击此处编辑母版文本样式</a:t>
            </a:r>
            <a:endParaRPr lang="zh-CN" altLang="en-US" dirty="0"/>
          </a:p>
          <a:p>
            <a:pPr lvl="1"/>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dirty="0"/>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dirty="0">
              <a:sym typeface="+mn-ea"/>
            </a:endParaRPr>
          </a:p>
        </p:txBody>
      </p:sp>
      <p:sp>
        <p:nvSpPr>
          <p:cNvPr id="2" name="标题 1"/>
          <p:cNvSpPr>
            <a:spLocks noGrp="1"/>
          </p:cNvSpPr>
          <p:nvPr>
            <p:ph type="title" hasCustomPrompt="1"/>
            <p:custDataLst>
              <p:tags r:id="rId3"/>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3"/>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7"/>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8"/>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9"/>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0"/>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4815185" y="2703600"/>
            <a:ext cx="6495415" cy="1198800"/>
          </a:xfrm>
        </p:spPr>
        <p:txBody>
          <a:bodyPr lIns="91440" tIns="45720" rIns="91440" bIns="45720" anchor="t" anchorCtr="0">
            <a:normAutofit/>
          </a:bodyPr>
          <a:lstStyle>
            <a:lvl1pPr algn="ctr">
              <a:defRPr sz="7200" u="none" strike="noStrike" kern="1200" cap="none" spc="0" normalizeH="0" baseline="0">
                <a:solidFill>
                  <a:schemeClr val="tx1">
                    <a:lumMod val="75000"/>
                    <a:lumOff val="25000"/>
                  </a:schemeClr>
                </a:solidFill>
                <a:uFillTx/>
                <a:latin typeface="Arial" panose="020B0604020202020204" pitchFamily="34" charset="0"/>
                <a:ea typeface="微软雅黑" panose="020B0503020204020204"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3"/>
            </p:custDataLst>
          </p:nvPr>
        </p:nvSpPr>
        <p:spPr>
          <a:xfrm>
            <a:off x="4815185" y="4359600"/>
            <a:ext cx="6495415" cy="1375200"/>
          </a:xfrm>
        </p:spPr>
        <p:txBody>
          <a:bodyPr lIns="90000" tIns="46800" rIns="90000" bIns="46800">
            <a:normAutofit/>
          </a:bodyPr>
          <a:lstStyle>
            <a:lvl1pPr marL="0" indent="0" eaLnBrk="1" fontAlgn="auto" latinLnBrk="0" hangingPunct="1">
              <a:spcAft>
                <a:spcPts val="0"/>
              </a:spcAft>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grpSp>
        <p:nvGrpSpPr>
          <p:cNvPr id="7" name="组合 6"/>
          <p:cNvGrpSpPr/>
          <p:nvPr>
            <p:custDataLst>
              <p:tags r:id="rId7"/>
            </p:custDataLst>
          </p:nvPr>
        </p:nvGrpSpPr>
        <p:grpSpPr>
          <a:xfrm>
            <a:off x="1045845" y="1115695"/>
            <a:ext cx="2907665" cy="4837430"/>
            <a:chOff x="1933" y="1591"/>
            <a:chExt cx="4579" cy="7618"/>
          </a:xfrm>
        </p:grpSpPr>
        <p:pic>
          <p:nvPicPr>
            <p:cNvPr id="8" name="图片 7" descr="素材6"/>
            <p:cNvPicPr>
              <a:picLocks noChangeAspect="1"/>
            </p:cNvPicPr>
            <p:nvPr>
              <p:custDataLst>
                <p:tags r:id="rId8"/>
              </p:custDataLst>
            </p:nvPr>
          </p:nvPicPr>
          <p:blipFill>
            <a:blip r:embed="rId9"/>
            <a:stretch>
              <a:fillRect/>
            </a:stretch>
          </p:blipFill>
          <p:spPr>
            <a:xfrm>
              <a:off x="1933" y="1591"/>
              <a:ext cx="4579" cy="7618"/>
            </a:xfrm>
            <a:prstGeom prst="rect">
              <a:avLst/>
            </a:prstGeom>
          </p:spPr>
        </p:pic>
        <p:pic>
          <p:nvPicPr>
            <p:cNvPr id="9" name="图片 8" descr="素材8"/>
            <p:cNvPicPr>
              <a:picLocks noChangeAspect="1"/>
            </p:cNvPicPr>
            <p:nvPr>
              <p:custDataLst>
                <p:tags r:id="rId10"/>
              </p:custDataLst>
            </p:nvPr>
          </p:nvPicPr>
          <p:blipFill>
            <a:blip r:embed="rId11"/>
            <a:stretch>
              <a:fillRect/>
            </a:stretch>
          </p:blipFill>
          <p:spPr>
            <a:xfrm>
              <a:off x="2829" y="2441"/>
              <a:ext cx="1723" cy="1690"/>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7" Type="http://schemas.openxmlformats.org/officeDocument/2006/relationships/theme" Target="../theme/theme1.xml"/><Relationship Id="rId26" Type="http://schemas.openxmlformats.org/officeDocument/2006/relationships/tags" Target="../tags/tag120.xml"/><Relationship Id="rId25" Type="http://schemas.openxmlformats.org/officeDocument/2006/relationships/tags" Target="../tags/tag119.xml"/><Relationship Id="rId24" Type="http://schemas.openxmlformats.org/officeDocument/2006/relationships/tags" Target="../tags/tag118.xml"/><Relationship Id="rId23" Type="http://schemas.openxmlformats.org/officeDocument/2006/relationships/tags" Target="../tags/tag117.xml"/><Relationship Id="rId22" Type="http://schemas.openxmlformats.org/officeDocument/2006/relationships/tags" Target="../tags/tag116.xml"/><Relationship Id="rId21" Type="http://schemas.openxmlformats.org/officeDocument/2006/relationships/tags" Target="../tags/tag115.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charset="-122"/>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3.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1.xml"/><Relationship Id="rId1" Type="http://schemas.openxmlformats.org/officeDocument/2006/relationships/tags" Target="../tags/tag14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44.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4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1.xml"/><Relationship Id="rId1" Type="http://schemas.openxmlformats.org/officeDocument/2006/relationships/tags" Target="../tags/tag150.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3.xml"/><Relationship Id="rId4" Type="http://schemas.openxmlformats.org/officeDocument/2006/relationships/tags" Target="../tags/tag125.xml"/><Relationship Id="rId3" Type="http://schemas.openxmlformats.org/officeDocument/2006/relationships/slide" Target="slide30.xml"/><Relationship Id="rId2" Type="http://schemas.openxmlformats.org/officeDocument/2006/relationships/slide" Target="slide3.xml"/><Relationship Id="rId1" Type="http://schemas.openxmlformats.org/officeDocument/2006/relationships/tags" Target="../tags/tag1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3.xml"/><Relationship Id="rId1" Type="http://schemas.openxmlformats.org/officeDocument/2006/relationships/tags" Target="../tags/tag15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6.xml"/><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5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tags" Target="../tags/tag163.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28.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 Type="http://schemas.openxmlformats.org/officeDocument/2006/relationships/tags" Target="../tags/tag167.xml"/></Relationships>
</file>

<file path=ppt/slides/_rels/slide29.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1.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7.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89.xml"/><Relationship Id="rId1" Type="http://schemas.openxmlformats.org/officeDocument/2006/relationships/image" Target="../media/image1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9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94.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7.xml"/><Relationship Id="rId6" Type="http://schemas.openxmlformats.org/officeDocument/2006/relationships/tags" Target="../tags/tag198.xml"/><Relationship Id="rId5" Type="http://schemas.openxmlformats.org/officeDocument/2006/relationships/image" Target="../media/image17.png"/><Relationship Id="rId4" Type="http://schemas.openxmlformats.org/officeDocument/2006/relationships/tags" Target="../tags/tag197.xml"/><Relationship Id="rId3" Type="http://schemas.openxmlformats.org/officeDocument/2006/relationships/image" Target="../media/image16.png"/><Relationship Id="rId2" Type="http://schemas.openxmlformats.org/officeDocument/2006/relationships/tags" Target="../tags/tag196.xml"/><Relationship Id="rId1" Type="http://schemas.openxmlformats.org/officeDocument/2006/relationships/tags" Target="../tags/tag195.xml"/></Relationships>
</file>

<file path=ppt/slides/_rels/slide39.xml.rels><?xml version="1.0" encoding="UTF-8" standalone="yes"?>
<Relationships xmlns="http://schemas.openxmlformats.org/package/2006/relationships"><Relationship Id="rId8" Type="http://schemas.openxmlformats.org/officeDocument/2006/relationships/notesSlide" Target="../notesSlides/notesSlide9.xml"/><Relationship Id="rId7" Type="http://schemas.openxmlformats.org/officeDocument/2006/relationships/slideLayout" Target="../slideLayouts/slideLayout7.xml"/><Relationship Id="rId6" Type="http://schemas.openxmlformats.org/officeDocument/2006/relationships/tags" Target="../tags/tag202.xml"/><Relationship Id="rId5" Type="http://schemas.openxmlformats.org/officeDocument/2006/relationships/image" Target="../media/image17.png"/><Relationship Id="rId4" Type="http://schemas.openxmlformats.org/officeDocument/2006/relationships/tags" Target="../tags/tag201.xml"/><Relationship Id="rId3" Type="http://schemas.openxmlformats.org/officeDocument/2006/relationships/image" Target="../media/image16.png"/><Relationship Id="rId2" Type="http://schemas.openxmlformats.org/officeDocument/2006/relationships/tags" Target="../tags/tag200.xml"/><Relationship Id="rId1" Type="http://schemas.openxmlformats.org/officeDocument/2006/relationships/tags" Target="../tags/tag199.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slideLayout" Target="../slideLayouts/slideLayout7.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5.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07.xml"/><Relationship Id="rId1" Type="http://schemas.openxmlformats.org/officeDocument/2006/relationships/tags" Target="../tags/tag20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8.xml"/><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09.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4.xml"/><Relationship Id="rId1"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1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tags" Target="../tags/tag215.xml"/></Relationships>
</file>

<file path=ppt/slides/_rels/slide5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7.xml"/><Relationship Id="rId6" Type="http://schemas.openxmlformats.org/officeDocument/2006/relationships/tags" Target="../tags/tag219.xml"/><Relationship Id="rId5" Type="http://schemas.openxmlformats.org/officeDocument/2006/relationships/image" Target="../media/image17.png"/><Relationship Id="rId4" Type="http://schemas.openxmlformats.org/officeDocument/2006/relationships/tags" Target="../tags/tag218.xml"/><Relationship Id="rId3" Type="http://schemas.openxmlformats.org/officeDocument/2006/relationships/image" Target="../media/image16.png"/><Relationship Id="rId2" Type="http://schemas.openxmlformats.org/officeDocument/2006/relationships/tags" Target="../tags/tag217.xml"/><Relationship Id="rId1" Type="http://schemas.openxmlformats.org/officeDocument/2006/relationships/tags" Target="../tags/tag21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25.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2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5.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openxmlformats.org/officeDocument/2006/relationships/tags" Target="../tags/tag230.xml"/><Relationship Id="rId5" Type="http://schemas.openxmlformats.org/officeDocument/2006/relationships/image" Target="../media/image17.png"/><Relationship Id="rId4" Type="http://schemas.openxmlformats.org/officeDocument/2006/relationships/tags" Target="../tags/tag229.xml"/><Relationship Id="rId3" Type="http://schemas.openxmlformats.org/officeDocument/2006/relationships/image" Target="../media/image16.png"/><Relationship Id="rId2" Type="http://schemas.openxmlformats.org/officeDocument/2006/relationships/tags" Target="../tags/tag228.xml"/><Relationship Id="rId1" Type="http://schemas.openxmlformats.org/officeDocument/2006/relationships/tags" Target="../tags/tag22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1.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3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34.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36.xml"/><Relationship Id="rId1" Type="http://schemas.openxmlformats.org/officeDocument/2006/relationships/tags" Target="../tags/tag235.xml"/></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37.xml"/><Relationship Id="rId1" Type="http://schemas.openxmlformats.org/officeDocument/2006/relationships/image" Target="../media/image19.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239.xml"/><Relationship Id="rId1" Type="http://schemas.openxmlformats.org/officeDocument/2006/relationships/tags" Target="../tags/tag238.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0.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36.xml"/><Relationship Id="rId1" Type="http://schemas.openxmlformats.org/officeDocument/2006/relationships/image" Target="../media/image11.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43.xml"/><Relationship Id="rId1" Type="http://schemas.openxmlformats.org/officeDocument/2006/relationships/image" Target="../media/image20.pn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5.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46.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48.xml"/></Relationships>
</file>

<file path=ppt/slides/_rels/slide77.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7.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78.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79.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7.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80.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s>
</file>

<file path=ppt/slides/_rels/slide81.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7.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 Type="http://schemas.openxmlformats.org/officeDocument/2006/relationships/tags" Target="../tags/tag277.xml"/></Relationships>
</file>

<file path=ppt/slides/_rels/slide82.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tags" Target="../tags/tag288.xml"/><Relationship Id="rId4" Type="http://schemas.openxmlformats.org/officeDocument/2006/relationships/tags" Target="../tags/tag287.xml"/><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9.xml"/><Relationship Id="rId1" Type="http://schemas.openxmlformats.org/officeDocument/2006/relationships/tags" Target="../tags/tag13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2EFEF"/>
        </a:solidFill>
        <a:effectLst/>
      </p:bgPr>
    </p:bg>
    <p:spTree>
      <p:nvGrpSpPr>
        <p:cNvPr id="1" name=""/>
        <p:cNvGrpSpPr/>
        <p:nvPr/>
      </p:nvGrpSpPr>
      <p:grpSpPr>
        <a:xfrm>
          <a:off x="0" y="0"/>
          <a:ext cx="0" cy="0"/>
          <a:chOff x="0" y="0"/>
          <a:chExt cx="0" cy="0"/>
        </a:xfrm>
      </p:grpSpPr>
      <p:sp>
        <p:nvSpPr>
          <p:cNvPr id="13" name="文本框 12"/>
          <p:cNvSpPr txBox="1"/>
          <p:nvPr>
            <p:custDataLst>
              <p:tags r:id="rId1"/>
            </p:custDataLst>
          </p:nvPr>
        </p:nvSpPr>
        <p:spPr>
          <a:xfrm>
            <a:off x="5163820" y="1313180"/>
            <a:ext cx="5260975" cy="1322070"/>
          </a:xfrm>
          <a:prstGeom prst="rect">
            <a:avLst/>
          </a:prstGeom>
          <a:noFill/>
        </p:spPr>
        <p:txBody>
          <a:bodyPr wrap="square" rtlCol="0">
            <a:spAutoFit/>
            <a:scene3d>
              <a:camera prst="orthographicFront"/>
              <a:lightRig rig="threePt" dir="t"/>
            </a:scene3d>
          </a:bodyPr>
          <a:lstStyle/>
          <a:p>
            <a:pPr algn="ctr"/>
            <a:r>
              <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rPr>
              <a:t>第一</a:t>
            </a:r>
            <a:r>
              <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rPr>
              <a:t>单元</a:t>
            </a:r>
            <a:endParaRPr lang="zh-CN" altLang="en-US" sz="8000" spc="300">
              <a:solidFill>
                <a:schemeClr val="accent1"/>
              </a:solidFill>
              <a:effectLst>
                <a:outerShdw blurRad="38100" dist="25400" dir="5400000" algn="ctr" rotWithShape="0">
                  <a:srgbClr val="6E747A">
                    <a:alpha val="43000"/>
                  </a:srgbClr>
                </a:outerShdw>
              </a:effectLst>
              <a:uFillTx/>
              <a:latin typeface="Arial" panose="020B0604020202020204" pitchFamily="34" charset="0"/>
              <a:ea typeface="微软雅黑" panose="020B0503020204020204" charset="-122"/>
              <a:sym typeface="Arial" panose="020B0604020202020204" pitchFamily="34" charset="0"/>
            </a:endParaRPr>
          </a:p>
        </p:txBody>
      </p:sp>
      <p:sp>
        <p:nvSpPr>
          <p:cNvPr id="2" name="标题 1"/>
          <p:cNvSpPr>
            <a:spLocks noGrp="1"/>
          </p:cNvSpPr>
          <p:nvPr>
            <p:ph type="title"/>
            <p:custDataLst>
              <p:tags r:id="rId2"/>
            </p:custDataLst>
          </p:nvPr>
        </p:nvSpPr>
        <p:spPr>
          <a:xfrm>
            <a:off x="3629660" y="3002915"/>
            <a:ext cx="8329295" cy="1198880"/>
          </a:xfrm>
        </p:spPr>
        <p:txBody>
          <a:bodyPr>
            <a:normAutofit fontScale="90000"/>
          </a:bodyPr>
          <a:lstStyle/>
          <a:p>
            <a:r>
              <a:rPr lang="zh-CN" altLang="en-US">
                <a:sym typeface="Arial" panose="020B0604020202020204" pitchFamily="34" charset="0"/>
              </a:rPr>
              <a:t>开启自主学习的旅程</a:t>
            </a:r>
            <a:endParaRPr lang="zh-CN" altLang="en-US">
              <a:sym typeface="Arial" panose="020B0604020202020204" pitchFamily="34" charset="0"/>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2211705"/>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这一年，钱伟长一天最多睡 5 个小时，从中学的物理、化学、数学微积分开始自学，起初用学中文的方式死记硬背，但效果非常不好。他去请教学得好的同学，同学告诉他学习不能死记硬背，需弄懂，要多思考，并且还告诉他如何记笔记最有效。钱伟长凭着刻苦的精神和科学的学习方法，最终达到吴教授的条件，4 年后毕业，又考取了清华大学物理系研究生。</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482090"/>
            <a:ext cx="9869170" cy="4496435"/>
          </a:xfrm>
        </p:spPr>
        <p:txBody>
          <a:bodyPr/>
          <a:p>
            <a:r>
              <a:rPr lang="zh-CN" altLang="en-US"/>
              <a:t>钱伟长为达到吴有训教授提出的条件，在自己要学、自己想学的前提下，自主选择学习内容，选择合适的学习方法，自己管理学习时间，这个学习过程就属于自主学习。此外，为达到学习目标还需对学习过程做出自我监控，检查自己的学习是否有良好的效果，并常常对学习过程进行反思，实现将书本知识转化为属于自己的技能或学习体验。</a:t>
            </a:r>
            <a:endParaRPr lang="zh-CN" alt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69720"/>
            <a:ext cx="9869170" cy="4496435"/>
          </a:xfrm>
        </p:spPr>
        <p:txBody>
          <a:bodyPr/>
          <a:p>
            <a:r>
              <a:rPr lang="zh-CN" altLang="en-US"/>
              <a:t>每个学习者都是具有相对独立性的人，学习是学习者自己的事、自己的行为，是任何人不可替代的。同学们在课堂上的学习多是在老师指导下进行，学习目标、学习内容、学习环节都是在老师的引导与督促中完成的。自主学习则是学习者根据自身优势和需要，自主制定学习目标，规划学习内容、学习进度等，从而实现自己的目标。自主学习是自己要学，自己想学，自己会学。</a:t>
            </a:r>
            <a:endParaRPr lang="zh-CN" altLang="en-US"/>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75130"/>
            <a:ext cx="9869170" cy="4496435"/>
          </a:xfrm>
        </p:spPr>
        <p:txBody>
          <a:bodyPr/>
          <a:p>
            <a:r>
              <a:rPr lang="zh-CN" altLang="en-US"/>
              <a:t>自主学习是指学习者自觉主动地确定学习目标、制订学习计划、选择学习方法、利用学习资源、监控学习过程、评价学习结果的过程。长期坚持自主学习，可培养自身较强的学习能力，成为善于学习、热爱学习的人。</a:t>
            </a:r>
            <a:endParaRPr lang="zh-CN" altLang="en-US"/>
          </a:p>
        </p:txBody>
      </p:sp>
      <p:pic>
        <p:nvPicPr>
          <p:cNvPr id="2" name="图片 1"/>
          <p:cNvPicPr>
            <a:picLocks noChangeAspect="1"/>
          </p:cNvPicPr>
          <p:nvPr/>
        </p:nvPicPr>
        <p:blipFill>
          <a:blip r:embed="rId1"/>
          <a:stretch>
            <a:fillRect/>
          </a:stretch>
        </p:blipFill>
        <p:spPr>
          <a:xfrm>
            <a:off x="2352675" y="3576320"/>
            <a:ext cx="7439025" cy="2595245"/>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三、为什么要自主学习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sz="2400" b="1">
                <a:solidFill>
                  <a:schemeClr val="accent1">
                    <a:lumMod val="75000"/>
                  </a:schemeClr>
                </a:solidFill>
              </a:rPr>
              <a:t>（一）承担必须的责任</a:t>
            </a:r>
            <a:endParaRPr lang="zh-CN" altLang="en-US" sz="2400" b="1">
              <a:solidFill>
                <a:schemeClr val="accent1">
                  <a:lumMod val="75000"/>
                </a:schemeClr>
              </a:solidFill>
            </a:endParaRPr>
          </a:p>
          <a:p>
            <a:r>
              <a:rPr lang="zh-CN" altLang="en-US"/>
              <a:t>我们在生活、工作中的角色不断变化，可能由学徒成为一名主管，也可能成为孩子的父母，个人原有的知识、技能不能满足变化了的角色、身份的需要，必须靠自己安排学习内容、学习时间，迎接在工作和生活中遇到的新挑战。如学习如何成为一名优秀的员工，做好自己的本职工作；学习如何带领一个团队，共同创造效益；学习如何做好父母，让孩子身心健康成长。</a:t>
            </a:r>
            <a:endParaRPr lang="zh-CN" altLang="en-US"/>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（二）成就个性化的自己</a:t>
            </a:r>
            <a:endParaRPr lang="zh-CN" altLang="en-US" sz="2400" b="1">
              <a:solidFill>
                <a:schemeClr val="accent1">
                  <a:lumMod val="75000"/>
                </a:schemeClr>
              </a:solidFill>
            </a:endParaRPr>
          </a:p>
          <a:p>
            <a:r>
              <a:rPr lang="zh-CN" altLang="en-US"/>
              <a:t>自主学习一方面有助于个人职业发展，促进个人成长；另一方面又能够丰富生活，增添乐趣。</a:t>
            </a:r>
            <a:endParaRPr lang="zh-CN" altLang="en-US"/>
          </a:p>
          <a:p>
            <a:r>
              <a:rPr lang="zh-CN" altLang="en-US"/>
              <a:t>只有学会自主学习，增进自身本领，提高自身素质，才能成就独特、丰富的自己。</a:t>
            </a:r>
            <a:endParaRPr lang="zh-CN" altLang="en-US"/>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（三）创造自己的生活</a:t>
            </a:r>
            <a:endParaRPr lang="zh-CN" altLang="en-US" sz="2400" b="1">
              <a:solidFill>
                <a:schemeClr val="accent1">
                  <a:lumMod val="75000"/>
                </a:schemeClr>
              </a:solidFill>
            </a:endParaRPr>
          </a:p>
          <a:p>
            <a:r>
              <a:rPr lang="zh-CN" altLang="en-US"/>
              <a:t>要安排好自己的人生，就要提早学习、主动学习，并规划好自己现在要做什么、未来想做什么，需要具备什么素质，如何面对变化、面对成败。只有将自主学习的意识和习惯保持终身，将所学所思运用到生活工作中，才能从容应对，享受生命中的变化和馈赠。</a:t>
            </a:r>
            <a:endParaRPr lang="zh-CN" altLang="en-US"/>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sz="2400" b="1">
                <a:solidFill>
                  <a:schemeClr val="accent1">
                    <a:lumMod val="75000"/>
                  </a:schemeClr>
                </a:solidFill>
              </a:rPr>
              <a:t>（四）适应当下的学习与工作环境</a:t>
            </a:r>
            <a:endParaRPr lang="zh-CN" altLang="en-US" sz="2400" b="1">
              <a:solidFill>
                <a:schemeClr val="accent1">
                  <a:lumMod val="75000"/>
                </a:schemeClr>
              </a:solidFill>
            </a:endParaRPr>
          </a:p>
          <a:p>
            <a:r>
              <a:rPr lang="zh-CN" altLang="en-US"/>
              <a:t>我们来到技工院校学习，身边没有了家长的督促，老师也不像中学时期那样时时紧盯我们的学习。正是在这样的环境下，学习效果有赖于个人自主学习习惯的养成。要适应学校的学习环境与社会需要，必须尽早养成自主学习的习惯，掌握自主学习的方法与技巧。还要经常反思和总结自己的学习方法，能梳理出关键的元素，构成系统的体系，运用到自己的工作和学习中。</a:t>
            </a:r>
            <a:endParaRPr lang="zh-CN" altLang="en-US"/>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396875"/>
            <a:ext cx="8865235" cy="856615"/>
          </a:xfrm>
        </p:spPr>
        <p:txBody>
          <a:bodyPr/>
          <a:p>
            <a:r>
              <a:rPr lang="zh-CN" altLang="en-US">
                <a:solidFill>
                  <a:schemeClr val="accent1">
                    <a:lumMod val="50000"/>
                  </a:schemeClr>
                </a:solidFill>
              </a:rPr>
              <a:t>四、如何做到自主学习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sz="2400" b="1">
                <a:solidFill>
                  <a:schemeClr val="accent1">
                    <a:lumMod val="75000"/>
                  </a:schemeClr>
                </a:solidFill>
              </a:rPr>
              <a:t>（一）珍视期望，明确学习目标</a:t>
            </a:r>
            <a:endParaRPr lang="zh-CN" altLang="en-US" sz="2400" b="1">
              <a:solidFill>
                <a:schemeClr val="accent1">
                  <a:lumMod val="75000"/>
                </a:schemeClr>
              </a:solidFill>
            </a:endParaRPr>
          </a:p>
          <a:p>
            <a:r>
              <a:rPr lang="zh-CN" altLang="en-US"/>
              <a:t>珍视自身的期望，能帮助自己找到学习奋斗的目标。</a:t>
            </a:r>
            <a:endParaRPr lang="zh-CN" altLang="en-US"/>
          </a:p>
          <a:p>
            <a:r>
              <a:rPr lang="zh-CN" altLang="en-US"/>
              <a:t>要做到自主学习，首先要对自己有所要求，要有明确的目标，并能坚定地追求目标。持有这一信念，才能促使我们在任何环境中都能坚持自主学习，遇到困难积极寻求方法，不断反思学习所得，直至目标达成。</a:t>
            </a:r>
            <a:endParaRPr lang="zh-CN" altLang="en-US"/>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2030730"/>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林荣就读于某技师学院营销专业三年级，学习之余他时常思考：如果走向社会，自己的竞争力是什么？一次去图书馆翻阅资料时，一个问题测试吸引了他：“你是一家企业的面试官，面试了几位候选人，他们的专业能力、管理水平、学习能力、工作经验都符合要求，性格、沟通能力也都不错，但公司只有一个名额，为有更好的选择，请问你会增加一个什么评判标准？”林荣结合自己的专业给出的答案是：“招那个写作最厉害的人。”</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2EFEF"/>
        </a:solid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718560" y="1877060"/>
            <a:ext cx="8148320" cy="2426970"/>
          </a:xfrm>
          <a:prstGeom prst="rect">
            <a:avLst/>
          </a:prstGeom>
          <a:noFill/>
        </p:spPr>
        <p:txBody>
          <a:bodyPr wrap="square" rtlCol="0"/>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第一课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r>
              <a:rPr lang="en-US" altLang="zh-CN"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en-US" altLang="zh-CN"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2" tooltip="" action="ppaction://hlinksldjump"/>
              </a:rPr>
              <a:t>唤醒自主学习的意识</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accent1"/>
                </a:solidFill>
                <a:uFillTx/>
                <a:latin typeface="Arial" panose="020B0604020202020204" pitchFamily="34" charset="0"/>
                <a:ea typeface="微软雅黑" panose="020B0503020204020204" charset="-122"/>
                <a:cs typeface="+mj-cs"/>
                <a:sym typeface="+mn-ea"/>
              </a:rPr>
              <a:t>第二课</a:t>
            </a: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rPr>
              <a:t>   </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r>
              <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hlinkClick r:id="rId3" tooltip="" action="ppaction://hlinksldjump"/>
              </a:rPr>
              <a:t>提升自主学习的动力</a:t>
            </a:r>
            <a:endParaRPr lang="zh-CN" altLang="en-US" sz="3600" b="1" spc="200">
              <a:solidFill>
                <a:schemeClr val="tx1">
                  <a:lumMod val="75000"/>
                  <a:lumOff val="25000"/>
                </a:schemeClr>
              </a:solidFill>
              <a:uFillTx/>
              <a:latin typeface="Arial" panose="020B0604020202020204" pitchFamily="34" charset="0"/>
              <a:ea typeface="微软雅黑" panose="020B0503020204020204" charset="-122"/>
              <a:cs typeface="+mj-cs"/>
              <a:sym typeface="+mn-ea"/>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endParaRPr>
          </a:p>
          <a:p>
            <a:pPr algn="ctr" fontAlgn="auto">
              <a:lnSpc>
                <a:spcPts val="2500"/>
              </a:lnSpc>
              <a:spcAft>
                <a:spcPts val="3000"/>
              </a:spcAft>
            </a:pPr>
            <a:endParaRPr lang="zh-CN" altLang="en-US" sz="3200" b="1" spc="200">
              <a:solidFill>
                <a:schemeClr val="tx1">
                  <a:lumMod val="75000"/>
                  <a:lumOff val="25000"/>
                </a:schemeClr>
              </a:solidFill>
              <a:uFillTx/>
              <a:latin typeface="Arial" panose="020B0604020202020204" pitchFamily="34" charset="0"/>
              <a:ea typeface="微软雅黑" panose="020B0503020204020204" charset="-122"/>
              <a:cs typeface="+mj-cs"/>
              <a:sym typeface="Arial" panose="020B0604020202020204" pitchFamily="34" charset="0"/>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2211705"/>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他认为写作是职场人的基础核心能力，作为一名营销人员，优秀的写作能力会帮助个人更好地完成工作，赢得更多的机会。为此，他报名参加了写作培训班，利用周末时间持续学习了 4 个月。培训期间要完成大量的作业，能坚持下来的人并不多。林荣认识到写作能力对于个人在职场发展的重要性，他坚持学完了所有课程，并且要求自己每天晚上都记录下当天的收获和思考。4 个月过后，林荣的写作能力有了很大的提高。</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20000"/>
          </a:bodyPr>
          <a:p>
            <a:r>
              <a:rPr lang="zh-CN" altLang="en-US" sz="2400" b="1">
                <a:solidFill>
                  <a:schemeClr val="accent1">
                    <a:lumMod val="75000"/>
                  </a:schemeClr>
                </a:solidFill>
              </a:rPr>
              <a:t>（二）学会自律，加强自主学习意识</a:t>
            </a:r>
            <a:endParaRPr lang="zh-CN" altLang="en-US" sz="2400" b="1">
              <a:solidFill>
                <a:schemeClr val="accent1">
                  <a:lumMod val="75000"/>
                </a:schemeClr>
              </a:solidFill>
            </a:endParaRPr>
          </a:p>
          <a:p>
            <a:r>
              <a:rPr lang="zh-CN" altLang="en-US"/>
              <a:t>自律是自我约束或规范，它约束、规范学习者的学习行为，促使学习者持之以恒、不断进取。</a:t>
            </a:r>
            <a:endParaRPr lang="zh-CN" altLang="en-US"/>
          </a:p>
          <a:p>
            <a:r>
              <a:rPr lang="zh-CN" altLang="en-US"/>
              <a:t>如何做到自律？</a:t>
            </a:r>
            <a:endParaRPr lang="zh-CN" altLang="en-US"/>
          </a:p>
          <a:p>
            <a:r>
              <a:rPr lang="zh-CN" altLang="en-US"/>
              <a:t>首先，</a:t>
            </a:r>
            <a:r>
              <a:rPr lang="zh-CN" altLang="en-US" b="1">
                <a:solidFill>
                  <a:srgbClr val="C00000"/>
                </a:solidFill>
              </a:rPr>
              <a:t>要明确目标，明确当下需要做的事情。</a:t>
            </a:r>
            <a:r>
              <a:rPr lang="zh-CN" altLang="en-US"/>
              <a:t>只有明白自己该做什么，才能时刻提醒自己向着这一目标而努力。比如，当你决定在技能比赛中取得好成绩，你会为了这个目标努力，如果没有这个目标，你会认为天天睡懒觉、玩游戏也没什么不妥。</a:t>
            </a:r>
            <a:endParaRPr lang="zh-CN" altLang="en-US"/>
          </a:p>
        </p:txBody>
      </p:sp>
      <p:sp>
        <p:nvSpPr>
          <p:cNvPr id="4" name="标题 1"/>
          <p:cNvSpPr>
            <a:spLocks noGrp="1"/>
          </p:cNvSpPr>
          <p:nvPr/>
        </p:nvSpPr>
        <p:spPr>
          <a:xfrm>
            <a:off x="2167255" y="469265"/>
            <a:ext cx="8865235" cy="856615"/>
          </a:xfrm>
          <a:prstGeom prst="rect">
            <a:avLst/>
          </a:prstGeom>
        </p:spPr>
        <p:txBody>
          <a:bodyPr vert="horz" lIns="90000" tIns="46800" rIns="90000" bIns="46800" rtlCol="0" anchor="t" anchorCtr="0">
            <a:normAutofit/>
          </a:bodyPr>
          <a:lstStyle>
            <a:lvl1pPr marL="0" marR="0" algn="l" defTabSz="914400" rtl="0" eaLnBrk="1" fontAlgn="auto" latinLnBrk="0" hangingPunct="1">
              <a:lnSpc>
                <a:spcPct val="100000"/>
              </a:lnSpc>
              <a:spcBef>
                <a:spcPct val="0"/>
              </a:spcBef>
              <a:buNone/>
              <a:defRPr kumimoji="0" lang="zh-CN" altLang="en-US" sz="4000" b="1" i="0" u="none" strike="noStrike" kern="1200" cap="none" spc="3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r>
              <a:rPr lang="zh-CN" altLang="en-US">
                <a:solidFill>
                  <a:schemeClr val="accent1">
                    <a:lumMod val="50000"/>
                  </a:schemeClr>
                </a:solidFill>
              </a:rPr>
              <a:t>四、如何做到自主学习</a:t>
            </a:r>
            <a:endParaRPr lang="zh-CN" altLang="en-US">
              <a:solidFill>
                <a:schemeClr val="accent1">
                  <a:lumMod val="50000"/>
                </a:schemeClr>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85925"/>
            <a:ext cx="9869170" cy="4496435"/>
          </a:xfrm>
        </p:spPr>
        <p:txBody>
          <a:bodyPr/>
          <a:p>
            <a:r>
              <a:rPr lang="zh-CN" altLang="en-US"/>
              <a:t>其次，</a:t>
            </a:r>
            <a:r>
              <a:rPr lang="zh-CN" altLang="en-US" b="1">
                <a:solidFill>
                  <a:srgbClr val="C00000"/>
                </a:solidFill>
              </a:rPr>
              <a:t>要有勇气和自信，相信自己可以做到。</a:t>
            </a:r>
            <a:r>
              <a:rPr lang="zh-CN" altLang="en-US"/>
              <a:t>完成一件事是不容易的，情绪、欲望等时常阻碍自己前进，要敢于面对困难和错误，一步一步积累学习的经验，通过一次一次的自我克制，坚持努力，取得成绩，让自己更自信。</a:t>
            </a:r>
            <a:endParaRPr lang="zh-CN" altLang="en-US"/>
          </a:p>
          <a:p>
            <a:r>
              <a:rPr lang="zh-CN" altLang="en-US"/>
              <a:t>再次，</a:t>
            </a:r>
            <a:r>
              <a:rPr lang="zh-CN" altLang="en-US" b="1">
                <a:solidFill>
                  <a:srgbClr val="C00000"/>
                </a:solidFill>
              </a:rPr>
              <a:t>管理好自己的精力。</a:t>
            </a:r>
            <a:r>
              <a:rPr lang="zh-CN" altLang="en-US"/>
              <a:t>人的精力和时间都是有限的，要追求学习的效率。在精力最旺盛的时候做最重要的事情，疲倦的时候做次要的事。</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76730"/>
            <a:ext cx="9869170" cy="4496435"/>
          </a:xfrm>
        </p:spPr>
        <p:txBody>
          <a:bodyPr/>
          <a:p>
            <a:r>
              <a:rPr lang="zh-CN" altLang="en-US"/>
              <a:t>最后，</a:t>
            </a:r>
            <a:r>
              <a:rPr lang="zh-CN" altLang="en-US" b="1">
                <a:solidFill>
                  <a:srgbClr val="C00000"/>
                </a:solidFill>
              </a:rPr>
              <a:t>设立“冷却时间”。</a:t>
            </a:r>
            <a:r>
              <a:rPr lang="zh-CN" altLang="en-US"/>
              <a:t>当面对诱惑无法按计划学习时，给自己设立一个“冷却时间”，即延迟满足，等 10 分钟后再做决定。这 10分钟内，可以想想自己制定的长远目标和近期目标，让自己逐渐冷静下来，</a:t>
            </a:r>
            <a:r>
              <a:rPr lang="zh-CN" altLang="en-US" b="1">
                <a:solidFill>
                  <a:srgbClr val="0C3039"/>
                </a:solidFill>
              </a:rPr>
              <a:t>以</a:t>
            </a:r>
            <a:r>
              <a:rPr lang="zh-CN" altLang="en-US"/>
              <a:t>抵抗诱惑。</a:t>
            </a:r>
            <a:endParaRPr lang="zh-CN" altLang="en-US"/>
          </a:p>
        </p:txBody>
      </p:sp>
      <p:pic>
        <p:nvPicPr>
          <p:cNvPr id="2" name="图片 1"/>
          <p:cNvPicPr>
            <a:picLocks noChangeAspect="1"/>
          </p:cNvPicPr>
          <p:nvPr/>
        </p:nvPicPr>
        <p:blipFill>
          <a:blip r:embed="rId1"/>
          <a:stretch>
            <a:fillRect/>
          </a:stretch>
        </p:blipFill>
        <p:spPr>
          <a:xfrm>
            <a:off x="4203700" y="3530600"/>
            <a:ext cx="4469765" cy="2860675"/>
          </a:xfrm>
          <a:prstGeom prst="rect">
            <a:avLst/>
          </a:prstGeom>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chemeClr val="accent1">
                    <a:lumMod val="50000"/>
                  </a:schemeClr>
                </a:solidFill>
                <a:sym typeface="+mn-ea"/>
              </a:rPr>
              <a:t>四、如何做到自主学习</a:t>
            </a:r>
            <a:endParaRPr lang="zh-CN" altLang="en-US"/>
          </a:p>
        </p:txBody>
      </p:sp>
      <p:sp>
        <p:nvSpPr>
          <p:cNvPr id="5" name="内容占位符 4"/>
          <p:cNvSpPr>
            <a:spLocks noGrp="1"/>
          </p:cNvSpPr>
          <p:nvPr>
            <p:ph sz="quarter" idx="13"/>
          </p:nvPr>
        </p:nvSpPr>
        <p:spPr>
          <a:xfrm>
            <a:off x="979805" y="1557655"/>
            <a:ext cx="9869170" cy="4496435"/>
          </a:xfrm>
        </p:spPr>
        <p:txBody>
          <a:bodyPr>
            <a:normAutofit/>
          </a:bodyPr>
          <a:p>
            <a:r>
              <a:rPr lang="zh-CN" altLang="en-US" sz="2400" b="1">
                <a:solidFill>
                  <a:schemeClr val="accent1">
                    <a:lumMod val="75000"/>
                  </a:schemeClr>
                </a:solidFill>
              </a:rPr>
              <a:t>（三）调控过程，提高学习效果</a:t>
            </a:r>
            <a:endParaRPr lang="zh-CN" altLang="en-US" sz="2400" b="1">
              <a:solidFill>
                <a:schemeClr val="accent1">
                  <a:lumMod val="75000"/>
                </a:schemeClr>
              </a:solidFill>
            </a:endParaRPr>
          </a:p>
          <a:p>
            <a:r>
              <a:rPr lang="zh-CN" altLang="en-US" b="1">
                <a:solidFill>
                  <a:srgbClr val="C00000"/>
                </a:solidFill>
              </a:rPr>
              <a:t>自主学习的过程需伴随自我调控。</a:t>
            </a:r>
            <a:r>
              <a:rPr lang="zh-CN" altLang="en-US"/>
              <a:t>我们确定的学习目标、选择的学习内容和学习方法等在学习活动中是否能达到预期目的，都需不断进行审视，以检查学习效果。</a:t>
            </a:r>
            <a:endParaRPr lang="zh-CN" altLang="en-US"/>
          </a:p>
          <a:p>
            <a:r>
              <a:rPr lang="zh-CN" altLang="en-US"/>
              <a:t>有的同学在学年开始时会给自己制订一份学习计划，写明自己在上学期学习的强项和弱项，进而考虑在本学期采用什么方法、策略来学习，希望在哪些方面有所改进。通过周期性记日记的方式，记录自己的学习过程，持续完善自己的学习计划。这样有目标且持续监控效果的学习，可以逐步清晰、完善已经理解和尚未理解的内容，最终实现学习目标。</a:t>
            </a:r>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22755"/>
            <a:ext cx="9869170" cy="4496435"/>
          </a:xfrm>
        </p:spPr>
        <p:txBody>
          <a:bodyPr/>
          <a:p>
            <a:r>
              <a:rPr lang="zh-CN" altLang="en-US" b="1">
                <a:solidFill>
                  <a:srgbClr val="C00000"/>
                </a:solidFill>
              </a:rPr>
              <a:t>记录和反思是监控、检测学习结果常用的方法。</a:t>
            </a:r>
            <a:r>
              <a:rPr lang="zh-CN" altLang="en-US"/>
              <a:t>记录学习过程是对自己学习的一种反馈，可以用一张纸记下你想要改变的行为发生的次数，也可通过手机软件进行打卡。坚持记录能帮助自己打破固化模式，激发自己进步。反思则常通过自我提问来进行。</a:t>
            </a:r>
            <a:endParaRPr lang="zh-CN" altLang="en-US"/>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49120"/>
            <a:ext cx="9869170" cy="4496435"/>
          </a:xfrm>
        </p:spPr>
        <p:txBody>
          <a:bodyPr/>
          <a:p>
            <a:r>
              <a:rPr lang="zh-CN" altLang="en-US"/>
              <a:t>自我调控是自主学习中需要重视的环节。许多同学为学习付出了许多努力，但收效甚微，很可能是因为缺少这一环节。在学习过程中要学会思考、总结，观察自己的学习状态，找到适合自己的学习方法。</a:t>
            </a:r>
            <a:endParaRPr lang="zh-CN" altLang="en-US"/>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从“我的成长”“我的家乡”“我的同学”“我的班级”等题目中任选一个为题，自定主题。</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小组讨论，确定内容，进行创作、拍摄，制作成动画或视频，时长5 分钟左右。</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小组作品展示。</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使用演示文稿做汇报，围绕制作主题、成员分工、作品亮点、自学体验、收获与反思等方面进行分享。</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比赛要求及评分标准可由小组讨论，经分享交流后与老师共同拟定。</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分析下列学习情形哪些有利于自身发展，并说明理由。</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（1）进入技工院校，不用参加统一考试了，不用完成很多作业，很自由，学习可以轻松些，至于毕业的事，还远着呢。</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（2）在技工院校学习重在学技术，理论基础课不用太花时间。</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（3）中考失利，对自己没信心，找不到学习的动力，就这样糊里糊涂地度过一学期。</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（4）技工院校的老师上课与中学老师不一样，有很多内容需要自己去查资料，自主学习，还要制作课件进行汇报，与小组同学共同讨论，分担各个环节工作，看到自己的研究成果得到展示，感觉很棒。</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（5）尽管班主任再三告诉我们要主动学习，专业知识和技能是要靠自己去钻研和实践得来，但看到周围很多同学玩游戏、看连续剧，也就放弃了。</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（6）既然来到技工院校就读，就要好好学，认真听课，做好笔记，完成老师布置的任务，争取学到更多知识。</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请说说什么是自律，分享自己在学习中自律的经历或方法。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第一课</a:t>
            </a:r>
            <a:br>
              <a:rPr lang="zh-CN" altLang="en-US"/>
            </a:br>
            <a:r>
              <a:rPr lang="zh-CN" altLang="en-US"/>
              <a:t>唤醒自主学习的意识</a:t>
            </a:r>
            <a:endParaRPr lang="zh-CN" altLang="en-US"/>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2209800" y="2254885"/>
            <a:ext cx="9330690" cy="1015365"/>
          </a:xfrm>
        </p:spPr>
        <p:txBody>
          <a:bodyPr>
            <a:normAutofit fontScale="90000"/>
          </a:bodyPr>
          <a:p>
            <a:r>
              <a:rPr lang="zh-CN" altLang="en-US"/>
              <a:t>第</a:t>
            </a:r>
            <a:r>
              <a:rPr lang="zh-CN" altLang="en-US"/>
              <a:t>二课</a:t>
            </a:r>
            <a:br>
              <a:rPr lang="zh-CN" altLang="en-US"/>
            </a:br>
            <a:r>
              <a:rPr lang="zh-CN" altLang="en-US"/>
              <a:t>提升自主学习的动力</a:t>
            </a:r>
            <a:endParaRPr lang="zh-CN" altLang="en-US"/>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了解动机的内涵，理解影响自主学习动机的因素。</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能运用学习动机有关知识分析自己或他人的学习行为表现。</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能发掘自身学习兴趣，提升学习动力。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一、动机与自主学习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r>
              <a:rPr lang="zh-CN" altLang="en-US"/>
              <a:t>动机就像是一辆汽车的发动机，它是以一定方式引起和维持人们的行为活动，并使活动朝向某一目标的内部动力。动机往往是在需要的基础上产生的。</a:t>
            </a:r>
            <a:endParaRPr lang="zh-CN" altLang="en-US"/>
          </a:p>
        </p:txBody>
      </p:sp>
      <p:pic>
        <p:nvPicPr>
          <p:cNvPr id="4" name="图片 3"/>
          <p:cNvPicPr>
            <a:picLocks noChangeAspect="1"/>
          </p:cNvPicPr>
          <p:nvPr/>
        </p:nvPicPr>
        <p:blipFill>
          <a:blip r:embed="rId1"/>
          <a:stretch>
            <a:fillRect/>
          </a:stretch>
        </p:blipFill>
        <p:spPr>
          <a:xfrm>
            <a:off x="3113405" y="2911475"/>
            <a:ext cx="5964555" cy="2935605"/>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26870"/>
            <a:ext cx="9869170" cy="4496435"/>
          </a:xfrm>
        </p:spPr>
        <p:txBody>
          <a:bodyPr/>
          <a:p>
            <a:r>
              <a:rPr lang="zh-CN" altLang="en-US"/>
              <a:t>动机有两种功能：</a:t>
            </a:r>
            <a:r>
              <a:rPr lang="zh-CN" altLang="en-US" b="1">
                <a:solidFill>
                  <a:srgbClr val="C00000"/>
                </a:solidFill>
              </a:rPr>
              <a:t>第一，唤醒与维持功能。</a:t>
            </a:r>
            <a:r>
              <a:rPr lang="zh-CN" altLang="en-US"/>
              <a:t>以张文良为例，张文良看到师傅办公室的奖杯，使他对荣誉的向往、自我价值的实现、成功的渴望处于较高的唤醒状态，这种唤醒状态一直引导他的学习、训练等行动，他的技能因此不断得到提升，在比赛中屡屡获奖，逐步实现了自己的目标，满足了内心的渴望。</a:t>
            </a: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26870"/>
            <a:ext cx="9869170" cy="4496435"/>
          </a:xfrm>
        </p:spPr>
        <p:txBody>
          <a:bodyPr/>
          <a:p>
            <a:r>
              <a:rPr lang="zh-CN" altLang="en-US" b="1">
                <a:solidFill>
                  <a:srgbClr val="C00000"/>
                </a:solidFill>
              </a:rPr>
              <a:t>第二，指向功能。</a:t>
            </a:r>
            <a:r>
              <a:rPr lang="zh-CN" altLang="en-US"/>
              <a:t>动机水平高的个体其思想和行为更集中指向满足需要的事务或活动上。例如，一名球探与一名普通球迷同看一场足球赛，因为球探有强烈的动机——寻找合适的球员，其行为指向与普通球迷不同，他将注意力集中在他关注的球员的表现上。这种指向功能就如探照灯一般可以帮助我们更快地进入自己想涉足的学习领域。</a:t>
            </a:r>
            <a:endParaRPr lang="zh-CN" altLang="en-US"/>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15770"/>
            <a:ext cx="9869170" cy="4496435"/>
          </a:xfrm>
        </p:spPr>
        <p:txBody>
          <a:bodyPr/>
          <a:p>
            <a:r>
              <a:rPr lang="zh-CN" altLang="en-US"/>
              <a:t>动机推动我们积极主动地学习，以达到预期的目标。当我们认为学习有诸多益处时，对学习就有了较强的期待，产生了学习动机。有了学习动机，就能促使我们主动制订学习计划，确定学习内容，采取相应策略完成学习任务。</a:t>
            </a:r>
            <a:endParaRPr lang="zh-CN" altLang="en-US"/>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35175"/>
            <a:ext cx="9869170" cy="4496435"/>
          </a:xfrm>
        </p:spPr>
        <p:txBody>
          <a:bodyPr/>
          <a:p>
            <a:r>
              <a:rPr lang="zh-CN" altLang="en-US"/>
              <a:t>动机促使我们通过自我管理维持自主学习行为。动机会激发我们自主学习的兴趣，提高自主学习的能力。因此，我们愿意主动学习，不为自己逃避学习找借口，享受自主探究的乐趣。</a:t>
            </a:r>
            <a:endParaRPr lang="zh-CN" altLang="en-US"/>
          </a:p>
        </p:txBody>
      </p:sp>
      <p:sp>
        <p:nvSpPr>
          <p:cNvPr id="2" name="内容占位符 4"/>
          <p:cNvSpPr>
            <a:spLocks noGrp="1"/>
          </p:cNvSpPr>
          <p:nvPr/>
        </p:nvSpPr>
        <p:spPr>
          <a:xfrm>
            <a:off x="1161415" y="1289050"/>
            <a:ext cx="9869170" cy="4496435"/>
          </a:xfrm>
          <a:prstGeom prst="rect">
            <a:avLst/>
          </a:prstGeom>
        </p:spPr>
        <p:txBody>
          <a:bodyPr vert="horz" lIns="101600" tIns="0" rIns="82550" bIns="0" rtlCol="0">
            <a:normAutofit/>
          </a:bodyPr>
          <a:lstStyle>
            <a:lvl1pPr marL="0" indent="457200" algn="just" defTabSz="914400" rtl="0" eaLnBrk="1" fontAlgn="auto" latinLnBrk="0" hangingPunct="1">
              <a:lnSpc>
                <a:spcPct val="150000"/>
              </a:lnSpc>
              <a:spcBef>
                <a:spcPts val="0"/>
              </a:spcBef>
              <a:spcAft>
                <a:spcPts val="1000"/>
              </a:spcAft>
              <a:buFont typeface="Arial" panose="020B0604020202020204" pitchFamily="34" charset="0"/>
              <a:buNone/>
              <a:defRPr sz="20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457200"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167255" y="386080"/>
            <a:ext cx="8865235" cy="856615"/>
          </a:xfrm>
        </p:spPr>
        <p:txBody>
          <a:bodyPr/>
          <a:p>
            <a:r>
              <a:rPr lang="zh-CN" altLang="en-US">
                <a:solidFill>
                  <a:schemeClr val="accent1">
                    <a:lumMod val="50000"/>
                  </a:schemeClr>
                </a:solidFill>
              </a:rPr>
              <a:t>二、影响自主学习动机的因素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normAutofit lnSpcReduction="10000"/>
          </a:bodyPr>
          <a:p>
            <a:r>
              <a:rPr lang="zh-CN" altLang="en-US" b="1">
                <a:solidFill>
                  <a:schemeClr val="accent1">
                    <a:lumMod val="75000"/>
                  </a:schemeClr>
                </a:solidFill>
              </a:rPr>
              <a:t>（一）内部因素</a:t>
            </a:r>
            <a:endParaRPr lang="zh-CN" altLang="en-US" b="1">
              <a:solidFill>
                <a:schemeClr val="accent1">
                  <a:lumMod val="75000"/>
                </a:schemeClr>
              </a:solidFill>
            </a:endParaRPr>
          </a:p>
          <a:p>
            <a:r>
              <a:rPr lang="zh-CN" altLang="en-US" b="1"/>
              <a:t>1. 兴趣和好奇心</a:t>
            </a:r>
            <a:endParaRPr lang="zh-CN" altLang="en-US" b="1"/>
          </a:p>
          <a:p>
            <a:r>
              <a:rPr lang="zh-CN" altLang="en-US"/>
              <a:t>所谓兴趣，是人们认识某种事物或从事某种活动时的选择倾向和主动探究的态度，它伴随着愉悦的情绪体验。学习兴趣、好奇心是人们自主学习的兴奋剂，也是学习的动力之源。</a:t>
            </a:r>
            <a:endParaRPr lang="zh-CN" altLang="en-US"/>
          </a:p>
        </p:txBody>
      </p:sp>
      <p:pic>
        <p:nvPicPr>
          <p:cNvPr id="4" name="图片 3"/>
          <p:cNvPicPr>
            <a:picLocks noChangeAspect="1"/>
          </p:cNvPicPr>
          <p:nvPr/>
        </p:nvPicPr>
        <p:blipFill>
          <a:blip r:embed="rId1"/>
          <a:stretch>
            <a:fillRect/>
          </a:stretch>
        </p:blipFill>
        <p:spPr>
          <a:xfrm>
            <a:off x="8408035" y="4393565"/>
            <a:ext cx="3783965" cy="2464435"/>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055370"/>
            <a:ext cx="10702925" cy="5034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693545"/>
            <a:ext cx="10160000" cy="4646295"/>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朱蒂去沙滩散步，沙滩正处于退潮，她发现许多烂泥裹挟着蛤蜊壳碎片，她想从这些碎片中发现几只活的蛤蜊，结果寻找了一阵，一只活的也没见到。她直起身子时，眼前有一道水柱喷射而起。她上前察看，在喷水处除了一些烂泥并没有发现什么生物。她的记忆中只有乌贼和射水鱼会喷水，没听说还有其他生物会喷射水柱，这烂泥里能有什么？她抬头远望，发现沙滩上类似的水柱此起彼伏，整个退潮后的沙滩简直就像是在过泼水节。</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055370"/>
            <a:ext cx="10702925" cy="5034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922780"/>
            <a:ext cx="10160000" cy="4166870"/>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朱蒂回到城里，路过一家书店，她走进去浏览一个个书架，发现一本《太平洋贝类指南》。她以前没有关注过动物学，但她想这本书里一定有她想知道的有关蛤蜊的信息。果然，关于蛤蜊是否会朝天喷水，她在书里找到了答案：蛤蜊会喷水，它们生活在浅海的泥沙中，只有死掉的才会显露到沙滩上。</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如果你看到这番场景，你会想些什么？做些什么？</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学习目标</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了解学习及自主学习的意义。</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懂得如何做到自主学习。</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86890"/>
            <a:ext cx="9869170" cy="4496435"/>
          </a:xfrm>
        </p:spPr>
        <p:txBody>
          <a:bodyPr/>
          <a:p>
            <a:r>
              <a:rPr lang="zh-CN" altLang="en-US"/>
              <a:t>支配朱蒂学习行为的动机是什么呢？</a:t>
            </a:r>
            <a:endParaRPr lang="zh-CN" altLang="en-US"/>
          </a:p>
          <a:p>
            <a:r>
              <a:rPr lang="zh-CN" altLang="en-US"/>
              <a:t>朱蒂注意到海滩上特别的喷水现象，她对这种现象产生了好奇，并思考为什么会有这种现象。</a:t>
            </a:r>
            <a:endParaRPr lang="zh-CN" altLang="en-US"/>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019175" y="1946910"/>
            <a:ext cx="9869170" cy="4496435"/>
          </a:xfrm>
        </p:spPr>
        <p:txBody>
          <a:bodyPr/>
          <a:p>
            <a:r>
              <a:rPr lang="zh-CN" altLang="en-US"/>
              <a:t>当自己已有的知识和经验不能满足这种好奇时，她来到书店有目的地寻书，在查阅《太平洋贝类指南》一书时，她带着疑问寻找答案。在整个过程中，指引朱蒂行为的是来自她本身的好奇心引起的思考，她好奇于沙滩喷水现象，迫切想得到答案，满足自己的好奇心，这就构成了朱蒂学习的内部动机。由好奇进而产生追问，然后更深入地了解，最终找到了答案，即完成了一次自主学习。</a:t>
            </a:r>
            <a:endParaRPr lang="zh-CN" alt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64055"/>
            <a:ext cx="9869170" cy="4496435"/>
          </a:xfrm>
        </p:spPr>
        <p:txBody>
          <a:bodyPr/>
          <a:p>
            <a:r>
              <a:rPr lang="zh-CN" altLang="en-US"/>
              <a:t>兴趣和好奇心是自主学习的最佳引导者，在互联网时代，强大的网络检索帮助我们随时随地获取新的知识，引导我们进入自己感兴趣的知识领域，并进行探索。</a:t>
            </a:r>
            <a:endParaRPr lang="zh-CN" altLang="en-US"/>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247775" y="1031240"/>
            <a:ext cx="9869170" cy="4496435"/>
          </a:xfrm>
        </p:spPr>
        <p:txBody>
          <a:bodyPr/>
          <a:p>
            <a:pPr algn="just">
              <a:buClrTx/>
              <a:buSzTx/>
            </a:pPr>
            <a:r>
              <a:rPr lang="zh-CN" altLang="en-US" b="1">
                <a:solidFill>
                  <a:schemeClr val="accent1">
                    <a:lumMod val="75000"/>
                  </a:schemeClr>
                </a:solidFill>
                <a:sym typeface="+mn-ea"/>
              </a:rPr>
              <a:t>（一）内部因素</a:t>
            </a:r>
            <a:endParaRPr lang="zh-CN" altLang="en-US" b="1">
              <a:solidFill>
                <a:schemeClr val="accent1">
                  <a:lumMod val="75000"/>
                </a:schemeClr>
              </a:solidFill>
            </a:endParaRPr>
          </a:p>
          <a:p>
            <a:r>
              <a:rPr lang="zh-CN" altLang="en-US" b="1">
                <a:solidFill>
                  <a:schemeClr val="tx1"/>
                </a:solidFill>
              </a:rPr>
              <a:t>2. 目标取向</a:t>
            </a:r>
            <a:endParaRPr lang="zh-CN" altLang="en-US" b="1">
              <a:solidFill>
                <a:schemeClr val="tx1"/>
              </a:solidFill>
            </a:endParaRPr>
          </a:p>
        </p:txBody>
      </p:sp>
      <p:sp>
        <p:nvSpPr>
          <p:cNvPr id="2" name="圆角矩形 1"/>
          <p:cNvSpPr/>
          <p:nvPr/>
        </p:nvSpPr>
        <p:spPr>
          <a:xfrm>
            <a:off x="1489710" y="2161540"/>
            <a:ext cx="9209405" cy="41281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1743075" y="2299970"/>
            <a:ext cx="8702040" cy="4362450"/>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王晓学习很努力，每次考试或比赛都希望自己的成绩比其他同学好，总想超过别人。如果哪次别人比她考得好，她心里就会不舒服；如果她比别人考得好，就会无比兴奋。同桌刘同的学习成绩也很好，但他对学习内容的深度和广度更感兴趣，他时常主动找老师谈学习中遇到的问题，查找相关资料，不断扩大自己的知识面，在解决难题中获得进步，他认为这才是学习。</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请分析王晓和刘同的学习行为，比较他们学习目标的不同之处。你认为哪种目标取向更有利于自身成长？</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
        <p:nvSpPr>
          <p:cNvPr id="7" name="标题 6"/>
          <p:cNvSpPr>
            <a:spLocks noGrp="1"/>
          </p:cNvSpPr>
          <p:nvPr>
            <p:ph type="title"/>
          </p:nvPr>
        </p:nvSpPr>
        <p:spPr>
          <a:xfrm>
            <a:off x="2251710" y="174625"/>
            <a:ext cx="8865235" cy="856615"/>
          </a:xfrm>
        </p:spPr>
        <p:txBody>
          <a:bodyPr/>
          <a:p>
            <a:r>
              <a:rPr lang="zh-CN" altLang="en-US">
                <a:solidFill>
                  <a:schemeClr val="accent1">
                    <a:lumMod val="50000"/>
                  </a:schemeClr>
                </a:solidFill>
              </a:rPr>
              <a:t>二、影响自主学习动机的因素</a:t>
            </a:r>
            <a:endParaRPr lang="zh-CN" altLang="en-US">
              <a:solidFill>
                <a:schemeClr val="accent1">
                  <a:lumMod val="50000"/>
                </a:schemeClr>
              </a:solidFill>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sz="quarter" idx="13"/>
          </p:nvPr>
        </p:nvPicPr>
        <p:blipFill>
          <a:blip r:embed="rId1"/>
          <a:stretch>
            <a:fillRect/>
          </a:stretch>
        </p:blipFill>
        <p:spPr>
          <a:xfrm>
            <a:off x="2023745" y="1563370"/>
            <a:ext cx="8925560" cy="3731260"/>
          </a:xfrm>
          <a:prstGeom prst="rect">
            <a:avLst/>
          </a:prstGeom>
        </p:spPr>
      </p:pic>
    </p:spTree>
    <p:custDataLst>
      <p:tags r:id="rId2"/>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rgbClr val="C00000"/>
                </a:solidFill>
              </a:rPr>
              <a:t>掌握目标</a:t>
            </a:r>
            <a:r>
              <a:rPr lang="zh-CN" altLang="en-US"/>
              <a:t>关注的是对学习任务的理解和掌握，更注重自我提升而不是自我肯定，是用“进步”来要求自己，以做出了多大努力来评估自己。拥有这种目标的学习者能完全融入学习活动，挖掘自己思维的潜能。面对困难和不满意的成绩，不会因此怀疑自己的能力，会寻找更可控的原因，诸如调整学习方法，或者找个高手请教疑难问题等。</a:t>
            </a:r>
            <a:endParaRPr lang="zh-CN" altLang="en-US"/>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92580"/>
            <a:ext cx="9869170" cy="4496435"/>
          </a:xfrm>
        </p:spPr>
        <p:txBody>
          <a:bodyPr/>
          <a:p>
            <a:r>
              <a:rPr lang="zh-CN" altLang="en-US"/>
              <a:t>刘同的学习动机就属于这一类，他关注的重点是自己对所学知识的掌握，更享受知识本身以及个人能力增长带来的乐趣，也就是我们常说的享受过程，这使他在学习的专注力和持久性方面会更胜一筹。当我们聚焦在“进步”而不是“表现”时，面对较为复杂的学习任务或压力会更倾向于坚持，甚至在遭遇失败时也不会因此失去动力。</a:t>
            </a:r>
            <a:endParaRPr lang="zh-CN" altLang="en-US"/>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536065"/>
            <a:ext cx="9869170" cy="4496435"/>
          </a:xfrm>
        </p:spPr>
        <p:txBody>
          <a:bodyPr/>
          <a:p>
            <a:r>
              <a:rPr lang="zh-CN" altLang="en-US" b="1">
                <a:solidFill>
                  <a:srgbClr val="C00000"/>
                </a:solidFill>
              </a:rPr>
              <a:t>表现目标</a:t>
            </a:r>
            <a:r>
              <a:rPr lang="zh-CN" altLang="en-US"/>
              <a:t>可细分为表现趋向目标和表现回避目标。</a:t>
            </a:r>
            <a:endParaRPr lang="zh-CN" altLang="en-US"/>
          </a:p>
          <a:p>
            <a:r>
              <a:rPr lang="zh-CN" altLang="en-US"/>
              <a:t>表现趋向目标是很多人倾向于选择的目标类型。学习者关注个人才智、能力的展示，希望通过取得超出别人的成绩以证明自己的能力，关注的是特定结果，比如考试得分或比赛名次等。表现目标的特征是非赢即输：比赛拿到名次，意味着成功，有才华，能力强；没拿到名次，意味着失败，不够聪明，没有价值。</a:t>
            </a:r>
            <a:endParaRPr lang="zh-CN" altLang="en-US"/>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表现趋向目标对于我们学习动机的影响有利也有弊。它对学习有一定的促进作用，与掌握目标并不对立。人们大多有胜过他人的愿望，这是推动人们从事各种活动的动力源泉。学习者通过超越别人来证明自己的能力和价值，这种自我肯定的信息有助于学习者发挥他的最佳状态。</a:t>
            </a:r>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86890"/>
            <a:ext cx="9869170" cy="4496435"/>
          </a:xfrm>
        </p:spPr>
        <p:txBody>
          <a:bodyPr/>
          <a:p>
            <a:r>
              <a:rPr lang="zh-CN" altLang="en-US"/>
              <a:t>但是，表现趋向目标在带给人动力的同时也削减了学习者面临困境时的灵活性。对社会比较（或同伴竞争）的过度关注会分散学习者对学习任务的投入度，如果某一次成绩不如意，焦虑、担心等负面情绪就伴随其后，自信心也大受打击。如果多次失败，又不及时调整自己的心理状态，则有可能转向表现回避目标。</a:t>
            </a:r>
            <a:endParaRPr lang="zh-CN" altLang="en-US"/>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p>
            <a:r>
              <a:rPr lang="zh-CN" altLang="en-US">
                <a:solidFill>
                  <a:schemeClr val="accent1">
                    <a:lumMod val="50000"/>
                  </a:schemeClr>
                </a:solidFill>
              </a:rPr>
              <a:t>一、为什么要学习</a:t>
            </a:r>
            <a:endParaRPr lang="zh-CN" altLang="en-US">
              <a:solidFill>
                <a:schemeClr val="accent1">
                  <a:lumMod val="50000"/>
                </a:schemeClr>
              </a:solidFill>
            </a:endParaRPr>
          </a:p>
        </p:txBody>
      </p:sp>
      <p:sp>
        <p:nvSpPr>
          <p:cNvPr id="6" name="内容占位符 5"/>
          <p:cNvSpPr>
            <a:spLocks noGrp="1"/>
          </p:cNvSpPr>
          <p:nvPr>
            <p:ph sz="quarter" idx="13"/>
          </p:nvPr>
        </p:nvSpPr>
        <p:spPr>
          <a:xfrm>
            <a:off x="1163320" y="1656715"/>
            <a:ext cx="10114280" cy="4496435"/>
          </a:xfrm>
        </p:spPr>
        <p:txBody>
          <a:bodyPr>
            <a:normAutofit lnSpcReduction="20000"/>
          </a:bodyPr>
          <a:p>
            <a:r>
              <a:rPr lang="zh-CN" altLang="en-US" sz="2400" b="1">
                <a:solidFill>
                  <a:schemeClr val="accent1">
                    <a:lumMod val="75000"/>
                  </a:schemeClr>
                </a:solidFill>
              </a:rPr>
              <a:t>（一）自身成长的前提</a:t>
            </a:r>
            <a:endParaRPr lang="zh-CN" altLang="en-US" sz="2400" b="1">
              <a:solidFill>
                <a:schemeClr val="accent1">
                  <a:lumMod val="75000"/>
                </a:schemeClr>
              </a:solidFill>
            </a:endParaRPr>
          </a:p>
          <a:p>
            <a:r>
              <a:rPr lang="zh-CN" altLang="en-US"/>
              <a:t>哲学家罗素曾说过：“须知参差多态，乃是幸福的本源。”这句话于世界而言，是体现物质世界的多样性，意味着无限生机；于个人而言，是保持自我的独特性，意味着无限可能。</a:t>
            </a:r>
            <a:endParaRPr lang="zh-CN" altLang="en-US"/>
          </a:p>
          <a:p>
            <a:endParaRPr lang="zh-CN" altLang="en-US"/>
          </a:p>
        </p:txBody>
      </p:sp>
      <p:pic>
        <p:nvPicPr>
          <p:cNvPr id="2" name="图片 1"/>
          <p:cNvPicPr>
            <a:picLocks noChangeAspect="1"/>
          </p:cNvPicPr>
          <p:nvPr/>
        </p:nvPicPr>
        <p:blipFill>
          <a:blip r:embed="rId1"/>
          <a:stretch>
            <a:fillRect/>
          </a:stretch>
        </p:blipFill>
        <p:spPr>
          <a:xfrm>
            <a:off x="7618095" y="3813175"/>
            <a:ext cx="4573905" cy="3044825"/>
          </a:xfrm>
          <a:prstGeom prst="rect">
            <a:avLst/>
          </a:prstGeom>
        </p:spPr>
      </p:pic>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626870"/>
            <a:ext cx="9869170" cy="4496435"/>
          </a:xfrm>
        </p:spPr>
        <p:txBody>
          <a:bodyPr>
            <a:normAutofit lnSpcReduction="10000"/>
          </a:bodyPr>
          <a:p>
            <a:r>
              <a:rPr lang="zh-CN" altLang="en-US"/>
              <a:t>表现回避目标关注的是如何避免在别人面前显得自己无能或能力低下。由于此类目标取向的学习者总是把精力集中于避免使自己表现失败上，学习成绩不要比大多数人低就好，潜意识里是不够自信，因此往往不愿努力，常采用自我阻碍策略，如拖延学习、确立无法实现的目标，以回避挑战来避免失败。遇到挫折时，负面情绪比较强烈，并影响后续目标的确立。有些同学由于害怕别人对自己的负面评价，更多地会选择退缩、回避求助的方式，长期下去，会影响自身的学业和自己的自信心。</a:t>
            </a:r>
            <a:endParaRPr lang="zh-CN" altLang="en-US"/>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sym typeface="+mn-ea"/>
              </a:rPr>
              <a:t>（一）内部因素</a:t>
            </a:r>
            <a:endParaRPr lang="zh-CN" altLang="en-US" b="1">
              <a:solidFill>
                <a:schemeClr val="accent1">
                  <a:lumMod val="75000"/>
                </a:schemeClr>
              </a:solidFill>
            </a:endParaRPr>
          </a:p>
          <a:p>
            <a:r>
              <a:rPr lang="zh-CN" altLang="en-US" b="1">
                <a:solidFill>
                  <a:schemeClr val="tx1"/>
                </a:solidFill>
              </a:rPr>
              <a:t>3. 归因方式</a:t>
            </a:r>
            <a:endParaRPr lang="zh-CN" altLang="en-US" b="1">
              <a:solidFill>
                <a:schemeClr val="tx1"/>
              </a:solidFill>
            </a:endParaRPr>
          </a:p>
          <a:p>
            <a:r>
              <a:rPr lang="zh-CN" altLang="en-US"/>
              <a:t>在日常的学习和生活中，我们会体验到成功的喜悦，也会经历失败后的伤心。当考试没考好或比赛失利，我们会分析、寻找失败的原因，如“这次准备不充分，没发挥好”或者“考试题目太难了”。这种对造成行为结果的原因的追溯就是归因。它会决定人们如何评价自己的行为表现，还会影响人们未来学习动机的形成及行为的结果。</a:t>
            </a:r>
            <a:endParaRPr lang="zh-CN" altLang="en-US"/>
          </a:p>
        </p:txBody>
      </p:sp>
      <p:sp>
        <p:nvSpPr>
          <p:cNvPr id="8" name="标题 7"/>
          <p:cNvSpPr>
            <a:spLocks noGrp="1"/>
          </p:cNvSpPr>
          <p:nvPr>
            <p:ph type="title"/>
          </p:nvPr>
        </p:nvSpPr>
        <p:spPr>
          <a:xfrm>
            <a:off x="2167255" y="456565"/>
            <a:ext cx="8865235" cy="856615"/>
          </a:xfrm>
        </p:spPr>
        <p:txBody>
          <a:bodyPr/>
          <a:p>
            <a:r>
              <a:rPr lang="zh-CN" altLang="en-US">
                <a:solidFill>
                  <a:schemeClr val="accent1">
                    <a:lumMod val="50000"/>
                  </a:schemeClr>
                </a:solidFill>
              </a:rPr>
              <a:t>二、影响自主学习动机的因素</a:t>
            </a:r>
            <a:endParaRPr lang="zh-CN" altLang="en-US">
              <a:solidFill>
                <a:schemeClr val="accent1">
                  <a:lumMod val="50000"/>
                </a:schemeClr>
              </a:solidFill>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055370"/>
            <a:ext cx="10702925" cy="5034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345565"/>
            <a:ext cx="10160000" cy="4166870"/>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李和小王两个人打羽毛球，第一局小李赢了，输掉的小王在一边嘀咕：“刚刚要不是我听到电话响走神，我就能接到球，扣下去，你肯定接不着。”他将失败归因于手机的铃声。第二局小李又赢了，输掉的小王说：“呵呵，有本事再来一次，这次算你运气好！”第三局小李输了，小王赢了，他哈哈大笑：“怎么样，我说过了，你只是运气好而已！”这时小王将成功归因于自己的技术高，前两局输球只是走神和运气不好。第四局小李赢了，小王咬牙说：“再来！”小王此时心理已经有所动摇。第五局依然是小李胜，小王说：“可能好久没打球，状态不行，今天算了。”</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15770"/>
            <a:ext cx="9869170" cy="4496435"/>
          </a:xfrm>
        </p:spPr>
        <p:txBody>
          <a:bodyPr/>
          <a:p>
            <a:r>
              <a:rPr lang="zh-CN" altLang="en-US"/>
              <a:t>由于环境、自身条件、经历等不同形成的认知水平差异，人们在面对失败时，行为、思想等方面往往会有不同的反应。一般情况下，人在经历成功或失败后，大多会将行为结果的成败归结为能力高低、努力程度、身心状态、运气好坏、环境的影响等原因。其中，能力高低、努力程度、身心状态等属于内部因素，运气好坏、环境的影响等属于外部因素。</a:t>
            </a:r>
            <a:endParaRPr lang="zh-CN" altLang="en-US"/>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29130"/>
            <a:ext cx="9869170" cy="4496435"/>
          </a:xfrm>
        </p:spPr>
        <p:txBody>
          <a:bodyPr/>
          <a:p>
            <a:r>
              <a:rPr lang="zh-CN" altLang="en-US"/>
              <a:t>不同的归因方式对我们的学习动机会有怎样的影响？有研究发现，不同的归因方式与特定的情感反应联系在一起。</a:t>
            </a:r>
            <a:endParaRPr lang="zh-CN" altLang="en-US"/>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11350"/>
            <a:ext cx="9869170" cy="4496435"/>
          </a:xfrm>
        </p:spPr>
        <p:txBody>
          <a:bodyPr/>
          <a:p>
            <a:r>
              <a:rPr lang="zh-CN" altLang="en-US"/>
              <a:t>学习者如果把成功归因为能力、努力、身心状态等内部因素时，能体验到自信、自尊和对自我的充分认可，增强挑战困难的信心；如果把成功归因为外部因素时，则会降低对自我价值的认可度。</a:t>
            </a:r>
            <a:endParaRPr lang="zh-CN" altLang="en-US"/>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40230"/>
            <a:ext cx="9869170" cy="4496435"/>
          </a:xfrm>
        </p:spPr>
        <p:txBody>
          <a:bodyPr/>
          <a:p>
            <a:r>
              <a:rPr lang="zh-CN" altLang="en-US"/>
              <a:t>如果把失败归因为内部因素，认为自己能力不足，会产生自卑、无助的情绪，对自己的努力也持否定态度，感到内疚、羞愧，受挫感强烈，担心下次还会失败；如果将失败归因为外部因素，会感到气愤、怨恨他人，觉得自己不走运，对自我能力和价值的否定程度较弱，在某种程度上是对自尊的一种保护，对完成下一学习任务仍抱有期望。</a:t>
            </a:r>
            <a:endParaRPr lang="zh-CN" altLang="en-US"/>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51330"/>
            <a:ext cx="9869170" cy="4496435"/>
          </a:xfrm>
        </p:spPr>
        <p:txBody>
          <a:bodyPr/>
          <a:p>
            <a:r>
              <a:rPr lang="zh-CN" altLang="en-US"/>
              <a:t>导致行为结果的原因是客观存在不可更改的，但我们对它的认知和解释却是主观的、可以改变的。积极的归因有利于学习动机的激发和自信心的培养。大多数人对成功概率不确定是因为他们怀疑自己的能力，这种不自信往往是不必要的。一个人能否实现目标与其能力的高低并没有绝对的关系，勤奋、坚持等品质往往更为重要。</a:t>
            </a:r>
            <a:endParaRPr lang="zh-CN" altLang="en-US"/>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rPr>
              <a:t>（二）外部因素</a:t>
            </a:r>
            <a:endParaRPr lang="zh-CN" altLang="en-US" b="1">
              <a:solidFill>
                <a:schemeClr val="accent1">
                  <a:lumMod val="75000"/>
                </a:schemeClr>
              </a:solidFill>
            </a:endParaRPr>
          </a:p>
          <a:p>
            <a:r>
              <a:rPr lang="zh-CN" altLang="en-US" b="1"/>
              <a:t>1. 身边人的影响</a:t>
            </a:r>
            <a:endParaRPr lang="zh-CN" altLang="en-US" b="1"/>
          </a:p>
          <a:p>
            <a:r>
              <a:rPr lang="zh-CN" altLang="en-US"/>
              <a:t>在现实生活中，家人和老师、同学和好友、身边的榜样等对我们学习动机的产生有着不可忽视的影响。</a:t>
            </a:r>
            <a:endParaRPr lang="zh-CN" altLang="en-US"/>
          </a:p>
          <a:p>
            <a:r>
              <a:rPr lang="zh-CN" altLang="en-US"/>
              <a:t>家人和老师因其与我们之间特殊的关系，会对我们抱有很多的期望。我们的性格、对期望的敏感度也影响着期望的效应。有较强独立性的人，不易受期望高低影响。另外，随着年龄的增长，期望方面的影响会有所减弱。</a:t>
            </a:r>
            <a:endParaRPr lang="zh-CN" altLang="en-US"/>
          </a:p>
        </p:txBody>
      </p:sp>
      <p:sp>
        <p:nvSpPr>
          <p:cNvPr id="2" name="圆角矩形 1"/>
          <p:cNvSpPr/>
          <p:nvPr/>
        </p:nvSpPr>
        <p:spPr>
          <a:xfrm>
            <a:off x="7771765" y="1397635"/>
            <a:ext cx="3448050" cy="14039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2000"/>
              <a:t>       </a:t>
            </a:r>
            <a:r>
              <a:rPr lang="zh-CN" altLang="en-US" sz="2000"/>
              <a:t>家人、老师和好友对你寄予过哪些期望，你是否为此努力？</a:t>
            </a:r>
            <a:endParaRPr lang="zh-CN" altLang="en-US" sz="2000"/>
          </a:p>
        </p:txBody>
      </p:sp>
      <p:sp>
        <p:nvSpPr>
          <p:cNvPr id="4" name="标题 3"/>
          <p:cNvSpPr>
            <a:spLocks noGrp="1"/>
          </p:cNvSpPr>
          <p:nvPr>
            <p:ph type="title"/>
          </p:nvPr>
        </p:nvSpPr>
        <p:spPr>
          <a:xfrm>
            <a:off x="2167255" y="386080"/>
            <a:ext cx="8865235" cy="856615"/>
          </a:xfrm>
        </p:spPr>
        <p:txBody>
          <a:bodyPr/>
          <a:p>
            <a:r>
              <a:rPr lang="zh-CN" altLang="en-US">
                <a:solidFill>
                  <a:schemeClr val="accent1">
                    <a:lumMod val="50000"/>
                  </a:schemeClr>
                </a:solidFill>
              </a:rPr>
              <a:t>二、影响自主学习动机的因素</a:t>
            </a:r>
            <a:endParaRPr lang="zh-CN" altLang="en-US">
              <a:solidFill>
                <a:schemeClr val="accent1">
                  <a:lumMod val="50000"/>
                </a:schemeClr>
              </a:solidFill>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070735"/>
            <a:ext cx="9869170" cy="4496435"/>
          </a:xfrm>
        </p:spPr>
        <p:txBody>
          <a:bodyPr/>
          <a:p>
            <a:r>
              <a:rPr lang="zh-CN" altLang="en-US"/>
              <a:t>同学和好友的言行也会对我们的学习动机产生影响。我们在学校与同学、好友相处的时间往往比与父母相处的时间还要多，选择与什么样的人为友非常重要。</a:t>
            </a:r>
            <a:endParaRPr lang="zh-CN" altLang="en-US"/>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797050"/>
            <a:ext cx="9869170" cy="4496435"/>
          </a:xfrm>
        </p:spPr>
        <p:txBody>
          <a:bodyPr/>
          <a:p>
            <a:r>
              <a:rPr lang="zh-CN" altLang="en-US">
                <a:sym typeface="+mn-ea"/>
              </a:rPr>
              <a:t>每个人都是在不断的成长中，有的人虽然年龄、身高在增长，但学识、能力却原地踏步甚至倒退，究其原因，即是缺少学习。学习，能扩大我们的视野，促进我们深入思考，懂得生活的道理和做人的原则，获得生存的本领和成长的基础。</a:t>
            </a:r>
            <a:endParaRPr lang="zh-CN" altLang="en-US"/>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512445" y="1055370"/>
            <a:ext cx="10702925" cy="50342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4225" y="1345565"/>
            <a:ext cx="10160000" cy="4166870"/>
          </a:xfrm>
          <a:prstGeom prst="rect">
            <a:avLst/>
          </a:prstGeom>
          <a:noFill/>
        </p:spPr>
        <p:txBody>
          <a:bodyPr wrap="square" rtlCol="0">
            <a:normAutofit/>
          </a:bodyPr>
          <a:lstStyle/>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刘晓明是某校电子通信专业的学生，一年级入学时成绩在班上排名前三，每次回答老师的提问，总能引起全班同学的赞叹。三年级时，由于宿舍调整换到另一宿舍，这个宿舍的同学每天组队打游戏，刘晓明也参加了进去，他开始对学习完全没有了劲头。老师、好友多次找他谈话，可他始终不能拒绝游戏伙伴的邀约，成绩直线下降。而与他同班的陈华同学，初入学时不习惯学校倡导的自我管理模式，不知如何安排每天在校的学习生活，成绩很不理想。二年级时，陈华把自己的困惑讲给班长听，班长分享了自己的学习体会，告诉他如何做学习计划，如何实施计划。陈华豁然开朗，开始了自己的自主学习之路，成绩日渐向好，自信心也更足了。</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pic>
        <p:nvPicPr>
          <p:cNvPr id="30" name="图片 29" descr="素材4"/>
          <p:cNvPicPr>
            <a:picLocks noChangeAspect="1"/>
          </p:cNvPicPr>
          <p:nvPr>
            <p:custDataLst>
              <p:tags r:id="rId2"/>
            </p:custDataLst>
          </p:nvPr>
        </p:nvPicPr>
        <p:blipFill>
          <a:blip r:embed="rId3"/>
          <a:srcRect/>
          <a:stretch>
            <a:fillRect/>
          </a:stretch>
        </p:blipFill>
        <p:spPr>
          <a:xfrm rot="16200000">
            <a:off x="9597366" y="-317476"/>
            <a:ext cx="2276993" cy="2911946"/>
          </a:xfrm>
          <a:prstGeom prst="rect">
            <a:avLst/>
          </a:prstGeom>
        </p:spPr>
      </p:pic>
      <p:pic>
        <p:nvPicPr>
          <p:cNvPr id="31" name="图片 30" descr="素材2"/>
          <p:cNvPicPr>
            <a:picLocks noChangeAspect="1"/>
          </p:cNvPicPr>
          <p:nvPr>
            <p:custDataLst>
              <p:tags r:id="rId4"/>
            </p:custDataLst>
          </p:nvPr>
        </p:nvPicPr>
        <p:blipFill>
          <a:blip r:embed="rId5"/>
          <a:srcRect/>
          <a:stretch>
            <a:fillRect/>
          </a:stretch>
        </p:blipFill>
        <p:spPr>
          <a:xfrm>
            <a:off x="11129645" y="209550"/>
            <a:ext cx="1062355" cy="1949450"/>
          </a:xfrm>
          <a:prstGeom prst="rect">
            <a:avLst/>
          </a:prstGeom>
        </p:spPr>
      </p:pic>
    </p:spTree>
    <p:custDataLst>
      <p:tags r:id="rId6"/>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2361565"/>
            <a:ext cx="9869170" cy="4496435"/>
          </a:xfrm>
        </p:spPr>
        <p:txBody>
          <a:bodyPr/>
          <a:p>
            <a:r>
              <a:rPr lang="zh-CN" altLang="en-US"/>
              <a:t>身边的榜样能激发我们学习的动机。与我们有相似经历和背景的同学、朋友等，当他们的学习经历和成绩得到人们的褒奖和肯定，我们认识到他们行为的出色之处和优秀的品质时，会加强自己付诸同样行为的倾向。</a:t>
            </a:r>
            <a:endParaRPr lang="zh-CN" altLang="en-US"/>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3320" y="1388745"/>
            <a:ext cx="9869170" cy="4496435"/>
          </a:xfrm>
        </p:spPr>
        <p:txBody>
          <a:bodyPr>
            <a:normAutofit lnSpcReduction="20000"/>
          </a:bodyPr>
          <a:p>
            <a:r>
              <a:rPr lang="zh-CN" altLang="en-US" b="1">
                <a:solidFill>
                  <a:schemeClr val="accent1">
                    <a:lumMod val="75000"/>
                  </a:schemeClr>
                </a:solidFill>
              </a:rPr>
              <a:t>（二）外部因素</a:t>
            </a:r>
            <a:endParaRPr lang="zh-CN" altLang="en-US" b="1">
              <a:solidFill>
                <a:schemeClr val="accent1">
                  <a:lumMod val="75000"/>
                </a:schemeClr>
              </a:solidFill>
            </a:endParaRPr>
          </a:p>
          <a:p>
            <a:r>
              <a:rPr lang="zh-CN" altLang="en-US" b="1"/>
              <a:t>2. 环境的影响</a:t>
            </a:r>
            <a:endParaRPr lang="zh-CN" altLang="en-US" b="1"/>
          </a:p>
          <a:p>
            <a:r>
              <a:rPr lang="zh-CN" altLang="en-US"/>
              <a:t>每个人的行为与社会都是密切相连的，我们的学习动机也会受到环境的影响。当今社会，科技迅猛发展，知识更新日新月异，人们面对更多的机遇，同时也面临更多的挑战。为应对未来社会的发展，每个人都应是终身学习者，自主学习的动机也应随着社会的变化而改变。例如，数字技术的发展不仅改变了我们的头脑，也改变了我们的思维方式和行为习惯；网络技术成为每一个人必须具备的能力，我们在社交网站分享、讨论工作和生活已成为常态；互联网上不仅拥有丰富的信息资源，还引发许多互动行为，可以促进大家共同学习、共同进步。</a:t>
            </a:r>
            <a:endParaRPr lang="zh-CN" altLang="en-US"/>
          </a:p>
          <a:p>
            <a:r>
              <a:rPr lang="zh-CN" altLang="en-US"/>
              <a:t>从所处的小环境来看，奖励或惩罚也会影响我们的学习动机。</a:t>
            </a:r>
            <a:endParaRPr lang="zh-CN" altLang="en-US"/>
          </a:p>
        </p:txBody>
      </p:sp>
      <p:sp>
        <p:nvSpPr>
          <p:cNvPr id="4" name="标题 3"/>
          <p:cNvSpPr>
            <a:spLocks noGrp="1"/>
          </p:cNvSpPr>
          <p:nvPr>
            <p:ph type="title"/>
          </p:nvPr>
        </p:nvSpPr>
        <p:spPr>
          <a:xfrm>
            <a:off x="2167255" y="386080"/>
            <a:ext cx="8865235" cy="856615"/>
          </a:xfrm>
        </p:spPr>
        <p:txBody>
          <a:bodyPr/>
          <a:p>
            <a:r>
              <a:rPr lang="zh-CN" altLang="en-US">
                <a:solidFill>
                  <a:schemeClr val="accent1">
                    <a:lumMod val="50000"/>
                  </a:schemeClr>
                </a:solidFill>
              </a:rPr>
              <a:t>二、影响自主学习动机的因素</a:t>
            </a:r>
            <a:endParaRPr lang="zh-CN" altLang="en-US">
              <a:solidFill>
                <a:schemeClr val="accent1">
                  <a:lumMod val="50000"/>
                </a:schemeClr>
              </a:solidFill>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三、发现学习的乐趣和动力</a:t>
            </a:r>
            <a:endParaRPr lang="zh-CN" altLang="en-US">
              <a:solidFill>
                <a:schemeClr val="accent1">
                  <a:lumMod val="50000"/>
                </a:schemeClr>
              </a:solidFill>
            </a:endParaRPr>
          </a:p>
        </p:txBody>
      </p:sp>
      <p:sp>
        <p:nvSpPr>
          <p:cNvPr id="3" name="内容占位符 2"/>
          <p:cNvSpPr>
            <a:spLocks noGrp="1"/>
          </p:cNvSpPr>
          <p:nvPr>
            <p:ph sz="quarter" idx="13"/>
          </p:nvPr>
        </p:nvSpPr>
        <p:spPr>
          <a:xfrm>
            <a:off x="1163320" y="1502410"/>
            <a:ext cx="9869170" cy="4496435"/>
          </a:xfrm>
        </p:spPr>
        <p:txBody>
          <a:bodyPr/>
          <a:p>
            <a:r>
              <a:rPr lang="zh-CN" altLang="en-US" b="1">
                <a:solidFill>
                  <a:schemeClr val="accent1">
                    <a:lumMod val="75000"/>
                  </a:schemeClr>
                </a:solidFill>
              </a:rPr>
              <a:t>（一）发掘兴趣点，寻找学习乐趣</a:t>
            </a:r>
            <a:endParaRPr lang="zh-CN" altLang="en-US" b="1">
              <a:solidFill>
                <a:schemeClr val="accent1">
                  <a:lumMod val="75000"/>
                </a:schemeClr>
              </a:solidFill>
            </a:endParaRPr>
          </a:p>
          <a:p>
            <a:r>
              <a:rPr lang="zh-CN" altLang="en-US"/>
              <a:t>在心理上有所准备，坚信学习是件有趣的事，可以通过以下方法进行自我训练：</a:t>
            </a:r>
            <a:endParaRPr lang="zh-CN" altLang="en-US"/>
          </a:p>
          <a:p>
            <a:r>
              <a:rPr lang="zh-CN" altLang="en-US" b="1"/>
              <a:t>1. 积极暗示，自我激励</a:t>
            </a:r>
            <a:endParaRPr lang="zh-CN" altLang="en-US" b="1"/>
          </a:p>
        </p:txBody>
      </p:sp>
      <p:sp>
        <p:nvSpPr>
          <p:cNvPr id="4" name="圆角矩形 3"/>
          <p:cNvSpPr/>
          <p:nvPr/>
        </p:nvSpPr>
        <p:spPr>
          <a:xfrm>
            <a:off x="1833245" y="3771265"/>
            <a:ext cx="8193405" cy="25590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just" fontAlgn="auto">
              <a:lnSpc>
                <a:spcPct val="150000"/>
              </a:lnSpc>
              <a:spcAft>
                <a:spcPts val="1000"/>
              </a:spcAft>
            </a:pPr>
            <a:r>
              <a:rPr lang="zh-CN" altLang="en-US"/>
              <a:t>一位同学对学习数学毫无兴趣，上课听着听着就昏昏欲睡，为了培养对数学的兴趣，他经常在心里进行自我暗示：“数学也挺有意思的。”一段时间之后，他觉得数学不像从前那样枯燥无味了。第二天，他在图书馆借了一本有关趣味数学的书，尝试做书中的一些数学小游戏。再上数学课时他开始认真听老师讲解了，直到后来很喜欢数学，总是急不可待地盼着上数学课。</a:t>
            </a:r>
            <a:endParaRPr lang="zh-CN" altLang="en-US"/>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99615"/>
            <a:ext cx="9869170" cy="4496435"/>
          </a:xfrm>
        </p:spPr>
        <p:txBody>
          <a:bodyPr/>
          <a:p>
            <a:r>
              <a:rPr lang="zh-CN" altLang="en-US"/>
              <a:t>从案例中我们可以看出，当我们给自己积极的暗示后，就会满腔热情地去做好一件事情。比如，在考试前使用“赢”“你是最棒的”等激励语；在学习销售方面课程时，把“微笑”“交谈”等词语贴在书桌上方，能够经常提醒我们，达到自我激励的目的。</a:t>
            </a:r>
            <a:endParaRPr lang="zh-CN" altLang="en-US"/>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426210"/>
            <a:ext cx="9869170" cy="4496435"/>
          </a:xfrm>
        </p:spPr>
        <p:txBody>
          <a:bodyPr/>
          <a:p>
            <a:r>
              <a:rPr lang="zh-CN" altLang="en-US" b="1">
                <a:solidFill>
                  <a:schemeClr val="accent1">
                    <a:lumMod val="75000"/>
                  </a:schemeClr>
                </a:solidFill>
                <a:sym typeface="+mn-ea"/>
              </a:rPr>
              <a:t>（一）发掘兴趣点，寻找学习乐趣</a:t>
            </a:r>
            <a:endParaRPr lang="zh-CN" altLang="en-US" b="1">
              <a:solidFill>
                <a:schemeClr val="accent1">
                  <a:lumMod val="75000"/>
                </a:schemeClr>
              </a:solidFill>
            </a:endParaRPr>
          </a:p>
          <a:p>
            <a:r>
              <a:rPr lang="zh-CN" altLang="en-US" b="1"/>
              <a:t>2. 发掘自身优势</a:t>
            </a:r>
            <a:endParaRPr lang="zh-CN" altLang="en-US" b="1"/>
          </a:p>
        </p:txBody>
      </p:sp>
      <p:sp>
        <p:nvSpPr>
          <p:cNvPr id="6" name="圆角矩形 5"/>
          <p:cNvSpPr/>
          <p:nvPr/>
        </p:nvSpPr>
        <p:spPr>
          <a:xfrm>
            <a:off x="992505" y="2563495"/>
            <a:ext cx="9565005" cy="37077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1163320" y="2888615"/>
            <a:ext cx="9240520" cy="4166870"/>
          </a:xfrm>
          <a:prstGeom prst="rect">
            <a:avLst/>
          </a:prstGeom>
          <a:noFill/>
        </p:spPr>
        <p:txBody>
          <a:bodyPr wrap="square" rtlCol="0">
            <a:normAutofit lnSpcReduction="20000"/>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晓斌的父母认为学汽车维修将来好找工作，于是让他报考了某技工学校的汽修专业。口才好、爱交际的晓斌虽然很下功夫，但总对汽车构造、汽车故障排除之类的课提不起兴趣。当晓斌知道了解汽车构造、掌握一定汽车维修知识的人从事汽车销售往往能取得更好的业绩时，他高兴极了，决定今后向汽车销售方向发展。从此，他不但对那些原本觉得枯燥的汽修课产生了兴趣，还想方设法把这些知识与汽车销售联系起来，并选修了营销方面的知识。毕业后，晓斌找到了对口的工作，事业也蒸蒸日上。</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
        <p:nvSpPr>
          <p:cNvPr id="8" name="标题 7"/>
          <p:cNvSpPr>
            <a:spLocks noGrp="1"/>
          </p:cNvSpPr>
          <p:nvPr>
            <p:ph type="title"/>
          </p:nvPr>
        </p:nvSpPr>
        <p:spPr>
          <a:xfrm>
            <a:off x="2165350" y="414655"/>
            <a:ext cx="8865235" cy="856615"/>
          </a:xfrm>
        </p:spPr>
        <p:txBody>
          <a:bodyPr/>
          <a:p>
            <a:r>
              <a:rPr lang="zh-CN" altLang="en-US">
                <a:solidFill>
                  <a:schemeClr val="accent1">
                    <a:lumMod val="50000"/>
                  </a:schemeClr>
                </a:solidFill>
              </a:rPr>
              <a:t>三、发现学习的乐趣和动力</a:t>
            </a:r>
            <a:endParaRPr lang="zh-CN" altLang="en-US">
              <a:solidFill>
                <a:schemeClr val="accent1">
                  <a:lumMod val="50000"/>
                </a:schemeClr>
              </a:solidFill>
            </a:endParaRPr>
          </a:p>
        </p:txBody>
      </p:sp>
    </p:spTree>
    <p:custDataLst>
      <p:tags r:id="rId2"/>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a:t>晓斌通过结合自身的优点，找到了学习兴趣，从而改变了对学习的态度。</a:t>
            </a:r>
            <a:endParaRPr lang="zh-CN" altLang="en-US"/>
          </a:p>
          <a:p>
            <a:r>
              <a:rPr lang="zh-CN" altLang="en-US"/>
              <a:t>现在， 也请你想一想自己的优点。</a:t>
            </a:r>
            <a:endParaRPr lang="zh-CN" altLang="en-US"/>
          </a:p>
        </p:txBody>
      </p:sp>
      <p:pic>
        <p:nvPicPr>
          <p:cNvPr id="2" name="图片 1"/>
          <p:cNvPicPr>
            <a:picLocks noChangeAspect="1"/>
          </p:cNvPicPr>
          <p:nvPr/>
        </p:nvPicPr>
        <p:blipFill>
          <a:blip r:embed="rId1"/>
          <a:stretch>
            <a:fillRect/>
          </a:stretch>
        </p:blipFill>
        <p:spPr>
          <a:xfrm>
            <a:off x="3894455" y="2726055"/>
            <a:ext cx="3905250" cy="3609975"/>
          </a:xfrm>
          <a:prstGeom prst="rect">
            <a:avLst/>
          </a:prstGeom>
        </p:spPr>
      </p:pic>
    </p:spTree>
    <p:custDataLst>
      <p:tags r:id="rId2"/>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sym typeface="+mn-ea"/>
              </a:rPr>
              <a:t>（一）发掘兴趣点，寻找学习乐趣</a:t>
            </a:r>
            <a:endParaRPr lang="zh-CN" altLang="en-US" b="1">
              <a:solidFill>
                <a:schemeClr val="accent1">
                  <a:lumMod val="75000"/>
                </a:schemeClr>
              </a:solidFill>
            </a:endParaRPr>
          </a:p>
          <a:p>
            <a:r>
              <a:rPr lang="zh-CN" altLang="en-US" b="1"/>
              <a:t>3. 学会兴趣迁移</a:t>
            </a:r>
            <a:endParaRPr lang="zh-CN" altLang="en-US" b="1"/>
          </a:p>
        </p:txBody>
      </p:sp>
      <p:sp>
        <p:nvSpPr>
          <p:cNvPr id="6" name="圆角矩形 5"/>
          <p:cNvSpPr/>
          <p:nvPr/>
        </p:nvSpPr>
        <p:spPr>
          <a:xfrm>
            <a:off x="998855" y="3072130"/>
            <a:ext cx="9565005" cy="27247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1160780" y="3371215"/>
            <a:ext cx="9240520" cy="2425700"/>
          </a:xfrm>
          <a:prstGeom prst="rect">
            <a:avLst/>
          </a:prstGeom>
          <a:noFill/>
        </p:spPr>
        <p:txBody>
          <a:bodyPr wrap="square" rtlCol="0">
            <a:normAutofit lnSpcReduction="20000"/>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小敏同学对语文基础知识的学习不感兴趣，但对写作非常感兴趣，她的作文经常被当作范文。有一次语文老师指出了她作文中的几个病句，让她意识到语文基础知识的学习对于写作的重要性。从此，她对语文基础知识的学习有了积极性。</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
        <p:nvSpPr>
          <p:cNvPr id="8" name="标题 7"/>
          <p:cNvSpPr>
            <a:spLocks noGrp="1"/>
          </p:cNvSpPr>
          <p:nvPr>
            <p:ph type="title"/>
          </p:nvPr>
        </p:nvSpPr>
        <p:spPr>
          <a:xfrm>
            <a:off x="2165350" y="414655"/>
            <a:ext cx="8865235" cy="856615"/>
          </a:xfrm>
        </p:spPr>
        <p:txBody>
          <a:bodyPr/>
          <a:p>
            <a:r>
              <a:rPr lang="zh-CN" altLang="en-US">
                <a:solidFill>
                  <a:schemeClr val="accent1">
                    <a:lumMod val="50000"/>
                  </a:schemeClr>
                </a:solidFill>
              </a:rPr>
              <a:t>三、发现学习的乐趣和动力</a:t>
            </a:r>
            <a:endParaRPr lang="zh-CN" altLang="en-US">
              <a:solidFill>
                <a:schemeClr val="accent1">
                  <a:lumMod val="50000"/>
                </a:schemeClr>
              </a:solidFill>
            </a:endParaRPr>
          </a:p>
        </p:txBody>
      </p:sp>
    </p:spTree>
    <p:custDataLst>
      <p:tags r:id="rId2"/>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75790"/>
            <a:ext cx="9869170" cy="4496435"/>
          </a:xfrm>
        </p:spPr>
        <p:txBody>
          <a:bodyPr/>
          <a:p>
            <a:r>
              <a:rPr lang="zh-CN" altLang="en-US"/>
              <a:t>案例中的小敏同学在感兴趣的写作中体会到了语文基础知识的重要性，找到了新的兴趣点，可见兴趣是可以培养、可以迁移的。学习者要根据自身的实际情况寻找自身感兴趣的事情，培养兴趣，发现兴趣，并有效地与学习联系在一起。</a:t>
            </a:r>
            <a:endParaRPr lang="zh-CN" altLang="en-US"/>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rPr>
              <a:t>（二）了解学习目的，发现自身需求</a:t>
            </a:r>
            <a:endParaRPr lang="zh-CN" altLang="en-US" b="1">
              <a:solidFill>
                <a:schemeClr val="accent1">
                  <a:lumMod val="75000"/>
                </a:schemeClr>
              </a:solidFill>
            </a:endParaRPr>
          </a:p>
          <a:p>
            <a:r>
              <a:rPr lang="zh-CN" altLang="en-US"/>
              <a:t>学习目的是指某学科的学习结果是什么，为什么要学习该学科。技工院校的学习注重专业技能的培养，进入技工院校学习首先要了解自己所学的专业，逐渐喜欢自己的专业，树立较强的专业意识。只有了解专业的培养目标和学习方法，才能逐渐明确自己的学习目标。</a:t>
            </a:r>
            <a:endParaRPr lang="zh-CN" altLang="en-US"/>
          </a:p>
        </p:txBody>
      </p:sp>
      <p:sp>
        <p:nvSpPr>
          <p:cNvPr id="8" name="标题 7"/>
          <p:cNvSpPr>
            <a:spLocks noGrp="1"/>
          </p:cNvSpPr>
          <p:nvPr>
            <p:ph type="title"/>
          </p:nvPr>
        </p:nvSpPr>
        <p:spPr>
          <a:xfrm>
            <a:off x="2165350" y="414655"/>
            <a:ext cx="8865235" cy="856615"/>
          </a:xfrm>
        </p:spPr>
        <p:txBody>
          <a:bodyPr/>
          <a:p>
            <a:r>
              <a:rPr lang="zh-CN" altLang="en-US">
                <a:solidFill>
                  <a:schemeClr val="accent1">
                    <a:lumMod val="50000"/>
                  </a:schemeClr>
                </a:solidFill>
              </a:rPr>
              <a:t>三、发现学习的乐趣和动力</a:t>
            </a:r>
            <a:endParaRPr lang="zh-CN" altLang="en-US">
              <a:solidFill>
                <a:schemeClr val="accent1">
                  <a:lumMod val="50000"/>
                </a:schemeClr>
              </a:solidFill>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normAutofit lnSpcReduction="20000"/>
          </a:bodyPr>
          <a:p>
            <a:pPr algn="just">
              <a:buClrTx/>
              <a:buSzTx/>
            </a:pPr>
            <a:r>
              <a:rPr lang="zh-CN" altLang="en-US" sz="2400" b="1">
                <a:solidFill>
                  <a:schemeClr val="accent1">
                    <a:lumMod val="75000"/>
                  </a:schemeClr>
                </a:solidFill>
              </a:rPr>
              <a:t>（二）自由选择的权利</a:t>
            </a:r>
            <a:endParaRPr lang="zh-CN" altLang="en-US" sz="2400" b="1">
              <a:solidFill>
                <a:schemeClr val="accent1">
                  <a:lumMod val="75000"/>
                </a:schemeClr>
              </a:solidFill>
            </a:endParaRPr>
          </a:p>
          <a:p>
            <a:r>
              <a:rPr lang="zh-CN" altLang="en-US"/>
              <a:t>努力学习的意义不在于与别人比成就，而是为了自己将来拥有更多选择的权利，能够选择更有意义的工作，而不是被迫谋生。</a:t>
            </a:r>
            <a:endParaRPr lang="zh-CN" altLang="en-US"/>
          </a:p>
          <a:p>
            <a:r>
              <a:rPr lang="zh-CN" altLang="en-US"/>
              <a:t>所有工作、事业都是光荣的、有意义的，但对个人而言，有适合与不适合、感兴趣与不感兴趣之分。要想在事业上实现个人的自由选择，就需要持之以恒的学习，使自己时刻具备一定的竞争力。一个人只有具备一定的能力，才能够不再被人挑选，而是能够实现个人选择。</a:t>
            </a:r>
            <a:endParaRPr lang="zh-CN" altLang="en-US"/>
          </a:p>
        </p:txBody>
      </p:sp>
      <p:pic>
        <p:nvPicPr>
          <p:cNvPr id="6" name="图片 5"/>
          <p:cNvPicPr>
            <a:picLocks noChangeAspect="1"/>
          </p:cNvPicPr>
          <p:nvPr/>
        </p:nvPicPr>
        <p:blipFill>
          <a:blip r:embed="rId1"/>
          <a:stretch>
            <a:fillRect/>
          </a:stretch>
        </p:blipFill>
        <p:spPr>
          <a:xfrm>
            <a:off x="8062595" y="4255770"/>
            <a:ext cx="4129405" cy="2602230"/>
          </a:xfrm>
          <a:prstGeom prst="rect">
            <a:avLst/>
          </a:prstGeom>
        </p:spPr>
      </p:pic>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338580" y="1786890"/>
            <a:ext cx="9869170" cy="4496435"/>
          </a:xfrm>
        </p:spPr>
        <p:txBody>
          <a:bodyPr/>
          <a:p>
            <a:r>
              <a:rPr lang="zh-CN" altLang="en-US"/>
              <a:t>心理学家爱德华·德西和理查德·瑞恩等人在 20 世纪 80 年代提出了自我决定理论。自我决定理论可以解释人们自主学习的动机来源。该理论认为，人们自主学习动机的关键是来自于个体的三种基本心理需要：自主需要、归属需要和胜任需要。</a:t>
            </a:r>
            <a:endParaRPr lang="zh-CN" altLang="en-US"/>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981835"/>
            <a:ext cx="6527800" cy="4496435"/>
          </a:xfrm>
        </p:spPr>
        <p:txBody>
          <a:bodyPr>
            <a:normAutofit lnSpcReduction="10000"/>
          </a:bodyPr>
          <a:p>
            <a:r>
              <a:rPr lang="zh-CN" altLang="en-US" b="1">
                <a:solidFill>
                  <a:srgbClr val="C00000"/>
                </a:solidFill>
              </a:rPr>
              <a:t>自主需要</a:t>
            </a:r>
            <a:r>
              <a:rPr lang="zh-CN" altLang="en-US"/>
              <a:t>是指做出的行为是出于自己的意愿，是由自我来决定的。其核心是人们有选择的自由并进行选择，而不是根据别人的意愿或是受他人威胁而行事。这种自主需要引导人们追求符合兴趣爱好、个人天性及核心价值的目标。</a:t>
            </a:r>
            <a:endParaRPr lang="zh-CN" altLang="en-US"/>
          </a:p>
        </p:txBody>
      </p:sp>
      <p:pic>
        <p:nvPicPr>
          <p:cNvPr id="2" name="图片 1"/>
          <p:cNvPicPr>
            <a:picLocks noChangeAspect="1"/>
          </p:cNvPicPr>
          <p:nvPr/>
        </p:nvPicPr>
        <p:blipFill>
          <a:blip r:embed="rId1"/>
          <a:stretch>
            <a:fillRect/>
          </a:stretch>
        </p:blipFill>
        <p:spPr>
          <a:xfrm>
            <a:off x="7900035" y="2381250"/>
            <a:ext cx="3749040" cy="3696970"/>
          </a:xfrm>
          <a:prstGeom prst="rect">
            <a:avLst/>
          </a:prstGeom>
        </p:spPr>
      </p:pic>
    </p:spTree>
    <p:custDataLst>
      <p:tags r:id="rId2"/>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04670"/>
            <a:ext cx="9869170" cy="4496435"/>
          </a:xfrm>
        </p:spPr>
        <p:txBody>
          <a:bodyPr/>
          <a:p>
            <a:r>
              <a:rPr lang="zh-CN" altLang="en-US" b="1">
                <a:solidFill>
                  <a:srgbClr val="C00000"/>
                </a:solidFill>
              </a:rPr>
              <a:t>归属需要</a:t>
            </a:r>
            <a:r>
              <a:rPr lang="zh-CN" altLang="en-US"/>
              <a:t>是指感觉到关心他人并被他人关心，有一种从属于其他个体和团体的安全感，能与别人建立起安全和愉快的人际关系。这也是我们一生都在建立人际关系及亲密关系的原因。当一段关系结束时，我们会感到难过和痛苦。我们许多人会通过加入社团、在社交网站上结识新朋友、努力维持好朋友之间的友情等方式，在新的关系或更深的关系中使个人归属需要不断得到满足。</a:t>
            </a:r>
            <a:endParaRPr lang="zh-CN" altLang="en-US"/>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40230"/>
            <a:ext cx="9869170" cy="4496435"/>
          </a:xfrm>
        </p:spPr>
        <p:txBody>
          <a:bodyPr/>
          <a:p>
            <a:r>
              <a:rPr lang="zh-CN" altLang="en-US" b="1">
                <a:solidFill>
                  <a:srgbClr val="C00000"/>
                </a:solidFill>
              </a:rPr>
              <a:t>胜任需要</a:t>
            </a:r>
            <a:r>
              <a:rPr lang="zh-CN" altLang="en-US"/>
              <a:t>是指个人在与他人、任务或活动相互作用的过程中，感到自己能胜任、有能力的需要。能通过个人智慧、社交、体能、情绪、组织等各方面的能力出色完成各项任务，是自我成就感的体验。对胜任需求的追求没有“最好”，只有“更好”。</a:t>
            </a:r>
            <a:endParaRPr lang="zh-CN" altLang="en-US"/>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rPr>
              <a:t>（三）设立合理目标，树立榜样</a:t>
            </a:r>
            <a:endParaRPr lang="zh-CN" altLang="en-US" b="1">
              <a:solidFill>
                <a:schemeClr val="accent1">
                  <a:lumMod val="75000"/>
                </a:schemeClr>
              </a:solidFill>
            </a:endParaRPr>
          </a:p>
          <a:p>
            <a:r>
              <a:rPr lang="zh-CN" altLang="en-US"/>
              <a:t>有些同学喜欢读人物传记，传记中主人公的某些经历及人格魅力往往能触动我们，成为我们效仿的榜样，从而获取动力，努力实现自己的目标。榜样的选择，可以是受人尊敬的公众人物，也可以是我们生活中的长辈，还可以是身边的同学、朋友等。我们在与同学、朋友的交流中，了解他们的学习经历及经验，更有亲近感，可以帮助我们解开内心的困惑，激发学习动机。</a:t>
            </a:r>
            <a:endParaRPr lang="zh-CN" altLang="en-US"/>
          </a:p>
        </p:txBody>
      </p:sp>
      <p:sp>
        <p:nvSpPr>
          <p:cNvPr id="8" name="标题 7"/>
          <p:cNvSpPr>
            <a:spLocks noGrp="1"/>
          </p:cNvSpPr>
          <p:nvPr>
            <p:ph type="title"/>
          </p:nvPr>
        </p:nvSpPr>
        <p:spPr>
          <a:xfrm>
            <a:off x="2165350" y="414655"/>
            <a:ext cx="8865235" cy="856615"/>
          </a:xfrm>
        </p:spPr>
        <p:txBody>
          <a:bodyPr/>
          <a:p>
            <a:r>
              <a:rPr lang="zh-CN" altLang="en-US">
                <a:solidFill>
                  <a:schemeClr val="accent1">
                    <a:lumMod val="50000"/>
                  </a:schemeClr>
                </a:solidFill>
              </a:rPr>
              <a:t>三、发现学习的乐趣和动力</a:t>
            </a:r>
            <a:endParaRPr lang="zh-CN" altLang="en-US">
              <a:solidFill>
                <a:schemeClr val="accent1">
                  <a:lumMod val="50000"/>
                </a:schemeClr>
              </a:solidFill>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r>
              <a:rPr lang="zh-CN" altLang="en-US" b="1">
                <a:solidFill>
                  <a:schemeClr val="accent1">
                    <a:lumMod val="75000"/>
                  </a:schemeClr>
                </a:solidFill>
              </a:rPr>
              <a:t>（四）解决实际问题，获得成就感</a:t>
            </a:r>
            <a:endParaRPr lang="zh-CN" altLang="en-US" b="1">
              <a:solidFill>
                <a:schemeClr val="accent1">
                  <a:lumMod val="75000"/>
                </a:schemeClr>
              </a:solidFill>
            </a:endParaRPr>
          </a:p>
          <a:p>
            <a:r>
              <a:rPr lang="zh-CN" altLang="en-US"/>
              <a:t>用学得的知识解决实际问题，能巩固、修正知识，还能带来成就感和喜悦情绪。由学习成功而带来的愉快、惊喜等积极情感，又可以增强学习的自信心，促进学习者产生新的学习需求与更浓厚的学习兴趣。</a:t>
            </a:r>
            <a:endParaRPr lang="zh-CN" altLang="en-US"/>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a:xfrm>
            <a:off x="1161415" y="1858010"/>
            <a:ext cx="9869170" cy="4496435"/>
          </a:xfrm>
        </p:spPr>
        <p:txBody>
          <a:bodyPr>
            <a:normAutofit lnSpcReduction="10000"/>
          </a:bodyPr>
          <a:p>
            <a:r>
              <a:rPr lang="en-US" altLang="zh-CN"/>
              <a:t>  </a:t>
            </a:r>
            <a:r>
              <a:rPr lang="zh-CN" altLang="en-US"/>
              <a:t>学习如果不注重运用，所学的知识会显得苍白无力，不易理解和掌握。正如人们所说的：只听不看，记不住；只看不动，不理解。所以，每学完一个知识点后，还要知道这些知识与现实有什么联系，并实际运用。在专业基础课程的学习中，往往会穿插有实践或练习的环节，应抓住每一个将知识付诸实践的机会进行操作练习，将理论与实际紧密结合。</a:t>
            </a:r>
            <a:endParaRPr lang="zh-CN" altLang="en-US"/>
          </a:p>
        </p:txBody>
      </p:sp>
      <p:sp>
        <p:nvSpPr>
          <p:cNvPr id="6" name="圆角矩形 5"/>
          <p:cNvSpPr/>
          <p:nvPr/>
        </p:nvSpPr>
        <p:spPr>
          <a:xfrm>
            <a:off x="6764020" y="3901440"/>
            <a:ext cx="3751580" cy="16884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000"/>
              <a:t>在校期间你曾参加过哪些</a:t>
            </a:r>
            <a:endParaRPr lang="zh-CN" altLang="en-US" sz="2000"/>
          </a:p>
          <a:p>
            <a:pPr algn="ctr"/>
            <a:r>
              <a:rPr lang="zh-CN" altLang="en-US" sz="2000"/>
              <a:t>比赛和社会实践活动？你学</a:t>
            </a:r>
            <a:endParaRPr lang="zh-CN" altLang="en-US" sz="2000"/>
          </a:p>
          <a:p>
            <a:pPr algn="ctr"/>
            <a:r>
              <a:rPr lang="zh-CN" altLang="en-US" sz="2000"/>
              <a:t>到了什么？</a:t>
            </a:r>
            <a:endParaRPr lang="zh-CN" altLang="en-US" sz="2000"/>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测查一下你的兴趣处在什么阶段？</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级：什么也做不成，什么也不愿意做。</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（当一个人遇到挫折，比如考试成绩不理想、和同学关系紧张或生病的时候，就容易出现这种情况。）</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级：什么也学不进去，总是在寻找更有趣的事情。</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（这是身体健康但却懒惰的人的情况：他们感觉无所事事，总是在寻找“更有趣的”事情。不过，学习积极主动的人有时也有这种情况。）</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级：课程学得很吃力。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（能够坐下来做功课，但是做不下去。）</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级：做功课时，总是被别的事情打断；脑子里经常出现与功课不相关的想法。</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（这是那些勉勉强强、毫无兴趣，不是为了自己而是为了爸爸妈妈、为了老师或是害怕得坏分数而学习的学生的普遍状态。）</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级：需要一定的意志力，才能使自己安心地做功课。</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（当一个人要靠意志力才能使自己坐下来学习时，这种学习兴趣还是“-”级的。）</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级：不需要强迫自己做功课。</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（现在到了从“-1”到“+1”的极为重要的转折阶段：不需要强迫自己去学习！出现了兴趣！兴趣的动力发生了作用！现在这个动力在推动学习，愉快的时刻开始了。）</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 级：做起功课来专心致志到不觉得时间是怎样过去的。</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（兴趣越来越浓厚，全部注意力都集中在学习上，看不到周围发生的一切。当然，功课也就会做得更好一些。）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4"/>
          <p:cNvSpPr>
            <a:spLocks noGrp="1"/>
          </p:cNvSpPr>
          <p:nvPr>
            <p:ph sz="quarter" idx="13"/>
          </p:nvPr>
        </p:nvSpPr>
        <p:spPr/>
        <p:txBody>
          <a:bodyPr/>
          <a:p>
            <a:pPr algn="just">
              <a:buClrTx/>
              <a:buSzTx/>
            </a:pPr>
            <a:r>
              <a:rPr lang="zh-CN" altLang="en-US" sz="2400" b="1">
                <a:solidFill>
                  <a:schemeClr val="accent1">
                    <a:lumMod val="75000"/>
                  </a:schemeClr>
                </a:solidFill>
              </a:rPr>
              <a:t>（三）持续发展的动力</a:t>
            </a:r>
            <a:endParaRPr lang="zh-CN" altLang="en-US" sz="2400" b="1">
              <a:solidFill>
                <a:schemeClr val="accent1">
                  <a:lumMod val="75000"/>
                </a:schemeClr>
              </a:solidFill>
            </a:endParaRPr>
          </a:p>
          <a:p>
            <a:r>
              <a:rPr lang="zh-CN" altLang="en-US"/>
              <a:t>社会在飞速发展，新知识与日俱增，各行业在发生深远的变革，很多岗位对人才的需求也在不断变化。要适应这诸多的变化，只有去了解这些前所未知的事物。信息时代提供了充分的便利条件，学历、背景不会成为阻碍我们成长的因素，每个人都可以在网络上找到匹配的学习资源，找到和自己一样好学的人，甚至还能找到那些优秀信息资源的提供者，向他们讨教更多的经验。学习为我们一生的持续发展提供了动力源泉。</a:t>
            </a:r>
            <a:endParaRPr lang="zh-CN" altLang="en-US"/>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活动</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训练</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 级：总想把功课做得更好些。</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（功课做得越好，对质量的要求也就越高。真正的学习就是从这一时刻开始的。如果未曾达到过这个 +3 级，就不会享受到学习本身的快乐。）</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 级：想用更多的时间来学习。</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（学习本身，不管效果如何，开始给人带来愉快的感受，学习变成了一种享受。）</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+5 级：产生功课创新或工作创新的想法。</a:t>
            </a:r>
            <a:endParaRPr lang="zh-CN" altLang="en-US" sz="2000" b="1" spc="100" dirty="0">
              <a:ln w="3175">
                <a:noFill/>
                <a:prstDash val="dash"/>
              </a:ln>
              <a:solidFill>
                <a:srgbClr val="C00000"/>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（出现了改进学习方法的各种想法。一旦有了创新的想法，一个人就能够做出他自己也意想不到的事情，发挥出自己的内在潜力。）</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说明：级别越高，兴趣越稳定，学习效果越好。</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 阅读案例，完成问题。</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我叫小新，自从上了技工学校就读机电专业后，学习上遇到的困难使我的心情变得很沮丧，对学习失去了信心。</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一些专业课的知识对我来说非常陌生，一时难以掌握，使我对专业课产生一种厌烦感。每当上这些课时，就感觉心烦意乱，整个人不自在。我的学习成绩也因此一塌糊涂。我真的不想再念下去了，已经有退学的打算。我找不到正确的学习方法，不能理解所学的内容。我的脑子一片混乱，我应该怎么办？</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505466" y="457212"/>
            <a:ext cx="7162851" cy="762000"/>
          </a:xfrm>
          <a:prstGeom prst="rect">
            <a:avLst/>
          </a:prstGeom>
          <a:noFill/>
        </p:spPr>
        <p:txBody>
          <a:bodyPr wrap="square" lIns="91440" tIns="45720" rIns="91440" bIns="45720" rtlCol="0" anchor="ctr" anchorCtr="0">
            <a:normAutofit/>
          </a:bodyPr>
          <a:lstStyle/>
          <a:p>
            <a:pPr algn="l"/>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知识</a:t>
            </a:r>
            <a:r>
              <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rPr>
              <a:t>巩固</a:t>
            </a:r>
            <a:endParaRPr lang="zh-CN" altLang="en-US" sz="4000" b="1" spc="160" dirty="0">
              <a:solidFill>
                <a:schemeClr val="dk1"/>
              </a:solidFill>
              <a:uFillTx/>
              <a:latin typeface="Arial" panose="020B0604020202020204" pitchFamily="34" charset="0"/>
              <a:ea typeface="微软雅黑" panose="020B0503020204020204" charset="-122"/>
              <a:sym typeface="Arial" panose="020B0604020202020204" pitchFamily="34" charset="0"/>
            </a:endParaRPr>
          </a:p>
        </p:txBody>
      </p:sp>
      <p:sp>
        <p:nvSpPr>
          <p:cNvPr id="11" name="Title 6"/>
          <p:cNvSpPr txBox="1"/>
          <p:nvPr>
            <p:custDataLst>
              <p:tags r:id="rId2"/>
            </p:custDataLst>
          </p:nvPr>
        </p:nvSpPr>
        <p:spPr>
          <a:xfrm>
            <a:off x="505460" y="1524000"/>
            <a:ext cx="10889615" cy="4465320"/>
          </a:xfrm>
          <a:prstGeom prst="rect">
            <a:avLst/>
          </a:prstGeom>
          <a:noFill/>
          <a:ln w="3175">
            <a:noFill/>
            <a:prstDash val="dash"/>
          </a:ln>
        </p:spPr>
        <p:txBody>
          <a:bodyPr wrap="square" lIns="91440" tIns="45720" rIns="91440" bIns="4572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请根据小新的表述，诊断小新在学习兴趣方面出现的问题，给他写一封信，让他重新树立起学习的信心。明确：</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（1）从初中进入技工学校，突然增加许多课程，也许还没有完全适应。</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（2）要从心理上接纳新的学习内容和方法，不要有抵触心理，现在所学的知识和技能会对以后的工作和生活起到巨大的作用。</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（3）给自己积极的心理暗示，培养学习的热情。</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a:p>
            <a:pPr indent="457200" algn="just" fontAlgn="auto">
              <a:lnSpc>
                <a:spcPct val="150000"/>
              </a:lnSpc>
              <a:spcAft>
                <a:spcPts val="800"/>
              </a:spcAft>
            </a:pPr>
            <a:r>
              <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rPr>
              <a:t>（4）应该根据自身的情况，选择适合自己的学习方法和学习技巧。</a:t>
            </a:r>
            <a:endParaRPr lang="zh-CN" altLang="en-US" sz="2000" spc="100" dirty="0">
              <a:ln w="3175">
                <a:noFill/>
                <a:prstDash val="dash"/>
              </a:ln>
              <a:solidFill>
                <a:schemeClr val="tx1"/>
              </a:solidFill>
              <a:uFillTx/>
              <a:latin typeface="Arial" panose="020B0604020202020204" pitchFamily="34" charset="0"/>
              <a:ea typeface="微软雅黑" panose="020B0503020204020204" charset="-122"/>
              <a:cs typeface="微软雅黑" panose="020B0503020204020204" charset="-122"/>
              <a:sym typeface="Arial" panose="020B0604020202020204" pitchFamily="34" charset="0"/>
            </a:endParaRPr>
          </a:p>
        </p:txBody>
      </p:sp>
      <p:sp>
        <p:nvSpPr>
          <p:cNvPr id="2" name="矩形 1"/>
          <p:cNvSpPr/>
          <p:nvPr>
            <p:custDataLst>
              <p:tags r:id="rId3"/>
            </p:custDataLst>
          </p:nvPr>
        </p:nvSpPr>
        <p:spPr>
          <a:xfrm>
            <a:off x="0" y="152400"/>
            <a:ext cx="196215" cy="13716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3" name="任意多边形 2"/>
          <p:cNvSpPr/>
          <p:nvPr>
            <p:custDataLst>
              <p:tags r:id="rId4"/>
            </p:custDataLst>
          </p:nvPr>
        </p:nvSpPr>
        <p:spPr>
          <a:xfrm rot="6761999">
            <a:off x="6402705" y="3089910"/>
            <a:ext cx="5942965" cy="5942330"/>
          </a:xfrm>
          <a:custGeom>
            <a:avLst/>
            <a:gdLst>
              <a:gd name="connisteX0" fmla="*/ 0 w 5942965"/>
              <a:gd name="connsiteY0" fmla="*/ 0 h 5942330"/>
              <a:gd name="connisteX1" fmla="*/ 5942965 w 5942965"/>
              <a:gd name="connsiteY1" fmla="*/ 0 h 5942330"/>
              <a:gd name="connisteX2" fmla="*/ 5942965 w 5942965"/>
              <a:gd name="connsiteY2" fmla="*/ 5942330 h 5942330"/>
              <a:gd name="connisteX3" fmla="*/ 0 w 5942965"/>
              <a:gd name="connsiteY3" fmla="*/ 5942330 h 5942330"/>
              <a:gd name="connisteX4" fmla="*/ 0 w 5942965"/>
              <a:gd name="connsiteY4" fmla="*/ 0 h 5942330"/>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5942965" h="5942330">
                <a:moveTo>
                  <a:pt x="0" y="0"/>
                </a:moveTo>
                <a:lnTo>
                  <a:pt x="5942965" y="0"/>
                </a:lnTo>
                <a:lnTo>
                  <a:pt x="5942965" y="5942330"/>
                </a:lnTo>
                <a:lnTo>
                  <a:pt x="0" y="5942330"/>
                </a:lnTo>
                <a:lnTo>
                  <a:pt x="0" y="0"/>
                </a:lnTo>
                <a:close/>
              </a:path>
            </a:pathLst>
          </a:custGeom>
        </p:spPr>
        <p:txBody>
          <a:bodyPr/>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4" name="任意多边形: 形状 28"/>
          <p:cNvSpPr/>
          <p:nvPr>
            <p:custDataLst>
              <p:tags r:id="rId5"/>
            </p:custDataLst>
          </p:nvPr>
        </p:nvSpPr>
        <p:spPr>
          <a:xfrm>
            <a:off x="7181833" y="4221956"/>
            <a:ext cx="5010184" cy="2636202"/>
          </a:xfrm>
          <a:custGeom>
            <a:avLst/>
            <a:gdLst>
              <a:gd name="connsiteX0" fmla="*/ 2659415 w 5010184"/>
              <a:gd name="connsiteY0" fmla="*/ 0 h 2636202"/>
              <a:gd name="connsiteX1" fmla="*/ 4909515 w 5010184"/>
              <a:gd name="connsiteY1" fmla="*/ 1240110 h 2636202"/>
              <a:gd name="connsiteX2" fmla="*/ 5010184 w 5010184"/>
              <a:gd name="connsiteY2" fmla="*/ 1416443 h 2636202"/>
              <a:gd name="connsiteX3" fmla="*/ 5010184 w 5010184"/>
              <a:gd name="connsiteY3" fmla="*/ 2636202 h 2636202"/>
              <a:gd name="connsiteX4" fmla="*/ 0 w 5010184"/>
              <a:gd name="connsiteY4" fmla="*/ 2636202 h 2636202"/>
              <a:gd name="connsiteX5" fmla="*/ 12502 w 5010184"/>
              <a:gd name="connsiteY5" fmla="*/ 2388614 h 2636202"/>
              <a:gd name="connsiteX6" fmla="*/ 2659415 w 5010184"/>
              <a:gd name="connsiteY6" fmla="*/ 0 h 2636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0184" h="2636202">
                <a:moveTo>
                  <a:pt x="2659415" y="0"/>
                </a:moveTo>
                <a:cubicBezTo>
                  <a:pt x="3606512" y="0"/>
                  <a:pt x="4438030" y="494855"/>
                  <a:pt x="4909515" y="1240110"/>
                </a:cubicBezTo>
                <a:lnTo>
                  <a:pt x="5010184" y="1416443"/>
                </a:lnTo>
                <a:lnTo>
                  <a:pt x="5010184" y="2636202"/>
                </a:lnTo>
                <a:lnTo>
                  <a:pt x="0" y="2636202"/>
                </a:lnTo>
                <a:lnTo>
                  <a:pt x="12502" y="2388614"/>
                </a:lnTo>
                <a:cubicBezTo>
                  <a:pt x="148754" y="1046966"/>
                  <a:pt x="1281819" y="0"/>
                  <a:pt x="265941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
        <p:nvSpPr>
          <p:cNvPr id="5" name="任意多边形: 形状 27"/>
          <p:cNvSpPr/>
          <p:nvPr>
            <p:custDataLst>
              <p:tags r:id="rId6"/>
            </p:custDataLst>
          </p:nvPr>
        </p:nvSpPr>
        <p:spPr>
          <a:xfrm>
            <a:off x="8929387" y="2796382"/>
            <a:ext cx="3262630" cy="4061777"/>
          </a:xfrm>
          <a:custGeom>
            <a:avLst/>
            <a:gdLst>
              <a:gd name="connsiteX0" fmla="*/ 2254885 w 3262630"/>
              <a:gd name="connsiteY0" fmla="*/ 0 h 4061777"/>
              <a:gd name="connsiteX1" fmla="*/ 3132588 w 3262630"/>
              <a:gd name="connsiteY1" fmla="*/ 177200 h 4061777"/>
              <a:gd name="connsiteX2" fmla="*/ 3262630 w 3262630"/>
              <a:gd name="connsiteY2" fmla="*/ 239845 h 4061777"/>
              <a:gd name="connsiteX3" fmla="*/ 3262630 w 3262630"/>
              <a:gd name="connsiteY3" fmla="*/ 4061777 h 4061777"/>
              <a:gd name="connsiteX4" fmla="*/ 910050 w 3262630"/>
              <a:gd name="connsiteY4" fmla="*/ 4061777 h 4061777"/>
              <a:gd name="connsiteX5" fmla="*/ 820569 w 3262630"/>
              <a:gd name="connsiteY5" fmla="*/ 3994864 h 4061777"/>
              <a:gd name="connsiteX6" fmla="*/ 0 w 3262630"/>
              <a:gd name="connsiteY6" fmla="*/ 2254885 h 4061777"/>
              <a:gd name="connsiteX7" fmla="*/ 2254885 w 3262630"/>
              <a:gd name="connsiteY7" fmla="*/ 0 h 406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630" h="4061777">
                <a:moveTo>
                  <a:pt x="2254885" y="0"/>
                </a:moveTo>
                <a:cubicBezTo>
                  <a:pt x="2566220" y="0"/>
                  <a:pt x="2862817" y="63097"/>
                  <a:pt x="3132588" y="177200"/>
                </a:cubicBezTo>
                <a:lnTo>
                  <a:pt x="3262630" y="239845"/>
                </a:lnTo>
                <a:lnTo>
                  <a:pt x="3262630" y="4061777"/>
                </a:lnTo>
                <a:lnTo>
                  <a:pt x="910050" y="4061777"/>
                </a:lnTo>
                <a:lnTo>
                  <a:pt x="820569" y="3994864"/>
                </a:lnTo>
                <a:cubicBezTo>
                  <a:pt x="319427" y="3581285"/>
                  <a:pt x="0" y="2955389"/>
                  <a:pt x="0" y="2254885"/>
                </a:cubicBezTo>
                <a:cubicBezTo>
                  <a:pt x="0" y="1009546"/>
                  <a:pt x="1009546" y="0"/>
                  <a:pt x="2254885" y="0"/>
                </a:cubicBez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latin typeface="Arial" panose="020B0604020202020204" pitchFamily="34" charset="0"/>
              <a:ea typeface="微软雅黑" panose="020B0503020204020204" charset="-122"/>
              <a:sym typeface="Arial" panose="020B0604020202020204" pitchFamily="34" charset="0"/>
            </a:endParaRPr>
          </a:p>
        </p:txBody>
      </p:sp>
    </p:spTree>
    <p:custDataLst>
      <p:tags r:id="rId7"/>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chemeClr val="accent1">
                    <a:lumMod val="50000"/>
                  </a:schemeClr>
                </a:solidFill>
              </a:rPr>
              <a:t>二、什么是自主学习</a:t>
            </a:r>
            <a:endParaRPr lang="zh-CN" altLang="en-US">
              <a:solidFill>
                <a:schemeClr val="accent1">
                  <a:lumMod val="50000"/>
                </a:schemeClr>
              </a:solidFill>
            </a:endParaRPr>
          </a:p>
        </p:txBody>
      </p:sp>
      <p:sp>
        <p:nvSpPr>
          <p:cNvPr id="3" name="内容占位符 2"/>
          <p:cNvSpPr>
            <a:spLocks noGrp="1"/>
          </p:cNvSpPr>
          <p:nvPr>
            <p:ph sz="quarter" idx="13"/>
          </p:nvPr>
        </p:nvSpPr>
        <p:spPr/>
        <p:txBody>
          <a:bodyPr/>
          <a:p>
            <a:endParaRPr lang="zh-CN" altLang="en-US"/>
          </a:p>
        </p:txBody>
      </p:sp>
      <p:sp>
        <p:nvSpPr>
          <p:cNvPr id="4" name="圆角矩形 3"/>
          <p:cNvSpPr/>
          <p:nvPr/>
        </p:nvSpPr>
        <p:spPr>
          <a:xfrm>
            <a:off x="512445" y="1623695"/>
            <a:ext cx="10702925" cy="44659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custDataLst>
              <p:tags r:id="rId1"/>
            </p:custDataLst>
          </p:nvPr>
        </p:nvSpPr>
        <p:spPr>
          <a:xfrm>
            <a:off x="783590" y="1750695"/>
            <a:ext cx="10160000" cy="4646295"/>
          </a:xfrm>
          <a:prstGeom prst="rect">
            <a:avLst/>
          </a:prstGeom>
          <a:noFill/>
        </p:spPr>
        <p:txBody>
          <a:bodyPr wrap="square" rtlCol="0">
            <a:normAutofit/>
          </a:bodyPr>
          <a:p>
            <a:pPr indent="457200" algn="just" fontAlgn="auto">
              <a:lnSpc>
                <a:spcPct val="150000"/>
              </a:lnSpc>
              <a:spcBef>
                <a:spcPts val="0"/>
              </a:spcBef>
              <a:spcAft>
                <a:spcPts val="1000"/>
              </a:spcAft>
              <a:buClrTx/>
              <a:buSzTx/>
              <a:buNone/>
            </a:pPr>
            <a:r>
              <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rPr>
              <a:t>钱伟长是我国近代著名力学、应用数学的奠基人之一。当年，他考上清华大学，文科成绩非常优秀，选了中文系。没想到不久之后发生九一八事变，他觉得读文不能救国，想转系改念物理。物理系主任吴有训教授查看他入学考试的成绩，物理才考 15 分，中文、历史考满分，建议他还是进中文系，说学文也可以救国，物理系难念，许多人会被淘汰。钱伟长执着地站在那里不走。后来，吴有训走到哪里，他跟到哪里，吴有训没办法，向他提出条件，第一年的大学普通物理、微积分、普通化学三门课都要过 70 分。</a:t>
            </a:r>
            <a:endParaRPr lang="zh-CN" altLang="en-US" sz="2000" spc="150">
              <a:solidFill>
                <a:schemeClr val="bg1"/>
              </a:solidFill>
              <a:uFillTx/>
              <a:latin typeface="Arial" panose="020B0604020202020204" pitchFamily="34" charset="0"/>
              <a:ea typeface="微软雅黑" panose="020B0503020204020204" charset="-122"/>
              <a:sym typeface="Arial" panose="020B0604020202020204" pitchFamily="34" charset="0"/>
            </a:endParaRPr>
          </a:p>
        </p:txBody>
      </p:sp>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2"/>
  <p:tag name="KSO_WM_UNIT_LAYERLEVEL" val="1"/>
  <p:tag name="KSO_WM_TAG_VERSION" val="1.0"/>
  <p:tag name="KSO_WM_BEAUTIFY_FLAG" val="#wm#"/>
</p:tagLst>
</file>

<file path=ppt/tags/tag10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1.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18366"/>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TEMPLATE_THUMBS_INDEX" val="1、4、7、12、14、15、17、18、21"/>
  <p:tag name="KSO_WM_TEMPLATE_SUBCATEGORY" val="0"/>
  <p:tag name="KSO_WM_TEMPLATE_MASTER_TYPE" val="1"/>
  <p:tag name="KSO_WM_TEMPLATE_COLOR_TYPE" val="1"/>
  <p:tag name="KSO_WM_TAG_VERSION" val="1.0"/>
  <p:tag name="KSO_WM_BEAUTIFY_FLAG" val="#wm#"/>
  <p:tag name="KSO_WM_TEMPLATE_CATEGORY" val="custom"/>
  <p:tag name="KSO_WM_TEMPLATE_INDEX" val="20218366"/>
</p:tagLst>
</file>

<file path=ppt/tags/tag121.xml><?xml version="1.0" encoding="utf-8"?>
<p:tagLst xmlns:p="http://schemas.openxmlformats.org/presentationml/2006/main">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218366_7*e*1"/>
  <p:tag name="KSO_WM_TEMPLATE_CATEGORY" val="custom"/>
  <p:tag name="KSO_WM_TEMPLATE_INDEX" val="20218366"/>
  <p:tag name="KSO_WM_UNIT_LAYERLEVEL" val="1"/>
  <p:tag name="KSO_WM_TAG_VERSION" val="1.0"/>
  <p:tag name="KSO_WM_BEAUTIFY_FLAG" val="#wm#"/>
  <p:tag name="KSO_WM_UNIT_PRESET_TEXT" val="01"/>
</p:tagLst>
</file>

<file path=ppt/tags/tag122.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ID" val="custom20218366_7*a*1"/>
  <p:tag name="KSO_WM_TEMPLATE_CATEGORY" val="custom"/>
  <p:tag name="KSO_WM_TEMPLATE_INDEX" val="20218366"/>
  <p:tag name="KSO_WM_UNIT_LAYERLEVEL" val="1"/>
  <p:tag name="KSO_WM_TAG_VERSION" val="1.0"/>
  <p:tag name="KSO_WM_BEAUTIFY_FLAG" val="#wm#"/>
  <p:tag name="KSO_WM_UNIT_PRESET_TEXT" val="品牌介绍"/>
</p:tagLst>
</file>

<file path=ppt/tags/tag123.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25.xml><?xml version="1.0" encoding="utf-8"?>
<p:tagLst xmlns:p="http://schemas.openxmlformats.org/presentationml/2006/main">
  <p:tag name="KSO_WM_SLIDE_ID" val="custom20218366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18366"/>
  <p:tag name="KSO_WM_SLIDE_LAYOUT" val="a_e_f"/>
  <p:tag name="KSO_WM_SLIDE_LAYOUT_CNT" val="1_1_1"/>
  <p:tag name="KSO_WM_SPECIAL_SOURCE" val="bdnull"/>
</p:tagLst>
</file>

<file path=ppt/tags/tag12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2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2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2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3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3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3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4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4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5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5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5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61.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62.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63.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64.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65.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66.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6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6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6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7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7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7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7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7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7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7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7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7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8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82.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183.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184.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185.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186.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187.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188.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18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1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198.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02.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0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0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0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19.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18366_14*i*3"/>
  <p:tag name="KSO_WM_TEMPLATE_CATEGORY" val="custom"/>
  <p:tag name="KSO_WM_TEMPLATE_INDEX" val="20218366"/>
  <p:tag name="KSO_WM_UNIT_LAYERLEVEL" val="1"/>
  <p:tag name="KSO_WM_TAG_VERSION" val="1.0"/>
  <p:tag name="KSO_WM_BEAUTIFY_FLAG" val="#wm#"/>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18366_14*i*4"/>
  <p:tag name="KSO_WM_TEMPLATE_CATEGORY" val="custom"/>
  <p:tag name="KSO_WM_TEMPLATE_INDEX" val="20218366"/>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ID" val="custom20218366_14"/>
  <p:tag name="KSO_WM_TEMPLATE_SUBCATEGORY" val="0"/>
  <p:tag name="KSO_WM_TEMPLATE_MASTER_TYPE" val="1"/>
  <p:tag name="KSO_WM_TEMPLATE_COLOR_TYPE" val="1"/>
  <p:tag name="KSO_WM_SLIDE_TYPE" val="text"/>
  <p:tag name="KSO_WM_SLIDE_SUBTYPE" val="picTxt"/>
  <p:tag name="KSO_WM_SLIDE_ITEM_CNT" val="0"/>
  <p:tag name="KSO_WM_SLIDE_INDEX" val="14"/>
  <p:tag name="KSO_WM_SLIDE_SIZE" val="959*563"/>
  <p:tag name="KSO_WM_SLIDE_POSITION" val="0*-24"/>
  <p:tag name="KSO_WM_TAG_VERSION" val="1.0"/>
  <p:tag name="KSO_WM_BEAUTIFY_FLAG" val="#wm#"/>
  <p:tag name="KSO_WM_TEMPLATE_CATEGORY" val="custom"/>
  <p:tag name="KSO_WM_TEMPLATE_INDEX" val="20218366"/>
  <p:tag name="KSO_WM_SLIDE_LAYOUT" val="a_f"/>
  <p:tag name="KSO_WM_SLIDE_LAYOUT_CNT" val="1_3"/>
  <p:tag name="KSO_WM_SPECIAL_SOURCE" val="bdnull"/>
</p:tagLst>
</file>

<file path=ppt/tags/tag23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3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18366_14*f*1"/>
  <p:tag name="KSO_WM_TEMPLATE_CATEGORY" val="custom"/>
  <p:tag name="KSO_WM_TEMPLATE_INDEX" val="20218366"/>
  <p:tag name="KSO_WM_UNIT_LAYERLEVEL" val="1"/>
  <p:tag name="KSO_WM_TAG_VERSION" val="1.0"/>
  <p:tag name="KSO_WM_BEAUTIFY_FLAG" val="#wm#"/>
  <p:tag name="KSO_WM_UNIT_PRESET_TEXT" val="您的正文已经经简明扼要，字字珠玑，但信息却千丝万缕、错综复杂，需要用更多的文字来表述；但请您尽可能提炼思想的精髓，否则容易造成观者的阅读压力，适得其反。"/>
</p:tagLst>
</file>

<file path=ppt/tags/tag239.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1.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2.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3.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4.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5.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6.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7.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8.xml><?xml version="1.0" encoding="utf-8"?>
<p:tagLst xmlns:p="http://schemas.openxmlformats.org/presentationml/2006/main">
  <p:tag name="KSO_WM_BEAUTIFY_FLAG" val="#wm#"/>
  <p:tag name="KSO_WM_TEMPLATE_CATEGORY" val="custom"/>
  <p:tag name="KSO_WM_TEMPLATE_INDEX" val="20218366"/>
  <p:tag name="KSO_WM_SPECIAL_SOURCE" val="bdnull"/>
</p:tagLst>
</file>

<file path=ppt/tags/tag249.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51.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52.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53.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54.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55.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56.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57.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58.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59.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61.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62.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63.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64.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65.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66.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67.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68.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69.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71.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72.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73.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74.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75.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76.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77.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78.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79.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81.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82.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83.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84.xml><?xml version="1.0" encoding="utf-8"?>
<p:tagLst xmlns:p="http://schemas.openxmlformats.org/presentationml/2006/main">
  <p:tag name="KSO_WM_UNIT_DEFAULT_FONT" val="24;44;4"/>
  <p:tag name="KSO_WM_UNIT_BLOCK" val="0"/>
  <p:tag name="KSO_WM_CHIP_GROUPID" val="5e7881253197e252a37019b5"/>
  <p:tag name="KSO_WM_CHIP_XID" val="5e7881253197e252a37019b6"/>
  <p:tag name="KSO_WM_UNIT_DEC_AREA_ID" val="de3ed16e98454831a42e0752b5bcc4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2ef37391c34d7e87c26222e4f30acf"/>
  <p:tag name="KSO_WM_UNIT_TEXT_FILL_FORE_SCHEMECOLOR_INDEX_BRIGHTNESS" val="0"/>
  <p:tag name="KSO_WM_UNIT_TEXT_FILL_FORE_SCHEMECOLOR_INDEX" val="13"/>
  <p:tag name="KSO_WM_UNIT_TEXT_FILL_TYPE" val="1"/>
  <p:tag name="KSO_WM_TEMPLATE_ASSEMBLE_XID" val="5fd10b7d1fa9d42129dde01b"/>
  <p:tag name="KSO_WM_TEMPLATE_ASSEMBLE_GROUPID" val="5fd10b7d1fa9d42129dde01b"/>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UNIT_TYPE" val="a"/>
  <p:tag name="KSO_WM_UNIT_INDEX" val="1"/>
  <p:tag name="KSO_WM_UNIT_ID" val="custom20218366_18*a*1"/>
  <p:tag name="KSO_WM_TEMPLATE_CATEGORY" val="custom"/>
  <p:tag name="KSO_WM_TEMPLATE_INDEX" val="20218366"/>
  <p:tag name="KSO_WM_UNIT_LAYERLEVEL" val="1"/>
  <p:tag name="KSO_WM_TAG_VERSION" val="1.0"/>
  <p:tag name="KSO_WM_BEAUTIFY_FLAG" val="#wm#"/>
  <p:tag name="KSO_WM_UNIT_PRESET_TEXT" val="单击添加大标题"/>
</p:tagLst>
</file>

<file path=ppt/tags/tag285.xml><?xml version="1.0" encoding="utf-8"?>
<p:tagLst xmlns:p="http://schemas.openxmlformats.org/presentationml/2006/main">
  <p:tag name="KSO_WM_UNIT_TEXT_SUBTYPE" val="a"/>
  <p:tag name="KSO_WM_UNIT_DEFAULT_FONT" val="14;20;2"/>
  <p:tag name="KSO_WM_UNIT_BLOCK" val="0"/>
  <p:tag name="KSO_WM_CHIP_GROUPID" val="5e6b05596848fb12bee65ac8"/>
  <p:tag name="KSO_WM_CHIP_XID" val="5e6b05596848fb12bee65aca"/>
  <p:tag name="KSO_WM_UNIT_DEC_AREA_ID" val="31698c57a136469d987242f238f835f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769367132c49ec8085cbf4e228464c"/>
  <p:tag name="KSO_WM_UNIT_TEXT_FILL_FORE_SCHEMECOLOR_INDEX_BRIGHTNESS" val="0.25"/>
  <p:tag name="KSO_WM_UNIT_TEXT_FILL_FORE_SCHEMECOLOR_INDEX" val="13"/>
  <p:tag name="KSO_WM_UNIT_TEXT_FILL_TYPE" val="1"/>
  <p:tag name="KSO_WM_TEMPLATE_ASSEMBLE_XID" val="5fd10b7d1fa9d42129dde01b"/>
  <p:tag name="KSO_WM_TEMPLATE_ASSEMBLE_GROUPID" val="5fd10b7d1fa9d42129dde01b"/>
  <p:tag name="KSO_WM_UNIT_SUBTYPE" val="a"/>
  <p:tag name="KSO_WM_UNIT_NOCLEAR" val="0"/>
  <p:tag name="KSO_WM_UNIT_VALUE" val="84"/>
  <p:tag name="KSO_WM_UNIT_HIGHLIGHT" val="0"/>
  <p:tag name="KSO_WM_UNIT_COMPATIBLE" val="0"/>
  <p:tag name="KSO_WM_UNIT_DIAGRAM_ISNUMVISUAL" val="0"/>
  <p:tag name="KSO_WM_UNIT_DIAGRAM_ISREFERUNIT" val="0"/>
  <p:tag name="KSO_WM_UNIT_TYPE" val="f"/>
  <p:tag name="KSO_WM_UNIT_INDEX" val="1"/>
  <p:tag name="KSO_WM_UNIT_ID" val="custom20218366_18*f*1"/>
  <p:tag name="KSO_WM_TEMPLATE_CATEGORY" val="custom"/>
  <p:tag name="KSO_WM_TEMPLATE_INDEX" val="20218366"/>
  <p:tag name="KSO_WM_UNIT_LAYERLEVEL" val="1"/>
  <p:tag name="KSO_WM_TAG_VERSION" val="1.0"/>
  <p:tag name="KSO_WM_BEAUTIFY_FLAG" val="#wm#"/>
  <p:tag name="KSO_WM_UNIT_PRESET_TEXT" val="单击此处添加正文，文字是您思想的提炼，为了演示发布的良好效果，请言简意赅的阐述您的观点。您的内容已经简明扼要，字字珠玑，但信息却千丝万缕、错综复杂。"/>
</p:tagLst>
</file>

<file path=ppt/tags/tag286.xml><?xml version="1.0" encoding="utf-8"?>
<p:tagLst xmlns:p="http://schemas.openxmlformats.org/presentationml/2006/main">
  <p:tag name="KSO_WM_UNIT_BLOCK" val="0"/>
  <p:tag name="KSO_WM_UNIT_SM_LIMIT_TYPE" val="2"/>
  <p:tag name="KSO_WM_UNIT_DEC_AREA_ID" val="d4ecaf8ad1924232875d19975f498d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0"/>
  <p:tag name="KSO_WM_UNIT_HIGHLIGHT" val="0"/>
  <p:tag name="KSO_WM_UNIT_COMPATIBLE" val="0"/>
  <p:tag name="KSO_WM_UNIT_DIAGRAM_ISNUMVISUAL" val="0"/>
  <p:tag name="KSO_WM_UNIT_DIAGRAM_ISREFERUNIT" val="0"/>
  <p:tag name="KSO_WM_UNIT_TYPE" val="i"/>
  <p:tag name="KSO_WM_UNIT_INDEX" val="1"/>
  <p:tag name="KSO_WM_UNIT_ID" val="custom20218366_18*i*1"/>
  <p:tag name="KSO_WM_TEMPLATE_CATEGORY" val="custom"/>
  <p:tag name="KSO_WM_TEMPLATE_INDEX" val="20218366"/>
  <p:tag name="KSO_WM_UNIT_LAYERLEVEL" val="1"/>
  <p:tag name="KSO_WM_TAG_VERSION" val="1.0"/>
  <p:tag name="KSO_WM_BEAUTIFY_FLAG" val="#wm#"/>
</p:tagLst>
</file>

<file path=ppt/tags/tag287.xml><?xml version="1.0" encoding="utf-8"?>
<p:tagLst xmlns:p="http://schemas.openxmlformats.org/presentationml/2006/main">
  <p:tag name="KSO_WM_UNIT_BLOCK" val="0"/>
  <p:tag name="KSO_WM_UNIT_SM_LIMIT_TYPE" val="2"/>
  <p:tag name="KSO_WM_UNIT_DEC_AREA_ID" val="78c160cc20d343f4a4eb99279ae5cf8a"/>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CHIP_GROUPID" val="5fd0717e1fa9d42129da611a"/>
  <p:tag name="KSO_WM_CHIP_XID" val="5fd0717e1fa9d42129da611b"/>
  <p:tag name="KSO_WM_TEMPLATE_ASSEMBLE_XID" val="5fd10b7d1fa9d42129dde01b"/>
  <p:tag name="KSO_WM_TEMPLATE_ASSEMBLE_GROUPID" val="5fd10b7d1fa9d42129dde01b"/>
  <p:tag name="KSO_WM_UNIT_HIGHLIGHT" val="0"/>
  <p:tag name="KSO_WM_UNIT_COMPATIBLE" val="0"/>
  <p:tag name="KSO_WM_UNIT_DIAGRAM_ISNUMVISUAL" val="0"/>
  <p:tag name="KSO_WM_UNIT_DIAGRAM_ISREFERUNIT" val="0"/>
  <p:tag name="KSO_WM_UNIT_TYPE" val="i"/>
  <p:tag name="KSO_WM_UNIT_INDEX" val="2"/>
  <p:tag name="KSO_WM_UNIT_ID" val="custom20218366_18*i*2"/>
  <p:tag name="KSO_WM_TEMPLATE_CATEGORY" val="custom"/>
  <p:tag name="KSO_WM_TEMPLATE_INDEX" val="20218366"/>
  <p:tag name="KSO_WM_UNIT_LAYERLEVEL" val="1"/>
  <p:tag name="KSO_WM_TAG_VERSION" val="1.0"/>
  <p:tag name="KSO_WM_BEAUTIFY_FLAG" val="#wm#"/>
</p:tagLst>
</file>

<file path=ppt/tags/tag288.xml><?xml version="1.0" encoding="utf-8"?>
<p:tagLst xmlns:p="http://schemas.openxmlformats.org/presentationml/2006/main">
  <p:tag name="KSO_WM_UNIT_BLOCK" val="0"/>
  <p:tag name="KSO_WM_UNIT_SM_LIMIT_TYPE" val="2"/>
  <p:tag name="KSO_WM_UNIT_DEC_AREA_ID" val="81efda5ddb054680853169952339861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189"/>
  <p:tag name="KSO_WM_UNIT_HIGHLIGHT" val="0"/>
  <p:tag name="KSO_WM_UNIT_COMPATIBLE" val="0"/>
  <p:tag name="KSO_WM_UNIT_DIAGRAM_ISNUMVISUAL" val="0"/>
  <p:tag name="KSO_WM_UNIT_DIAGRAM_ISREFERUNIT" val="0"/>
  <p:tag name="KSO_WM_UNIT_TYPE" val="i"/>
  <p:tag name="KSO_WM_UNIT_INDEX" val="3"/>
  <p:tag name="KSO_WM_UNIT_ID" val="custom20218366_18*i*3"/>
  <p:tag name="KSO_WM_TEMPLATE_CATEGORY" val="custom"/>
  <p:tag name="KSO_WM_TEMPLATE_INDEX" val="20218366"/>
  <p:tag name="KSO_WM_UNIT_LAYERLEVEL" val="1"/>
  <p:tag name="KSO_WM_TAG_VERSION" val="1.0"/>
  <p:tag name="KSO_WM_BEAUTIFY_FLAG" val="#wm#"/>
</p:tagLst>
</file>

<file path=ppt/tags/tag289.xml><?xml version="1.0" encoding="utf-8"?>
<p:tagLst xmlns:p="http://schemas.openxmlformats.org/presentationml/2006/main">
  <p:tag name="KSO_WM_UNIT_BLOCK" val="0"/>
  <p:tag name="KSO_WM_UNIT_SM_LIMIT_TYPE" val="2"/>
  <p:tag name="KSO_WM_UNIT_DEC_AREA_ID" val="8f1a943c8d7b4e719b6703b93f9d970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d0717e1fa9d42129da611a"/>
  <p:tag name="KSO_WM_CHIP_XID" val="5fd0717e1fa9d42129da611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TEMPLATE_ASSEMBLE_XID" val="5fd10b7d1fa9d42129dde01b"/>
  <p:tag name="KSO_WM_TEMPLATE_ASSEMBLE_GROUPID" val="5fd10b7d1fa9d42129dde01b"/>
  <p:tag name="KSO_WM_UNIT_VALUE" val="210"/>
  <p:tag name="KSO_WM_UNIT_HIGHLIGHT" val="0"/>
  <p:tag name="KSO_WM_UNIT_COMPATIBLE" val="0"/>
  <p:tag name="KSO_WM_UNIT_DIAGRAM_ISNUMVISUAL" val="0"/>
  <p:tag name="KSO_WM_UNIT_DIAGRAM_ISREFERUNIT" val="0"/>
  <p:tag name="KSO_WM_UNIT_TYPE" val="i"/>
  <p:tag name="KSO_WM_UNIT_INDEX" val="4"/>
  <p:tag name="KSO_WM_UNIT_ID" val="custom20218366_18*i*4"/>
  <p:tag name="KSO_WM_TEMPLATE_CATEGORY" val="custom"/>
  <p:tag name="KSO_WM_TEMPLATE_INDEX" val="2021836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TEMPLATE_THUMBS_INDEX" val="1、4、7、12、13、14、15、16、17、18、20、24、25、28、33、36、40、43、44"/>
  <p:tag name="KSO_WM_SLIDE_LAYOUT_INFO" val="{&quot;id&quot;:&quot;2020-12-10T01:38:06&quot;,&quot;maxSize&quot;:{&quot;size1&quot;:37.600000000000001},&quot;minSize&quot;:{&quot;size1&quot;:37.600000000000001},&quot;normalSize&quot;:{&quot;size1&quot;:37.600000000000001},&quot;subLayout&quot;:[{&quot;id&quot;:&quot;2020-12-10T01:38:06&quot;,&quot;margin&quot;:{&quot;bottom&quot;:0.81999999284744263,&quot;left&quot;:2.1170001029968262,&quot;right&quot;:11.852999687194824,&quot;top&quot;:3.3870000839233398},&quot;type&quot;:0},{&quot;id&quot;:&quot;2020-12-10T01:38:06&quot;,&quot;margin&quot;:{&quot;bottom&quot;:5.5390005111694336,&quot;left&quot;:2.1170001029968262,&quot;right&quot;:11.852999687194824,&quot;top&quot;:0.026000002399086952},&quot;type&quot;:0}],&quot;type&quot;:0}"/>
  <p:tag name="KSO_WM_SLIDE_CAN_ADD_NAVIGATION" val="1"/>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717e1fa9d42129da611b"/>
  <p:tag name="KSO_WM_CHIP_FILLPROP" val="[[{&quot;text_align&quot;:&quot;lm&quot;,&quot;text_direction&quot;:&quot;horizontal&quot;,&quot;support_big_font&quot;:false,&quot;picture_toward&quot;:0,&quot;picture_dockside&quot;:[],&quot;fill_id&quot;:&quot;653caa0ab194427582527acb3585afab&quot;,&quot;fill_align&quot;:&quot;lm&quot;,&quot;chip_types&quot;:[&quot;header&quot;]},{&quot;text_align&quot;:&quot;lt&quot;,&quot;text_direction&quot;:&quot;horizontal&quot;,&quot;support_big_font&quot;:false,&quot;picture_toward&quot;:0,&quot;picture_dockside&quot;:[],&quot;fill_id&quot;:&quot;30d899b51cd045959800b44d5833c9c7&quot;,&quot;fill_align&quot;:&quot;lt&quot;,&quot;chip_types&quot;:[&quot;text&quot;]}]]"/>
  <p:tag name="KSO_WM_CHIP_DECFILLPROP" val="[]"/>
  <p:tag name="KSO_WM_CHIP_GROUPID" val="5fd0717e1fa9d42129da611a"/>
  <p:tag name="KSO_WM_SLIDE_BK_DARK_LIGHT" val="2"/>
  <p:tag name="KSO_WM_SLIDE_BACKGROUND_TYPE" val="general"/>
  <p:tag name="KSO_WM_SLIDE_SUPPORT_FEATURE_TYPE" val="0"/>
  <p:tag name="KSO_WM_TEMPLATE_ASSEMBLE_XID" val="5fd10b7d1fa9d42129dde01b"/>
  <p:tag name="KSO_WM_TEMPLATE_ASSEMBLE_GROUPID" val="5fd10b7d1fa9d42129dde01b"/>
  <p:tag name="KSO_WM_SLIDE_ID" val="custom20218366_18"/>
  <p:tag name="KSO_WM_TEMPLATE_SUBCATEGORY" val="0"/>
  <p:tag name="KSO_WM_TEMPLATE_MASTER_TYPE" val="1"/>
  <p:tag name="KSO_WM_TEMPLATE_COLOR_TYPE" val="1"/>
  <p:tag name="KSO_WM_SLIDE_TYPE" val="text"/>
  <p:tag name="KSO_WM_SLIDE_SUBTYPE" val="pureTxt"/>
  <p:tag name="KSO_WM_SLIDE_ITEM_CNT" val="0"/>
  <p:tag name="KSO_WM_SLIDE_INDEX" val="18"/>
  <p:tag name="KSO_WM_SLIDE_SIZE" val="971*614"/>
  <p:tag name="KSO_WM_SLIDE_POSITION" val="0*96"/>
  <p:tag name="KSO_WM_TAG_VERSION" val="1.0"/>
  <p:tag name="KSO_WM_BEAUTIFY_FLAG" val="#wm#"/>
  <p:tag name="KSO_WM_TEMPLATE_CATEGORY" val="custom"/>
  <p:tag name="KSO_WM_TEMPLATE_INDEX" val="20218366"/>
  <p:tag name="KSO_WM_SLIDE_LAYOUT" val="a_f"/>
  <p:tag name="KSO_WM_SLIDE_LAYOUT_CNT" val="1_1"/>
  <p:tag name="KSO_WM_SPECIAL_SOURCE" val="bdnull"/>
</p:tagLst>
</file>

<file path=ppt/tags/tag291.xml><?xml version="1.0" encoding="utf-8"?>
<p:tagLst xmlns:p="http://schemas.openxmlformats.org/presentationml/2006/main">
  <p:tag name="KSO_DOCER_TEMPLATE_OPEN_ONCE_MARK"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75.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7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2"/>
  <p:tag name="KSO_WM_UNIT_LAYERLEVEL" val="1"/>
  <p:tag name="KSO_WM_TAG_VERSION" val="1.0"/>
  <p:tag name="KSO_WM_BEAUTIFY_FLAG" val="#wm#"/>
</p:tagLst>
</file>

<file path=ppt/tags/tag8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8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2"/>
  <p:tag name="KSO_WM_UNIT_LAYERLEVEL" val="1"/>
  <p:tag name="KSO_WM_TAG_VERSION" val="1.0"/>
  <p:tag name="KSO_WM_BEAUTIFY_FLAG" val="#wm#"/>
</p:tagLst>
</file>

<file path=ppt/tags/tag8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8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2"/>
  <p:tag name="KSO_WM_UNIT_LAYERLEVEL" val="1"/>
  <p:tag name="KSO_WM_TAG_VERSION" val="1.0"/>
  <p:tag name="KSO_WM_BEAUTIFY_FLAG" val="#wm#"/>
</p:tagLst>
</file>

<file path=ppt/tags/tag9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9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heme/theme1.xml><?xml version="1.0" encoding="utf-8"?>
<a:theme xmlns:a="http://schemas.openxmlformats.org/drawingml/2006/main" name="1_Office 主题​​">
  <a:themeElements>
    <a:clrScheme name="scxqx3">
      <a:dk1>
        <a:sysClr val="windowText" lastClr="000000"/>
      </a:dk1>
      <a:lt1>
        <a:sysClr val="window" lastClr="FFFFFF"/>
      </a:lt1>
      <a:dk2>
        <a:srgbClr val="EAE6E6"/>
      </a:dk2>
      <a:lt2>
        <a:srgbClr val="F2EFEF"/>
      </a:lt2>
      <a:accent1>
        <a:srgbClr val="5C988F"/>
      </a:accent1>
      <a:accent2>
        <a:srgbClr val="879C7D"/>
      </a:accent2>
      <a:accent3>
        <a:srgbClr val="B2A16C"/>
      </a:accent3>
      <a:accent4>
        <a:srgbClr val="BC976D"/>
      </a:accent4>
      <a:accent5>
        <a:srgbClr val="A68082"/>
      </a:accent5>
      <a:accent6>
        <a:srgbClr val="906996"/>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11699</Words>
  <Application>WPS 演示</Application>
  <PresentationFormat>宽屏</PresentationFormat>
  <Paragraphs>321</Paragraphs>
  <Slides>82</Slides>
  <Notes>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82</vt:i4>
      </vt:variant>
    </vt:vector>
  </HeadingPairs>
  <TitlesOfParts>
    <vt:vector size="90" baseType="lpstr">
      <vt:lpstr>Arial</vt:lpstr>
      <vt:lpstr>宋体</vt:lpstr>
      <vt:lpstr>Wingdings</vt:lpstr>
      <vt:lpstr>微软雅黑</vt:lpstr>
      <vt:lpstr>Segoe UI</vt:lpstr>
      <vt:lpstr>Arial Unicode MS</vt:lpstr>
      <vt:lpstr>Calibri</vt:lpstr>
      <vt:lpstr>1_Office 主题​​</vt:lpstr>
      <vt:lpstr>开启自主学习的旅程</vt:lpstr>
      <vt:lpstr>开启自主学习的旅程</vt:lpstr>
      <vt:lpstr>第一课 唤醒自主学习的意识</vt:lpstr>
      <vt:lpstr>PowerPoint 演示文稿</vt:lpstr>
      <vt:lpstr>一、为什么要学习</vt:lpstr>
      <vt:lpstr>PowerPoint 演示文稿</vt:lpstr>
      <vt:lpstr>PowerPoint 演示文稿</vt:lpstr>
      <vt:lpstr>PowerPoint 演示文稿</vt:lpstr>
      <vt:lpstr>二、什么是自主学习</vt:lpstr>
      <vt:lpstr>PowerPoint 演示文稿</vt:lpstr>
      <vt:lpstr>PowerPoint 演示文稿</vt:lpstr>
      <vt:lpstr>PowerPoint 演示文稿</vt:lpstr>
      <vt:lpstr>PowerPoint 演示文稿</vt:lpstr>
      <vt:lpstr>三、为什么要自主学习</vt:lpstr>
      <vt:lpstr>PowerPoint 演示文稿</vt:lpstr>
      <vt:lpstr>PowerPoint 演示文稿</vt:lpstr>
      <vt:lpstr>PowerPoint 演示文稿</vt:lpstr>
      <vt:lpstr>四、如何做到自主学习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第二课 提升自主学习的动力</vt:lpstr>
      <vt:lpstr>PowerPoint 演示文稿</vt:lpstr>
      <vt:lpstr>一、动机与自主学习</vt:lpstr>
      <vt:lpstr>PowerPoint 演示文稿</vt:lpstr>
      <vt:lpstr>PowerPoint 演示文稿</vt:lpstr>
      <vt:lpstr>PowerPoint 演示文稿</vt:lpstr>
      <vt:lpstr>PowerPoint 演示文稿</vt:lpstr>
      <vt:lpstr>二、影响自主学习动机的因素</vt:lpstr>
      <vt:lpstr>PowerPoint 演示文稿</vt:lpstr>
      <vt:lpstr>PowerPoint 演示文稿</vt:lpstr>
      <vt:lpstr>PowerPoint 演示文稿</vt:lpstr>
      <vt:lpstr>PowerPoint 演示文稿</vt:lpstr>
      <vt:lpstr>PowerPoint 演示文稿</vt:lpstr>
      <vt:lpstr>二、影响自主学习动机的因素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二、影响自主学习动机的因素</vt:lpstr>
      <vt:lpstr>PowerPoint 演示文稿</vt:lpstr>
      <vt:lpstr>PowerPoint 演示文稿</vt:lpstr>
      <vt:lpstr>PowerPoint 演示文稿</vt:lpstr>
      <vt:lpstr>PowerPoint 演示文稿</vt:lpstr>
      <vt:lpstr>PowerPoint 演示文稿</vt:lpstr>
      <vt:lpstr>PowerPoint 演示文稿</vt:lpstr>
      <vt:lpstr>二、影响自主学习动机的因素</vt:lpstr>
      <vt:lpstr>PowerPoint 演示文稿</vt:lpstr>
      <vt:lpstr>PowerPoint 演示文稿</vt:lpstr>
      <vt:lpstr>PowerPoint 演示文稿</vt:lpstr>
      <vt:lpstr>二、影响自主学习动机的因素</vt:lpstr>
      <vt:lpstr>三、发现学习的乐趣和动力</vt:lpstr>
      <vt:lpstr>PowerPoint 演示文稿</vt:lpstr>
      <vt:lpstr>三、发现学习的乐趣和动力</vt:lpstr>
      <vt:lpstr>PowerPoint 演示文稿</vt:lpstr>
      <vt:lpstr>三、发现学习的乐趣和动力</vt:lpstr>
      <vt:lpstr>PowerPoint 演示文稿</vt:lpstr>
      <vt:lpstr>三、发现学习的乐趣和动力</vt:lpstr>
      <vt:lpstr>PowerPoint 演示文稿</vt:lpstr>
      <vt:lpstr>PowerPoint 演示文稿</vt:lpstr>
      <vt:lpstr>PowerPoint 演示文稿</vt:lpstr>
      <vt:lpstr>PowerPoint 演示文稿</vt:lpstr>
      <vt:lpstr>三、发现学习的乐趣和动力</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那那那那楠</cp:lastModifiedBy>
  <cp:revision>155</cp:revision>
  <dcterms:created xsi:type="dcterms:W3CDTF">2019-06-19T02:08:00Z</dcterms:created>
  <dcterms:modified xsi:type="dcterms:W3CDTF">2022-02-11T09:40:08Z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2052-11.1.0.11294</vt:lpwstr>
  </property>
  <property fmtid="{D5CDD505-2E9C-101B-9397-08002B2CF9AE}" pid="3" name="ICV">
    <vt:lpwstr>81BF78732A1E47798914F35CE7614383</vt:lpwstr>
  </property>
</Properties>
</file>