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368"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5" r:id="rId18"/>
    <p:sldId id="274" r:id="rId19"/>
    <p:sldId id="276" r:id="rId20"/>
    <p:sldId id="277" r:id="rId21"/>
    <p:sldId id="278" r:id="rId22"/>
    <p:sldId id="279" r:id="rId23"/>
    <p:sldId id="280" r:id="rId24"/>
    <p:sldId id="281" r:id="rId25"/>
    <p:sldId id="287" r:id="rId26"/>
    <p:sldId id="288" r:id="rId27"/>
    <p:sldId id="289" r:id="rId28"/>
    <p:sldId id="282" r:id="rId29"/>
    <p:sldId id="283" r:id="rId30"/>
    <p:sldId id="284" r:id="rId31"/>
    <p:sldId id="285" r:id="rId32"/>
    <p:sldId id="286" r:id="rId33"/>
    <p:sldId id="290" r:id="rId34"/>
    <p:sldId id="260" r:id="rId35"/>
    <p:sldId id="258" r:id="rId36"/>
    <p:sldId id="300" r:id="rId37"/>
    <p:sldId id="301" r:id="rId38"/>
    <p:sldId id="302" r:id="rId39"/>
    <p:sldId id="303" r:id="rId40"/>
    <p:sldId id="304" r:id="rId41"/>
    <p:sldId id="305" r:id="rId42"/>
    <p:sldId id="306" r:id="rId43"/>
    <p:sldId id="307" r:id="rId44"/>
    <p:sldId id="308" r:id="rId45"/>
    <p:sldId id="309" r:id="rId46"/>
    <p:sldId id="310" r:id="rId47"/>
    <p:sldId id="311" r:id="rId48"/>
    <p:sldId id="318" r:id="rId49"/>
    <p:sldId id="319" r:id="rId50"/>
    <p:sldId id="320" r:id="rId51"/>
    <p:sldId id="321" r:id="rId52"/>
    <p:sldId id="328" r:id="rId53"/>
    <p:sldId id="322" r:id="rId54"/>
    <p:sldId id="323" r:id="rId55"/>
    <p:sldId id="324" r:id="rId56"/>
    <p:sldId id="325" r:id="rId57"/>
    <p:sldId id="312" r:id="rId58"/>
    <p:sldId id="326" r:id="rId59"/>
    <p:sldId id="330" r:id="rId60"/>
    <p:sldId id="331" r:id="rId61"/>
    <p:sldId id="332" r:id="rId62"/>
    <p:sldId id="333" r:id="rId63"/>
    <p:sldId id="327" r:id="rId64"/>
    <p:sldId id="313" r:id="rId65"/>
    <p:sldId id="314" r:id="rId66"/>
    <p:sldId id="315" r:id="rId67"/>
    <p:sldId id="316" r:id="rId68"/>
    <p:sldId id="317" r:id="rId69"/>
    <p:sldId id="341" r:id="rId70"/>
    <p:sldId id="342" r:id="rId71"/>
    <p:sldId id="343" r:id="rId72"/>
    <p:sldId id="334" r:id="rId73"/>
    <p:sldId id="335" r:id="rId74"/>
    <p:sldId id="336" r:id="rId75"/>
    <p:sldId id="337" r:id="rId76"/>
    <p:sldId id="338" r:id="rId77"/>
    <p:sldId id="339" r:id="rId78"/>
    <p:sldId id="340" r:id="rId79"/>
    <p:sldId id="344" r:id="rId80"/>
    <p:sldId id="345" r:id="rId81"/>
    <p:sldId id="346" r:id="rId82"/>
    <p:sldId id="348" r:id="rId83"/>
    <p:sldId id="349" r:id="rId84"/>
    <p:sldId id="347" r:id="rId85"/>
    <p:sldId id="350" r:id="rId86"/>
    <p:sldId id="351" r:id="rId87"/>
    <p:sldId id="352" r:id="rId88"/>
    <p:sldId id="353" r:id="rId89"/>
    <p:sldId id="354" r:id="rId90"/>
    <p:sldId id="355" r:id="rId91"/>
    <p:sldId id="261" r:id="rId92"/>
  </p:sldIdLst>
  <p:sldSz cx="12192000" cy="6858000"/>
  <p:notesSz cx="6858000" cy="9144000"/>
  <p:custDataLst>
    <p:tags r:id="rId9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9"/>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6" Type="http://schemas.openxmlformats.org/officeDocument/2006/relationships/tags" Target="tags/tag259.xml"/><Relationship Id="rId95" Type="http://schemas.openxmlformats.org/officeDocument/2006/relationships/tableStyles" Target="tableStyles.xml"/><Relationship Id="rId94" Type="http://schemas.openxmlformats.org/officeDocument/2006/relationships/viewProps" Target="viewProps.xml"/><Relationship Id="rId93" Type="http://schemas.openxmlformats.org/officeDocument/2006/relationships/presProps" Target="presProps.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image" Target="../media/image3.png"/><Relationship Id="rId13" Type="http://schemas.openxmlformats.org/officeDocument/2006/relationships/tags" Target="../tags/tag10.xml"/><Relationship Id="rId12" Type="http://schemas.openxmlformats.org/officeDocument/2006/relationships/image" Target="../media/image2.png"/><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image" Target="../media/image8.png"/><Relationship Id="rId7" Type="http://schemas.openxmlformats.org/officeDocument/2006/relationships/tags" Target="../tags/tag62.xml"/><Relationship Id="rId6" Type="http://schemas.openxmlformats.org/officeDocument/2006/relationships/image" Target="../media/image7.png"/><Relationship Id="rId5" Type="http://schemas.openxmlformats.org/officeDocument/2006/relationships/tags" Target="../tags/tag61.xml"/><Relationship Id="rId4" Type="http://schemas.openxmlformats.org/officeDocument/2006/relationships/image" Target="../media/image6.png"/><Relationship Id="rId3" Type="http://schemas.openxmlformats.org/officeDocument/2006/relationships/tags" Target="../tags/tag60.xml"/><Relationship Id="rId2" Type="http://schemas.openxmlformats.org/officeDocument/2006/relationships/tags" Target="../tags/tag59.xml"/><Relationship Id="rId11" Type="http://schemas.openxmlformats.org/officeDocument/2006/relationships/tags" Target="../tags/tag64.xml"/><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8.xml"/><Relationship Id="rId7" Type="http://schemas.openxmlformats.org/officeDocument/2006/relationships/image" Target="../media/image8.png"/><Relationship Id="rId6" Type="http://schemas.openxmlformats.org/officeDocument/2006/relationships/tags" Target="../tags/tag67.xml"/><Relationship Id="rId5" Type="http://schemas.openxmlformats.org/officeDocument/2006/relationships/image" Target="../media/image7.png"/><Relationship Id="rId4" Type="http://schemas.openxmlformats.org/officeDocument/2006/relationships/tags" Target="../tags/tag66.xml"/><Relationship Id="rId3" Type="http://schemas.openxmlformats.org/officeDocument/2006/relationships/image" Target="../media/image6.png"/><Relationship Id="rId2" Type="http://schemas.openxmlformats.org/officeDocument/2006/relationships/tags" Target="../tags/tag65.xml"/><Relationship Id="rId10"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0" Type="http://schemas.openxmlformats.org/officeDocument/2006/relationships/tags" Target="../tags/tag10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image" Target="../media/image5.png"/><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209800" y="2552400"/>
            <a:ext cx="7772400" cy="1015200"/>
          </a:xfrm>
        </p:spPr>
        <p:txBody>
          <a:bodyPr lIns="90000" tIns="46800" rIns="90000" bIns="0" anchor="t" anchorCtr="0">
            <a:normAutofit/>
          </a:bodyPr>
          <a:lstStyle>
            <a:lvl1pPr algn="ctr">
              <a:defRPr sz="6000" u="none" strike="noStrike" kern="1200" cap="none" spc="200" normalizeH="0" baseline="0">
                <a:solidFill>
                  <a:schemeClr val="tx1">
                    <a:lumMod val="75000"/>
                    <a:lumOff val="25000"/>
                  </a:schemeClr>
                </a:solidFill>
                <a:uFillTx/>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2209800" y="3607200"/>
            <a:ext cx="7772400" cy="478800"/>
          </a:xfrm>
        </p:spPr>
        <p:txBody>
          <a:bodyPr lIns="90000" tIns="0" rIns="90000" bIns="46800">
            <a:normAutofit/>
          </a:bodyPr>
          <a:lstStyle>
            <a:lvl1pPr marL="0" indent="0" algn="ctr">
              <a:lnSpc>
                <a:spcPct val="100000"/>
              </a:lnSpc>
              <a:spcAft>
                <a:spcPts val="0"/>
              </a:spcAft>
              <a:buNone/>
              <a:defRPr sz="2800" b="1" spc="100" baseline="0">
                <a:solidFill>
                  <a:schemeClr val="tx1">
                    <a:lumMod val="75000"/>
                    <a:lumOff val="25000"/>
                  </a:schemeClr>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21" name="文本占位符 20"/>
          <p:cNvSpPr>
            <a:spLocks noGrp="1"/>
          </p:cNvSpPr>
          <p:nvPr>
            <p:ph type="body" sz="quarter" idx="13" hasCustomPrompt="1"/>
            <p:custDataLst>
              <p:tags r:id="rId7"/>
            </p:custDataLst>
          </p:nvPr>
        </p:nvSpPr>
        <p:spPr>
          <a:xfrm>
            <a:off x="4535805" y="5446800"/>
            <a:ext cx="3121200" cy="399600"/>
          </a:xfrm>
        </p:spPr>
        <p:txBody>
          <a:bodyPr lIns="91440" tIns="45720" rIns="91440" bIns="45720">
            <a:normAutofit/>
          </a:bodyPr>
          <a:lstStyle>
            <a:lvl1pPr marL="0" indent="0" algn="ctr">
              <a:lnSpc>
                <a:spcPct val="100000"/>
              </a:lnSpc>
              <a:spcAft>
                <a:spcPts val="0"/>
              </a:spcAft>
              <a:buNone/>
              <a:defRPr sz="2000" u="none" strike="noStrike" kern="1200" cap="none" spc="0" normalizeH="0" baseline="0">
                <a:solidFill>
                  <a:schemeClr val="tx1">
                    <a:lumMod val="75000"/>
                    <a:lumOff val="25000"/>
                  </a:schemeClr>
                </a:solidFill>
                <a:uFillTx/>
                <a:latin typeface="Arial" panose="020B0604020202020204" pitchFamily="34" charset="0"/>
              </a:defRPr>
            </a:lvl1pPr>
          </a:lstStyle>
          <a:p>
            <a:pPr lvl="0"/>
            <a:r>
              <a:rPr lang="zh-CN" altLang="en-US" dirty="0"/>
              <a:t>汇报人姓名</a:t>
            </a:r>
            <a:endParaRPr lang="zh-CN" altLang="en-US" dirty="0"/>
          </a:p>
        </p:txBody>
      </p:sp>
      <p:pic>
        <p:nvPicPr>
          <p:cNvPr id="22" name="图片 21" descr="素材6"/>
          <p:cNvPicPr>
            <a:picLocks noChangeAspect="1"/>
          </p:cNvPicPr>
          <p:nvPr>
            <p:custDataLst>
              <p:tags r:id="rId8"/>
            </p:custDataLst>
          </p:nvPr>
        </p:nvPicPr>
        <p:blipFill>
          <a:blip r:embed="rId9"/>
          <a:srcRect l="-2352" b="-27151"/>
          <a:stretch>
            <a:fillRect/>
          </a:stretch>
        </p:blipFill>
        <p:spPr>
          <a:xfrm rot="16200000">
            <a:off x="43180" y="-51435"/>
            <a:ext cx="3862705" cy="3949065"/>
          </a:xfrm>
          <a:prstGeom prst="rect">
            <a:avLst/>
          </a:prstGeom>
        </p:spPr>
      </p:pic>
      <p:grpSp>
        <p:nvGrpSpPr>
          <p:cNvPr id="23" name="组合 22"/>
          <p:cNvGrpSpPr/>
          <p:nvPr>
            <p:custDataLst>
              <p:tags r:id="rId10"/>
            </p:custDataLst>
          </p:nvPr>
        </p:nvGrpSpPr>
        <p:grpSpPr>
          <a:xfrm>
            <a:off x="9029531" y="2818910"/>
            <a:ext cx="3162814" cy="4051712"/>
            <a:chOff x="10534" y="1731"/>
            <a:chExt cx="4828" cy="6337"/>
          </a:xfrm>
        </p:grpSpPr>
        <p:pic>
          <p:nvPicPr>
            <p:cNvPr id="24" name="图片 23" descr="素材4"/>
            <p:cNvPicPr>
              <a:picLocks noChangeAspect="1"/>
            </p:cNvPicPr>
            <p:nvPr>
              <p:custDataLst>
                <p:tags r:id="rId11"/>
              </p:custDataLst>
            </p:nvPr>
          </p:nvPicPr>
          <p:blipFill>
            <a:blip r:embed="rId12"/>
            <a:srcRect t="-3671"/>
            <a:stretch>
              <a:fillRect/>
            </a:stretch>
          </p:blipFill>
          <p:spPr>
            <a:xfrm>
              <a:off x="10534" y="1731"/>
              <a:ext cx="4828" cy="6337"/>
            </a:xfrm>
            <a:prstGeom prst="rect">
              <a:avLst/>
            </a:prstGeom>
          </p:spPr>
        </p:pic>
        <p:pic>
          <p:nvPicPr>
            <p:cNvPr id="25" name="图片 24" descr="素材5"/>
            <p:cNvPicPr>
              <a:picLocks noChangeAspect="1"/>
            </p:cNvPicPr>
            <p:nvPr>
              <p:custDataLst>
                <p:tags r:id="rId13"/>
              </p:custDataLst>
            </p:nvPr>
          </p:nvPicPr>
          <p:blipFill>
            <a:blip r:embed="rId14"/>
            <a:srcRect/>
            <a:stretch>
              <a:fillRect/>
            </a:stretch>
          </p:blipFill>
          <p:spPr>
            <a:xfrm>
              <a:off x="13278" y="5448"/>
              <a:ext cx="2083" cy="2600"/>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2167255" y="414655"/>
            <a:ext cx="8865235" cy="856615"/>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40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pic>
        <p:nvPicPr>
          <p:cNvPr id="12" name="图片 11" descr="素材4"/>
          <p:cNvPicPr>
            <a:picLocks noChangeAspect="1"/>
          </p:cNvPicPr>
          <p:nvPr userDrawn="1">
            <p:custDataLst>
              <p:tags r:id="rId3"/>
            </p:custDataLst>
          </p:nvPr>
        </p:nvPicPr>
        <p:blipFill>
          <a:blip r:embed="rId4"/>
          <a:srcRect/>
          <a:stretch>
            <a:fillRect/>
          </a:stretch>
        </p:blipFill>
        <p:spPr>
          <a:xfrm rot="16200000" flipH="1">
            <a:off x="10104120" y="4770120"/>
            <a:ext cx="1991995" cy="2184400"/>
          </a:xfrm>
          <a:prstGeom prst="rect">
            <a:avLst/>
          </a:prstGeom>
        </p:spPr>
      </p:pic>
      <p:pic>
        <p:nvPicPr>
          <p:cNvPr id="15" name="图片 14" descr="素材1"/>
          <p:cNvPicPr>
            <a:picLocks noChangeAspect="1"/>
          </p:cNvPicPr>
          <p:nvPr userDrawn="1">
            <p:custDataLst>
              <p:tags r:id="rId5"/>
            </p:custDataLst>
          </p:nvPr>
        </p:nvPicPr>
        <p:blipFill>
          <a:blip r:embed="rId6"/>
          <a:srcRect/>
          <a:stretch>
            <a:fillRect/>
          </a:stretch>
        </p:blipFill>
        <p:spPr>
          <a:xfrm flipV="1">
            <a:off x="0" y="0"/>
            <a:ext cx="2052955" cy="1656715"/>
          </a:xfrm>
          <a:prstGeom prst="rect">
            <a:avLst/>
          </a:prstGeom>
        </p:spPr>
      </p:pic>
      <p:pic>
        <p:nvPicPr>
          <p:cNvPr id="16" name="图片 15" descr="素材5"/>
          <p:cNvPicPr>
            <a:picLocks noChangeAspect="1"/>
          </p:cNvPicPr>
          <p:nvPr userDrawn="1">
            <p:custDataLst>
              <p:tags r:id="rId7"/>
            </p:custDataLst>
          </p:nvPr>
        </p:nvPicPr>
        <p:blipFill>
          <a:blip r:embed="rId8"/>
          <a:srcRect/>
          <a:stretch>
            <a:fillRect/>
          </a:stretch>
        </p:blipFill>
        <p:spPr>
          <a:xfrm rot="16200000">
            <a:off x="41910" y="372110"/>
            <a:ext cx="1430020" cy="1514475"/>
          </a:xfrm>
          <a:prstGeom prst="rect">
            <a:avLst/>
          </a:prstGeom>
        </p:spPr>
      </p:pic>
      <p:pic>
        <p:nvPicPr>
          <p:cNvPr id="17" name="图片 16" descr="素材8"/>
          <p:cNvPicPr>
            <a:picLocks noChangeAspect="1"/>
          </p:cNvPicPr>
          <p:nvPr userDrawn="1">
            <p:custDataLst>
              <p:tags r:id="rId9"/>
            </p:custDataLst>
          </p:nvPr>
        </p:nvPicPr>
        <p:blipFill>
          <a:blip r:embed="rId10"/>
          <a:srcRect/>
          <a:stretch>
            <a:fillRect/>
          </a:stretch>
        </p:blipFill>
        <p:spPr>
          <a:xfrm>
            <a:off x="10433050" y="4716780"/>
            <a:ext cx="1759585" cy="1372235"/>
          </a:xfrm>
          <a:prstGeom prst="rect">
            <a:avLst/>
          </a:prstGeom>
        </p:spPr>
      </p:pic>
      <p:sp>
        <p:nvSpPr>
          <p:cNvPr id="11" name="内容占位符 10"/>
          <p:cNvSpPr>
            <a:spLocks noGrp="1"/>
          </p:cNvSpPr>
          <p:nvPr>
            <p:ph sz="quarter" idx="13"/>
            <p:custDataLst>
              <p:tags r:id="rId11"/>
            </p:custDataLst>
          </p:nvPr>
        </p:nvSpPr>
        <p:spPr>
          <a:xfrm>
            <a:off x="1163320" y="1656715"/>
            <a:ext cx="9869170" cy="4496435"/>
          </a:xfrm>
        </p:spPr>
        <p:txBody>
          <a:bodyPr/>
          <a:lstStyle>
            <a:lvl1pPr marL="0" indent="457200" algn="just" eaLnBrk="1" fontAlgn="auto" latinLnBrk="0" hangingPunct="1">
              <a:lnSpc>
                <a:spcPct val="150000"/>
              </a:lnSpc>
              <a:buNone/>
              <a:defRPr sz="2000" baseline="0">
                <a:latin typeface="Arial" panose="020B0604020202020204" pitchFamily="34" charset="0"/>
              </a:defRPr>
            </a:lvl1pPr>
            <a:lvl2pPr marL="457200" indent="0">
              <a:buNone/>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dirty="0"/>
              <a:t>单击此处编辑母版文本样式</a:t>
            </a:r>
            <a:endParaRPr lang="zh-CN" altLang="en-US" dirty="0"/>
          </a:p>
          <a:p>
            <a:pPr lvl="1"/>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末尾幻灯片">
    <p:bg>
      <p:bgPr>
        <a:solidFill>
          <a:schemeClr val="bg2"/>
        </a:solidFill>
        <a:effectLst/>
      </p:bgPr>
    </p:bg>
    <p:spTree>
      <p:nvGrpSpPr>
        <p:cNvPr id="1" name=""/>
        <p:cNvGrpSpPr/>
        <p:nvPr/>
      </p:nvGrpSpPr>
      <p:grpSpPr>
        <a:xfrm>
          <a:off x="0" y="0"/>
          <a:ext cx="0" cy="0"/>
          <a:chOff x="0" y="0"/>
          <a:chExt cx="0" cy="0"/>
        </a:xfrm>
      </p:grpSpPr>
      <p:pic>
        <p:nvPicPr>
          <p:cNvPr id="12" name="图片 11" descr="素材4"/>
          <p:cNvPicPr>
            <a:picLocks noChangeAspect="1"/>
          </p:cNvPicPr>
          <p:nvPr userDrawn="1">
            <p:custDataLst>
              <p:tags r:id="rId2"/>
            </p:custDataLst>
          </p:nvPr>
        </p:nvPicPr>
        <p:blipFill>
          <a:blip r:embed="rId3"/>
          <a:srcRect/>
          <a:stretch>
            <a:fillRect/>
          </a:stretch>
        </p:blipFill>
        <p:spPr>
          <a:xfrm rot="16200000" flipH="1">
            <a:off x="10104120" y="4770120"/>
            <a:ext cx="1991995" cy="2184400"/>
          </a:xfrm>
          <a:prstGeom prst="rect">
            <a:avLst/>
          </a:prstGeom>
        </p:spPr>
      </p:pic>
      <p:pic>
        <p:nvPicPr>
          <p:cNvPr id="15" name="图片 14" descr="素材1"/>
          <p:cNvPicPr>
            <a:picLocks noChangeAspect="1"/>
          </p:cNvPicPr>
          <p:nvPr userDrawn="1">
            <p:custDataLst>
              <p:tags r:id="rId4"/>
            </p:custDataLst>
          </p:nvPr>
        </p:nvPicPr>
        <p:blipFill>
          <a:blip r:embed="rId5"/>
          <a:srcRect/>
          <a:stretch>
            <a:fillRect/>
          </a:stretch>
        </p:blipFill>
        <p:spPr>
          <a:xfrm flipV="1">
            <a:off x="0" y="0"/>
            <a:ext cx="2052955" cy="1656715"/>
          </a:xfrm>
          <a:prstGeom prst="rect">
            <a:avLst/>
          </a:prstGeom>
        </p:spPr>
      </p:pic>
      <p:pic>
        <p:nvPicPr>
          <p:cNvPr id="16" name="图片 15" descr="素材5"/>
          <p:cNvPicPr>
            <a:picLocks noChangeAspect="1"/>
          </p:cNvPicPr>
          <p:nvPr userDrawn="1">
            <p:custDataLst>
              <p:tags r:id="rId6"/>
            </p:custDataLst>
          </p:nvPr>
        </p:nvPicPr>
        <p:blipFill>
          <a:blip r:embed="rId7"/>
          <a:srcRect/>
          <a:stretch>
            <a:fillRect/>
          </a:stretch>
        </p:blipFill>
        <p:spPr>
          <a:xfrm rot="16200000">
            <a:off x="41910" y="372110"/>
            <a:ext cx="1430020" cy="1514475"/>
          </a:xfrm>
          <a:prstGeom prst="rect">
            <a:avLst/>
          </a:prstGeom>
        </p:spPr>
      </p:pic>
      <p:pic>
        <p:nvPicPr>
          <p:cNvPr id="17" name="图片 16" descr="素材8"/>
          <p:cNvPicPr>
            <a:picLocks noChangeAspect="1"/>
          </p:cNvPicPr>
          <p:nvPr userDrawn="1">
            <p:custDataLst>
              <p:tags r:id="rId8"/>
            </p:custDataLst>
          </p:nvPr>
        </p:nvPicPr>
        <p:blipFill>
          <a:blip r:embed="rId9"/>
          <a:srcRect/>
          <a:stretch>
            <a:fillRect/>
          </a:stretch>
        </p:blipFill>
        <p:spPr>
          <a:xfrm>
            <a:off x="10433050" y="4716780"/>
            <a:ext cx="1759585" cy="1372235"/>
          </a:xfrm>
          <a:prstGeom prst="rect">
            <a:avLst/>
          </a:prstGeom>
        </p:spPr>
      </p:pic>
      <p:sp>
        <p:nvSpPr>
          <p:cNvPr id="11" name="内容占位符 10"/>
          <p:cNvSpPr>
            <a:spLocks noGrp="1"/>
          </p:cNvSpPr>
          <p:nvPr>
            <p:ph sz="quarter" idx="13"/>
            <p:custDataLst>
              <p:tags r:id="rId10"/>
            </p:custDataLst>
          </p:nvPr>
        </p:nvSpPr>
        <p:spPr>
          <a:xfrm>
            <a:off x="1161415" y="1324610"/>
            <a:ext cx="9869170" cy="4496435"/>
          </a:xfrm>
        </p:spPr>
        <p:txBody>
          <a:bodyPr/>
          <a:lstStyle>
            <a:lvl1pPr marL="0" indent="457200" algn="just" eaLnBrk="1" fontAlgn="auto" latinLnBrk="0" hangingPunct="1">
              <a:lnSpc>
                <a:spcPct val="150000"/>
              </a:lnSpc>
              <a:buNone/>
              <a:defRPr sz="2000" baseline="0">
                <a:latin typeface="Arial" panose="020B0604020202020204" pitchFamily="34" charset="0"/>
              </a:defRPr>
            </a:lvl1pPr>
            <a:lvl2pPr marL="457200" indent="0">
              <a:buNone/>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dirty="0"/>
              <a:t>单击此处编辑母版文本样式</a:t>
            </a:r>
            <a:endParaRPr lang="zh-CN" altLang="en-US" dirty="0"/>
          </a:p>
          <a:p>
            <a:pPr lvl="1"/>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4815185" y="2703600"/>
            <a:ext cx="6495415" cy="1198800"/>
          </a:xfrm>
        </p:spPr>
        <p:txBody>
          <a:bodyPr lIns="91440" tIns="45720" rIns="91440" bIns="45720" anchor="t" anchorCtr="0">
            <a:normAutofit/>
          </a:bodyPr>
          <a:lstStyle>
            <a:lvl1pPr algn="ctr">
              <a:defRPr sz="7200" u="none" strike="noStrike" kern="1200" cap="none" spc="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编辑标题</a:t>
            </a:r>
            <a:endParaRPr lang="zh-CN" altLang="en-US" dirty="0"/>
          </a:p>
        </p:txBody>
      </p:sp>
      <p:sp>
        <p:nvSpPr>
          <p:cNvPr id="3" name="文本占位符 2"/>
          <p:cNvSpPr>
            <a:spLocks noGrp="1"/>
          </p:cNvSpPr>
          <p:nvPr>
            <p:ph type="body" idx="1"/>
            <p:custDataLst>
              <p:tags r:id="rId3"/>
            </p:custDataLst>
          </p:nvPr>
        </p:nvSpPr>
        <p:spPr>
          <a:xfrm>
            <a:off x="4815185" y="4359600"/>
            <a:ext cx="6495415" cy="1375200"/>
          </a:xfrm>
        </p:spPr>
        <p:txBody>
          <a:bodyPr lIns="90000" tIns="46800" rIns="90000" bIns="46800">
            <a:normAutofit/>
          </a:bodyPr>
          <a:lstStyle>
            <a:lvl1pPr marL="0" indent="0" eaLnBrk="1" fontAlgn="auto" latinLnBrk="0" hangingPunct="1">
              <a:spcAft>
                <a:spcPts val="0"/>
              </a:spcAft>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grpSp>
        <p:nvGrpSpPr>
          <p:cNvPr id="7" name="组合 6"/>
          <p:cNvGrpSpPr/>
          <p:nvPr>
            <p:custDataLst>
              <p:tags r:id="rId7"/>
            </p:custDataLst>
          </p:nvPr>
        </p:nvGrpSpPr>
        <p:grpSpPr>
          <a:xfrm>
            <a:off x="1045845" y="1115695"/>
            <a:ext cx="2907665" cy="4837430"/>
            <a:chOff x="1933" y="1591"/>
            <a:chExt cx="4579" cy="7618"/>
          </a:xfrm>
        </p:grpSpPr>
        <p:pic>
          <p:nvPicPr>
            <p:cNvPr id="8" name="图片 7" descr="素材6"/>
            <p:cNvPicPr>
              <a:picLocks noChangeAspect="1"/>
            </p:cNvPicPr>
            <p:nvPr>
              <p:custDataLst>
                <p:tags r:id="rId8"/>
              </p:custDataLst>
            </p:nvPr>
          </p:nvPicPr>
          <p:blipFill>
            <a:blip r:embed="rId9"/>
            <a:stretch>
              <a:fillRect/>
            </a:stretch>
          </p:blipFill>
          <p:spPr>
            <a:xfrm>
              <a:off x="1933" y="1591"/>
              <a:ext cx="4579" cy="7618"/>
            </a:xfrm>
            <a:prstGeom prst="rect">
              <a:avLst/>
            </a:prstGeom>
          </p:spPr>
        </p:pic>
        <p:pic>
          <p:nvPicPr>
            <p:cNvPr id="9" name="图片 8" descr="素材8"/>
            <p:cNvPicPr>
              <a:picLocks noChangeAspect="1"/>
            </p:cNvPicPr>
            <p:nvPr>
              <p:custDataLst>
                <p:tags r:id="rId10"/>
              </p:custDataLst>
            </p:nvPr>
          </p:nvPicPr>
          <p:blipFill>
            <a:blip r:embed="rId11"/>
            <a:stretch>
              <a:fillRect/>
            </a:stretch>
          </p:blipFill>
          <p:spPr>
            <a:xfrm>
              <a:off x="2829" y="2441"/>
              <a:ext cx="1723" cy="1690"/>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tags" Target="../tags/tag118.xml"/><Relationship Id="rId23" Type="http://schemas.openxmlformats.org/officeDocument/2006/relationships/tags" Target="../tags/tag117.xml"/><Relationship Id="rId22" Type="http://schemas.openxmlformats.org/officeDocument/2006/relationships/tags" Target="../tags/tag116.xml"/><Relationship Id="rId21" Type="http://schemas.openxmlformats.org/officeDocument/2006/relationships/tags" Target="../tags/tag115.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3.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0.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1.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4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4.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8.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3.xml"/><Relationship Id="rId5" Type="http://schemas.openxmlformats.org/officeDocument/2006/relationships/tags" Target="../tags/tag125.xml"/><Relationship Id="rId4" Type="http://schemas.openxmlformats.org/officeDocument/2006/relationships/slide" Target="slide68.xml"/><Relationship Id="rId3" Type="http://schemas.openxmlformats.org/officeDocument/2006/relationships/slide" Target="slide48.xml"/><Relationship Id="rId2" Type="http://schemas.openxmlformats.org/officeDocument/2006/relationships/slide" Target="slide3.xml"/><Relationship Id="rId1" Type="http://schemas.openxmlformats.org/officeDocument/2006/relationships/tags" Target="../tags/tag12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0.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5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56.xml"/><Relationship Id="rId1" Type="http://schemas.openxmlformats.org/officeDocument/2006/relationships/tags" Target="../tags/tag15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0.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61.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tags" Target="../tags/tag165.xml"/><Relationship Id="rId5" Type="http://schemas.openxmlformats.org/officeDocument/2006/relationships/image" Target="../media/image17.png"/><Relationship Id="rId4" Type="http://schemas.openxmlformats.org/officeDocument/2006/relationships/tags" Target="../tags/tag164.xml"/><Relationship Id="rId3" Type="http://schemas.openxmlformats.org/officeDocument/2006/relationships/image" Target="../media/image16.png"/><Relationship Id="rId2" Type="http://schemas.openxmlformats.org/officeDocument/2006/relationships/tags" Target="../tags/tag163.xml"/><Relationship Id="rId1" Type="http://schemas.openxmlformats.org/officeDocument/2006/relationships/tags" Target="../tags/tag16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6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68.xml"/><Relationship Id="rId1" Type="http://schemas.openxmlformats.org/officeDocument/2006/relationships/image" Target="../media/image18.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1.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2.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4.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5.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6.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7.xml"/><Relationship Id="rId1" Type="http://schemas.openxmlformats.org/officeDocument/2006/relationships/image" Target="../media/image19.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8.xml"/></Relationships>
</file>

<file path=ppt/slides/_rels/slide46.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7.xml"/><Relationship Id="rId7" Type="http://schemas.openxmlformats.org/officeDocument/2006/relationships/tags" Target="../tags/tag185.xml"/><Relationship Id="rId6" Type="http://schemas.openxmlformats.org/officeDocument/2006/relationships/tags" Target="../tags/tag184.xml"/><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47.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3.xml"/></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7.xml"/><Relationship Id="rId7" Type="http://schemas.openxmlformats.org/officeDocument/2006/relationships/tags" Target="../tags/tag200.xml"/><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3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0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3.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4.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5.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06.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7.xml"/><Relationship Id="rId1" Type="http://schemas.openxmlformats.org/officeDocument/2006/relationships/image" Target="../media/image20.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8.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9.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35.xml"/><Relationship Id="rId1"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11.xml"/><Relationship Id="rId1" Type="http://schemas.openxmlformats.org/officeDocument/2006/relationships/image" Target="../media/image21.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3.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14.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5.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6.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7.xml"/></Relationships>
</file>

<file path=ppt/slides/_rels/slide67.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7.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5.xml"/></Relationships>
</file>

<file path=ppt/slides/_rels/slide6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7.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36.xml"/><Relationship Id="rId1" Type="http://schemas.openxmlformats.org/officeDocument/2006/relationships/image" Target="../media/image11.pn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33.xml"/><Relationship Id="rId1" Type="http://schemas.openxmlformats.org/officeDocument/2006/relationships/image" Target="../media/image22.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34.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5.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6.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37.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38.xml"/><Relationship Id="rId1" Type="http://schemas.openxmlformats.org/officeDocument/2006/relationships/image" Target="../media/image23.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9.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0.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41.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7.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3.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44.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5.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6.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47.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8.xml"/><Relationship Id="rId1" Type="http://schemas.openxmlformats.org/officeDocument/2006/relationships/image" Target="../media/image24.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9.xml"/><Relationship Id="rId1" Type="http://schemas.openxmlformats.org/officeDocument/2006/relationships/image" Target="../media/image25.pn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0.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1.xml"/></Relationships>
</file>

<file path=ppt/slides/_rels/slide89.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7.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38.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EFEF"/>
        </a:solidFill>
        <a:effectLst/>
      </p:bgPr>
    </p:bg>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5460365" y="1383665"/>
            <a:ext cx="5260975" cy="1322070"/>
          </a:xfrm>
          <a:prstGeom prst="rect">
            <a:avLst/>
          </a:prstGeom>
          <a:noFill/>
        </p:spPr>
        <p:txBody>
          <a:bodyPr wrap="square" rtlCol="0">
            <a:spAutoFit/>
            <a:scene3d>
              <a:camera prst="orthographicFront"/>
              <a:lightRig rig="threePt" dir="t"/>
            </a:scene3d>
          </a:bodyPr>
          <a:lstStyle/>
          <a:p>
            <a:pPr algn="ctr"/>
            <a:r>
              <a:rPr lang="zh-CN" altLang="en-US" sz="8000" spc="300">
                <a:solidFill>
                  <a:schemeClr val="accent1"/>
                </a:solidFill>
                <a:effectLst>
                  <a:outerShdw blurRad="38100" dist="25400" dir="5400000" algn="ctr" rotWithShape="0">
                    <a:srgbClr val="6E747A">
                      <a:alpha val="43000"/>
                    </a:srgbClr>
                  </a:outerShdw>
                </a:effectLst>
                <a:uFillTx/>
                <a:latin typeface="Arial" panose="020B0604020202020204" pitchFamily="34" charset="0"/>
                <a:ea typeface="微软雅黑" panose="020B0503020204020204" charset="-122"/>
                <a:sym typeface="Arial" panose="020B0604020202020204" pitchFamily="34" charset="0"/>
              </a:rPr>
              <a:t>第四单元</a:t>
            </a:r>
            <a:endParaRPr lang="zh-CN" altLang="en-US" sz="8000" spc="300">
              <a:solidFill>
                <a:schemeClr val="accent1"/>
              </a:solidFill>
              <a:effectLst>
                <a:outerShdw blurRad="38100" dist="25400" dir="5400000" algn="ctr" rotWithShape="0">
                  <a:srgbClr val="6E747A">
                    <a:alpha val="43000"/>
                  </a:srgbClr>
                </a:outerShdw>
              </a:effectLst>
              <a:uFillTx/>
              <a:latin typeface="Arial" panose="020B0604020202020204" pitchFamily="34" charset="0"/>
              <a:ea typeface="微软雅黑" panose="020B0503020204020204" charset="-122"/>
              <a:sym typeface="Arial" panose="020B0604020202020204" pitchFamily="34" charset="0"/>
            </a:endParaRPr>
          </a:p>
        </p:txBody>
      </p:sp>
      <p:sp>
        <p:nvSpPr>
          <p:cNvPr id="2" name="标题 1"/>
          <p:cNvSpPr>
            <a:spLocks noGrp="1"/>
          </p:cNvSpPr>
          <p:nvPr>
            <p:ph type="title"/>
            <p:custDataLst>
              <p:tags r:id="rId2"/>
            </p:custDataLst>
          </p:nvPr>
        </p:nvSpPr>
        <p:spPr>
          <a:xfrm>
            <a:off x="3867150" y="3160395"/>
            <a:ext cx="7625715" cy="1198880"/>
          </a:xfrm>
        </p:spPr>
        <p:txBody>
          <a:bodyPr>
            <a:normAutofit fontScale="90000"/>
          </a:bodyPr>
          <a:lstStyle/>
          <a:p>
            <a:r>
              <a:rPr lang="zh-CN" altLang="en-US">
                <a:sym typeface="Arial" panose="020B0604020202020204" pitchFamily="34" charset="0"/>
              </a:rPr>
              <a:t>提升自主学习的效率</a:t>
            </a:r>
            <a:endParaRPr lang="zh-CN" altLang="en-US">
              <a:sym typeface="Arial" panose="020B0604020202020204" pitchFamily="34" charset="0"/>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06905"/>
            <a:ext cx="9869170" cy="4496435"/>
          </a:xfrm>
        </p:spPr>
        <p:txBody>
          <a:bodyPr/>
          <a:p>
            <a:r>
              <a:rPr lang="zh-CN" altLang="en-US"/>
              <a:t>如果想学习一些实用技能类的课程，可选择网易云课堂、腾讯课堂、百度传课、淘宝大学等。这些平台的课程多涉及互联网、编程、设计、英语、考证等实用技能的学习，有收费的，也有免费的。在一些综合性视频网站（如优酷、爱奇艺）同样有一些视频课程。</a:t>
            </a:r>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943610"/>
            <a:ext cx="9869170" cy="4496435"/>
          </a:xfrm>
        </p:spPr>
        <p:txBody>
          <a:bodyPr/>
          <a:p>
            <a:r>
              <a:rPr lang="zh-CN" altLang="en-US" sz="2400" b="1">
                <a:solidFill>
                  <a:schemeClr val="accent1">
                    <a:lumMod val="75000"/>
                  </a:schemeClr>
                </a:solidFill>
                <a:sym typeface="+mn-ea"/>
              </a:rPr>
              <a:t>（二）学习场景下的信息搜索</a:t>
            </a:r>
            <a:endParaRPr lang="zh-CN" altLang="en-US" sz="2400" b="1">
              <a:solidFill>
                <a:schemeClr val="accent1">
                  <a:lumMod val="75000"/>
                </a:schemeClr>
              </a:solidFill>
            </a:endParaRPr>
          </a:p>
          <a:p>
            <a:r>
              <a:rPr lang="zh-CN" altLang="en-US" b="1"/>
              <a:t>2. 搜索各类电子书</a:t>
            </a:r>
            <a:endParaRPr lang="zh-CN" altLang="en-US" b="1"/>
          </a:p>
          <a:p>
            <a:r>
              <a:rPr lang="zh-CN" altLang="en-US"/>
              <a:t>全球有两个知名的电子书搜索网站：一是世界数字图书馆，全球读者可免费使用珍贵的图书、地图、手抄本、影片与照片等服务。该网站有中文页面，可使用中文检索，有在线阅读和下载功能。二是古登堡计划，它是世界上第一个数字图书馆，提供多种格式的书籍下载。所有书籍的输入都是由志愿者来完成的，并将这些书籍文本化。</a:t>
            </a:r>
            <a:endParaRPr lang="zh-CN" altLang="en-US"/>
          </a:p>
        </p:txBody>
      </p:sp>
      <p:pic>
        <p:nvPicPr>
          <p:cNvPr id="2" name="图片 1"/>
          <p:cNvPicPr>
            <a:picLocks noChangeAspect="1"/>
          </p:cNvPicPr>
          <p:nvPr/>
        </p:nvPicPr>
        <p:blipFill>
          <a:blip r:embed="rId1"/>
          <a:stretch>
            <a:fillRect/>
          </a:stretch>
        </p:blipFill>
        <p:spPr>
          <a:xfrm>
            <a:off x="4147185" y="4389755"/>
            <a:ext cx="5667375" cy="2095500"/>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如果需要搜索古籍和国学资源，可以使用中国国家数字图书馆的古籍资源库。</a:t>
            </a:r>
            <a:endParaRPr lang="zh-CN" altLang="en-US"/>
          </a:p>
          <a:p>
            <a:endParaRPr lang="zh-CN" altLang="en-US"/>
          </a:p>
        </p:txBody>
      </p:sp>
      <p:pic>
        <p:nvPicPr>
          <p:cNvPr id="2" name="图片 1"/>
          <p:cNvPicPr>
            <a:picLocks noChangeAspect="1"/>
          </p:cNvPicPr>
          <p:nvPr/>
        </p:nvPicPr>
        <p:blipFill>
          <a:blip r:embed="rId1"/>
          <a:stretch>
            <a:fillRect/>
          </a:stretch>
        </p:blipFill>
        <p:spPr>
          <a:xfrm>
            <a:off x="1879600" y="2224405"/>
            <a:ext cx="7758430" cy="3454400"/>
          </a:xfrm>
          <a:prstGeom prst="rect">
            <a:avLst/>
          </a:prstGeom>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sym typeface="+mn-ea"/>
              </a:rPr>
              <a:t>（二）学习场景下的信息搜索</a:t>
            </a:r>
            <a:endParaRPr lang="zh-CN" altLang="en-US" sz="2400" b="1">
              <a:solidFill>
                <a:schemeClr val="accent1">
                  <a:lumMod val="75000"/>
                </a:schemeClr>
              </a:solidFill>
            </a:endParaRPr>
          </a:p>
          <a:p>
            <a:r>
              <a:rPr lang="zh-CN" altLang="en-US" b="1"/>
              <a:t>3. 查找学术文献</a:t>
            </a:r>
            <a:endParaRPr lang="zh-CN" altLang="en-US" b="1"/>
          </a:p>
          <a:p>
            <a:r>
              <a:rPr lang="zh-CN" altLang="en-US"/>
              <a:t>如果想查找学术论文，国内的数据库有中国知网、维普网、万方数据等，国外的数据库有 Web of Science、Springer、EBSCO、PQDT等。</a:t>
            </a:r>
            <a:endParaRPr lang="zh-CN" altLang="en-US"/>
          </a:p>
          <a:p>
            <a:r>
              <a:rPr lang="zh-CN" altLang="en-US"/>
              <a:t>百度学术也提供文献检索服务，但不保存论文全文。根据权限，有些能免费下载，有些则不能。类似的学术搜索引擎还有谷歌学术和必应学术。</a:t>
            </a:r>
            <a:endParaRPr lang="zh-CN" altLang="en-US"/>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a:solidFill>
                  <a:schemeClr val="accent1">
                    <a:lumMod val="50000"/>
                  </a:schemeClr>
                </a:solidFill>
                <a:sym typeface="+mn-ea"/>
              </a:rPr>
              <a:t>一、如何提升信息搜索能力</a:t>
            </a:r>
            <a:br>
              <a:rPr>
                <a:solidFill>
                  <a:schemeClr val="accent1">
                    <a:lumMod val="50000"/>
                  </a:schemeClr>
                </a:solidFill>
                <a:sym typeface="+mn-ea"/>
              </a:rPr>
            </a:br>
            <a:endParaRPr lang="zh-CN" altLang="en-US"/>
          </a:p>
        </p:txBody>
      </p:sp>
      <p:sp>
        <p:nvSpPr>
          <p:cNvPr id="5" name="内容占位符 4"/>
          <p:cNvSpPr>
            <a:spLocks noGrp="1"/>
          </p:cNvSpPr>
          <p:nvPr>
            <p:ph sz="quarter" idx="13"/>
          </p:nvPr>
        </p:nvSpPr>
        <p:spPr>
          <a:xfrm>
            <a:off x="1163320" y="1399540"/>
            <a:ext cx="9869170" cy="4496435"/>
          </a:xfrm>
        </p:spPr>
        <p:txBody>
          <a:bodyPr/>
          <a:p>
            <a:r>
              <a:rPr lang="zh-CN" altLang="en-US" sz="2400" b="1">
                <a:solidFill>
                  <a:schemeClr val="accent1">
                    <a:lumMod val="75000"/>
                  </a:schemeClr>
                </a:solidFill>
              </a:rPr>
              <a:t>（三）工作场景下的信息搜索</a:t>
            </a:r>
            <a:endParaRPr lang="zh-CN" altLang="en-US" sz="2400" b="1">
              <a:solidFill>
                <a:schemeClr val="accent1">
                  <a:lumMod val="75000"/>
                </a:schemeClr>
              </a:solidFill>
            </a:endParaRPr>
          </a:p>
          <a:p>
            <a:r>
              <a:rPr lang="zh-CN" altLang="en-US" b="1"/>
              <a:t>1. 搜索标准、专利</a:t>
            </a:r>
            <a:endParaRPr lang="zh-CN" altLang="en-US" b="1"/>
          </a:p>
          <a:p>
            <a:r>
              <a:rPr lang="zh-CN" altLang="en-US"/>
              <a:t>在生产产品时，需要了解该产品的标准，如何获取呢？可以通过专业的标准查询网站，如工标网，但是有些标准文件是收费的。另外，还可通过国家标准化管理委员会的全国标准信息公共服务平台进行免费的查询和下载。</a:t>
            </a:r>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内容占位符 1"/>
          <p:cNvPicPr>
            <a:picLocks noChangeAspect="1"/>
          </p:cNvPicPr>
          <p:nvPr>
            <p:ph sz="quarter" idx="13"/>
          </p:nvPr>
        </p:nvPicPr>
        <p:blipFill>
          <a:blip r:embed="rId1"/>
          <a:stretch>
            <a:fillRect/>
          </a:stretch>
        </p:blipFill>
        <p:spPr>
          <a:xfrm>
            <a:off x="1477010" y="1402715"/>
            <a:ext cx="8655050" cy="4652010"/>
          </a:xfrm>
          <a:prstGeom prst="rect">
            <a:avLst/>
          </a:prstGeom>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69745"/>
            <a:ext cx="9869170" cy="4496435"/>
          </a:xfrm>
        </p:spPr>
        <p:txBody>
          <a:bodyPr/>
          <a:p>
            <a:r>
              <a:rPr lang="zh-CN" altLang="en-US"/>
              <a:t>如果产品需要出口，要满足国外标准，如何查询国外标准呢？美国产品标准可登录美国标准协会的官网 ANSI 进行查询，想了解欧盟标准可登录欧洲标准委员会官网 CEN，进入 ISO 国际标准化组织官网也能查询国际标准。</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设计和生产产品除了要找标准，有时还要搜索相关的专利。如何查找专利呢？可登录国家知识产权局官网首页，找到专利检索，进入专利检索和分析系统。国外的专利也能在线进行查询，如登陆美国专利及商标局（USPTO）网站，能看到专利申请全文和产品的图片，查询欧洲的专利可登录 Espacenet，在国家知识产权局官网也能检索其他国家的专利。</a:t>
            </a:r>
            <a:endParaRPr lang="zh-CN" altLang="en-US"/>
          </a:p>
          <a:p>
            <a:r>
              <a:rPr lang="zh-CN" altLang="en-US"/>
              <a:t>另外，Innojoy 和佰腾网也是常用的专利搜索引擎。</a:t>
            </a:r>
            <a:endParaRPr lang="zh-CN" altLang="en-US"/>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324610"/>
            <a:ext cx="9869170" cy="4496435"/>
          </a:xfrm>
        </p:spPr>
        <p:txBody>
          <a:bodyPr/>
          <a:p>
            <a:r>
              <a:rPr lang="zh-CN" altLang="en-US" sz="2400" b="1">
                <a:solidFill>
                  <a:schemeClr val="accent1">
                    <a:lumMod val="75000"/>
                  </a:schemeClr>
                </a:solidFill>
                <a:sym typeface="+mn-ea"/>
              </a:rPr>
              <a:t>（三）工作场景下的信息搜索</a:t>
            </a:r>
            <a:endParaRPr lang="zh-CN" altLang="en-US" sz="2400" b="1">
              <a:solidFill>
                <a:schemeClr val="accent1">
                  <a:lumMod val="75000"/>
                </a:schemeClr>
              </a:solidFill>
            </a:endParaRPr>
          </a:p>
          <a:p>
            <a:r>
              <a:rPr lang="zh-CN" altLang="en-US" b="1"/>
              <a:t>2. 搜索图片、声音、字体和相似网站</a:t>
            </a:r>
            <a:endParaRPr lang="zh-CN" altLang="en-US" b="1"/>
          </a:p>
          <a:p>
            <a:r>
              <a:rPr lang="zh-CN" altLang="en-US"/>
              <a:t>在工作中，常常需要搜索图片进行演示文稿制作或设计。互联网上有很多图库资源，有的图片是有版权的，有些是免费的。在Pixabay 上有大量的免费图片和视频，图片和视频作者已将该作品献给公有领域。类似的免费获取图片资源的网站还有 StockSnap、VisualHunt 等。</a:t>
            </a:r>
            <a:endParaRPr lang="zh-CN" altLang="en-US"/>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在工作中除了搜索图片还可能需要搜索声音，包括音乐和音效。搜索音乐相信大家都非常熟悉，但有时偶尔听到一首音乐，却想不起叫什么名字，则可以用网易云音乐的听歌识曲、百度音乐、SoundHound、Midomi 等进行搜索。搜索音效如打雷声、下雨声等，可以登录 Findsounds。</a:t>
            </a:r>
            <a:endParaRPr lang="zh-CN" altLang="en-US"/>
          </a:p>
        </p:txBody>
      </p:sp>
      <p:sp>
        <p:nvSpPr>
          <p:cNvPr id="2" name="内容占位符 4"/>
          <p:cNvSpPr>
            <a:spLocks noGrp="1"/>
          </p:cNvSpPr>
          <p:nvPr/>
        </p:nvSpPr>
        <p:spPr>
          <a:xfrm>
            <a:off x="1161415" y="1307465"/>
            <a:ext cx="9869170" cy="4496435"/>
          </a:xfrm>
          <a:prstGeom prst="rect">
            <a:avLst/>
          </a:prstGeom>
        </p:spPr>
        <p:txBody>
          <a:bodyPr vert="horz" lIns="101600" tIns="0" rIns="82550" bIns="0" rtlCol="0">
            <a:normAutofit/>
          </a:bodyPr>
          <a:lstStyle>
            <a:lvl1pPr marL="0" indent="457200" algn="just" defTabSz="914400" rtl="0" eaLnBrk="1" fontAlgn="auto" latinLnBrk="0" hangingPunct="1">
              <a:lnSpc>
                <a:spcPct val="150000"/>
              </a:lnSpc>
              <a:spcBef>
                <a:spcPts val="0"/>
              </a:spcBef>
              <a:spcAft>
                <a:spcPts val="1000"/>
              </a:spcAft>
              <a:buFont typeface="Arial" panose="020B0604020202020204" pitchFamily="34" charset="0"/>
              <a:buNone/>
              <a:defRPr sz="20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775075" y="662940"/>
            <a:ext cx="8148320" cy="5772150"/>
          </a:xfrm>
          <a:prstGeom prst="rect">
            <a:avLst/>
          </a:prstGeom>
          <a:noFill/>
        </p:spPr>
        <p:txBody>
          <a:bodyPr wrap="square" rtlCol="0"/>
          <a:p>
            <a:pPr algn="ctr" fontAlgn="auto">
              <a:lnSpc>
                <a:spcPts val="2500"/>
              </a:lnSpc>
              <a:spcAft>
                <a:spcPts val="3000"/>
              </a:spcAft>
            </a:pPr>
            <a:r>
              <a:rPr lang="zh-CN" altLang="en-US" sz="3600" b="1" spc="200">
                <a:solidFill>
                  <a:schemeClr val="accent1"/>
                </a:solidFill>
                <a:uFillTx/>
                <a:latin typeface="Arial" panose="020B0604020202020204" pitchFamily="34" charset="0"/>
                <a:ea typeface="微软雅黑" panose="020B0503020204020204" charset="-122"/>
                <a:cs typeface="+mj-cs"/>
                <a:sym typeface="+mn-ea"/>
              </a:rPr>
              <a:t>第一课</a:t>
            </a: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rPr>
              <a:t>   </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2" tooltip="" action="ppaction://hlinksldjump"/>
              </a:rPr>
              <a:t>碎片知识管理体系的构建</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2" tooltip="" action="ppaction://hlinksldjump"/>
            </a:endParaRPr>
          </a:p>
          <a:p>
            <a:pPr algn="ctr" fontAlgn="auto">
              <a:lnSpc>
                <a:spcPts val="2500"/>
              </a:lnSpc>
              <a:spcAft>
                <a:spcPts val="3000"/>
              </a:spcAft>
            </a:pP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lang="zh-CN" altLang="en-US" sz="3600" b="1" spc="200">
                <a:solidFill>
                  <a:schemeClr val="accent1"/>
                </a:solidFill>
                <a:uFillTx/>
                <a:latin typeface="Arial" panose="020B0604020202020204" pitchFamily="34" charset="0"/>
                <a:ea typeface="微软雅黑" panose="020B0503020204020204" charset="-122"/>
                <a:cs typeface="+mj-cs"/>
                <a:sym typeface="+mn-ea"/>
              </a:rPr>
              <a:t>第二课</a:t>
            </a: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rPr>
              <a:t>   </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3" tooltip="" action="ppaction://hlinksldjump"/>
              </a:rPr>
              <a:t>提升学习的专注力</a:t>
            </a:r>
            <a:endParaRPr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3" tooltip="" action="ppaction://hlinksldjump"/>
            </a:endParaRPr>
          </a:p>
          <a:p>
            <a:pPr algn="ctr" fontAlgn="auto">
              <a:lnSpc>
                <a:spcPts val="2500"/>
              </a:lnSpc>
              <a:spcAft>
                <a:spcPts val="3000"/>
              </a:spcAft>
            </a:pPr>
            <a:endParaRPr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3" tooltip="" action="ppaction://hlinksldjump"/>
            </a:endParaRPr>
          </a:p>
          <a:p>
            <a:pPr algn="ctr" fontAlgn="auto">
              <a:lnSpc>
                <a:spcPts val="2500"/>
              </a:lnSpc>
              <a:spcAft>
                <a:spcPts val="3000"/>
              </a:spcAft>
            </a:pPr>
            <a:r>
              <a:rPr lang="zh-CN" altLang="en-US" sz="3600" b="1" spc="200">
                <a:solidFill>
                  <a:schemeClr val="accent1"/>
                </a:solidFill>
                <a:uFillTx/>
                <a:latin typeface="Arial" panose="020B0604020202020204" pitchFamily="34" charset="0"/>
                <a:ea typeface="微软雅黑" panose="020B0503020204020204" charset="-122"/>
                <a:cs typeface="+mj-cs"/>
                <a:sym typeface="+mn-ea"/>
              </a:rPr>
              <a:t>第三课</a:t>
            </a:r>
            <a:endParaRPr lang="zh-CN" altLang="en-US" sz="3600" b="1" spc="200">
              <a:solidFill>
                <a:schemeClr val="accent1"/>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3" tooltip="" action="ppaction://hlinksldjump"/>
              </a:rPr>
              <a:t> </a:t>
            </a:r>
            <a:r>
              <a:rPr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4" tooltip="" action="ppaction://hlinksldjump"/>
              </a:rPr>
              <a:t>提升学习的记忆力</a:t>
            </a:r>
            <a:endParaRPr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3" tooltip="" action="ppaction://hlinksldjump"/>
            </a:endParaRPr>
          </a:p>
          <a:p>
            <a:pPr algn="ctr" fontAlgn="auto">
              <a:lnSpc>
                <a:spcPts val="2500"/>
              </a:lnSpc>
              <a:spcAft>
                <a:spcPts val="3000"/>
              </a:spcAft>
            </a:pPr>
            <a:endParaRPr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endParaRPr lang="zh-CN" altLang="en-US" sz="3200" b="1" spc="200">
              <a:solidFill>
                <a:schemeClr val="tx1">
                  <a:lumMod val="75000"/>
                  <a:lumOff val="25000"/>
                </a:schemeClr>
              </a:solidFill>
              <a:uFillTx/>
              <a:latin typeface="Arial" panose="020B0604020202020204" pitchFamily="34" charset="0"/>
              <a:ea typeface="微软雅黑" panose="020B0503020204020204" charset="-122"/>
              <a:cs typeface="+mj-cs"/>
            </a:endParaRPr>
          </a:p>
          <a:p>
            <a:pPr algn="ctr" fontAlgn="auto">
              <a:lnSpc>
                <a:spcPts val="2500"/>
              </a:lnSpc>
              <a:spcAft>
                <a:spcPts val="3000"/>
              </a:spcAft>
            </a:pPr>
            <a:endParaRPr lang="zh-CN" altLang="en-US" sz="3200" b="1" spc="200">
              <a:solidFill>
                <a:schemeClr val="tx1">
                  <a:lumMod val="75000"/>
                  <a:lumOff val="25000"/>
                </a:schemeClr>
              </a:solidFill>
              <a:uFillTx/>
              <a:latin typeface="Arial" panose="020B0604020202020204" pitchFamily="34" charset="0"/>
              <a:ea typeface="微软雅黑" panose="020B0503020204020204" charset="-122"/>
              <a:cs typeface="+mj-cs"/>
              <a:sym typeface="Arial" panose="020B0604020202020204" pitchFamily="34" charset="0"/>
            </a:endParaRPr>
          </a:p>
        </p:txBody>
      </p:sp>
    </p:spTree>
    <p:custDataLst>
      <p:tags r:id="rId5"/>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664210" y="1779270"/>
            <a:ext cx="6581775" cy="4496435"/>
          </a:xfrm>
        </p:spPr>
        <p:txBody>
          <a:bodyPr/>
          <a:p>
            <a:r>
              <a:rPr lang="zh-CN" altLang="en-US"/>
              <a:t>在制作演示文稿或从事其他设计类工作时会用到字体。当系统内置的字体不能满足我们的需求时，需要搜索一些特殊的字体。提供字体下载的网站有字体之家、字体量贩等。在欣赏他人设计的作品时有时会发现一些很不错的字体，但又不确定是何种字体，可以拍照，然后登陆求字体网站，上传图片找字体。</a:t>
            </a:r>
            <a:endParaRPr lang="zh-CN" altLang="en-US"/>
          </a:p>
        </p:txBody>
      </p:sp>
      <p:sp>
        <p:nvSpPr>
          <p:cNvPr id="2" name="圆角矩形 1"/>
          <p:cNvSpPr/>
          <p:nvPr/>
        </p:nvSpPr>
        <p:spPr>
          <a:xfrm>
            <a:off x="7656830" y="2282190"/>
            <a:ext cx="4211955" cy="208851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如果你所在社团的公众号</a:t>
            </a:r>
            <a:endParaRPr lang="zh-CN" altLang="en-US"/>
          </a:p>
          <a:p>
            <a:pPr algn="ctr"/>
            <a:r>
              <a:rPr lang="zh-CN" altLang="en-US"/>
              <a:t>平台准备发布信息，需要添</a:t>
            </a:r>
            <a:endParaRPr lang="zh-CN" altLang="en-US"/>
          </a:p>
          <a:p>
            <a:pPr algn="ctr"/>
            <a:r>
              <a:rPr lang="zh-CN" altLang="en-US"/>
              <a:t>加一些插图，想引用他人的</a:t>
            </a:r>
            <a:endParaRPr lang="zh-CN" altLang="en-US"/>
          </a:p>
          <a:p>
            <a:pPr algn="ctr"/>
            <a:r>
              <a:rPr lang="zh-CN" altLang="en-US"/>
              <a:t>照片，为避免版权方面的纠</a:t>
            </a:r>
            <a:endParaRPr lang="zh-CN" altLang="en-US"/>
          </a:p>
          <a:p>
            <a:pPr algn="ctr"/>
            <a:r>
              <a:rPr lang="zh-CN" altLang="en-US"/>
              <a:t>纷，该怎么处理？</a:t>
            </a:r>
            <a:endParaRPr lang="zh-CN" altLang="en-US"/>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146935"/>
            <a:ext cx="9869170" cy="4496435"/>
          </a:xfrm>
        </p:spPr>
        <p:txBody>
          <a:bodyPr/>
          <a:p>
            <a:r>
              <a:rPr lang="zh-CN" altLang="en-US"/>
              <a:t>当已知的网站不能满足我们的工作需求，还可以搜索相似的网站，以获取更多的资源。在 SimilarSiteSearch 上输入域名、关键词或者域名和关键词的组合就可以查询内容相似、功能相似的网站。</a:t>
            </a:r>
            <a:endParaRPr lang="zh-CN" altLang="en-US"/>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a:solidFill>
                  <a:schemeClr val="accent1">
                    <a:lumMod val="50000"/>
                  </a:schemeClr>
                </a:solidFill>
                <a:sym typeface="+mn-ea"/>
              </a:rPr>
              <a:t>一、如何提升信息搜索能力</a:t>
            </a:r>
            <a:br>
              <a:rPr>
                <a:solidFill>
                  <a:schemeClr val="accent1">
                    <a:lumMod val="50000"/>
                  </a:schemeClr>
                </a:solidFill>
                <a:sym typeface="+mn-ea"/>
              </a:rPr>
            </a:br>
            <a:br>
              <a:rPr lang="zh-CN" altLang="en-US"/>
            </a:br>
            <a:endParaRPr lang="zh-CN" altLang="en-US"/>
          </a:p>
        </p:txBody>
      </p:sp>
      <p:sp>
        <p:nvSpPr>
          <p:cNvPr id="3" name="内容占位符 2"/>
          <p:cNvSpPr>
            <a:spLocks noGrp="1"/>
          </p:cNvSpPr>
          <p:nvPr>
            <p:ph sz="quarter" idx="13"/>
          </p:nvPr>
        </p:nvSpPr>
        <p:spPr>
          <a:xfrm>
            <a:off x="1259840" y="1420495"/>
            <a:ext cx="9869170" cy="4496435"/>
          </a:xfrm>
        </p:spPr>
        <p:txBody>
          <a:bodyPr/>
          <a:p>
            <a:r>
              <a:rPr lang="zh-CN" altLang="en-US" sz="2400" b="1">
                <a:solidFill>
                  <a:schemeClr val="accent1">
                    <a:lumMod val="75000"/>
                  </a:schemeClr>
                </a:solidFill>
              </a:rPr>
              <a:t>（四）玩转搜索引擎</a:t>
            </a:r>
            <a:endParaRPr lang="zh-CN" altLang="en-US" sz="2400" b="1">
              <a:solidFill>
                <a:schemeClr val="accent1">
                  <a:lumMod val="75000"/>
                </a:schemeClr>
              </a:solidFill>
            </a:endParaRPr>
          </a:p>
          <a:p>
            <a:r>
              <a:rPr lang="zh-CN" altLang="en-US"/>
              <a:t>垂直搜索效率更高，除非万不得已才使用综合类的搜索引擎。在使用综合类搜索引擎的时候，可使用一些小技巧和高级搜索语法，以提高查准率，事半功倍。高级的搜索语法有 filetype、减号、site、双引号、*、inurl、竖线等。</a:t>
            </a:r>
            <a:endParaRPr lang="zh-CN" altLang="en-US"/>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例 1：开学了，要做一个自我介绍的演示文稿，想参考网友们怎么做的，可以在搜索框中输入“自我介绍 filetype:ppt”，则搜索出来的文档均是 ppt 格式。这里“filetype”是限定检索结果的文件类型，缩小检索范围。语法格式“filetype: 文件格式”，这里的冒号是半角的英文冒号，支持的文件格式有 doc、ppt、xls、pdf、rtf、all，all 指前面五种格式均可以。</a:t>
            </a:r>
            <a:endParaRPr lang="zh-CN" altLang="en-US"/>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581785"/>
            <a:ext cx="9869170" cy="4496435"/>
          </a:xfrm>
        </p:spPr>
        <p:txBody>
          <a:bodyPr/>
          <a:p>
            <a:r>
              <a:rPr lang="zh-CN" altLang="en-US"/>
              <a:t>例 </a:t>
            </a:r>
            <a:r>
              <a:rPr lang="en-US" altLang="zh-CN"/>
              <a:t>2</a:t>
            </a:r>
            <a:r>
              <a:rPr lang="zh-CN" altLang="en-US"/>
              <a:t>：搜索一段很长的句子，或者一道题目的答案，检索词有时会被拆分，查准率就会下降。这时，为了得到自己想要的内容可以加英文状态的双引号，如“2018 年成人高考语文真题”。双引号是一种限制检索技术，用途是告诉搜索引擎检索词不能拆分。</a:t>
            </a:r>
            <a:endParaRPr lang="zh-CN" altLang="en-US"/>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633220"/>
            <a:ext cx="9869170" cy="4496435"/>
          </a:xfrm>
        </p:spPr>
        <p:txBody>
          <a:bodyPr/>
          <a:p>
            <a:r>
              <a:rPr lang="zh-CN" altLang="en-US"/>
              <a:t>例</a:t>
            </a:r>
            <a:r>
              <a:rPr lang="en-US" altLang="zh-CN"/>
              <a:t>3</a:t>
            </a:r>
            <a:r>
              <a:rPr lang="zh-CN" altLang="en-US"/>
              <a:t>：如果想查找全国大学英语六级考试（CET6）的历年真题，在搜索框中可输入“历年真题 inurl:CET6”，结果就会出现类似http://www.233.com/cet6/test/zhenti/ 的网站，即网址中均有“CET6出现。inurl 也是限制检索技术，即搜索的单个关键字出现在 URL 链接中。</a:t>
            </a:r>
            <a:endParaRPr lang="zh-CN" altLang="en-US"/>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688340" y="1946275"/>
            <a:ext cx="10647045" cy="45789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a:xfrm>
            <a:off x="2167255" y="397510"/>
            <a:ext cx="8865235" cy="856615"/>
          </a:xfrm>
        </p:spPr>
        <p:txBody>
          <a:bodyPr>
            <a:normAutofit fontScale="90000"/>
          </a:bodyPr>
          <a:p>
            <a:r>
              <a:rPr>
                <a:solidFill>
                  <a:schemeClr val="accent1">
                    <a:lumMod val="50000"/>
                  </a:schemeClr>
                </a:solidFill>
                <a:sym typeface="+mn-ea"/>
              </a:rPr>
              <a:t>一、如何提升信息搜索能力</a:t>
            </a:r>
            <a:br>
              <a:rPr>
                <a:solidFill>
                  <a:schemeClr val="accent1">
                    <a:lumMod val="50000"/>
                  </a:schemeClr>
                </a:solidFill>
                <a:sym typeface="+mn-ea"/>
              </a:rPr>
            </a:br>
            <a:endParaRPr lang="zh-CN" altLang="en-US"/>
          </a:p>
        </p:txBody>
      </p:sp>
      <p:sp>
        <p:nvSpPr>
          <p:cNvPr id="3" name="内容占位符 2"/>
          <p:cNvSpPr>
            <a:spLocks noGrp="1"/>
          </p:cNvSpPr>
          <p:nvPr>
            <p:ph sz="quarter" idx="13"/>
          </p:nvPr>
        </p:nvSpPr>
        <p:spPr>
          <a:xfrm>
            <a:off x="1163320" y="1254125"/>
            <a:ext cx="9869170" cy="5048250"/>
          </a:xfrm>
        </p:spPr>
        <p:txBody>
          <a:bodyPr/>
          <a:p>
            <a:r>
              <a:rPr lang="zh-CN" altLang="en-US" sz="2400" b="1">
                <a:solidFill>
                  <a:schemeClr val="accent1">
                    <a:lumMod val="75000"/>
                  </a:schemeClr>
                </a:solidFill>
                <a:sym typeface="+mn-ea"/>
              </a:rPr>
              <a:t>（五）对搜索力的辩证思考</a:t>
            </a:r>
            <a:endParaRPr lang="zh-CN" altLang="en-US" sz="2400" b="1">
              <a:solidFill>
                <a:schemeClr val="accent1">
                  <a:lumMod val="75000"/>
                </a:schemeClr>
              </a:solidFill>
            </a:endParaRPr>
          </a:p>
          <a:p>
            <a:endParaRPr lang="zh-CN" altLang="en-US" sz="2400" b="1">
              <a:solidFill>
                <a:schemeClr val="accent1">
                  <a:lumMod val="75000"/>
                </a:schemeClr>
              </a:solidFill>
            </a:endParaRPr>
          </a:p>
        </p:txBody>
      </p:sp>
      <p:sp>
        <p:nvSpPr>
          <p:cNvPr id="9" name="文本框 8"/>
          <p:cNvSpPr txBox="1"/>
          <p:nvPr>
            <p:custDataLst>
              <p:tags r:id="rId1"/>
            </p:custDataLst>
          </p:nvPr>
        </p:nvSpPr>
        <p:spPr>
          <a:xfrm>
            <a:off x="872490" y="2058670"/>
            <a:ext cx="10160000" cy="4646295"/>
          </a:xfrm>
          <a:prstGeom prst="rect">
            <a:avLst/>
          </a:prstGeom>
          <a:noFill/>
        </p:spPr>
        <p:txBody>
          <a:bodyPr wrap="square" rtlCol="0">
            <a:normAutofit/>
          </a:bodyPr>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一位心理学家曾经写道：人类自有历史以来，记忆力一直被视为最珍贵的天赋。我的祖父在 70 岁时，仍能用希腊文背诵他高中时所学的 3 000 行《伊利亚特》史诗。每次表演这一招，他都满脸自豪，老花眼瞪着遥远的地平线，铿锵的音节带领他重返少年时光，每字每句都令他回忆起初次学习这些篇章时的往事。背诗对他而言，就像是时光旅行……。一个能记住故事、诗词歌赋、球赛统计数字、化学方程式、数学运算、历史日期、《圣经》章节、名人格言的人，他的意识不受环境产生的秩序限制，总有办法自娱，从自己的心灵内涵中寻求意义。尽管别人都需要外来刺激——电视、阅读、谈话甚至药物才能保持心灵不陷于混沌，但记忆中储存足够资讯的人却是独立、自足的。</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52600"/>
            <a:ext cx="9869170" cy="4496435"/>
          </a:xfrm>
        </p:spPr>
        <p:txBody>
          <a:bodyPr/>
          <a:p>
            <a:r>
              <a:rPr lang="zh-CN" altLang="en-US"/>
              <a:t>搜索时代还有没有必要记住事实性知识？</a:t>
            </a:r>
            <a:endParaRPr lang="zh-CN" altLang="en-US"/>
          </a:p>
          <a:p>
            <a:r>
              <a:rPr lang="zh-CN" altLang="en-US"/>
              <a:t>实际上，事实性知识就像一块块砖，方法性知识就像水泥，学习的过程是砖头和水泥共同建筑起来的一面知识墙，如果缺少了足够的砖，水泥再多也没办法构建知识城墙。</a:t>
            </a:r>
            <a:endParaRPr lang="zh-CN" altLang="en-US"/>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18310"/>
            <a:ext cx="9869170" cy="4496435"/>
          </a:xfrm>
        </p:spPr>
        <p:txBody>
          <a:bodyPr/>
          <a:p>
            <a:r>
              <a:rPr lang="zh-CN" altLang="en-US"/>
              <a:t>认知科学研究结果也证明，事实性知识可以促进人们的认知过程。若没有相关的事实性知识储备，是不可能进行批判性思考的。一个人进行逻辑思考，大部分时间是在进行记忆检索，人们利用记忆来解决问题的次数比预想的要多得多。对某一方面了解得越多，越能更好地理解该领域的新知识。同理，头脑中储备的信息越多，越能更快地吸收新内容，学起来就更容易。</a:t>
            </a:r>
            <a:endParaRPr lang="zh-CN" altLang="en-US"/>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598295"/>
            <a:ext cx="9869170" cy="4496435"/>
          </a:xfrm>
        </p:spPr>
        <p:txBody>
          <a:bodyPr/>
          <a:p>
            <a:r>
              <a:rPr lang="zh-CN" altLang="en-US"/>
              <a:t>有了知识才可以想象，才能够解决问题和激发一个人的创造力。知识确实是应用起来才有价值，但是若没有事实性知识的储备，有效的思考也无法进行。只有掌握了事实性知识，才能更好地进行搜索。在向搜索引擎发出命令时，头脑中必须先有个概念，才能进行下一步搜索。搜索结果出现之后，也要有相关的背景知识去判断该结果的可信度。</a:t>
            </a: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209800" y="2254885"/>
            <a:ext cx="9330690" cy="1015365"/>
          </a:xfrm>
        </p:spPr>
        <p:txBody>
          <a:bodyPr>
            <a:normAutofit fontScale="90000"/>
          </a:bodyPr>
          <a:p>
            <a:r>
              <a:rPr lang="zh-CN" altLang="en-US"/>
              <a:t>第一课</a:t>
            </a:r>
            <a:br>
              <a:rPr lang="zh-CN" altLang="en-US"/>
            </a:br>
            <a:r>
              <a:rPr lang="zh-CN" altLang="en-US"/>
              <a:t>碎片知识管理体系的构建</a:t>
            </a:r>
            <a:endParaRPr lang="zh-CN" altLang="en-US"/>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044065"/>
            <a:ext cx="9869170" cy="4496435"/>
          </a:xfrm>
        </p:spPr>
        <p:txBody>
          <a:bodyPr/>
          <a:p>
            <a:r>
              <a:rPr lang="zh-CN" altLang="en-US"/>
              <a:t>所以，即使在搜索时代，也不能忽略事实性知识的学习和记忆，必须加强阅读，因为书籍比其他任何活动更能接触到丰富的事实和词汇。大量数据和无数的例子也证实，阅读让人终身受益。</a:t>
            </a:r>
            <a:endParaRPr lang="zh-CN" altLang="en-US"/>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2099945" y="414655"/>
            <a:ext cx="8932545" cy="856615"/>
          </a:xfrm>
        </p:spPr>
        <p:txBody>
          <a:bodyPr/>
          <a:p>
            <a:r>
              <a:rPr lang="zh-CN" altLang="en-US">
                <a:solidFill>
                  <a:schemeClr val="accent1">
                    <a:lumMod val="50000"/>
                  </a:schemeClr>
                </a:solidFill>
              </a:rPr>
              <a:t>二、如何搭建碎片知识管理体系</a:t>
            </a:r>
            <a:endParaRPr lang="zh-CN" altLang="en-US">
              <a:solidFill>
                <a:schemeClr val="accent1">
                  <a:lumMod val="50000"/>
                </a:schemeClr>
              </a:solidFill>
            </a:endParaRPr>
          </a:p>
        </p:txBody>
      </p:sp>
      <p:sp>
        <p:nvSpPr>
          <p:cNvPr id="2" name="圆角矩形 1"/>
          <p:cNvSpPr/>
          <p:nvPr/>
        </p:nvSpPr>
        <p:spPr>
          <a:xfrm>
            <a:off x="1260475" y="1727200"/>
            <a:ext cx="9671050" cy="36715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50000"/>
              </a:lnSpc>
              <a:spcAft>
                <a:spcPts val="1000"/>
              </a:spcAft>
            </a:pPr>
            <a:r>
              <a:rPr lang="zh-CN" altLang="en-US" sz="2000"/>
              <a:t>张老师是位有多年教龄的历史老师，各种课件、教案资料都需要分类保存。一直以来，这些课件、教案资料有的被存放在办公计算机上，有的被存放在 U 盘里，有的被存放在家里的计算机中，分散在浏览器的收藏夹、微信的收藏里等，非常零散，想进行检索也很困难。从今年起，张老师有意识地打造自己的教学资源库，在印象笔记App 中为历史课专门建立了一个电子笔记，将教案和课件分门别类地放在电子笔记中的相应位置；</a:t>
            </a:r>
            <a:endParaRPr lang="zh-CN" altLang="en-US" sz="2000"/>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445" y="1692275"/>
            <a:ext cx="10702925" cy="34734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4225" y="1870710"/>
            <a:ext cx="10160000" cy="4646295"/>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参加培训或听课的点滴心得，也拍照上传或者直接在电子笔记中书写；业余时间在微信或网页上看到的历史资料，就加上自己的批注一键收藏到电子笔记中；对于一些历史资料的纪录片或影视作品剪辑等，把链接或视频文件存放在电子笔记中。现在，张老师可以随时在手机 App 上搜索材料，快捷方便，极大地提高了工作和学习效率。</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张老师是如何进行知识管理的？</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solidFill>
                  <a:schemeClr val="accent1">
                    <a:lumMod val="50000"/>
                  </a:schemeClr>
                </a:solidFill>
              </a:rPr>
              <a:t>二、如何搭建碎片知识管理体系</a:t>
            </a:r>
            <a:endParaRPr lang="zh-CN" altLang="en-US">
              <a:solidFill>
                <a:schemeClr val="accent1">
                  <a:lumMod val="50000"/>
                </a:schemeClr>
              </a:solidFill>
            </a:endParaRPr>
          </a:p>
        </p:txBody>
      </p:sp>
      <p:sp>
        <p:nvSpPr>
          <p:cNvPr id="6" name="内容占位符 5"/>
          <p:cNvSpPr>
            <a:spLocks noGrp="1"/>
          </p:cNvSpPr>
          <p:nvPr>
            <p:ph sz="quarter" idx="13"/>
          </p:nvPr>
        </p:nvSpPr>
        <p:spPr>
          <a:xfrm>
            <a:off x="1163320" y="1431290"/>
            <a:ext cx="9869170" cy="4496435"/>
          </a:xfrm>
        </p:spPr>
        <p:txBody>
          <a:bodyPr>
            <a:normAutofit/>
          </a:bodyPr>
          <a:p>
            <a:r>
              <a:rPr lang="zh-CN" altLang="en-US" sz="2400" b="1">
                <a:solidFill>
                  <a:schemeClr val="accent1">
                    <a:lumMod val="75000"/>
                  </a:schemeClr>
                </a:solidFill>
              </a:rPr>
              <a:t>（一）升级知识管理工具</a:t>
            </a:r>
            <a:endParaRPr lang="zh-CN" altLang="en-US" sz="2400" b="1">
              <a:solidFill>
                <a:schemeClr val="accent1">
                  <a:lumMod val="75000"/>
                </a:schemeClr>
              </a:solidFill>
            </a:endParaRPr>
          </a:p>
          <a:p>
            <a:r>
              <a:rPr lang="zh-CN" altLang="en-US"/>
              <a:t>如何对些碎片化的知识进行管理呢？</a:t>
            </a:r>
            <a:endParaRPr lang="zh-CN" altLang="en-US"/>
          </a:p>
          <a:p>
            <a:r>
              <a:rPr lang="zh-CN" altLang="en-US"/>
              <a:t>想要对碎片化知识进行妥善管理，可以升级知识管理工具，养成用电子笔记进行记录的习惯。将笔记内容存放于网络中，只要键入关键词，立刻就可以搜索到相关内容；进行笔记的更改和增添也非常方便，可以随时记录。现在市场上电子笔记软件多种多样，有印象笔记、有道云笔记、OneNote 等，可以从功能、同步速度等方面选择最适合自己的电子笔记软件。</a:t>
            </a:r>
            <a:endParaRPr lang="zh-CN" altLang="en-US"/>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52600"/>
            <a:ext cx="9869170" cy="4496435"/>
          </a:xfrm>
        </p:spPr>
        <p:txBody>
          <a:bodyPr/>
          <a:p>
            <a:r>
              <a:rPr lang="zh-CN" altLang="en-US"/>
              <a:t>使用电子笔记可以帮助我们内化知识，避免以知识的收集为中心、只囤积不消化的误区。虽然电子笔记可以高效收集各种碎片信息，网页内容、公众号文章等资讯也可以非常方便地一键保存，但是学习的过程是一个闭环，各种碎片信息集中于电子笔记中只是相当于完成了输入环节，还需要后续的加工整理、建立体系、内化和输出。</a:t>
            </a:r>
            <a:endParaRPr lang="zh-CN" altLang="en-US"/>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chemeClr val="accent1">
                    <a:lumMod val="50000"/>
                  </a:schemeClr>
                </a:solidFill>
                <a:sym typeface="+mn-ea"/>
              </a:rPr>
              <a:t>二、如何搭建碎片知识管理体系</a:t>
            </a:r>
            <a:endParaRPr lang="zh-CN" altLang="en-US">
              <a:solidFill>
                <a:schemeClr val="accent1">
                  <a:lumMod val="50000"/>
                </a:schemeClr>
              </a:solidFill>
              <a:sym typeface="+mn-ea"/>
            </a:endParaRPr>
          </a:p>
        </p:txBody>
      </p:sp>
      <p:sp>
        <p:nvSpPr>
          <p:cNvPr id="3" name="内容占位符 2"/>
          <p:cNvSpPr>
            <a:spLocks noGrp="1"/>
          </p:cNvSpPr>
          <p:nvPr>
            <p:ph sz="quarter" idx="13"/>
          </p:nvPr>
        </p:nvSpPr>
        <p:spPr>
          <a:xfrm>
            <a:off x="1163320" y="1416685"/>
            <a:ext cx="9869170" cy="4496435"/>
          </a:xfrm>
        </p:spPr>
        <p:txBody>
          <a:bodyPr>
            <a:normAutofit lnSpcReduction="20000"/>
          </a:bodyPr>
          <a:p>
            <a:pPr algn="just">
              <a:buClrTx/>
              <a:buSzTx/>
            </a:pPr>
            <a:r>
              <a:rPr lang="zh-CN" altLang="en-US" sz="2400" b="1">
                <a:solidFill>
                  <a:schemeClr val="accent1">
                    <a:lumMod val="75000"/>
                  </a:schemeClr>
                </a:solidFill>
              </a:rPr>
              <a:t>（二）在电子笔记软件中搭建笔记本体系</a:t>
            </a:r>
            <a:endParaRPr lang="zh-CN" altLang="en-US" sz="2400" b="1">
              <a:solidFill>
                <a:schemeClr val="accent1">
                  <a:lumMod val="75000"/>
                </a:schemeClr>
              </a:solidFill>
            </a:endParaRPr>
          </a:p>
          <a:p>
            <a:r>
              <a:rPr lang="zh-CN" altLang="en-US"/>
              <a:t>以印象笔记为例，介绍如何搭建笔记本体系。</a:t>
            </a:r>
            <a:endParaRPr lang="zh-CN" altLang="en-US"/>
          </a:p>
          <a:p>
            <a:r>
              <a:rPr lang="zh-CN" altLang="en-US" b="1">
                <a:solidFill>
                  <a:schemeClr val="tx1"/>
                </a:solidFill>
              </a:rPr>
              <a:t>1. 笔记本体系的主要构成</a:t>
            </a:r>
            <a:endParaRPr lang="zh-CN" altLang="en-US" b="1">
              <a:solidFill>
                <a:schemeClr val="tx1"/>
              </a:solidFill>
            </a:endParaRPr>
          </a:p>
          <a:p>
            <a:r>
              <a:rPr lang="zh-CN" altLang="en-US"/>
              <a:t>根据学习闭环理论，笔记本体系可分为三大部分。</a:t>
            </a:r>
            <a:endParaRPr lang="zh-CN" altLang="en-US"/>
          </a:p>
          <a:p>
            <a:endParaRPr lang="zh-CN" altLang="en-US"/>
          </a:p>
        </p:txBody>
      </p:sp>
      <p:pic>
        <p:nvPicPr>
          <p:cNvPr id="4" name="图片 3"/>
          <p:cNvPicPr>
            <a:picLocks noChangeAspect="1"/>
          </p:cNvPicPr>
          <p:nvPr/>
        </p:nvPicPr>
        <p:blipFill>
          <a:blip r:embed="rId1"/>
          <a:stretch>
            <a:fillRect/>
          </a:stretch>
        </p:blipFill>
        <p:spPr>
          <a:xfrm>
            <a:off x="2922905" y="3851275"/>
            <a:ext cx="5744210" cy="2656205"/>
          </a:xfrm>
          <a:prstGeom prst="rect">
            <a:avLst/>
          </a:prstGeom>
        </p:spPr>
      </p:pic>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86890"/>
            <a:ext cx="9869170" cy="4496435"/>
          </a:xfrm>
        </p:spPr>
        <p:txBody>
          <a:bodyPr/>
          <a:p>
            <a:r>
              <a:rPr lang="zh-CN" altLang="en-US" b="1">
                <a:solidFill>
                  <a:srgbClr val="C00000"/>
                </a:solidFill>
                <a:sym typeface="+mn-ea"/>
              </a:rPr>
              <a:t>第一部分：信息中转站。</a:t>
            </a:r>
            <a:r>
              <a:rPr lang="zh-CN" altLang="en-US">
                <a:sym typeface="+mn-ea"/>
              </a:rPr>
              <a:t>该部分内容是存储各种来源的信息，是</a:t>
            </a:r>
            <a:r>
              <a:rPr lang="zh-CN" altLang="en-US">
                <a:solidFill>
                  <a:schemeClr val="tx1"/>
                </a:solidFill>
                <a:sym typeface="+mn-ea"/>
              </a:rPr>
              <a:t>进入</a:t>
            </a:r>
            <a:r>
              <a:rPr lang="zh-CN" altLang="en-US">
                <a:sym typeface="+mn-ea"/>
              </a:rPr>
              <a:t>笔记本体系的第一站，即学习闭环中的输入环节。该环节的内容是原材料，未经过加工整理，只是经过第一次自己的大致浏览和阅读，没有深入阅读。信息中转站是暂时存放知识信息“食材”的地方，后面再对该“食材”进行深入加工和整理。</a:t>
            </a:r>
            <a:endParaRPr lang="zh-CN" altLang="en-US"/>
          </a:p>
          <a:p>
            <a:endParaRPr lang="zh-CN" altLang="en-US"/>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095500"/>
            <a:ext cx="9869170" cy="4496435"/>
          </a:xfrm>
        </p:spPr>
        <p:txBody>
          <a:bodyPr>
            <a:normAutofit lnSpcReduction="10000"/>
          </a:bodyPr>
          <a:p>
            <a:r>
              <a:rPr lang="zh-CN" altLang="en-US" b="1">
                <a:solidFill>
                  <a:srgbClr val="C00000"/>
                </a:solidFill>
              </a:rPr>
              <a:t>第二部分：主体知识库。</a:t>
            </a:r>
            <a:r>
              <a:rPr lang="zh-CN" altLang="en-US"/>
              <a:t>定期（如每星期）将信息中转站里的内容进行阅读和整理，清空中转站；标注素材中的重点，做好相应的笔记，然后放置在主体知识库中。主体知识库要用唯一的分类维度，建立多个不同类型的笔记本组，如可分为工作、学习、生活、兴趣四大类型的笔记本组。</a:t>
            </a:r>
            <a:endParaRPr lang="zh-CN" altLang="en-US"/>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061210"/>
            <a:ext cx="9869170" cy="4496435"/>
          </a:xfrm>
        </p:spPr>
        <p:txBody>
          <a:bodyPr/>
          <a:p>
            <a:r>
              <a:rPr lang="zh-CN" altLang="en-US" b="1">
                <a:solidFill>
                  <a:srgbClr val="C00000"/>
                </a:solidFill>
              </a:rPr>
              <a:t>第三部分：存档笔记本。</a:t>
            </a:r>
            <a:r>
              <a:rPr lang="zh-CN" altLang="en-US"/>
              <a:t>有时结束了一个项目，完成了一项任务，可将原有的笔记内容进行存档，不再使用的或者使用比较少的内容可转移至存档笔记本组内。</a:t>
            </a:r>
            <a:endParaRPr lang="zh-CN" altLang="en-US"/>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sym typeface="+mn-ea"/>
              </a:rPr>
              <a:t>（二）在电子笔记软件中搭建笔记本体系</a:t>
            </a:r>
            <a:endParaRPr lang="zh-CN" altLang="en-US" sz="2400" b="1">
              <a:solidFill>
                <a:schemeClr val="accent1">
                  <a:lumMod val="75000"/>
                </a:schemeClr>
              </a:solidFill>
              <a:sym typeface="+mn-ea"/>
            </a:endParaRPr>
          </a:p>
          <a:p>
            <a:pPr algn="just">
              <a:buClrTx/>
              <a:buSzTx/>
            </a:pPr>
            <a:r>
              <a:rPr lang="zh-CN" altLang="en-US" b="1"/>
              <a:t>2. 做知识内化笔记</a:t>
            </a:r>
            <a:endParaRPr lang="zh-CN" altLang="en-US" b="1"/>
          </a:p>
          <a:p>
            <a:r>
              <a:rPr lang="zh-CN" altLang="en-US"/>
              <a:t>阅读信息中转站的各种碎片信息，需要进行整理归类，这一过程非常重要的环节就是做笔记。可以将里面的重要内容、观点、概念或一个故事，用印象笔记的中“高光”功能进行标注，之后加入一个 1×1 的表格，类似于插入一个卡片，然后在其中做相应的笔记。</a:t>
            </a:r>
            <a:endParaRPr lang="zh-CN" alt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学习目标</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能够灵活运用各类信息检索技巧。</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能够利用网络搜索进行小型的主题研究。</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能够利用碎片化时间学习，将碎片知识整合进电子笔记中。</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 能够用笔记软件搭建自己的电子笔记体系。</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684020"/>
            <a:ext cx="9869170" cy="4496435"/>
          </a:xfrm>
        </p:spPr>
        <p:txBody>
          <a:bodyPr/>
          <a:p>
            <a:r>
              <a:rPr lang="zh-CN" altLang="en-US"/>
              <a:t>利用之前学过的费曼技巧，假设要把该内容教给别人、和他人分享，则联系现实生活中具体的例子，用自己的语言重新表达出来。这个过程即知识内化的过程，也是与作者进行对话的过程，即不仅仅吸收知识，而且还生产出新知。做完笔记之后，将该条笔记移动到主体知识库相应的笔记本组内。除了做文字笔记，还可以用思维导图或手绘等形式梳理信息和知识，插入到原素材内。</a:t>
            </a:r>
            <a:endParaRPr lang="zh-CN" altLang="en-US"/>
          </a:p>
          <a:p>
            <a:r>
              <a:rPr lang="zh-CN" altLang="en-US">
                <a:sym typeface="+mn-ea"/>
              </a:rPr>
              <a:t>要纠正“以知识的收集为中心”的学习观念，加强知识的吸收和内化。也许阅读速度会变慢，但这是深度理解和深度学习的过程，让学习成果可累积。</a:t>
            </a:r>
            <a:endParaRPr lang="zh-CN" altLang="en-US"/>
          </a:p>
          <a:p>
            <a:endParaRPr lang="zh-CN" altLang="en-US"/>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sym typeface="+mn-ea"/>
              </a:rPr>
              <a:t>（二）在电子笔记软件中搭建笔记本体系</a:t>
            </a:r>
            <a:endParaRPr lang="zh-CN" altLang="en-US" sz="2400" b="1">
              <a:solidFill>
                <a:schemeClr val="accent1">
                  <a:lumMod val="75000"/>
                </a:schemeClr>
              </a:solidFill>
              <a:sym typeface="+mn-ea"/>
            </a:endParaRPr>
          </a:p>
          <a:p>
            <a:pPr algn="just">
              <a:buClrTx/>
              <a:buSzTx/>
            </a:pPr>
            <a:r>
              <a:rPr lang="zh-CN" altLang="en-US" b="1"/>
              <a:t>3. 对笔记本进行编码</a:t>
            </a:r>
            <a:endParaRPr lang="zh-CN" altLang="en-US" b="1"/>
          </a:p>
          <a:p>
            <a:r>
              <a:rPr lang="zh-CN" altLang="en-US"/>
              <a:t>电子笔记本如果想让其能在 1 年、3 年、5 年内甚至终身使用，就要具备规范性和系统性，需对笔记本进行编码。可参考杜威十进制分类法。该分类法采用三位数字代表分类码，共分为 10 大分类，每个大分类下又分为 100 个中分类，每个中分类下有 1 000 个小分类。这种分类法应用于众多国家的图书馆分类。</a:t>
            </a:r>
            <a:endParaRPr lang="zh-CN" altLang="en-US"/>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10 个大分类如下：</a:t>
            </a:r>
            <a:endParaRPr lang="zh-CN" altLang="en-US"/>
          </a:p>
        </p:txBody>
      </p:sp>
      <p:sp>
        <p:nvSpPr>
          <p:cNvPr id="2" name="圆角矩形 1"/>
          <p:cNvSpPr/>
          <p:nvPr/>
        </p:nvSpPr>
        <p:spPr>
          <a:xfrm>
            <a:off x="1643380" y="2169795"/>
            <a:ext cx="8407400" cy="25177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50000"/>
              </a:lnSpc>
              <a:spcAft>
                <a:spcPts val="1000"/>
              </a:spcAft>
            </a:pPr>
            <a:r>
              <a:rPr lang="zh-CN" altLang="en-US" sz="2000"/>
              <a:t>000- 总类 </a:t>
            </a:r>
            <a:r>
              <a:rPr lang="en-US" altLang="zh-CN" sz="2000"/>
              <a:t>    </a:t>
            </a:r>
            <a:r>
              <a:rPr lang="zh-CN" altLang="en-US" sz="2000"/>
              <a:t>100- 哲学与心理学</a:t>
            </a:r>
            <a:r>
              <a:rPr lang="en-US" altLang="zh-CN" sz="2000"/>
              <a:t>     </a:t>
            </a:r>
            <a:r>
              <a:rPr lang="zh-CN" altLang="en-US" sz="2000"/>
              <a:t>200- 宗教 </a:t>
            </a:r>
            <a:r>
              <a:rPr lang="en-US" altLang="zh-CN" sz="2000"/>
              <a:t>        </a:t>
            </a:r>
            <a:r>
              <a:rPr lang="zh-CN" altLang="en-US" sz="2000"/>
              <a:t>300- 社会科学</a:t>
            </a:r>
            <a:endParaRPr lang="zh-CN" altLang="en-US" sz="2000"/>
          </a:p>
          <a:p>
            <a:pPr indent="457200" algn="just" fontAlgn="auto">
              <a:lnSpc>
                <a:spcPct val="150000"/>
              </a:lnSpc>
              <a:spcAft>
                <a:spcPts val="1000"/>
              </a:spcAft>
            </a:pPr>
            <a:r>
              <a:rPr lang="zh-CN" altLang="en-US" sz="2000"/>
              <a:t>400- 语言 </a:t>
            </a:r>
            <a:r>
              <a:rPr lang="en-US" altLang="zh-CN" sz="2000"/>
              <a:t>    </a:t>
            </a:r>
            <a:r>
              <a:rPr lang="zh-CN" altLang="en-US" sz="2000"/>
              <a:t>500- 自然科学 </a:t>
            </a:r>
            <a:r>
              <a:rPr lang="en-US" altLang="zh-CN" sz="2000"/>
              <a:t>           </a:t>
            </a:r>
            <a:r>
              <a:rPr lang="zh-CN" altLang="en-US" sz="2000"/>
              <a:t>600- 应用科学</a:t>
            </a:r>
            <a:r>
              <a:rPr lang="en-US" altLang="zh-CN" sz="2000"/>
              <a:t> </a:t>
            </a:r>
            <a:r>
              <a:rPr lang="zh-CN" altLang="en-US" sz="2000"/>
              <a:t> 700- 艺术</a:t>
            </a:r>
            <a:endParaRPr lang="zh-CN" altLang="en-US" sz="2000"/>
          </a:p>
          <a:p>
            <a:pPr indent="457200" algn="just" fontAlgn="auto">
              <a:lnSpc>
                <a:spcPct val="150000"/>
              </a:lnSpc>
              <a:spcAft>
                <a:spcPts val="1000"/>
              </a:spcAft>
            </a:pPr>
            <a:r>
              <a:rPr lang="zh-CN" altLang="en-US" sz="2000"/>
              <a:t>800- 文学 </a:t>
            </a:r>
            <a:r>
              <a:rPr lang="en-US" altLang="zh-CN" sz="2000"/>
              <a:t>    </a:t>
            </a:r>
            <a:r>
              <a:rPr lang="zh-CN" altLang="en-US" sz="2000"/>
              <a:t>900- 历史与地理</a:t>
            </a:r>
            <a:endParaRPr lang="zh-CN" altLang="en-US" sz="2000"/>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666875"/>
            <a:ext cx="9869170" cy="4496435"/>
          </a:xfrm>
        </p:spPr>
        <p:txBody>
          <a:bodyPr/>
          <a:p>
            <a:r>
              <a:rPr lang="zh-CN" altLang="en-US"/>
              <a:t>我们日常的笔记本体系涉及范围没有那么广泛，但可借鉴其编码系统。如将信息中转站笔记本组编码为 000，学习编码为 100，工作为 200，生活为 300，兴趣为 400，存档为 500。运用数字命名的笔记本组，在印象笔记中会自动排序，层次非常清晰。</a:t>
            </a:r>
            <a:endParaRPr lang="zh-CN" altLang="en-US"/>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在各大类下面，根据自己的实际需要建立相应的子类。印象笔记支持三级目录，如学习 100，下面再建立笔记本组，将其命名为 101 心理学、102 英语等。根据自己实际需求建立笔记本组，凡是学习类的可以编码归入到学习大类中，如下图所示。</a:t>
            </a:r>
            <a:endParaRPr lang="zh-CN" altLang="en-US"/>
          </a:p>
        </p:txBody>
      </p:sp>
      <p:pic>
        <p:nvPicPr>
          <p:cNvPr id="6" name="图片 5"/>
          <p:cNvPicPr>
            <a:picLocks noChangeAspect="1"/>
          </p:cNvPicPr>
          <p:nvPr/>
        </p:nvPicPr>
        <p:blipFill>
          <a:blip r:embed="rId1"/>
          <a:stretch>
            <a:fillRect/>
          </a:stretch>
        </p:blipFill>
        <p:spPr>
          <a:xfrm>
            <a:off x="3143885" y="3236595"/>
            <a:ext cx="6245860" cy="3070225"/>
          </a:xfrm>
          <a:prstGeom prst="rect">
            <a:avLst/>
          </a:prstGeom>
        </p:spPr>
      </p:pic>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180465"/>
            <a:ext cx="9869170" cy="4496435"/>
          </a:xfrm>
        </p:spPr>
        <p:txBody>
          <a:bodyPr>
            <a:normAutofit lnSpcReduction="20000"/>
          </a:bodyPr>
          <a:p>
            <a:pPr algn="just">
              <a:buClrTx/>
              <a:buSzTx/>
            </a:pPr>
            <a:r>
              <a:rPr lang="zh-CN" altLang="en-US" sz="2400" b="1">
                <a:solidFill>
                  <a:schemeClr val="accent1">
                    <a:lumMod val="75000"/>
                  </a:schemeClr>
                </a:solidFill>
                <a:sym typeface="+mn-ea"/>
              </a:rPr>
              <a:t>（二）在电子笔记软件中搭建笔记本体系</a:t>
            </a:r>
            <a:endParaRPr lang="zh-CN" altLang="en-US" sz="2400" b="1">
              <a:solidFill>
                <a:schemeClr val="accent1">
                  <a:lumMod val="75000"/>
                </a:schemeClr>
              </a:solidFill>
              <a:sym typeface="+mn-ea"/>
            </a:endParaRPr>
          </a:p>
          <a:p>
            <a:pPr algn="just">
              <a:buClrTx/>
              <a:buSzTx/>
            </a:pPr>
            <a:r>
              <a:rPr lang="zh-CN" altLang="en-US" b="1"/>
              <a:t>4. 具体的操作步骤</a:t>
            </a:r>
            <a:endParaRPr lang="zh-CN" altLang="en-US" b="1"/>
          </a:p>
          <a:p>
            <a:r>
              <a:rPr lang="zh-CN" altLang="en-US"/>
              <a:t>首先，在思维导图的基础上，梳理自己当前的关注点、兴趣点等。之后，在计算机或手机上下载印象笔记软件，进行注册和登录。只要记录完笔记，点击同步功能，计算机客户端和手机端都能共享相同的内容。最后，在印象笔记中建立对应的笔记本组和笔记本。按照上述介绍的编码原则进行编码和命名。</a:t>
            </a:r>
            <a:endParaRPr lang="zh-CN" altLang="en-US"/>
          </a:p>
          <a:p>
            <a:r>
              <a:rPr lang="zh-CN" altLang="en-US"/>
              <a:t>笔记本体系处于变动的状态，不可能一开始就尽善尽美，还需要不断完善和更新。</a:t>
            </a:r>
            <a:endParaRPr lang="zh-CN" altLang="en-US"/>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88214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在手机或计算机上下载印象笔记，用杜威分类法进行编码，建立一个系统的笔记本体系；同时从网页上寻找一篇你感兴趣的文章，收藏进印象笔记的“信息中转站”，对该篇文章做一个内化笔记，然后移动到“主体知识库”相应的笔记本组内。</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知识巩固</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71069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向他人介绍搜索引擎的高级用法，你会推荐哪些？</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在网上有哪些途径可以搜索到电子书？</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哪些途径可以了解一些交通的动态信息？</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 你会推荐哪些在线视频课程网站？</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5. 如何升级我们的知识管理工具？</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209800" y="2254885"/>
            <a:ext cx="9330690" cy="1015365"/>
          </a:xfrm>
        </p:spPr>
        <p:txBody>
          <a:bodyPr>
            <a:normAutofit fontScale="90000"/>
          </a:bodyPr>
          <a:p>
            <a:r>
              <a:rPr lang="zh-CN" altLang="en-US"/>
              <a:t>第二课</a:t>
            </a:r>
            <a:br>
              <a:rPr lang="zh-CN" altLang="en-US"/>
            </a:br>
            <a:r>
              <a:rPr lang="zh-CN" altLang="en-US"/>
              <a:t>提升学习的专注力</a:t>
            </a:r>
            <a:endParaRPr lang="zh-CN" altLang="en-US"/>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学习目标</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理解专注力对学习效率的影响。</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能够在学习中应用番茄工作法。</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能够在生活中训练自己的专注力。</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solidFill>
                  <a:schemeClr val="accent1">
                    <a:lumMod val="50000"/>
                  </a:schemeClr>
                </a:solidFill>
              </a:rPr>
              <a:t>一、如何提升信息搜索能力</a:t>
            </a:r>
            <a:endParaRPr lang="zh-CN" altLang="en-US">
              <a:solidFill>
                <a:schemeClr val="accent1">
                  <a:lumMod val="50000"/>
                </a:schemeClr>
              </a:solidFill>
            </a:endParaRPr>
          </a:p>
        </p:txBody>
      </p:sp>
      <p:sp>
        <p:nvSpPr>
          <p:cNvPr id="2" name="圆角矩形 1"/>
          <p:cNvSpPr/>
          <p:nvPr/>
        </p:nvSpPr>
        <p:spPr>
          <a:xfrm>
            <a:off x="1260475" y="1714500"/>
            <a:ext cx="9671050" cy="39243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50000"/>
              </a:lnSpc>
              <a:spcAft>
                <a:spcPts val="1000"/>
              </a:spcAft>
            </a:pPr>
            <a:r>
              <a:rPr lang="zh-CN" altLang="en-US" sz="2000"/>
              <a:t>朱丹是大家眼中的搜索达人，她亲戚的孩子填报高考志愿，在两所大学之间犹豫，让她帮忙搜索有关信息。她先比较了两所学校历年最低录取分数线，发现相差不多。又比较了两所大学毕业生薪资待遇，也不相上下。她于是搜索在填报志愿的近一周内，两所院校在百度指数中的搜索热度，其中一所明显高于另外一所。在她亲戚孩子没有明显优势的情况下，她建议报考搜索热度稍差的那个大学。</a:t>
            </a:r>
            <a:endParaRPr lang="zh-CN" altLang="en-US" sz="2000"/>
          </a:p>
          <a:p>
            <a:pPr indent="457200" algn="just" fontAlgn="auto">
              <a:lnSpc>
                <a:spcPct val="150000"/>
              </a:lnSpc>
              <a:spcAft>
                <a:spcPts val="1000"/>
              </a:spcAft>
            </a:pPr>
            <a:r>
              <a:rPr lang="zh-CN" altLang="en-US" sz="2000"/>
              <a:t>从朱丹的例子中，你得到了哪些启示？</a:t>
            </a:r>
            <a:endParaRPr lang="zh-CN" altLang="en-US" sz="2000"/>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solidFill>
                  <a:schemeClr val="accent1">
                    <a:lumMod val="50000"/>
                  </a:schemeClr>
                </a:solidFill>
              </a:rPr>
              <a:t>一、专注力对学习效率的影响</a:t>
            </a:r>
            <a:endParaRPr lang="zh-CN" altLang="en-US">
              <a:solidFill>
                <a:schemeClr val="accent1">
                  <a:lumMod val="50000"/>
                </a:schemeClr>
              </a:solidFill>
            </a:endParaRPr>
          </a:p>
        </p:txBody>
      </p:sp>
      <p:sp>
        <p:nvSpPr>
          <p:cNvPr id="2" name="圆角矩形 1"/>
          <p:cNvSpPr/>
          <p:nvPr/>
        </p:nvSpPr>
        <p:spPr>
          <a:xfrm>
            <a:off x="1191895" y="1802765"/>
            <a:ext cx="9807575" cy="43668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50000"/>
              </a:lnSpc>
              <a:spcAft>
                <a:spcPts val="1000"/>
              </a:spcAft>
            </a:pPr>
            <a:r>
              <a:rPr lang="zh-CN" altLang="en-US" sz="2000"/>
              <a:t>李华同学打算利用晚上时间完成一项设计作业，他打开计算机，倒了杯清茶，播放轻音乐。刚写了 10 分钟，手机有信息提示音，于是他打开手机，和好友聊了一会儿。准备退出聊天时看到抖音有更新信息，又刷了一下抖音和头条。这时想想作业还未完成，回过神开始写作业。在完成作业过程中需要搜索一些素材，他上网搜索，在链接中发现一个有趣的网站，就顺便看了其他内容。此时，他感觉有点饿，想吃点东西，于是削了一个苹果……。等他回过神发现已经夜里10 点钟了，作业才刚刚开了一个头。</a:t>
            </a:r>
            <a:endParaRPr lang="zh-CN" altLang="en-US" sz="2000"/>
          </a:p>
          <a:p>
            <a:pPr indent="457200" algn="just" fontAlgn="auto">
              <a:lnSpc>
                <a:spcPct val="150000"/>
              </a:lnSpc>
              <a:spcAft>
                <a:spcPts val="1000"/>
              </a:spcAft>
            </a:pPr>
            <a:r>
              <a:rPr lang="zh-CN" altLang="en-US" sz="2000"/>
              <a:t>在生活中你是否遇到过这类情形？应该如何避免？</a:t>
            </a:r>
            <a:endParaRPr lang="zh-CN" altLang="en-US" sz="2000"/>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581785"/>
            <a:ext cx="9869170" cy="4496435"/>
          </a:xfrm>
        </p:spPr>
        <p:txBody>
          <a:bodyPr/>
          <a:p>
            <a:r>
              <a:rPr lang="zh-CN" altLang="en-US"/>
              <a:t>注意力是一个人非常宝贵的资源，一个人的专注程度会决定他做事和学习的效率。</a:t>
            </a:r>
            <a:endParaRPr lang="zh-CN" altLang="en-US"/>
          </a:p>
          <a:p>
            <a:r>
              <a:rPr lang="zh-CN" altLang="en-US"/>
              <a:t>人的注意力在缺乏足够的管理和维护时，会进入一种混乱、涣散、无序的状态。对此有一个绝妙的类比，称为“精神熵”。</a:t>
            </a:r>
            <a:endParaRPr lang="zh-CN" altLang="en-US"/>
          </a:p>
          <a:p>
            <a:endParaRPr lang="zh-CN" altLang="en-US"/>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38325"/>
            <a:ext cx="9869170" cy="4496435"/>
          </a:xfrm>
        </p:spPr>
        <p:txBody>
          <a:bodyPr/>
          <a:p>
            <a:r>
              <a:rPr lang="zh-CN" altLang="en-US"/>
              <a:t>熵是物理学中的一个概念。自然界的一切物质都具有能量，能量有各种不同的形式，能够从一种形式转化为另一种形式，但在转化过程中，能量的总值不变，这是热力学第一定律。除了能量，物理学家还以物体内部分子不断振动的频率来衡量大小，这就是熵。它表达的是系统的混乱程度，越混乱，熵值越高。</a:t>
            </a:r>
            <a:endParaRPr lang="zh-CN" altLang="en-US"/>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每当信息对意识的目标构成威胁，就会发生内在失序的现象，也可以称之为“精神熵”。它会导致自我解体，使效率大打折扣。这种状况若持续过久，对自我将造成严重的损害，使自我再不能集中注意力实现任何目标。</a:t>
            </a:r>
            <a:endParaRPr lang="zh-CN" altLang="en-US"/>
          </a:p>
          <a:p>
            <a:r>
              <a:rPr lang="zh-CN" altLang="en-US"/>
              <a:t>与精神熵相反的是，我们的注意力都集中在当前的任务上，与任务无关的念头被屏蔽，也屏蔽了日常的琐事，大脑高速运转，心力非常有规律、有秩序，像一支有纪律的军队，去高效地完成任务。在这个过程中进入了一种忘我的境界，事情完成之后内心有一种极大的充实感和满足感。</a:t>
            </a:r>
            <a:endParaRPr lang="zh-CN" altLang="en-US"/>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146300"/>
            <a:ext cx="9869170" cy="4496435"/>
          </a:xfrm>
        </p:spPr>
        <p:txBody>
          <a:bodyPr>
            <a:normAutofit lnSpcReduction="10000"/>
          </a:bodyPr>
          <a:p>
            <a:r>
              <a:rPr lang="zh-CN" altLang="en-US"/>
              <a:t>在注意力集中状态下能够深度工作，而在注意力破碎状态下只能肤浅工作。深度工作是指在无干扰的状态下专注进行职业活动，使个人的认知能力达到极限。这种努力能够创造新价值，提升技能，而且难以复制。高质量工作产出 = 时间 × 专注度，在学习和工作时专注度达到最高峰，单位时间学习和工作的产出也将实现最大化。要想实现个人高效率的产出，需要长时间无干扰高度专注于单一任务。</a:t>
            </a:r>
            <a:endParaRPr lang="zh-CN" altLang="en-US"/>
          </a:p>
        </p:txBody>
      </p:sp>
      <p:sp>
        <p:nvSpPr>
          <p:cNvPr id="2" name="圆角矩形 1"/>
          <p:cNvSpPr/>
          <p:nvPr/>
        </p:nvSpPr>
        <p:spPr>
          <a:xfrm>
            <a:off x="6266815" y="945515"/>
            <a:ext cx="3664585" cy="10617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分享自己曾经全神贯注、</a:t>
            </a:r>
            <a:endParaRPr lang="zh-CN" altLang="en-US" sz="2000"/>
          </a:p>
          <a:p>
            <a:pPr algn="ctr"/>
            <a:r>
              <a:rPr lang="zh-CN" altLang="en-US" sz="2000"/>
              <a:t>忘我地沉浸做某件事的体验。</a:t>
            </a:r>
            <a:endParaRPr lang="zh-CN" altLang="en-US" sz="2000"/>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chemeClr val="accent1">
                    <a:lumMod val="50000"/>
                  </a:schemeClr>
                </a:solidFill>
                <a:sym typeface="+mn-ea"/>
              </a:rPr>
              <a:t>二、提升专注力的方法</a:t>
            </a:r>
            <a:endParaRPr lang="zh-CN" altLang="en-US"/>
          </a:p>
        </p:txBody>
      </p:sp>
      <p:sp>
        <p:nvSpPr>
          <p:cNvPr id="3" name="内容占位符 2"/>
          <p:cNvSpPr>
            <a:spLocks noGrp="1"/>
          </p:cNvSpPr>
          <p:nvPr>
            <p:ph sz="quarter" idx="13"/>
          </p:nvPr>
        </p:nvSpPr>
        <p:spPr/>
        <p:txBody>
          <a:bodyPr>
            <a:normAutofit/>
          </a:bodyPr>
          <a:p>
            <a:r>
              <a:rPr lang="zh-CN" altLang="en-US"/>
              <a:t>专注能让我们做事更有效率，同时感觉更加幸福和快乐。如何提升专注力呢？</a:t>
            </a:r>
            <a:endParaRPr lang="zh-CN" altLang="en-US"/>
          </a:p>
          <a:p>
            <a:r>
              <a:rPr lang="zh-CN" altLang="en-US" sz="2400" b="1">
                <a:solidFill>
                  <a:schemeClr val="accent1">
                    <a:lumMod val="75000"/>
                  </a:schemeClr>
                </a:solidFill>
              </a:rPr>
              <a:t>（一）番茄工作法</a:t>
            </a:r>
            <a:endParaRPr lang="zh-CN" altLang="en-US" sz="2400" b="1">
              <a:solidFill>
                <a:schemeClr val="accent1">
                  <a:lumMod val="75000"/>
                </a:schemeClr>
              </a:solidFill>
            </a:endParaRPr>
          </a:p>
          <a:p>
            <a:r>
              <a:rPr lang="zh-CN" altLang="en-US"/>
              <a:t>番茄工作法的创始人弗朗西斯科·西里洛，在他大学生活的前几年，在学习上一度学不进去、效率低下。不满现状、希望改变的他采取了行动，为了有效提醒自己、培养时间观念，他用一个状如番茄的厨房定时器给自己计时，后来由他整理的高效工作法便以“番茄”命名。</a:t>
            </a:r>
            <a:endParaRPr lang="zh-CN" altLang="en-US"/>
          </a:p>
        </p:txBody>
      </p:sp>
      <p:sp>
        <p:nvSpPr>
          <p:cNvPr id="4" name="内容占位符 2"/>
          <p:cNvSpPr>
            <a:spLocks noGrp="1"/>
          </p:cNvSpPr>
          <p:nvPr/>
        </p:nvSpPr>
        <p:spPr>
          <a:xfrm>
            <a:off x="1163320" y="1639570"/>
            <a:ext cx="9869170" cy="4496435"/>
          </a:xfrm>
          <a:prstGeom prst="rect">
            <a:avLst/>
          </a:prstGeom>
        </p:spPr>
        <p:txBody>
          <a:bodyPr vert="horz" lIns="101600" tIns="0" rIns="82550" bIns="0" rtlCol="0">
            <a:normAutofit/>
          </a:bodyPr>
          <a:lstStyle>
            <a:lvl1pPr marL="0" indent="457200" algn="just" defTabSz="914400" rtl="0" eaLnBrk="1" fontAlgn="auto" latinLnBrk="0" hangingPunct="1">
              <a:lnSpc>
                <a:spcPct val="150000"/>
              </a:lnSpc>
              <a:spcBef>
                <a:spcPts val="0"/>
              </a:spcBef>
              <a:spcAft>
                <a:spcPts val="1000"/>
              </a:spcAft>
              <a:buFont typeface="Arial" panose="020B0604020202020204" pitchFamily="34" charset="0"/>
              <a:buNone/>
              <a:defRPr sz="20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番茄工作法的操作非常简单，即设定一个番茄钟为 25 分钟，在25 分钟内专注工作，然后 5 分钟休息时间；3 ～ 4 个番茄钟为一轮，之后休息 10 ～ 15 分钟。番茄工作法能使人在当下保持专注，减少被打断，提高对时间的感知力和掌控力。</a:t>
            </a:r>
            <a:endParaRPr lang="zh-CN" altLang="en-US"/>
          </a:p>
        </p:txBody>
      </p:sp>
      <p:pic>
        <p:nvPicPr>
          <p:cNvPr id="6" name="图片 5"/>
          <p:cNvPicPr>
            <a:picLocks noChangeAspect="1"/>
          </p:cNvPicPr>
          <p:nvPr/>
        </p:nvPicPr>
        <p:blipFill>
          <a:blip r:embed="rId1"/>
          <a:stretch>
            <a:fillRect/>
          </a:stretch>
        </p:blipFill>
        <p:spPr>
          <a:xfrm>
            <a:off x="3915410" y="3065145"/>
            <a:ext cx="4765675" cy="3348355"/>
          </a:xfrm>
          <a:prstGeom prst="rect">
            <a:avLst/>
          </a:prstGeom>
        </p:spPr>
      </p:pic>
    </p:spTree>
    <p:custDataLst>
      <p:tags r:id="rId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35455"/>
            <a:ext cx="9869170" cy="4496435"/>
          </a:xfrm>
        </p:spPr>
        <p:txBody>
          <a:bodyPr/>
          <a:p>
            <a:r>
              <a:rPr lang="zh-CN" altLang="en-US"/>
              <a:t>任何个人比较重要的目标都需要纯时间的累加，可利用番茄钟进行有效学习时间的积累。将番茄钟作为自己的目标管理工具，通过它来锤炼自己。很多人在实践 1 000 个番茄钟之后，发现自己变成另外一个人，工作和学习不再分神，执行力和个人自律都得到了极大的提升。通过番茄钟量化自己纯粹学习时间的投入，也能更客观地看待自己的努力和付出。</a:t>
            </a:r>
            <a:endParaRPr lang="zh-CN" altLang="en-US"/>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89760"/>
            <a:ext cx="9869170" cy="4496435"/>
          </a:xfrm>
        </p:spPr>
        <p:txBody>
          <a:bodyPr/>
          <a:p>
            <a:r>
              <a:rPr lang="zh-CN" altLang="en-US"/>
              <a:t>随着番茄工作法的普及，也应运而生很多番茄工作法 App，如Forest、Focus Time、番茄土豆等。一个好用的番茄工作法 App 至少要具备两条标准：一是能为不同学习任务计分；二是能提供准确的数据反馈，如每年、每月、每天的工作时间。</a:t>
            </a:r>
            <a:endParaRPr lang="zh-CN" altLang="en-US"/>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normAutofit lnSpcReduction="10000"/>
          </a:bodyPr>
          <a:p>
            <a:r>
              <a:rPr lang="zh-CN" altLang="en-US"/>
              <a:t>下面以 Forest 为例，介绍该款 App 的使用。</a:t>
            </a:r>
            <a:endParaRPr lang="zh-CN" altLang="en-US"/>
          </a:p>
          <a:p>
            <a:r>
              <a:rPr lang="zh-CN" altLang="en-US"/>
              <a:t>第一步，在应用市场下载 Forest，安装注册。</a:t>
            </a:r>
            <a:endParaRPr lang="zh-CN" altLang="en-US"/>
          </a:p>
          <a:p>
            <a:r>
              <a:rPr lang="zh-CN" altLang="en-US"/>
              <a:t>第二步，设置标签，设置学习任务或个人目标，然后点击开始，默认 25 分钟为一个番茄单位。在接下来的 25 分钟，页面上的树会慢慢长大。当使用者控制不住或潜意识地拿起手机，成长中的小树就会枯死，需要重新计时。如果在学习中确实需要用到手机中某款应用，则可在设置中将该应用放入应用程式白名单，这样小树就不会枯死，如下图所示。</a:t>
            </a:r>
            <a:endParaRPr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324610"/>
            <a:ext cx="6427470" cy="4496435"/>
          </a:xfrm>
        </p:spPr>
        <p:txBody>
          <a:bodyPr>
            <a:normAutofit/>
          </a:bodyPr>
          <a:p>
            <a:r>
              <a:rPr lang="zh-CN" altLang="en-US"/>
              <a:t>信息搜索能力是每个终身学习者都应掌握的基本学习能力。要能准确描述自己的搜索目标，找到垂直搜索渠道，发现更多同类型网站，并掌握一些高级搜索语法等，以在最短的时间内发掘出最有价值的信息，从而解决生活、学习、工作中的各方面问题。在信息化社会中，每个人都应具备信息搜索能力。</a:t>
            </a:r>
            <a:endParaRPr lang="zh-CN" altLang="en-US"/>
          </a:p>
        </p:txBody>
      </p:sp>
      <p:pic>
        <p:nvPicPr>
          <p:cNvPr id="6" name="图片 5"/>
          <p:cNvPicPr>
            <a:picLocks noChangeAspect="1"/>
          </p:cNvPicPr>
          <p:nvPr/>
        </p:nvPicPr>
        <p:blipFill>
          <a:blip r:embed="rId1"/>
          <a:stretch>
            <a:fillRect/>
          </a:stretch>
        </p:blipFill>
        <p:spPr>
          <a:xfrm>
            <a:off x="7911465" y="3345815"/>
            <a:ext cx="2790825" cy="2800350"/>
          </a:xfrm>
          <a:prstGeom prst="rect">
            <a:avLst/>
          </a:prstGeom>
        </p:spPr>
      </p:pic>
      <p:sp>
        <p:nvSpPr>
          <p:cNvPr id="7" name="圆角矩形 6"/>
          <p:cNvSpPr/>
          <p:nvPr/>
        </p:nvSpPr>
        <p:spPr>
          <a:xfrm>
            <a:off x="8065135" y="1528445"/>
            <a:ext cx="3065145" cy="14033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在日常生活你使用哪些工</a:t>
            </a:r>
            <a:endParaRPr lang="zh-CN" altLang="en-US"/>
          </a:p>
          <a:p>
            <a:pPr algn="ctr"/>
            <a:r>
              <a:rPr lang="zh-CN" altLang="en-US"/>
              <a:t>具进行信息搜索？</a:t>
            </a:r>
            <a:endParaRPr lang="zh-CN" altLang="en-US"/>
          </a:p>
        </p:txBody>
      </p:sp>
    </p:spTree>
    <p:custDataLst>
      <p:tags r:id="rId2"/>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内容占位符 1"/>
          <p:cNvPicPr>
            <a:picLocks noChangeAspect="1"/>
          </p:cNvPicPr>
          <p:nvPr>
            <p:ph sz="quarter" idx="13"/>
          </p:nvPr>
        </p:nvPicPr>
        <p:blipFill>
          <a:blip r:embed="rId1"/>
          <a:stretch>
            <a:fillRect/>
          </a:stretch>
        </p:blipFill>
        <p:spPr>
          <a:xfrm>
            <a:off x="2079625" y="1632585"/>
            <a:ext cx="8340090" cy="2647315"/>
          </a:xfrm>
          <a:prstGeom prst="rect">
            <a:avLst/>
          </a:prstGeom>
        </p:spPr>
      </p:pic>
    </p:spTree>
    <p:custDataLst>
      <p:tags r:id="rId2"/>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41195"/>
            <a:ext cx="9869170" cy="4496435"/>
          </a:xfrm>
        </p:spPr>
        <p:txBody>
          <a:bodyPr/>
          <a:p>
            <a:r>
              <a:rPr lang="zh-CN" altLang="en-US"/>
              <a:t>25 分钟结束后有 5 分钟的休息时间。在休息时间内尽量让自己放空，这样有助于稍后立刻进入学习或工作状态。对新手而言，不需要一开始就专注两个小时，完全不休息，学习需要节奏，一张一弛，纯脑力、高强度的番茄钟一天做 10 个就足够了。用每个 25 分钟培养自己对时间的感知力，形成内在的效率生物钟。</a:t>
            </a:r>
            <a:endParaRPr lang="zh-CN" altLang="en-US"/>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504315" y="1358900"/>
            <a:ext cx="9869170" cy="4496435"/>
          </a:xfrm>
        </p:spPr>
        <p:txBody>
          <a:bodyPr/>
          <a:p>
            <a:r>
              <a:rPr lang="zh-CN" altLang="en-US"/>
              <a:t>在番茄钟的 25 分钟内，不能自欺欺人，25 分钟应是纯粹的学习时间，喝水、上厕所之类的琐事要安排在番茄钟结束之后。番茄钟的每一分钟都是纯粹的学习时间和投入时间，而不是“自我感动，假装在学习”。</a:t>
            </a:r>
            <a:endParaRPr lang="zh-CN" altLang="en-US"/>
          </a:p>
          <a:p>
            <a:r>
              <a:rPr lang="zh-CN" altLang="en-US"/>
              <a:t>在做番茄钟时可以给自己制造些“仪式感”，如听固定的背景音乐可帮助我们更好地进入专注状态。心理学中有个概念叫“场”，我们走进图书馆，就会觉得这里学习气氛很浓厚，是一个“学习的场”，我们身在其中会自觉地压低声音，尽量不做阅读、学习之外的事情。我们也可刻意给自己养一个“场”，在某个空间只做某件事。</a:t>
            </a:r>
            <a:endParaRPr lang="zh-CN" altLang="en-US"/>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a:solidFill>
                  <a:schemeClr val="accent1">
                    <a:lumMod val="50000"/>
                  </a:schemeClr>
                </a:solidFill>
                <a:sym typeface="+mn-ea"/>
              </a:rPr>
              <a:t>二、提升专注力的方法</a:t>
            </a:r>
            <a:br>
              <a:rPr lang="zh-CN" altLang="en-US"/>
            </a:br>
            <a:endParaRPr lang="zh-CN" altLang="en-US"/>
          </a:p>
        </p:txBody>
      </p:sp>
      <p:sp>
        <p:nvSpPr>
          <p:cNvPr id="5" name="内容占位符 4"/>
          <p:cNvSpPr>
            <a:spLocks noGrp="1"/>
          </p:cNvSpPr>
          <p:nvPr>
            <p:ph sz="quarter" idx="13"/>
          </p:nvPr>
        </p:nvSpPr>
        <p:spPr/>
        <p:txBody>
          <a:bodyPr/>
          <a:p>
            <a:pPr algn="just">
              <a:buClrTx/>
              <a:buSzTx/>
            </a:pPr>
            <a:r>
              <a:rPr lang="zh-CN" altLang="en-US" sz="2400" b="1">
                <a:solidFill>
                  <a:schemeClr val="accent1">
                    <a:lumMod val="75000"/>
                  </a:schemeClr>
                </a:solidFill>
              </a:rPr>
              <a:t>（二）从小任务开始</a:t>
            </a:r>
            <a:endParaRPr lang="zh-CN" altLang="en-US" sz="2400" b="1">
              <a:solidFill>
                <a:schemeClr val="accent1">
                  <a:lumMod val="75000"/>
                </a:schemeClr>
              </a:solidFill>
            </a:endParaRPr>
          </a:p>
          <a:p>
            <a:r>
              <a:rPr lang="zh-CN" altLang="en-US"/>
              <a:t>长时间专注于小任务，会训练出专注力。小任务若想强烈吸引学习者的注意力，需要三个条件：明确的目标、与能力匹配、及时的反馈。满足这三个条件，学习者会进入专注力的最高状态。</a:t>
            </a:r>
            <a:endParaRPr lang="zh-CN" altLang="en-US"/>
          </a:p>
          <a:p>
            <a:r>
              <a:rPr lang="zh-CN" altLang="en-US"/>
              <a:t>明确的目标即目标不能太宏观，要具体，目标可以分解为若干小目标，专注于具体的小目标。</a:t>
            </a:r>
            <a:endParaRPr lang="zh-CN" altLang="en-US"/>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89760"/>
            <a:ext cx="9869170" cy="4496435"/>
          </a:xfrm>
        </p:spPr>
        <p:txBody>
          <a:bodyPr/>
          <a:p>
            <a:r>
              <a:rPr lang="zh-CN" altLang="en-US"/>
              <a:t>难度要与自己的能力匹配，上一单元介绍过学习区、舒适区和恐慌区的概念，学习应在学习区，难度不要太大，太大会有畏难情绪和挫败感，太容易会觉得无聊。给自己设置任务时，要了解自己当前的能力水平，设定合适的目标。任务是处于“最近发展区”内的，当该小任务轻松完成时，就进入下一个学习区，不断去提升难度。</a:t>
            </a:r>
            <a:endParaRPr lang="zh-CN" altLang="en-US"/>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69745"/>
            <a:ext cx="9869170" cy="4496435"/>
          </a:xfrm>
        </p:spPr>
        <p:txBody>
          <a:bodyPr/>
          <a:p>
            <a:r>
              <a:rPr lang="zh-CN" altLang="en-US"/>
              <a:t>关于及时反馈，一些游戏产品做到了极致。游戏环节环环相扣，步步为营，有时还会有意外的惊喜；玩得不对，可以立即调整。在精巧、极致的反馈机制下，诱人上瘾。对于小任务设计时要考虑反馈，不仅要及时还要具体。</a:t>
            </a:r>
            <a:endParaRPr lang="zh-CN" altLang="en-US"/>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normAutofit/>
          </a:bodyPr>
          <a:p>
            <a:r>
              <a:rPr lang="zh-CN" altLang="en-US"/>
              <a:t>除了以上办法，我们还可以在日常生活中训练自己的专注力，如规律作息、认真吃饭、认真听他人说话等，甚至可以培养每日冥想的习惯。也可以设定一些硬性的截止时间来强化注意力，在周围的人中公开该截止时间，告诉他人我什么时间要完成这个任务。一旦任务到了截止时间，大脑就会产生危机感，可以让我们注意力集中。另外，偶尔给自己制造一些“断网时刻”，摆脱手机的“奴役”，给大脑找一些高质量的替代活动，比如阅读、锻炼身体、和良师益友交往。还可以给自己的学习任务做减法，避免多线程的工作，将任务整合或者优先做最重要的一两件事。</a:t>
            </a:r>
            <a:endParaRPr lang="zh-CN" altLang="en-US"/>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知识巩固</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你如何理解“精神熵”这个概念？</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什么是番茄工作法？</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如何训练自己的专注力？</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209800" y="2254885"/>
            <a:ext cx="9330690" cy="1015365"/>
          </a:xfrm>
        </p:spPr>
        <p:txBody>
          <a:bodyPr>
            <a:normAutofit fontScale="90000"/>
          </a:bodyPr>
          <a:p>
            <a:r>
              <a:rPr lang="zh-CN" altLang="en-US"/>
              <a:t>第三课</a:t>
            </a:r>
            <a:br>
              <a:rPr lang="zh-CN" altLang="en-US"/>
            </a:br>
            <a:r>
              <a:rPr lang="zh-CN" altLang="en-US"/>
              <a:t>提升学习的记忆力</a:t>
            </a:r>
            <a:endParaRPr lang="zh-CN" altLang="en-US"/>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学习目标</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了解影响记忆力的因素。</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能理解遗忘规律，并在学习中应用。</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在学习中能够主动使用助记软件。</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a:solidFill>
                  <a:schemeClr val="accent1">
                    <a:lumMod val="50000"/>
                  </a:schemeClr>
                </a:solidFill>
                <a:sym typeface="+mn-ea"/>
              </a:rPr>
              <a:t>一、如何提升信息搜索能力</a:t>
            </a:r>
            <a:br>
              <a:rPr lang="zh-CN" altLang="en-US">
                <a:solidFill>
                  <a:schemeClr val="accent1">
                    <a:lumMod val="50000"/>
                  </a:schemeClr>
                </a:solidFill>
              </a:rPr>
            </a:br>
            <a:endParaRPr lang="zh-CN" altLang="en-US"/>
          </a:p>
        </p:txBody>
      </p:sp>
      <p:sp>
        <p:nvSpPr>
          <p:cNvPr id="3" name="内容占位符 2"/>
          <p:cNvSpPr>
            <a:spLocks noGrp="1"/>
          </p:cNvSpPr>
          <p:nvPr>
            <p:ph sz="quarter" idx="13"/>
          </p:nvPr>
        </p:nvSpPr>
        <p:spPr>
          <a:xfrm>
            <a:off x="1163320" y="1434465"/>
            <a:ext cx="9869170" cy="4496435"/>
          </a:xfrm>
        </p:spPr>
        <p:txBody>
          <a:bodyPr/>
          <a:p>
            <a:r>
              <a:rPr lang="zh-CN" altLang="en-US" sz="2400" b="1">
                <a:solidFill>
                  <a:schemeClr val="accent1">
                    <a:lumMod val="75000"/>
                  </a:schemeClr>
                </a:solidFill>
              </a:rPr>
              <a:t>（一）生活场景下的信息搜索</a:t>
            </a:r>
            <a:endParaRPr lang="zh-CN" altLang="en-US" sz="2400" b="1">
              <a:solidFill>
                <a:schemeClr val="accent1">
                  <a:lumMod val="75000"/>
                </a:schemeClr>
              </a:solidFill>
            </a:endParaRPr>
          </a:p>
          <a:p>
            <a:r>
              <a:rPr lang="zh-CN" altLang="en-US"/>
              <a:t>百度指数是以百度海量的网民行为数据为基础的，通过它我们能查看某一个词在某个时间段、某个地区的搜索热度。还可比较同一个关键词在不同地区的搜索情况，可以洞察舆情，对搜索关键词的人群进行画像，了解其区域分布、性别比例和年龄段等。</a:t>
            </a:r>
            <a:endParaRPr lang="zh-CN" altLang="en-US"/>
          </a:p>
        </p:txBody>
      </p:sp>
      <p:pic>
        <p:nvPicPr>
          <p:cNvPr id="4" name="图片 3"/>
          <p:cNvPicPr>
            <a:picLocks noChangeAspect="1"/>
          </p:cNvPicPr>
          <p:nvPr/>
        </p:nvPicPr>
        <p:blipFill>
          <a:blip r:embed="rId1"/>
          <a:stretch>
            <a:fillRect/>
          </a:stretch>
        </p:blipFill>
        <p:spPr>
          <a:xfrm>
            <a:off x="2985770" y="4448810"/>
            <a:ext cx="6224270" cy="1849120"/>
          </a:xfrm>
          <a:prstGeom prst="rect">
            <a:avLst/>
          </a:prstGeom>
        </p:spPr>
      </p:pic>
    </p:spTree>
    <p:custDataLst>
      <p:tags r:id="rId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2167255" y="386715"/>
            <a:ext cx="8865235" cy="856615"/>
          </a:xfrm>
        </p:spPr>
        <p:txBody>
          <a:bodyPr/>
          <a:p>
            <a:r>
              <a:rPr lang="zh-CN" altLang="en-US">
                <a:solidFill>
                  <a:schemeClr val="accent1">
                    <a:lumMod val="50000"/>
                  </a:schemeClr>
                </a:solidFill>
              </a:rPr>
              <a:t>一、影响记忆力的因素</a:t>
            </a:r>
            <a:endParaRPr lang="zh-CN" altLang="en-US">
              <a:solidFill>
                <a:schemeClr val="accent1">
                  <a:lumMod val="50000"/>
                </a:schemeClr>
              </a:solidFill>
            </a:endParaRPr>
          </a:p>
        </p:txBody>
      </p:sp>
      <p:sp>
        <p:nvSpPr>
          <p:cNvPr id="7" name="内容占位符 6"/>
          <p:cNvSpPr>
            <a:spLocks noGrp="1"/>
          </p:cNvSpPr>
          <p:nvPr>
            <p:ph sz="quarter" idx="13"/>
          </p:nvPr>
        </p:nvSpPr>
        <p:spPr/>
        <p:txBody>
          <a:bodyPr/>
          <a:p>
            <a:r>
              <a:rPr lang="zh-CN" altLang="en-US"/>
              <a:t>记忆被认为是所有心灵和思维的基础。没有记忆，思维的运作也会消失，逻辑、艺术、科学都不可能存在。在教育学家布鲁姆的认知金字塔模型中，记忆是最基础的，人的思考大多是在检索记忆，在利用记忆解决问题，记忆承担了大部分“重活”。那记忆到底包含什么？是否有规律可循？</a:t>
            </a:r>
            <a:endParaRPr lang="zh-CN" altLang="en-US"/>
          </a:p>
        </p:txBody>
      </p:sp>
      <p:pic>
        <p:nvPicPr>
          <p:cNvPr id="8" name="图片 7"/>
          <p:cNvPicPr>
            <a:picLocks noChangeAspect="1"/>
          </p:cNvPicPr>
          <p:nvPr/>
        </p:nvPicPr>
        <p:blipFill>
          <a:blip r:embed="rId1"/>
          <a:stretch>
            <a:fillRect/>
          </a:stretch>
        </p:blipFill>
        <p:spPr>
          <a:xfrm>
            <a:off x="8686800" y="3667125"/>
            <a:ext cx="3505200" cy="3190875"/>
          </a:xfrm>
          <a:prstGeom prst="rect">
            <a:avLst/>
          </a:prstGeom>
        </p:spPr>
      </p:pic>
    </p:spTree>
    <p:custDataLst>
      <p:tags r:id="rId2"/>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chemeClr val="accent1">
                    <a:lumMod val="50000"/>
                  </a:schemeClr>
                </a:solidFill>
                <a:sym typeface="+mn-ea"/>
              </a:rPr>
              <a:t>一、影响记忆力的因素</a:t>
            </a:r>
            <a:endParaRPr lang="zh-CN" altLang="en-US">
              <a:solidFill>
                <a:schemeClr val="accent1">
                  <a:lumMod val="50000"/>
                </a:schemeClr>
              </a:solidFill>
              <a:sym typeface="+mn-ea"/>
            </a:endParaRPr>
          </a:p>
        </p:txBody>
      </p:sp>
      <p:sp>
        <p:nvSpPr>
          <p:cNvPr id="3" name="内容占位符 2"/>
          <p:cNvSpPr>
            <a:spLocks noGrp="1"/>
          </p:cNvSpPr>
          <p:nvPr>
            <p:ph sz="quarter" idx="13"/>
          </p:nvPr>
        </p:nvSpPr>
        <p:spPr/>
        <p:txBody>
          <a:bodyPr/>
          <a:p>
            <a:pPr algn="just">
              <a:buClrTx/>
              <a:buSzTx/>
            </a:pPr>
            <a:r>
              <a:rPr lang="zh-CN" altLang="en-US" sz="2400" b="1">
                <a:solidFill>
                  <a:schemeClr val="accent1">
                    <a:lumMod val="75000"/>
                  </a:schemeClr>
                </a:solidFill>
              </a:rPr>
              <a:t>（一）记忆 = 储存 + 提取</a:t>
            </a:r>
            <a:endParaRPr lang="zh-CN" altLang="en-US" sz="2400" b="1">
              <a:solidFill>
                <a:schemeClr val="accent1">
                  <a:lumMod val="75000"/>
                </a:schemeClr>
              </a:solidFill>
            </a:endParaRPr>
          </a:p>
          <a:p>
            <a:r>
              <a:rPr lang="zh-CN" altLang="en-US"/>
              <a:t>人的记忆有两个强度：一是不会随时间减弱的存储强度，二是随时间慢慢减弱的提取强度。简单地说，记忆 = 记 + 忆，记是存储，忆是提取。相应地，遗忘也包含两个部分：是没储存，没记住？还是不能提取，忘得快？</a:t>
            </a:r>
            <a:endParaRPr lang="zh-CN" altLang="en-US"/>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496060"/>
            <a:ext cx="9869170" cy="4496435"/>
          </a:xfrm>
        </p:spPr>
        <p:txBody>
          <a:bodyPr>
            <a:normAutofit lnSpcReduction="10000"/>
          </a:bodyPr>
          <a:p>
            <a:r>
              <a:rPr lang="zh-CN" altLang="en-US"/>
              <a:t>我们每天接触大量的信息，大多都是被忽略的，剩下的就是自己主动希望记住的。当我们仔细思考过一件事，可能会再度想起它，所以被储存起来。记忆不是记住我们想记的，或尝试记住的，而是我们思考的事情——记忆是思考的残留物。例如，我们日常生活中经常使用一元硬币，无数次重复看到它，但能否想起一元硬币正面是什么图案？多次重复看到或者有想记住的愿望都不够，还需要投入注意力，思考什么就会记住什么。所以，思考学习内容中的意义有利于提高存储强度。</a:t>
            </a:r>
            <a:endParaRPr lang="zh-CN" altLang="en-US"/>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21180"/>
            <a:ext cx="9869170" cy="4496435"/>
          </a:xfrm>
        </p:spPr>
        <p:txBody>
          <a:bodyPr/>
          <a:p>
            <a:r>
              <a:rPr lang="zh-CN" altLang="en-US"/>
              <a:t>记忆除了储存，还需要提取。我们会忘记一些事情，是因为提取出了问题。提取和复习次数、提取难度密切相关，如果没有复习，提取强度也会降低。提取的时候越艰难，越不容易被遗忘。所以，轻松式的学习效率较低，需要去主动回想或做一些自测等。</a:t>
            </a:r>
            <a:endParaRPr lang="zh-CN" altLang="en-US"/>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167255" y="400685"/>
            <a:ext cx="8865235" cy="856615"/>
          </a:xfrm>
        </p:spPr>
        <p:txBody>
          <a:bodyPr>
            <a:normAutofit fontScale="90000"/>
          </a:bodyPr>
          <a:p>
            <a:r>
              <a:rPr>
                <a:solidFill>
                  <a:schemeClr val="accent1">
                    <a:lumMod val="50000"/>
                  </a:schemeClr>
                </a:solidFill>
                <a:sym typeface="+mn-ea"/>
              </a:rPr>
              <a:t>一、影响记忆力的因素</a:t>
            </a:r>
            <a:br>
              <a:rPr lang="zh-CN" altLang="en-US">
                <a:solidFill>
                  <a:schemeClr val="accent1">
                    <a:lumMod val="50000"/>
                  </a:schemeClr>
                </a:solidFill>
              </a:rPr>
            </a:br>
            <a:endParaRPr lang="zh-CN" altLang="en-US">
              <a:solidFill>
                <a:schemeClr val="accent1">
                  <a:lumMod val="50000"/>
                </a:schemeClr>
              </a:solidFill>
            </a:endParaRPr>
          </a:p>
        </p:txBody>
      </p:sp>
      <p:sp>
        <p:nvSpPr>
          <p:cNvPr id="5" name="内容占位符 4"/>
          <p:cNvSpPr>
            <a:spLocks noGrp="1"/>
          </p:cNvSpPr>
          <p:nvPr>
            <p:ph sz="quarter" idx="13"/>
          </p:nvPr>
        </p:nvSpPr>
        <p:spPr/>
        <p:txBody>
          <a:bodyPr/>
          <a:p>
            <a:pPr algn="just">
              <a:buClrTx/>
              <a:buSzTx/>
            </a:pPr>
            <a:r>
              <a:rPr lang="zh-CN" altLang="en-US" sz="2400" b="1">
                <a:solidFill>
                  <a:schemeClr val="accent1">
                    <a:lumMod val="75000"/>
                  </a:schemeClr>
                </a:solidFill>
              </a:rPr>
              <a:t>（二）遗忘规律：48 小时知识保鲜期</a:t>
            </a:r>
            <a:endParaRPr lang="zh-CN" altLang="en-US" sz="2400" b="1">
              <a:solidFill>
                <a:schemeClr val="accent1">
                  <a:lumMod val="75000"/>
                </a:schemeClr>
              </a:solidFill>
            </a:endParaRPr>
          </a:p>
          <a:p>
            <a:r>
              <a:rPr lang="zh-CN" altLang="en-US"/>
              <a:t>遗忘是记忆中的提取部分，德国心理学家艾宾浩斯于 1879—1884 年对遗忘进行研究，得出了艾宾浩斯遗忘曲线。凭借这条曲线，艾宾浩斯成为发现记忆遗忘规律的第一人。</a:t>
            </a:r>
            <a:endParaRPr lang="zh-CN" altLang="en-US"/>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如下图所示，最左侧的曲线代表从记忆 100% 开始下降，经过 48小时，即两天之后，知识从完全记住到只剩下 30%；然后从最左侧的第二个节点即 48 小时内再进行复习，知识的记忆又恢复到 100%，但一放松，又开始滑落，需要第三次复习，形成了“遗忘—记忆—再遗忘”的循环。</a:t>
            </a:r>
            <a:endParaRPr lang="zh-CN" altLang="en-US"/>
          </a:p>
        </p:txBody>
      </p:sp>
      <p:pic>
        <p:nvPicPr>
          <p:cNvPr id="2" name="图片 1"/>
          <p:cNvPicPr>
            <a:picLocks noChangeAspect="1"/>
          </p:cNvPicPr>
          <p:nvPr/>
        </p:nvPicPr>
        <p:blipFill>
          <a:blip r:embed="rId1"/>
          <a:stretch>
            <a:fillRect/>
          </a:stretch>
        </p:blipFill>
        <p:spPr>
          <a:xfrm>
            <a:off x="3658870" y="3488690"/>
            <a:ext cx="4873625" cy="2773045"/>
          </a:xfrm>
          <a:prstGeom prst="rect">
            <a:avLst/>
          </a:prstGeom>
        </p:spPr>
      </p:pic>
    </p:spTree>
    <p:custDataLst>
      <p:tags r:id="rId2"/>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04035"/>
            <a:ext cx="9869170" cy="4496435"/>
          </a:xfrm>
        </p:spPr>
        <p:txBody>
          <a:bodyPr/>
          <a:p>
            <a:r>
              <a:rPr lang="zh-CN" altLang="en-US"/>
              <a:t>复习的最佳时间是记忆后的 1 ～ 24 小时，最晚不超过 2 天，知识记忆的保鲜期是 48 小时。同时观察曲线，经过多次间断复习之后，遗忘曲线下降速度也变缓了，表示记得更牢，逐渐摆脱了“遗忘—记忆—再遗忘”的循环，进入稳定的长时记忆阶段。</a:t>
            </a:r>
            <a:endParaRPr lang="zh-CN" altLang="en-US"/>
          </a:p>
        </p:txBody>
      </p:sp>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58340"/>
            <a:ext cx="9869170" cy="4496435"/>
          </a:xfrm>
        </p:spPr>
        <p:txBody>
          <a:bodyPr/>
          <a:p>
            <a:r>
              <a:rPr lang="zh-CN" altLang="en-US"/>
              <a:t>艾宾浩斯指出，遗忘速度最快的区段是 20 分钟、1 小时、24 小时，遗忘的速度是先快后慢，遗忘的内容是先多后少。由此得出 7 次复习时段，即学习过后的第 20 分钟、1 小时、2 小时、一天、一星期、一个月和三个月，做到 7 次复习巩固可终身不忘。</a:t>
            </a:r>
            <a:endParaRPr lang="zh-CN" altLang="en-US"/>
          </a:p>
        </p:txBody>
      </p:sp>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lang="zh-CN" altLang="en-US">
                <a:solidFill>
                  <a:schemeClr val="accent1">
                    <a:lumMod val="50000"/>
                  </a:schemeClr>
                </a:solidFill>
              </a:rPr>
              <a:t>二、提高记忆力的方法</a:t>
            </a:r>
            <a:endParaRPr lang="zh-CN" altLang="en-US">
              <a:solidFill>
                <a:schemeClr val="accent1">
                  <a:lumMod val="50000"/>
                </a:schemeClr>
              </a:solidFill>
            </a:endParaRPr>
          </a:p>
        </p:txBody>
      </p:sp>
      <p:sp>
        <p:nvSpPr>
          <p:cNvPr id="7" name="内容占位符 6"/>
          <p:cNvSpPr>
            <a:spLocks noGrp="1"/>
          </p:cNvSpPr>
          <p:nvPr>
            <p:ph sz="quarter" idx="13"/>
          </p:nvPr>
        </p:nvSpPr>
        <p:spPr/>
        <p:txBody>
          <a:bodyPr/>
          <a:p>
            <a:pPr algn="just">
              <a:buClrTx/>
              <a:buSzTx/>
            </a:pPr>
            <a:r>
              <a:rPr lang="zh-CN" altLang="en-US" sz="2400" b="1">
                <a:solidFill>
                  <a:schemeClr val="accent1">
                    <a:lumMod val="75000"/>
                  </a:schemeClr>
                </a:solidFill>
              </a:rPr>
              <a:t>（一）提高存储强度</a:t>
            </a:r>
            <a:endParaRPr lang="zh-CN" altLang="en-US" sz="2400" b="1">
              <a:solidFill>
                <a:schemeClr val="accent1">
                  <a:lumMod val="75000"/>
                </a:schemeClr>
              </a:solidFill>
            </a:endParaRPr>
          </a:p>
          <a:p>
            <a:r>
              <a:rPr lang="zh-CN" altLang="en-US"/>
              <a:t>记忆是思考的残留物，多次重复看到或者有想记住的愿望都不够，还需要投入注意力，思考什么就会记住什么。所以，思考学习内容的意义有利于提高记忆的存储强度。对新知识思考越多，下功夫越多，越能牢牢掌握新知识。大量研究也证明，正是感觉学习吃力，记忆才能更长久。</a:t>
            </a:r>
            <a:endParaRPr lang="zh-CN" altLang="en-US"/>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我们在阅读一段文字或听完一堂课后，可以自己设计一些自测题目，能巩固所学的知识，强化记忆。</a:t>
            </a:r>
            <a:endParaRPr lang="zh-CN" altLang="en-US"/>
          </a:p>
          <a:p>
            <a:r>
              <a:rPr lang="zh-CN" altLang="en-US"/>
              <a:t>在别人教给我们答案前，可尝试自己先去解决，这样记忆效果更佳，即使犯点错误也没有关系。</a:t>
            </a:r>
            <a:endParaRPr lang="zh-CN" altLang="en-US"/>
          </a:p>
          <a:p>
            <a:r>
              <a:rPr lang="zh-CN" altLang="en-US"/>
              <a:t>在学习一章内容后或阅读一段材料后，可以尝试用思维导图的形式画出来。</a:t>
            </a:r>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除了百度指数，还有新浪微指数和微信指数。</a:t>
            </a:r>
            <a:endParaRPr lang="zh-CN" altLang="en-US"/>
          </a:p>
          <a:p>
            <a:r>
              <a:rPr lang="zh-CN" altLang="en-US"/>
              <a:t>在生活中我们有时需要获取一些动态的交通信息，比如航班、公交车和火车的实时动态信息。携程网上有航班动态频道，能了解航班实际的起飞时间、目前里程等信息；在 12306 的 App 中有正晚点查询，能了解火车到达的实时信息；公交车的实时动态数据查询，可使用微信小程序“车来了精准实时公交”；另外，一些导航软件除了提供前方路况，还提供全国各城市的交通实时拥堵情况，如高德地图。</a:t>
            </a:r>
            <a:endParaRPr lang="zh-CN" altLang="en-US"/>
          </a:p>
        </p:txBody>
      </p:sp>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18310"/>
            <a:ext cx="9869170" cy="4496435"/>
          </a:xfrm>
        </p:spPr>
        <p:txBody>
          <a:bodyPr/>
          <a:p>
            <a:r>
              <a:rPr lang="zh-CN" altLang="en-US"/>
              <a:t>无论是学知识前自己先主动思考，探索解决方案，在学习时进行深加工，将新知识缝合到自己原有的知识体系中，还是学完之后马上进行自测，画出思维导图进行知识复盘等，这些都是对新知识多方位的“深加工”。对新知识的思考越多，加工越多，越能牢牢掌握新知识。</a:t>
            </a:r>
            <a:endParaRPr lang="zh-CN" altLang="en-US"/>
          </a:p>
        </p:txBody>
      </p:sp>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a:solidFill>
                  <a:schemeClr val="accent1">
                    <a:lumMod val="50000"/>
                  </a:schemeClr>
                </a:solidFill>
                <a:sym typeface="+mn-ea"/>
              </a:rPr>
              <a:t>二、提高记忆力的方法</a:t>
            </a:r>
            <a:br>
              <a:rPr lang="zh-CN" altLang="en-US">
                <a:solidFill>
                  <a:schemeClr val="accent1">
                    <a:lumMod val="50000"/>
                  </a:schemeClr>
                </a:solidFill>
              </a:rPr>
            </a:br>
            <a:endParaRPr lang="zh-CN" altLang="en-US">
              <a:solidFill>
                <a:schemeClr val="accent1">
                  <a:lumMod val="50000"/>
                </a:schemeClr>
              </a:solidFill>
            </a:endParaRPr>
          </a:p>
        </p:txBody>
      </p:sp>
      <p:sp>
        <p:nvSpPr>
          <p:cNvPr id="5" name="内容占位符 4"/>
          <p:cNvSpPr>
            <a:spLocks noGrp="1"/>
          </p:cNvSpPr>
          <p:nvPr>
            <p:ph sz="quarter" idx="13"/>
          </p:nvPr>
        </p:nvSpPr>
        <p:spPr/>
        <p:txBody>
          <a:bodyPr/>
          <a:p>
            <a:pPr algn="just">
              <a:buClrTx/>
              <a:buSzTx/>
            </a:pPr>
            <a:r>
              <a:rPr lang="zh-CN" altLang="en-US" sz="2400" b="1">
                <a:solidFill>
                  <a:schemeClr val="accent1">
                    <a:lumMod val="75000"/>
                  </a:schemeClr>
                </a:solidFill>
              </a:rPr>
              <a:t>（二）提高提取强度</a:t>
            </a:r>
            <a:endParaRPr lang="zh-CN" altLang="en-US" sz="2400" b="1">
              <a:solidFill>
                <a:schemeClr val="accent1">
                  <a:lumMod val="75000"/>
                </a:schemeClr>
              </a:solidFill>
            </a:endParaRPr>
          </a:p>
          <a:p>
            <a:r>
              <a:rPr lang="zh-CN" altLang="en-US" b="1"/>
              <a:t>1. 间断重复，不一次性突击</a:t>
            </a:r>
            <a:endParaRPr lang="zh-CN" altLang="en-US" b="1"/>
          </a:p>
          <a:p>
            <a:r>
              <a:rPr lang="zh-CN" altLang="en-US"/>
              <a:t>根据艾宾浩斯遗忘曲线，遗忘速度最快的区段是 20 分钟、1 小时、24 小时，知识保鲜期是 48 小时，遗忘的速度是先快后慢，遗忘的内容是先多后少。所以，一次背诵不能“一劳永逸”，需要在不同的关键时间节点进行间断重复。一次复习 3 小时不如每次复习 1 小时效果好，会出现“1+1+1&gt;3”的情况。</a:t>
            </a:r>
            <a:endParaRPr lang="zh-CN" altLang="en-US"/>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pPr algn="just">
              <a:buClrTx/>
              <a:buSzTx/>
            </a:pPr>
            <a:r>
              <a:rPr lang="zh-CN" altLang="en-US" b="1"/>
              <a:t>2. 主动回想</a:t>
            </a:r>
            <a:endParaRPr lang="zh-CN" altLang="en-US" b="1"/>
          </a:p>
          <a:p>
            <a:r>
              <a:rPr lang="zh-CN" altLang="en-US"/>
              <a:t>复习时反复阅读课本的效果不佳，而且容易产生一种错觉，以为自己都掌握了。实际上，这种复习只是眼睛从课本上扫过，并没有足够主动地学习和回想。在复习时可设计一些题目，然后主动回想答案，或者拿出一张大白纸，在纸上进行知识回顾。实在想不起来就再想一会儿，然后查书，将知识图谱补充完整。通过主动检索知识，给大脑以挑战，从而更牢固地记忆知识。太轻松的复习是无效的。</a:t>
            </a:r>
            <a:endParaRPr lang="zh-CN" altLang="en-US"/>
          </a:p>
        </p:txBody>
      </p:sp>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pPr algn="just">
              <a:buClrTx/>
              <a:buSzTx/>
            </a:pPr>
            <a:r>
              <a:rPr lang="zh-CN" altLang="en-US" b="1"/>
              <a:t>3. 多感官重复</a:t>
            </a:r>
            <a:endParaRPr lang="zh-CN" altLang="en-US" b="1"/>
          </a:p>
          <a:p>
            <a:r>
              <a:rPr lang="zh-CN" altLang="en-US"/>
              <a:t>多遍单一的重复会让大脑觉得无聊和迟钝，可以转换不同的感官进行复习。例如，可采用与他人讨论，在互动中实现复习；或者通过肢体运动进行复习；也可以把新知识讲给他人听，或者将新知识应用到现实生活中等，这些都是进行多感官重复的方法。</a:t>
            </a:r>
            <a:endParaRPr lang="zh-CN" altLang="en-US"/>
          </a:p>
        </p:txBody>
      </p:sp>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chemeClr val="accent1">
                    <a:lumMod val="50000"/>
                  </a:schemeClr>
                </a:solidFill>
                <a:sym typeface="+mn-ea"/>
              </a:rPr>
              <a:t>二、提高记忆力的方法</a:t>
            </a:r>
            <a:endParaRPr lang="zh-CN" altLang="en-US">
              <a:solidFill>
                <a:schemeClr val="accent1">
                  <a:lumMod val="50000"/>
                </a:schemeClr>
              </a:solidFill>
              <a:sym typeface="+mn-ea"/>
            </a:endParaRPr>
          </a:p>
        </p:txBody>
      </p:sp>
      <p:sp>
        <p:nvSpPr>
          <p:cNvPr id="5" name="内容占位符 4"/>
          <p:cNvSpPr>
            <a:spLocks noGrp="1"/>
          </p:cNvSpPr>
          <p:nvPr>
            <p:ph sz="quarter" idx="13"/>
          </p:nvPr>
        </p:nvSpPr>
        <p:spPr/>
        <p:txBody>
          <a:bodyPr>
            <a:normAutofit lnSpcReduction="10000"/>
          </a:bodyPr>
          <a:p>
            <a:r>
              <a:rPr lang="zh-CN" altLang="en-US" sz="2400" b="1">
                <a:solidFill>
                  <a:schemeClr val="accent1">
                    <a:lumMod val="75000"/>
                  </a:schemeClr>
                </a:solidFill>
              </a:rPr>
              <a:t>（三）善用助记软件</a:t>
            </a:r>
            <a:endParaRPr lang="zh-CN" altLang="en-US" sz="2400" b="1">
              <a:solidFill>
                <a:schemeClr val="accent1">
                  <a:lumMod val="75000"/>
                </a:schemeClr>
              </a:solidFill>
            </a:endParaRPr>
          </a:p>
          <a:p>
            <a:r>
              <a:rPr lang="zh-CN" altLang="en-US"/>
              <a:t>根据艾宾浩斯遗忘曲线，有 7 次重要的复习节点：学习过后的20 分钟、1 小时、2 小时、一天、一星期、一个月和三个月。一位同学需要学习 24 个单元的知识，根据艾宾浩斯遗忘曲线做了以 15 天为最长复习周期的计划，如下图所示。用手动的方式制作复习计划表，烦琐而且没有必要。有人设计了记忆软件来专门计算复习间隔，如Fresh Memory、Anki 等。下面以 Anki 为例，介绍该类助记软件的使用。</a:t>
            </a:r>
            <a:endParaRPr lang="zh-CN" altLang="en-US"/>
          </a:p>
        </p:txBody>
      </p:sp>
    </p:spTree>
    <p:custDataLst>
      <p:tags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sz="quarter" idx="13"/>
          </p:nvPr>
        </p:nvPicPr>
        <p:blipFill>
          <a:blip r:embed="rId1"/>
          <a:stretch>
            <a:fillRect/>
          </a:stretch>
        </p:blipFill>
        <p:spPr>
          <a:xfrm>
            <a:off x="2221865" y="1708150"/>
            <a:ext cx="7747635" cy="3835400"/>
          </a:xfrm>
          <a:prstGeom prst="rect">
            <a:avLst/>
          </a:prstGeom>
        </p:spPr>
      </p:pic>
    </p:spTree>
    <p:custDataLst>
      <p:tags r:id="rId2"/>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normAutofit lnSpcReduction="10000"/>
          </a:bodyPr>
          <a:p>
            <a:r>
              <a:rPr lang="zh-CN" altLang="en-US"/>
              <a:t>Anki 在日语中是记忆的意思，可以在计算机端和手机端运行。它类似于常见的字卡，如右图所示，正面是英文，背面是汉语解释和图片，通过看其中一面去主动回想答案。Anki 实际上是电子化的闪卡，是结合遗忘规律进行科学复习的系统。具体如何使用 Anki 软件呢？</a:t>
            </a:r>
            <a:endParaRPr lang="zh-CN" altLang="en-US"/>
          </a:p>
        </p:txBody>
      </p:sp>
      <p:pic>
        <p:nvPicPr>
          <p:cNvPr id="2" name="图片 1"/>
          <p:cNvPicPr>
            <a:picLocks noChangeAspect="1"/>
          </p:cNvPicPr>
          <p:nvPr/>
        </p:nvPicPr>
        <p:blipFill>
          <a:blip r:embed="rId1"/>
          <a:stretch>
            <a:fillRect/>
          </a:stretch>
        </p:blipFill>
        <p:spPr>
          <a:xfrm>
            <a:off x="4338955" y="3244215"/>
            <a:ext cx="4679950" cy="2955290"/>
          </a:xfrm>
          <a:prstGeom prst="rect">
            <a:avLst/>
          </a:prstGeom>
        </p:spPr>
      </p:pic>
    </p:spTree>
    <p:custDataLst>
      <p:tags r:id="rId2"/>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第一步，在手机应用市场下载 Anki 软件，安装、注册、登录。通过计算机浏览器登入自己的账号会同步卡片内容。</a:t>
            </a:r>
            <a:endParaRPr lang="zh-CN" altLang="en-US"/>
          </a:p>
          <a:p>
            <a:r>
              <a:rPr lang="zh-CN" altLang="en-US"/>
              <a:t>第二步，点击右下角“+”→创建牌组→输入名称（如学习方法论）→点击确定。确认“笔记类型”是“Basic”，然后在“Front”位置输入问题，在“Back”位置输入答案，点击右上角对号，就完成输入了。</a:t>
            </a:r>
            <a:endParaRPr lang="zh-CN" altLang="en-US"/>
          </a:p>
        </p:txBody>
      </p:sp>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72615"/>
            <a:ext cx="9869170" cy="4496435"/>
          </a:xfrm>
        </p:spPr>
        <p:txBody>
          <a:bodyPr/>
          <a:p>
            <a:r>
              <a:rPr lang="zh-CN" altLang="en-US"/>
              <a:t>第三步，输入完成后，返回主界面，点击牌组开始学习，根据自己对题目的反应速度选择“简单”“一般”“重来”，软件会根据你掌握的情况估算再次见到该问题的时间，Anki 软件会自动科学地安排复习任务。牌面是先出现问题，然后主动回想答案，而不是问题和答案同时出现，通过这种方式检测对知识的掌握程度，加深记忆。</a:t>
            </a:r>
            <a:endParaRPr lang="zh-CN" altLang="en-US"/>
          </a:p>
          <a:p>
            <a:r>
              <a:rPr lang="zh-CN" altLang="en-US"/>
              <a:t>Anki 软件特别适合碎片式复习，将复习任务化整为零、化难为易。</a:t>
            </a:r>
            <a:endParaRPr lang="zh-CN" altLang="en-US"/>
          </a:p>
        </p:txBody>
      </p:sp>
    </p:spTree>
    <p:custDataLst>
      <p:tags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知识巩固</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记忆力理论模型是什么？</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艾宾浩斯的遗忘规律包含哪些内容？</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根据艾宾浩斯遗忘曲线，有 7 次重要的复习节点是什么？</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 如何提高知识储存强度？</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5. 如何战胜遗忘？</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6. 你在使用 Anki 软件时有哪些感想</a:t>
            </a:r>
            <a:r>
              <a:rPr lang="zh-CN" altLang="en-US" sz="2000" spc="10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p:txBody>
          <a:bodyPr>
            <a:normAutofit fontScale="90000"/>
          </a:bodyPr>
          <a:p>
            <a:r>
              <a:rPr>
                <a:solidFill>
                  <a:schemeClr val="accent1">
                    <a:lumMod val="50000"/>
                  </a:schemeClr>
                </a:solidFill>
                <a:sym typeface="+mn-ea"/>
              </a:rPr>
              <a:t>一、如何提升信息搜索能力</a:t>
            </a:r>
            <a:br>
              <a:rPr>
                <a:solidFill>
                  <a:schemeClr val="accent1">
                    <a:lumMod val="50000"/>
                  </a:schemeClr>
                </a:solidFill>
                <a:sym typeface="+mn-ea"/>
              </a:rPr>
            </a:br>
            <a:endParaRPr lang="zh-CN" altLang="en-US"/>
          </a:p>
        </p:txBody>
      </p:sp>
      <p:sp>
        <p:nvSpPr>
          <p:cNvPr id="5" name="内容占位符 4"/>
          <p:cNvSpPr>
            <a:spLocks noGrp="1"/>
          </p:cNvSpPr>
          <p:nvPr>
            <p:ph sz="quarter" idx="13"/>
          </p:nvPr>
        </p:nvSpPr>
        <p:spPr>
          <a:xfrm>
            <a:off x="1163320" y="1525270"/>
            <a:ext cx="9869170" cy="4496435"/>
          </a:xfrm>
        </p:spPr>
        <p:txBody>
          <a:bodyPr/>
          <a:p>
            <a:r>
              <a:rPr lang="zh-CN" altLang="en-US" sz="2400" b="1">
                <a:solidFill>
                  <a:schemeClr val="accent1">
                    <a:lumMod val="75000"/>
                  </a:schemeClr>
                </a:solidFill>
              </a:rPr>
              <a:t>（二）学习场景下的信息搜索</a:t>
            </a:r>
            <a:endParaRPr lang="zh-CN" altLang="en-US" sz="2400" b="1">
              <a:solidFill>
                <a:schemeClr val="accent1">
                  <a:lumMod val="75000"/>
                </a:schemeClr>
              </a:solidFill>
            </a:endParaRPr>
          </a:p>
          <a:p>
            <a:r>
              <a:rPr lang="zh-CN" altLang="en-US" b="1">
                <a:solidFill>
                  <a:schemeClr val="tx1"/>
                </a:solidFill>
              </a:rPr>
              <a:t>1. 搜索各类教学视频课</a:t>
            </a:r>
            <a:endParaRPr lang="zh-CN" altLang="en-US" b="1">
              <a:solidFill>
                <a:schemeClr val="tx1"/>
              </a:solidFill>
            </a:endParaRPr>
          </a:p>
          <a:p>
            <a:r>
              <a:rPr lang="zh-CN" altLang="en-US"/>
              <a:t>互联网上有丰富的国内外知名院校的视频公开课、资源共享课等资源。例如，网易公开课、中国大学 MOOC、学堂在线、MOOC 学院等。</a:t>
            </a:r>
            <a:endParaRPr lang="zh-CN" altLang="en-US"/>
          </a:p>
        </p:txBody>
      </p:sp>
      <p:pic>
        <p:nvPicPr>
          <p:cNvPr id="2" name="图片 1"/>
          <p:cNvPicPr>
            <a:picLocks noChangeAspect="1"/>
          </p:cNvPicPr>
          <p:nvPr/>
        </p:nvPicPr>
        <p:blipFill>
          <a:blip r:embed="rId1"/>
          <a:stretch>
            <a:fillRect/>
          </a:stretch>
        </p:blipFill>
        <p:spPr>
          <a:xfrm>
            <a:off x="3272790" y="4053205"/>
            <a:ext cx="4623435" cy="2296795"/>
          </a:xfrm>
          <a:prstGeom prst="rect">
            <a:avLst/>
          </a:prstGeom>
        </p:spPr>
      </p:pic>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36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366"/>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TEMPLATE_THUMBS_INDEX" val="1、4、7、12、14、15、17、18、21"/>
  <p:tag name="KSO_WM_TEMPLATE_SUBCATEGORY" val="0"/>
  <p:tag name="KSO_WM_TEMPLATE_MASTER_TYPE" val="1"/>
  <p:tag name="KSO_WM_TEMPLATE_COLOR_TYPE" val="1"/>
  <p:tag name="KSO_WM_TAG_VERSION" val="1.0"/>
  <p:tag name="KSO_WM_BEAUTIFY_FLAG" val="#wm#"/>
  <p:tag name="KSO_WM_TEMPLATE_CATEGORY" val="custom"/>
  <p:tag name="KSO_WM_TEMPLATE_INDEX" val="20218366"/>
</p:tagLst>
</file>

<file path=ppt/tags/tag121.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18366_7*e*1"/>
  <p:tag name="KSO_WM_TEMPLATE_CATEGORY" val="custom"/>
  <p:tag name="KSO_WM_TEMPLATE_INDEX" val="20218366"/>
  <p:tag name="KSO_WM_UNIT_LAYERLEVEL" val="1"/>
  <p:tag name="KSO_WM_TAG_VERSION" val="1.0"/>
  <p:tag name="KSO_WM_BEAUTIFY_FLAG" val="#wm#"/>
  <p:tag name="KSO_WM_UNIT_PRESET_TEXT" val="01"/>
</p:tagLst>
</file>

<file path=ppt/tags/tag12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18366_7*a*1"/>
  <p:tag name="KSO_WM_TEMPLATE_CATEGORY" val="custom"/>
  <p:tag name="KSO_WM_TEMPLATE_INDEX" val="20218366"/>
  <p:tag name="KSO_WM_UNIT_LAYERLEVEL" val="1"/>
  <p:tag name="KSO_WM_TAG_VERSION" val="1.0"/>
  <p:tag name="KSO_WM_BEAUTIFY_FLAG" val="#wm#"/>
  <p:tag name="KSO_WM_UNIT_PRESET_TEXT" val="品牌介绍"/>
</p:tagLst>
</file>

<file path=ppt/tags/tag123.xml><?xml version="1.0" encoding="utf-8"?>
<p:tagLst xmlns:p="http://schemas.openxmlformats.org/presentationml/2006/main">
  <p:tag name="KSO_WM_SLIDE_ID" val="custom2021836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18366"/>
  <p:tag name="KSO_WM_SLIDE_LAYOUT" val="a_e_f"/>
  <p:tag name="KSO_WM_SLIDE_LAYOUT_CNT" val="1_1_1"/>
  <p:tag name="KSO_WM_SPECIAL_SOURCE" val="bdnull"/>
</p:tagLst>
</file>

<file path=ppt/tags/tag1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25.xml><?xml version="1.0" encoding="utf-8"?>
<p:tagLst xmlns:p="http://schemas.openxmlformats.org/presentationml/2006/main">
  <p:tag name="KSO_WM_SLIDE_ID" val="custom2021836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18366"/>
  <p:tag name="KSO_WM_SLIDE_LAYOUT" val="a_e_f"/>
  <p:tag name="KSO_WM_SLIDE_LAYOUT_CNT" val="1_1_1"/>
  <p:tag name="KSO_WM_SPECIAL_SOURCE" val="bdnull"/>
</p:tagLst>
</file>

<file path=ppt/tags/tag12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27.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28.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29.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31.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32.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33.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3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5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165.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16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9.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81.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82.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83.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84.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85.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86.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87.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88.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89.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91.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92.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9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4.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95.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96.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97.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98.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99.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0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8.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19.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21.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22.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23.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24.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2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26.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27.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28.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29.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31.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32.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3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2.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53.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54.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55.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56.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57.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58.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59.xml><?xml version="1.0" encoding="utf-8"?>
<p:tagLst xmlns:p="http://schemas.openxmlformats.org/presentationml/2006/main">
  <p:tag name="KSO_DOCER_TEMPLATE_OPEN_ONCE_MARK"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8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8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9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scxqx3">
      <a:dk1>
        <a:sysClr val="windowText" lastClr="000000"/>
      </a:dk1>
      <a:lt1>
        <a:sysClr val="window" lastClr="FFFFFF"/>
      </a:lt1>
      <a:dk2>
        <a:srgbClr val="EAE6E6"/>
      </a:dk2>
      <a:lt2>
        <a:srgbClr val="F2EFEF"/>
      </a:lt2>
      <a:accent1>
        <a:srgbClr val="5C988F"/>
      </a:accent1>
      <a:accent2>
        <a:srgbClr val="879C7D"/>
      </a:accent2>
      <a:accent3>
        <a:srgbClr val="B2A16C"/>
      </a:accent3>
      <a:accent4>
        <a:srgbClr val="BC976D"/>
      </a:accent4>
      <a:accent5>
        <a:srgbClr val="A68082"/>
      </a:accent5>
      <a:accent6>
        <a:srgbClr val="906996"/>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12009</Words>
  <Application>WPS 演示</Application>
  <PresentationFormat>宽屏</PresentationFormat>
  <Paragraphs>329</Paragraphs>
  <Slides>89</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89</vt:i4>
      </vt:variant>
    </vt:vector>
  </HeadingPairs>
  <TitlesOfParts>
    <vt:vector size="97" baseType="lpstr">
      <vt:lpstr>Arial</vt:lpstr>
      <vt:lpstr>宋体</vt:lpstr>
      <vt:lpstr>Wingdings</vt:lpstr>
      <vt:lpstr>微软雅黑</vt:lpstr>
      <vt:lpstr>Segoe UI</vt:lpstr>
      <vt:lpstr>Arial Unicode MS</vt:lpstr>
      <vt:lpstr>Calibri</vt:lpstr>
      <vt:lpstr>1_Office 主题​​</vt:lpstr>
      <vt:lpstr>提升自主学习的效率</vt:lpstr>
      <vt:lpstr>PowerPoint 演示文稿</vt:lpstr>
      <vt:lpstr>第一课 碎片知识管理体系的构建</vt:lpstr>
      <vt:lpstr>PowerPoint 演示文稿</vt:lpstr>
      <vt:lpstr>一、如何提升信息搜索能力</vt:lpstr>
      <vt:lpstr>PowerPoint 演示文稿</vt:lpstr>
      <vt:lpstr>一、如何提升信息搜索能力 </vt:lpstr>
      <vt:lpstr>PowerPoint 演示文稿</vt:lpstr>
      <vt:lpstr>一、如何提升信息搜索能力 </vt:lpstr>
      <vt:lpstr>PowerPoint 演示文稿</vt:lpstr>
      <vt:lpstr>PowerPoint 演示文稿</vt:lpstr>
      <vt:lpstr>PowerPoint 演示文稿</vt:lpstr>
      <vt:lpstr>PowerPoint 演示文稿</vt:lpstr>
      <vt:lpstr>一、如何提升信息搜索能力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一、如何提升信息搜索能力  </vt:lpstr>
      <vt:lpstr>PowerPoint 演示文稿</vt:lpstr>
      <vt:lpstr>PowerPoint 演示文稿</vt:lpstr>
      <vt:lpstr>PowerPoint 演示文稿</vt:lpstr>
      <vt:lpstr>一、如何提升信息搜索能力 </vt:lpstr>
      <vt:lpstr>PowerPoint 演示文稿</vt:lpstr>
      <vt:lpstr>PowerPoint 演示文稿</vt:lpstr>
      <vt:lpstr>PowerPoint 演示文稿</vt:lpstr>
      <vt:lpstr>PowerPoint 演示文稿</vt:lpstr>
      <vt:lpstr>二、如何搭建碎片知识管理体系</vt:lpstr>
      <vt:lpstr>PowerPoint 演示文稿</vt:lpstr>
      <vt:lpstr>二、如何搭建碎片知识管理体系</vt:lpstr>
      <vt:lpstr>PowerPoint 演示文稿</vt:lpstr>
      <vt:lpstr>二、如何搭建碎片知识管理体系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第二课 提升学习的专注力</vt:lpstr>
      <vt:lpstr>PowerPoint 演示文稿</vt:lpstr>
      <vt:lpstr>一、专注力对学习效率的影响</vt:lpstr>
      <vt:lpstr>PowerPoint 演示文稿</vt:lpstr>
      <vt:lpstr>PowerPoint 演示文稿</vt:lpstr>
      <vt:lpstr>PowerPoint 演示文稿</vt:lpstr>
      <vt:lpstr>PowerPoint 演示文稿</vt:lpstr>
      <vt:lpstr>二、提升专注力的方法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二、提升专注力的方法 </vt:lpstr>
      <vt:lpstr>PowerPoint 演示文稿</vt:lpstr>
      <vt:lpstr>PowerPoint 演示文稿</vt:lpstr>
      <vt:lpstr>PowerPoint 演示文稿</vt:lpstr>
      <vt:lpstr>PowerPoint 演示文稿</vt:lpstr>
      <vt:lpstr>第三课 提升学习的记忆力</vt:lpstr>
      <vt:lpstr>PowerPoint 演示文稿</vt:lpstr>
      <vt:lpstr>一、影响记忆力的因素</vt:lpstr>
      <vt:lpstr>一、影响记忆力的因素</vt:lpstr>
      <vt:lpstr>PowerPoint 演示文稿</vt:lpstr>
      <vt:lpstr>PowerPoint 演示文稿</vt:lpstr>
      <vt:lpstr>一、影响记忆力的因素 </vt:lpstr>
      <vt:lpstr>PowerPoint 演示文稿</vt:lpstr>
      <vt:lpstr>PowerPoint 演示文稿</vt:lpstr>
      <vt:lpstr>PowerPoint 演示文稿</vt:lpstr>
      <vt:lpstr>二、提高记忆力的方法</vt:lpstr>
      <vt:lpstr>PowerPoint 演示文稿</vt:lpstr>
      <vt:lpstr>PowerPoint 演示文稿</vt:lpstr>
      <vt:lpstr>二、提高记忆力的方法 </vt:lpstr>
      <vt:lpstr>PowerPoint 演示文稿</vt:lpstr>
      <vt:lpstr>PowerPoint 演示文稿</vt:lpstr>
      <vt:lpstr>二、提高记忆力的方法</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那那那那楠</cp:lastModifiedBy>
  <cp:revision>153</cp:revision>
  <dcterms:created xsi:type="dcterms:W3CDTF">2019-06-19T02:08:00Z</dcterms:created>
  <dcterms:modified xsi:type="dcterms:W3CDTF">2022-02-11T09:35:23Z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81BF78732A1E47798914F35CE7614383</vt:lpwstr>
  </property>
</Properties>
</file>