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320" r:id="rId5"/>
    <p:sldId id="262" r:id="rId6"/>
    <p:sldId id="263" r:id="rId7"/>
    <p:sldId id="258" r:id="rId8"/>
    <p:sldId id="264" r:id="rId9"/>
    <p:sldId id="265" r:id="rId10"/>
    <p:sldId id="266" r:id="rId11"/>
    <p:sldId id="267" r:id="rId12"/>
    <p:sldId id="268" r:id="rId13"/>
    <p:sldId id="269" r:id="rId14"/>
    <p:sldId id="270" r:id="rId15"/>
    <p:sldId id="273" r:id="rId16"/>
    <p:sldId id="274" r:id="rId17"/>
    <p:sldId id="271" r:id="rId18"/>
    <p:sldId id="275" r:id="rId19"/>
    <p:sldId id="276" r:id="rId20"/>
    <p:sldId id="277" r:id="rId21"/>
    <p:sldId id="278" r:id="rId22"/>
    <p:sldId id="279" r:id="rId23"/>
    <p:sldId id="272" r:id="rId24"/>
    <p:sldId id="288" r:id="rId25"/>
    <p:sldId id="294" r:id="rId26"/>
    <p:sldId id="295" r:id="rId27"/>
    <p:sldId id="296" r:id="rId28"/>
    <p:sldId id="297" r:id="rId29"/>
    <p:sldId id="298" r:id="rId30"/>
    <p:sldId id="280" r:id="rId31"/>
    <p:sldId id="289" r:id="rId32"/>
    <p:sldId id="290" r:id="rId33"/>
    <p:sldId id="291" r:id="rId34"/>
    <p:sldId id="292" r:id="rId35"/>
    <p:sldId id="293" r:id="rId36"/>
    <p:sldId id="281" r:id="rId37"/>
    <p:sldId id="282" r:id="rId38"/>
    <p:sldId id="283" r:id="rId39"/>
    <p:sldId id="284" r:id="rId40"/>
    <p:sldId id="285" r:id="rId41"/>
    <p:sldId id="260" r:id="rId42"/>
    <p:sldId id="299" r:id="rId43"/>
    <p:sldId id="286" r:id="rId44"/>
    <p:sldId id="287" r:id="rId45"/>
    <p:sldId id="300" r:id="rId46"/>
    <p:sldId id="261" r:id="rId47"/>
    <p:sldId id="306" r:id="rId48"/>
    <p:sldId id="307" r:id="rId49"/>
    <p:sldId id="308" r:id="rId50"/>
    <p:sldId id="309" r:id="rId51"/>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gs" Target="tags/tag250.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image" Target="../media/image3.png"/><Relationship Id="rId13" Type="http://schemas.openxmlformats.org/officeDocument/2006/relationships/tags" Target="../tags/tag10.xml"/><Relationship Id="rId12" Type="http://schemas.openxmlformats.org/officeDocument/2006/relationships/image" Target="../media/image2.png"/><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image" Target="../media/image8.png"/><Relationship Id="rId7" Type="http://schemas.openxmlformats.org/officeDocument/2006/relationships/tags" Target="../tags/tag62.xml"/><Relationship Id="rId6" Type="http://schemas.openxmlformats.org/officeDocument/2006/relationships/image" Target="../media/image7.png"/><Relationship Id="rId5" Type="http://schemas.openxmlformats.org/officeDocument/2006/relationships/tags" Target="../tags/tag61.xml"/><Relationship Id="rId4" Type="http://schemas.openxmlformats.org/officeDocument/2006/relationships/image" Target="../media/image6.png"/><Relationship Id="rId3" Type="http://schemas.openxmlformats.org/officeDocument/2006/relationships/tags" Target="../tags/tag60.xml"/><Relationship Id="rId2" Type="http://schemas.openxmlformats.org/officeDocument/2006/relationships/tags" Target="../tags/tag59.xml"/><Relationship Id="rId11" Type="http://schemas.openxmlformats.org/officeDocument/2006/relationships/tags" Target="../tags/tag64.xml"/><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xml"/><Relationship Id="rId7" Type="http://schemas.openxmlformats.org/officeDocument/2006/relationships/image" Target="../media/image8.png"/><Relationship Id="rId6" Type="http://schemas.openxmlformats.org/officeDocument/2006/relationships/tags" Target="../tags/tag67.xml"/><Relationship Id="rId5" Type="http://schemas.openxmlformats.org/officeDocument/2006/relationships/image" Target="../media/image7.png"/><Relationship Id="rId4" Type="http://schemas.openxmlformats.org/officeDocument/2006/relationships/tags" Target="../tags/tag66.xml"/><Relationship Id="rId3" Type="http://schemas.openxmlformats.org/officeDocument/2006/relationships/image" Target="../media/image6.png"/><Relationship Id="rId2" Type="http://schemas.openxmlformats.org/officeDocument/2006/relationships/tags" Target="../tags/tag65.xml"/><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tags" Target="../tags/tag10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image" Target="../media/image5.png"/><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209800" y="2552400"/>
            <a:ext cx="7772400" cy="1015200"/>
          </a:xfrm>
        </p:spPr>
        <p:txBody>
          <a:bodyPr lIns="90000" tIns="46800" rIns="90000" bIns="0" anchor="t" anchorCtr="0">
            <a:normAutofit/>
          </a:bodyPr>
          <a:lstStyle>
            <a:lvl1pPr algn="ctr">
              <a:defRPr sz="6000" u="none" strike="noStrike" kern="1200" cap="none" spc="200" normalizeH="0" baseline="0">
                <a:solidFill>
                  <a:schemeClr val="tx1">
                    <a:lumMod val="75000"/>
                    <a:lumOff val="25000"/>
                  </a:schemeClr>
                </a:solidFill>
                <a:uFillTx/>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209800" y="3607200"/>
            <a:ext cx="7772400" cy="478800"/>
          </a:xfrm>
        </p:spPr>
        <p:txBody>
          <a:bodyPr lIns="90000" tIns="0" rIns="90000" bIns="46800">
            <a:normAutofit/>
          </a:bodyPr>
          <a:lstStyle>
            <a:lvl1pPr marL="0" indent="0" algn="ctr">
              <a:lnSpc>
                <a:spcPct val="100000"/>
              </a:lnSpc>
              <a:spcAft>
                <a:spcPts val="0"/>
              </a:spcAft>
              <a:buNone/>
              <a:defRPr sz="2800" b="1" spc="100" baseline="0">
                <a:solidFill>
                  <a:schemeClr val="tx1">
                    <a:lumMod val="75000"/>
                    <a:lumOff val="25000"/>
                  </a:schemeClr>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21" name="文本占位符 20"/>
          <p:cNvSpPr>
            <a:spLocks noGrp="1"/>
          </p:cNvSpPr>
          <p:nvPr>
            <p:ph type="body" sz="quarter" idx="13" hasCustomPrompt="1"/>
            <p:custDataLst>
              <p:tags r:id="rId7"/>
            </p:custDataLst>
          </p:nvPr>
        </p:nvSpPr>
        <p:spPr>
          <a:xfrm>
            <a:off x="4535805" y="5446800"/>
            <a:ext cx="3121200" cy="399600"/>
          </a:xfrm>
        </p:spPr>
        <p:txBody>
          <a:bodyPr lIns="91440" tIns="45720" rIns="91440" bIns="45720">
            <a:normAutofit/>
          </a:bodyPr>
          <a:lstStyle>
            <a:lvl1pPr marL="0" indent="0" algn="ctr">
              <a:lnSpc>
                <a:spcPct val="100000"/>
              </a:lnSpc>
              <a:spcAft>
                <a:spcPts val="0"/>
              </a:spcAft>
              <a:buNone/>
              <a:defRPr sz="2000" u="none" strike="noStrike" kern="1200" cap="none" spc="0" normalizeH="0" baseline="0">
                <a:solidFill>
                  <a:schemeClr val="tx1">
                    <a:lumMod val="75000"/>
                    <a:lumOff val="25000"/>
                  </a:schemeClr>
                </a:solidFill>
                <a:uFillTx/>
                <a:latin typeface="Arial" panose="020B0604020202020204" pitchFamily="34" charset="0"/>
              </a:defRPr>
            </a:lvl1pPr>
          </a:lstStyle>
          <a:p>
            <a:pPr lvl="0"/>
            <a:r>
              <a:rPr lang="zh-CN" altLang="en-US" dirty="0"/>
              <a:t>汇报人姓名</a:t>
            </a:r>
            <a:endParaRPr lang="zh-CN" altLang="en-US" dirty="0"/>
          </a:p>
        </p:txBody>
      </p:sp>
      <p:pic>
        <p:nvPicPr>
          <p:cNvPr id="22" name="图片 21" descr="素材6"/>
          <p:cNvPicPr>
            <a:picLocks noChangeAspect="1"/>
          </p:cNvPicPr>
          <p:nvPr>
            <p:custDataLst>
              <p:tags r:id="rId8"/>
            </p:custDataLst>
          </p:nvPr>
        </p:nvPicPr>
        <p:blipFill>
          <a:blip r:embed="rId9"/>
          <a:srcRect l="-2352" b="-27151"/>
          <a:stretch>
            <a:fillRect/>
          </a:stretch>
        </p:blipFill>
        <p:spPr>
          <a:xfrm rot="16200000">
            <a:off x="43180" y="-51435"/>
            <a:ext cx="3862705" cy="3949065"/>
          </a:xfrm>
          <a:prstGeom prst="rect">
            <a:avLst/>
          </a:prstGeom>
        </p:spPr>
      </p:pic>
      <p:grpSp>
        <p:nvGrpSpPr>
          <p:cNvPr id="23" name="组合 22"/>
          <p:cNvGrpSpPr/>
          <p:nvPr>
            <p:custDataLst>
              <p:tags r:id="rId10"/>
            </p:custDataLst>
          </p:nvPr>
        </p:nvGrpSpPr>
        <p:grpSpPr>
          <a:xfrm>
            <a:off x="9029531" y="2818910"/>
            <a:ext cx="3162814" cy="4051712"/>
            <a:chOff x="10534" y="1731"/>
            <a:chExt cx="4828" cy="6337"/>
          </a:xfrm>
        </p:grpSpPr>
        <p:pic>
          <p:nvPicPr>
            <p:cNvPr id="24" name="图片 23" descr="素材4"/>
            <p:cNvPicPr>
              <a:picLocks noChangeAspect="1"/>
            </p:cNvPicPr>
            <p:nvPr>
              <p:custDataLst>
                <p:tags r:id="rId11"/>
              </p:custDataLst>
            </p:nvPr>
          </p:nvPicPr>
          <p:blipFill>
            <a:blip r:embed="rId12"/>
            <a:srcRect t="-3671"/>
            <a:stretch>
              <a:fillRect/>
            </a:stretch>
          </p:blipFill>
          <p:spPr>
            <a:xfrm>
              <a:off x="10534" y="1731"/>
              <a:ext cx="4828" cy="6337"/>
            </a:xfrm>
            <a:prstGeom prst="rect">
              <a:avLst/>
            </a:prstGeom>
          </p:spPr>
        </p:pic>
        <p:pic>
          <p:nvPicPr>
            <p:cNvPr id="25" name="图片 24" descr="素材5"/>
            <p:cNvPicPr>
              <a:picLocks noChangeAspect="1"/>
            </p:cNvPicPr>
            <p:nvPr>
              <p:custDataLst>
                <p:tags r:id="rId13"/>
              </p:custDataLst>
            </p:nvPr>
          </p:nvPicPr>
          <p:blipFill>
            <a:blip r:embed="rId14"/>
            <a:srcRect/>
            <a:stretch>
              <a:fillRect/>
            </a:stretch>
          </p:blipFill>
          <p:spPr>
            <a:xfrm>
              <a:off x="13278" y="5448"/>
              <a:ext cx="2083" cy="2600"/>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167255" y="414655"/>
            <a:ext cx="8865235" cy="856615"/>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pic>
        <p:nvPicPr>
          <p:cNvPr id="12" name="图片 11" descr="素材4"/>
          <p:cNvPicPr>
            <a:picLocks noChangeAspect="1"/>
          </p:cNvPicPr>
          <p:nvPr userDrawn="1">
            <p:custDataLst>
              <p:tags r:id="rId3"/>
            </p:custDataLst>
          </p:nvPr>
        </p:nvPicPr>
        <p:blipFill>
          <a:blip r:embed="rId4"/>
          <a:srcRect/>
          <a:stretch>
            <a:fillRect/>
          </a:stretch>
        </p:blipFill>
        <p:spPr>
          <a:xfrm rot="16200000" flipH="1">
            <a:off x="10104120" y="4770120"/>
            <a:ext cx="1991995" cy="2184400"/>
          </a:xfrm>
          <a:prstGeom prst="rect">
            <a:avLst/>
          </a:prstGeom>
        </p:spPr>
      </p:pic>
      <p:pic>
        <p:nvPicPr>
          <p:cNvPr id="15" name="图片 14" descr="素材1"/>
          <p:cNvPicPr>
            <a:picLocks noChangeAspect="1"/>
          </p:cNvPicPr>
          <p:nvPr userDrawn="1">
            <p:custDataLst>
              <p:tags r:id="rId5"/>
            </p:custDataLst>
          </p:nvPr>
        </p:nvPicPr>
        <p:blipFill>
          <a:blip r:embed="rId6"/>
          <a:srcRect/>
          <a:stretch>
            <a:fillRect/>
          </a:stretch>
        </p:blipFill>
        <p:spPr>
          <a:xfrm flipV="1">
            <a:off x="0" y="0"/>
            <a:ext cx="2052955" cy="1656715"/>
          </a:xfrm>
          <a:prstGeom prst="rect">
            <a:avLst/>
          </a:prstGeom>
        </p:spPr>
      </p:pic>
      <p:pic>
        <p:nvPicPr>
          <p:cNvPr id="16" name="图片 15" descr="素材5"/>
          <p:cNvPicPr>
            <a:picLocks noChangeAspect="1"/>
          </p:cNvPicPr>
          <p:nvPr userDrawn="1">
            <p:custDataLst>
              <p:tags r:id="rId7"/>
            </p:custDataLst>
          </p:nvPr>
        </p:nvPicPr>
        <p:blipFill>
          <a:blip r:embed="rId8"/>
          <a:srcRect/>
          <a:stretch>
            <a:fillRect/>
          </a:stretch>
        </p:blipFill>
        <p:spPr>
          <a:xfrm rot="16200000">
            <a:off x="41910" y="372110"/>
            <a:ext cx="1430020" cy="1514475"/>
          </a:xfrm>
          <a:prstGeom prst="rect">
            <a:avLst/>
          </a:prstGeom>
        </p:spPr>
      </p:pic>
      <p:pic>
        <p:nvPicPr>
          <p:cNvPr id="17" name="图片 16" descr="素材8"/>
          <p:cNvPicPr>
            <a:picLocks noChangeAspect="1"/>
          </p:cNvPicPr>
          <p:nvPr userDrawn="1">
            <p:custDataLst>
              <p:tags r:id="rId9"/>
            </p:custDataLst>
          </p:nvPr>
        </p:nvPicPr>
        <p:blipFill>
          <a:blip r:embed="rId10"/>
          <a:srcRect/>
          <a:stretch>
            <a:fillRect/>
          </a:stretch>
        </p:blipFill>
        <p:spPr>
          <a:xfrm>
            <a:off x="10433050" y="4716780"/>
            <a:ext cx="1759585" cy="1372235"/>
          </a:xfrm>
          <a:prstGeom prst="rect">
            <a:avLst/>
          </a:prstGeom>
        </p:spPr>
      </p:pic>
      <p:sp>
        <p:nvSpPr>
          <p:cNvPr id="11" name="内容占位符 10"/>
          <p:cNvSpPr>
            <a:spLocks noGrp="1"/>
          </p:cNvSpPr>
          <p:nvPr>
            <p:ph sz="quarter" idx="13"/>
            <p:custDataLst>
              <p:tags r:id="rId11"/>
            </p:custDataLst>
          </p:nvPr>
        </p:nvSpPr>
        <p:spPr>
          <a:xfrm>
            <a:off x="1163320" y="1656715"/>
            <a:ext cx="9869170" cy="4496435"/>
          </a:xfrm>
        </p:spPr>
        <p:txBody>
          <a:bodyPr/>
          <a:lstStyle>
            <a:lvl1pPr marL="0" indent="457200" algn="just" eaLnBrk="1" fontAlgn="auto" latinLnBrk="0" hangingPunct="1">
              <a:lnSpc>
                <a:spcPct val="150000"/>
              </a:lnSpc>
              <a:buNone/>
              <a:defRPr sz="2000" baseline="0">
                <a:latin typeface="Arial" panose="020B0604020202020204" pitchFamily="34" charset="0"/>
              </a:defRPr>
            </a:lvl1pPr>
            <a:lvl2pPr marL="457200" indent="0">
              <a:buNone/>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endParaRPr lang="zh-CN" altLang="en-US" dirty="0"/>
          </a:p>
          <a:p>
            <a:pPr lvl="1"/>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末尾幻灯片">
    <p:bg>
      <p:bgPr>
        <a:solidFill>
          <a:schemeClr val="bg2"/>
        </a:solidFill>
        <a:effectLst/>
      </p:bgPr>
    </p:bg>
    <p:spTree>
      <p:nvGrpSpPr>
        <p:cNvPr id="1" name=""/>
        <p:cNvGrpSpPr/>
        <p:nvPr/>
      </p:nvGrpSpPr>
      <p:grpSpPr>
        <a:xfrm>
          <a:off x="0" y="0"/>
          <a:ext cx="0" cy="0"/>
          <a:chOff x="0" y="0"/>
          <a:chExt cx="0" cy="0"/>
        </a:xfrm>
      </p:grpSpPr>
      <p:pic>
        <p:nvPicPr>
          <p:cNvPr id="12" name="图片 11" descr="素材4"/>
          <p:cNvPicPr>
            <a:picLocks noChangeAspect="1"/>
          </p:cNvPicPr>
          <p:nvPr userDrawn="1">
            <p:custDataLst>
              <p:tags r:id="rId2"/>
            </p:custDataLst>
          </p:nvPr>
        </p:nvPicPr>
        <p:blipFill>
          <a:blip r:embed="rId3"/>
          <a:srcRect/>
          <a:stretch>
            <a:fillRect/>
          </a:stretch>
        </p:blipFill>
        <p:spPr>
          <a:xfrm rot="16200000" flipH="1">
            <a:off x="10104120" y="4770120"/>
            <a:ext cx="1991995" cy="2184400"/>
          </a:xfrm>
          <a:prstGeom prst="rect">
            <a:avLst/>
          </a:prstGeom>
        </p:spPr>
      </p:pic>
      <p:pic>
        <p:nvPicPr>
          <p:cNvPr id="15" name="图片 14" descr="素材1"/>
          <p:cNvPicPr>
            <a:picLocks noChangeAspect="1"/>
          </p:cNvPicPr>
          <p:nvPr userDrawn="1">
            <p:custDataLst>
              <p:tags r:id="rId4"/>
            </p:custDataLst>
          </p:nvPr>
        </p:nvPicPr>
        <p:blipFill>
          <a:blip r:embed="rId5"/>
          <a:srcRect/>
          <a:stretch>
            <a:fillRect/>
          </a:stretch>
        </p:blipFill>
        <p:spPr>
          <a:xfrm flipV="1">
            <a:off x="0" y="0"/>
            <a:ext cx="2052955" cy="1656715"/>
          </a:xfrm>
          <a:prstGeom prst="rect">
            <a:avLst/>
          </a:prstGeom>
        </p:spPr>
      </p:pic>
      <p:pic>
        <p:nvPicPr>
          <p:cNvPr id="16" name="图片 15" descr="素材5"/>
          <p:cNvPicPr>
            <a:picLocks noChangeAspect="1"/>
          </p:cNvPicPr>
          <p:nvPr userDrawn="1">
            <p:custDataLst>
              <p:tags r:id="rId6"/>
            </p:custDataLst>
          </p:nvPr>
        </p:nvPicPr>
        <p:blipFill>
          <a:blip r:embed="rId7"/>
          <a:srcRect/>
          <a:stretch>
            <a:fillRect/>
          </a:stretch>
        </p:blipFill>
        <p:spPr>
          <a:xfrm rot="16200000">
            <a:off x="41910" y="372110"/>
            <a:ext cx="1430020" cy="1514475"/>
          </a:xfrm>
          <a:prstGeom prst="rect">
            <a:avLst/>
          </a:prstGeom>
        </p:spPr>
      </p:pic>
      <p:pic>
        <p:nvPicPr>
          <p:cNvPr id="17" name="图片 16" descr="素材8"/>
          <p:cNvPicPr>
            <a:picLocks noChangeAspect="1"/>
          </p:cNvPicPr>
          <p:nvPr userDrawn="1">
            <p:custDataLst>
              <p:tags r:id="rId8"/>
            </p:custDataLst>
          </p:nvPr>
        </p:nvPicPr>
        <p:blipFill>
          <a:blip r:embed="rId9"/>
          <a:srcRect/>
          <a:stretch>
            <a:fillRect/>
          </a:stretch>
        </p:blipFill>
        <p:spPr>
          <a:xfrm>
            <a:off x="10433050" y="4716780"/>
            <a:ext cx="1759585" cy="1372235"/>
          </a:xfrm>
          <a:prstGeom prst="rect">
            <a:avLst/>
          </a:prstGeom>
        </p:spPr>
      </p:pic>
      <p:sp>
        <p:nvSpPr>
          <p:cNvPr id="11" name="内容占位符 10"/>
          <p:cNvSpPr>
            <a:spLocks noGrp="1"/>
          </p:cNvSpPr>
          <p:nvPr>
            <p:ph sz="quarter" idx="13"/>
            <p:custDataLst>
              <p:tags r:id="rId10"/>
            </p:custDataLst>
          </p:nvPr>
        </p:nvSpPr>
        <p:spPr>
          <a:xfrm>
            <a:off x="1161415" y="1324610"/>
            <a:ext cx="9869170" cy="4496435"/>
          </a:xfrm>
        </p:spPr>
        <p:txBody>
          <a:bodyPr/>
          <a:lstStyle>
            <a:lvl1pPr marL="0" indent="457200" algn="just" eaLnBrk="1" fontAlgn="auto" latinLnBrk="0" hangingPunct="1">
              <a:lnSpc>
                <a:spcPct val="150000"/>
              </a:lnSpc>
              <a:buNone/>
              <a:defRPr sz="2000" baseline="0">
                <a:latin typeface="Arial" panose="020B0604020202020204" pitchFamily="34" charset="0"/>
              </a:defRPr>
            </a:lvl1pPr>
            <a:lvl2pPr marL="457200" indent="0">
              <a:buNone/>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endParaRPr lang="zh-CN" altLang="en-US" dirty="0"/>
          </a:p>
          <a:p>
            <a:pPr lvl="1"/>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4815185" y="2703600"/>
            <a:ext cx="6495415" cy="1198800"/>
          </a:xfrm>
        </p:spPr>
        <p:txBody>
          <a:bodyPr lIns="91440" tIns="45720" rIns="91440" bIns="45720" anchor="t" anchorCtr="0">
            <a:normAutofit/>
          </a:bodyPr>
          <a:lstStyle>
            <a:lvl1pPr algn="ctr">
              <a:defRPr sz="7200" u="none" strike="noStrike" kern="1200" cap="none" spc="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3"/>
            </p:custDataLst>
          </p:nvPr>
        </p:nvSpPr>
        <p:spPr>
          <a:xfrm>
            <a:off x="4815185" y="4359600"/>
            <a:ext cx="6495415" cy="1375200"/>
          </a:xfrm>
        </p:spPr>
        <p:txBody>
          <a:bodyPr lIns="90000" tIns="46800" rIns="90000" bIns="46800">
            <a:normAutofit/>
          </a:bodyPr>
          <a:lstStyle>
            <a:lvl1pPr marL="0" indent="0" eaLnBrk="1" fontAlgn="auto" latinLnBrk="0" hangingPunct="1">
              <a:spcAft>
                <a:spcPts val="0"/>
              </a:spcAft>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grpSp>
        <p:nvGrpSpPr>
          <p:cNvPr id="7" name="组合 6"/>
          <p:cNvGrpSpPr/>
          <p:nvPr>
            <p:custDataLst>
              <p:tags r:id="rId7"/>
            </p:custDataLst>
          </p:nvPr>
        </p:nvGrpSpPr>
        <p:grpSpPr>
          <a:xfrm>
            <a:off x="1045845" y="1115695"/>
            <a:ext cx="2907665" cy="4837430"/>
            <a:chOff x="1933" y="1591"/>
            <a:chExt cx="4579" cy="7618"/>
          </a:xfrm>
        </p:grpSpPr>
        <p:pic>
          <p:nvPicPr>
            <p:cNvPr id="8" name="图片 7" descr="素材6"/>
            <p:cNvPicPr>
              <a:picLocks noChangeAspect="1"/>
            </p:cNvPicPr>
            <p:nvPr>
              <p:custDataLst>
                <p:tags r:id="rId8"/>
              </p:custDataLst>
            </p:nvPr>
          </p:nvPicPr>
          <p:blipFill>
            <a:blip r:embed="rId9"/>
            <a:stretch>
              <a:fillRect/>
            </a:stretch>
          </p:blipFill>
          <p:spPr>
            <a:xfrm>
              <a:off x="1933" y="1591"/>
              <a:ext cx="4579" cy="7618"/>
            </a:xfrm>
            <a:prstGeom prst="rect">
              <a:avLst/>
            </a:prstGeom>
          </p:spPr>
        </p:pic>
        <p:pic>
          <p:nvPicPr>
            <p:cNvPr id="9" name="图片 8" descr="素材8"/>
            <p:cNvPicPr>
              <a:picLocks noChangeAspect="1"/>
            </p:cNvPicPr>
            <p:nvPr>
              <p:custDataLst>
                <p:tags r:id="rId10"/>
              </p:custDataLst>
            </p:nvPr>
          </p:nvPicPr>
          <p:blipFill>
            <a:blip r:embed="rId11"/>
            <a:stretch>
              <a:fillRect/>
            </a:stretch>
          </p:blipFill>
          <p:spPr>
            <a:xfrm>
              <a:off x="2829" y="2441"/>
              <a:ext cx="1723" cy="1690"/>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tags" Target="../tags/tag118.xml"/><Relationship Id="rId23" Type="http://schemas.openxmlformats.org/officeDocument/2006/relationships/tags" Target="../tags/tag117.xml"/><Relationship Id="rId22" Type="http://schemas.openxmlformats.org/officeDocument/2006/relationships/tags" Target="../tags/tag116.xml"/><Relationship Id="rId21" Type="http://schemas.openxmlformats.org/officeDocument/2006/relationships/tags" Target="../tags/tag115.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0.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1.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tags" Target="../tags/tag145.xml"/><Relationship Id="rId5" Type="http://schemas.openxmlformats.org/officeDocument/2006/relationships/image" Target="../media/image13.png"/><Relationship Id="rId4" Type="http://schemas.openxmlformats.org/officeDocument/2006/relationships/tags" Target="../tags/tag144.xml"/><Relationship Id="rId3" Type="http://schemas.openxmlformats.org/officeDocument/2006/relationships/image" Target="../media/image12.png"/><Relationship Id="rId2" Type="http://schemas.openxmlformats.org/officeDocument/2006/relationships/tags" Target="../tags/tag143.xml"/><Relationship Id="rId1" Type="http://schemas.openxmlformats.org/officeDocument/2006/relationships/tags" Target="../tags/tag142.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7.xml"/><Relationship Id="rId6" Type="http://schemas.openxmlformats.org/officeDocument/2006/relationships/tags" Target="../tags/tag149.xml"/><Relationship Id="rId5" Type="http://schemas.openxmlformats.org/officeDocument/2006/relationships/image" Target="../media/image13.png"/><Relationship Id="rId4" Type="http://schemas.openxmlformats.org/officeDocument/2006/relationships/tags" Target="../tags/tag148.xml"/><Relationship Id="rId3" Type="http://schemas.openxmlformats.org/officeDocument/2006/relationships/image" Target="../media/image12.png"/><Relationship Id="rId2" Type="http://schemas.openxmlformats.org/officeDocument/2006/relationships/tags" Target="../tags/tag147.xml"/><Relationship Id="rId1" Type="http://schemas.openxmlformats.org/officeDocument/2006/relationships/tags" Target="../tags/tag14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4.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tags" Target="../tags/tag125.xml"/><Relationship Id="rId3" Type="http://schemas.openxmlformats.org/officeDocument/2006/relationships/slide" Target="slide26.xml"/><Relationship Id="rId2" Type="http://schemas.openxmlformats.org/officeDocument/2006/relationships/slide" Target="slide3.xml"/><Relationship Id="rId1" Type="http://schemas.openxmlformats.org/officeDocument/2006/relationships/tags" Target="../tags/tag12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6.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7.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77.xml"/><Relationship Id="rId7" Type="http://schemas.openxmlformats.org/officeDocument/2006/relationships/image" Target="../media/image15.png"/><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0" Type="http://schemas.openxmlformats.org/officeDocument/2006/relationships/notesSlide" Target="../notesSlides/notesSlide8.xml"/><Relationship Id="rId1" Type="http://schemas.openxmlformats.org/officeDocument/2006/relationships/tags" Target="../tags/tag171.xml"/></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7.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5.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7.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tags" Target="../tags/tag18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9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9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9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6.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97.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9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9.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00.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3.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7.xml"/><Relationship Id="rId6" Type="http://schemas.openxmlformats.org/officeDocument/2006/relationships/tags" Target="../tags/tag207.xml"/><Relationship Id="rId5" Type="http://schemas.openxmlformats.org/officeDocument/2006/relationships/image" Target="../media/image13.png"/><Relationship Id="rId4" Type="http://schemas.openxmlformats.org/officeDocument/2006/relationships/tags" Target="../tags/tag206.xml"/><Relationship Id="rId3" Type="http://schemas.openxmlformats.org/officeDocument/2006/relationships/image" Target="../media/image12.png"/><Relationship Id="rId2" Type="http://schemas.openxmlformats.org/officeDocument/2006/relationships/tags" Target="../tags/tag205.xml"/><Relationship Id="rId1" Type="http://schemas.openxmlformats.org/officeDocument/2006/relationships/tags" Target="../tags/tag204.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7.xml"/><Relationship Id="rId6" Type="http://schemas.openxmlformats.org/officeDocument/2006/relationships/tags" Target="../tags/tag211.xml"/><Relationship Id="rId5" Type="http://schemas.openxmlformats.org/officeDocument/2006/relationships/image" Target="../media/image13.png"/><Relationship Id="rId4" Type="http://schemas.openxmlformats.org/officeDocument/2006/relationships/tags" Target="../tags/tag210.xml"/><Relationship Id="rId3" Type="http://schemas.openxmlformats.org/officeDocument/2006/relationships/image" Target="../media/image12.png"/><Relationship Id="rId2" Type="http://schemas.openxmlformats.org/officeDocument/2006/relationships/tags" Target="../tags/tag209.xml"/><Relationship Id="rId1" Type="http://schemas.openxmlformats.org/officeDocument/2006/relationships/tags" Target="../tags/tag20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1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4.xml"/></Relationships>
</file>

<file path=ppt/slides/_rels/slide44.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7.xml"/><Relationship Id="rId7" Type="http://schemas.openxmlformats.org/officeDocument/2006/relationships/tags" Target="../tags/tag221.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45.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7.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 Type="http://schemas.openxmlformats.org/officeDocument/2006/relationships/tags" Target="../tags/tag223.xml"/><Relationship Id="rId1" Type="http://schemas.openxmlformats.org/officeDocument/2006/relationships/tags" Target="../tags/tag222.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35.xml"/><Relationship Id="rId7" Type="http://schemas.openxmlformats.org/officeDocument/2006/relationships/image" Target="../media/image18.png"/><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0" Type="http://schemas.openxmlformats.org/officeDocument/2006/relationships/notesSlide" Target="../notesSlides/notesSlide15.xml"/><Relationship Id="rId1" Type="http://schemas.openxmlformats.org/officeDocument/2006/relationships/tags" Target="../tags/tag229.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42.xml"/><Relationship Id="rId7" Type="http://schemas.openxmlformats.org/officeDocument/2006/relationships/image" Target="../media/image19.png"/><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0" Type="http://schemas.openxmlformats.org/officeDocument/2006/relationships/notesSlide" Target="../notesSlides/notesSlide16.xml"/><Relationship Id="rId1" Type="http://schemas.openxmlformats.org/officeDocument/2006/relationships/tags" Target="../tags/tag236.xml"/></Relationships>
</file>

<file path=ppt/slides/_rels/slide48.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7.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4.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6.xml"/><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3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EFEF"/>
        </a:solidFill>
        <a:effectLst/>
      </p:bgPr>
    </p:bg>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5460365" y="1383665"/>
            <a:ext cx="5260975" cy="1322070"/>
          </a:xfrm>
          <a:prstGeom prst="rect">
            <a:avLst/>
          </a:prstGeom>
          <a:noFill/>
        </p:spPr>
        <p:txBody>
          <a:bodyPr wrap="square" rtlCol="0">
            <a:spAutoFit/>
            <a:scene3d>
              <a:camera prst="orthographicFront"/>
              <a:lightRig rig="threePt" dir="t"/>
            </a:scene3d>
          </a:bodyPr>
          <a:lstStyle/>
          <a:p>
            <a:pPr algn="ctr"/>
            <a:r>
              <a:rPr lang="zh-CN" altLang="en-US" sz="8000" spc="300">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微软雅黑" panose="020B0503020204020204" charset="-122"/>
                <a:sym typeface="Arial" panose="020B0604020202020204" pitchFamily="34" charset="0"/>
              </a:rPr>
              <a:t>第二单元</a:t>
            </a:r>
            <a:endParaRPr lang="zh-CN" altLang="en-US" sz="8000" spc="300">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title"/>
            <p:custDataLst>
              <p:tags r:id="rId2"/>
            </p:custDataLst>
          </p:nvPr>
        </p:nvSpPr>
        <p:spPr>
          <a:xfrm>
            <a:off x="3554095" y="2954020"/>
            <a:ext cx="8324215" cy="1198880"/>
          </a:xfrm>
        </p:spPr>
        <p:txBody>
          <a:bodyPr>
            <a:normAutofit fontScale="90000"/>
          </a:bodyPr>
          <a:lstStyle/>
          <a:p>
            <a:r>
              <a:rPr lang="zh-CN" altLang="en-US">
                <a:sym typeface="Arial" panose="020B0604020202020204" pitchFamily="34" charset="0"/>
              </a:rPr>
              <a:t>自主学习的基本路径</a:t>
            </a:r>
            <a:endParaRPr lang="zh-CN" altLang="en-US">
              <a:sym typeface="Arial" panose="020B0604020202020204" pitchFamily="34" charset="0"/>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normAutofit lnSpcReduction="10000"/>
          </a:bodyPr>
          <a:p>
            <a:pPr algn="just">
              <a:buClrTx/>
              <a:buSzTx/>
            </a:pPr>
            <a:r>
              <a:rPr lang="zh-CN" altLang="en-US" sz="2400" b="1">
                <a:solidFill>
                  <a:schemeClr val="accent1">
                    <a:lumMod val="75000"/>
                  </a:schemeClr>
                </a:solidFill>
              </a:rPr>
              <a:t>（二）分析目标的可实现性和相关性</a:t>
            </a:r>
            <a:endParaRPr lang="zh-CN" altLang="en-US" sz="2400" b="1">
              <a:solidFill>
                <a:schemeClr val="accent1">
                  <a:lumMod val="75000"/>
                </a:schemeClr>
              </a:solidFill>
            </a:endParaRPr>
          </a:p>
          <a:p>
            <a:r>
              <a:rPr lang="zh-CN" altLang="en-US"/>
              <a:t>总的学习目标就像跳一跳能摘到的葡萄，既不能过低，也不能太高；偏低了无意义，偏高了无从实现。目标只有通过努力才能达到，不是轻而易举能达到，也不能竭尽全力也达不到。学习目标的确定与客观环境相关，如果大的环境不能支持这个目标也是不行的。比如，在学校里，我们必须了解学校的培养目标、总的教学计划，并进行时间安排，使学习目标的设定符合客观条件。否则，我们的目标再好，也不能实现。</a:t>
            </a:r>
            <a:endParaRPr lang="zh-CN" altLang="en-US"/>
          </a:p>
        </p:txBody>
      </p:sp>
      <p:sp>
        <p:nvSpPr>
          <p:cNvPr id="3" name="标题 1"/>
          <p:cNvSpPr>
            <a:spLocks noGrp="1"/>
          </p:cNvSpPr>
          <p:nvPr/>
        </p:nvSpPr>
        <p:spPr>
          <a:xfrm>
            <a:off x="2294255" y="541655"/>
            <a:ext cx="8865235" cy="856615"/>
          </a:xfrm>
          <a:prstGeom prst="rect">
            <a:avLst/>
          </a:prstGeom>
        </p:spPr>
        <p:txBody>
          <a:bodyPr vert="horz" lIns="90000" tIns="46800" rIns="90000" bIns="46800" rtlCol="0" anchor="t" anchorCtr="0">
            <a:normAutofit/>
          </a:bodyPr>
          <a:lstStyle>
            <a:lvl1pPr marL="0" marR="0" algn="l" defTabSz="914400" rtl="0" eaLnBrk="1" fontAlgn="auto" latinLnBrk="0" hangingPunct="1">
              <a:lnSpc>
                <a:spcPct val="100000"/>
              </a:lnSpc>
              <a:spcBef>
                <a:spcPct val="0"/>
              </a:spcBef>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r>
              <a:rPr lang="zh-CN" altLang="en-US">
                <a:solidFill>
                  <a:schemeClr val="accent1">
                    <a:lumMod val="50000"/>
                  </a:schemeClr>
                </a:solidFill>
              </a:rPr>
              <a:t>二、如何确定学习目标</a:t>
            </a:r>
            <a:endParaRPr lang="zh-CN" altLang="en-US">
              <a:solidFill>
                <a:schemeClr val="accent1">
                  <a:lumMod val="50000"/>
                </a:schemeClr>
              </a:solidFill>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43075"/>
            <a:ext cx="9869170" cy="4496435"/>
          </a:xfrm>
        </p:spPr>
        <p:txBody>
          <a:bodyPr/>
          <a:p>
            <a:r>
              <a:rPr lang="zh-CN" altLang="en-US"/>
              <a:t>同时，学习目标的确立也要与自己的主观情况相适应。要根据自己的学习基础，全面分析，正确地认识自己，既要立足现实，又不能妄自菲薄；要准确找出自己的长处和短处，明确自己学习的特点、发展的方向，将目标与自身条件紧密结合起来，适合自己的目标才是最好的目标。</a:t>
            </a:r>
            <a:endParaRPr lang="zh-CN" alt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sz="2400" b="1">
                <a:solidFill>
                  <a:schemeClr val="accent1">
                    <a:lumMod val="75000"/>
                  </a:schemeClr>
                </a:solidFill>
              </a:rPr>
              <a:t>（三）注重目标的可量化性和明确性</a:t>
            </a:r>
            <a:endParaRPr lang="zh-CN" altLang="en-US" sz="2400" b="1">
              <a:solidFill>
                <a:schemeClr val="accent1">
                  <a:lumMod val="75000"/>
                </a:schemeClr>
              </a:solidFill>
            </a:endParaRPr>
          </a:p>
          <a:p>
            <a:r>
              <a:rPr lang="zh-CN" altLang="en-US"/>
              <a:t>目标反映的是理想，是指向未来的，它是一种可能性，必须是经过自己的努力能够成为现实的。目标的确立要明确、可量化。量化目标，是指用准确的数字描述规划我们的目标，即目标的具体化；如果目标不能用具体数字来表示，而是一种程度的话，那么这种程度也应该是可以指标化的。</a:t>
            </a:r>
            <a:endParaRPr lang="zh-CN" altLang="en-US"/>
          </a:p>
          <a:p>
            <a:r>
              <a:rPr lang="zh-CN" altLang="en-US"/>
              <a:t>什么时间内完成什么任务，达到什么水平，必须是明确的，有具体的数量、质量标准。</a:t>
            </a:r>
            <a:endParaRPr lang="zh-CN" altLang="en-US"/>
          </a:p>
        </p:txBody>
      </p:sp>
      <p:sp>
        <p:nvSpPr>
          <p:cNvPr id="3" name="标题 1"/>
          <p:cNvSpPr>
            <a:spLocks noGrp="1"/>
          </p:cNvSpPr>
          <p:nvPr/>
        </p:nvSpPr>
        <p:spPr>
          <a:xfrm>
            <a:off x="2294255" y="541655"/>
            <a:ext cx="8865235" cy="856615"/>
          </a:xfrm>
          <a:prstGeom prst="rect">
            <a:avLst/>
          </a:prstGeom>
        </p:spPr>
        <p:txBody>
          <a:bodyPr vert="horz" lIns="90000" tIns="46800" rIns="90000" bIns="46800" rtlCol="0" anchor="t" anchorCtr="0">
            <a:normAutofit/>
          </a:bodyPr>
          <a:lstStyle>
            <a:lvl1pPr marL="0" marR="0" algn="l" defTabSz="914400" rtl="0" eaLnBrk="1" fontAlgn="auto" latinLnBrk="0" hangingPunct="1">
              <a:lnSpc>
                <a:spcPct val="100000"/>
              </a:lnSpc>
              <a:spcBef>
                <a:spcPct val="0"/>
              </a:spcBef>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r>
              <a:rPr lang="zh-CN" altLang="en-US">
                <a:solidFill>
                  <a:schemeClr val="accent1">
                    <a:lumMod val="50000"/>
                  </a:schemeClr>
                </a:solidFill>
              </a:rPr>
              <a:t>二、如何确定学习目标</a:t>
            </a:r>
            <a:endParaRPr lang="zh-CN" altLang="en-US">
              <a:solidFill>
                <a:schemeClr val="accent1">
                  <a:lumMod val="50000"/>
                </a:schemeClr>
              </a:solidFill>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445" y="1623695"/>
            <a:ext cx="10702925" cy="4465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2159000"/>
            <a:ext cx="10160000" cy="464629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刘琼是一个酷爱文学的女孩，尤其喜欢中国古典诗词。上中学时由于学习紧张，她很少有时间去阅读文学作品，尤其是古诗词。2018年，刘琼考入技师学院。放暑假了，有了不少空闲时间。于是她想利用暑假 50 天的时间好好读一读中国古典诗词，以便进一步提高自己的文学素养。刘琼确定了暑假自学中国古典诗词的目标是：背诵 60首古典诗词（唐宋格律诗 30 首，汉魏古体诗 10 首，宋词 15 首，元曲 5 首）。</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7355" y="1327785"/>
            <a:ext cx="10702925" cy="2324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699135" y="1600200"/>
            <a:ext cx="10160000" cy="5674360"/>
          </a:xfrm>
          <a:prstGeom prst="rect">
            <a:avLst/>
          </a:prstGeom>
          <a:noFill/>
        </p:spPr>
        <p:txBody>
          <a:bodyPr wrap="square" rtlCol="0">
            <a:normAutofit lnSpcReduction="20000"/>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蒋新也是 2018 年进入技师学院电子信息专业的新生，因为酷爱电子通信专业，她选择了电子信息系，但她又希望工作几年后转向做管理方面的工作。她雄心勃勃，决定在技师学院好好学习，5 年之内，完成电子信息专业的学习，顺利毕业；同时辅修管理学课程，拿到工商管理硕士学位，为将来的工作晋升打下好的基础。</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rPr>
              <a:t>根据以上两个案例，请同学们回答下列问题：</a:t>
            </a:r>
            <a:endPar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rPr>
              <a:t>（1）刘琼一个暑假的自学目标是背诵 60 首古典诗词，请找出蒋</a:t>
            </a:r>
            <a:endPar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rPr>
              <a:t>新在技师学院的学习目标。</a:t>
            </a:r>
            <a:endPar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rPr>
              <a:t>（2）这两位同学的学习目标能否实现呢？请说明理由。</a:t>
            </a:r>
            <a:endPar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三、怎样分解学习目标</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normAutofit/>
          </a:bodyPr>
          <a:p>
            <a:r>
              <a:rPr lang="zh-CN" altLang="en-US"/>
              <a:t>作家、思想家托尔斯泰曾说过，要有生活目标，一辈子的目标，一段时期的目标，一个阶段的目标，一年的目标，一个月的目标，一个星期的目标，一天的目标，一个小时的目标，一分钟的目标。</a:t>
            </a:r>
            <a:endParaRPr lang="zh-CN" altLang="en-US"/>
          </a:p>
          <a:p>
            <a:r>
              <a:rPr lang="zh-CN" altLang="en-US"/>
              <a:t>世上没有一步登天的事。数学家华罗庚也曾说过，他走过的道路，就是一条循序渐进的道路。长期的目标是分阶段实现的，各阶段目标之间的关系不是割裂开的，它们是相互关联的，应该是阶梯形的，即前一个目标是后一个目标的基础。</a:t>
            </a:r>
            <a:endParaRPr lang="zh-CN" altLang="en-US"/>
          </a:p>
          <a:p>
            <a:r>
              <a:rPr lang="zh-CN" altLang="en-US"/>
              <a:t>自主学习也是一样，我们可以将总的学习目标分解成为一个个小目标，逐一完成。那么，怎样分解学习目标呢？</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67255" y="397510"/>
            <a:ext cx="8865235" cy="856615"/>
          </a:xfrm>
        </p:spPr>
        <p:txBody>
          <a:bodyPr/>
          <a:p>
            <a:r>
              <a:rPr>
                <a:solidFill>
                  <a:schemeClr val="accent1">
                    <a:lumMod val="50000"/>
                  </a:schemeClr>
                </a:solidFill>
                <a:sym typeface="+mn-ea"/>
              </a:rPr>
              <a:t>三、怎样分解学习目标</a:t>
            </a:r>
            <a:endParaRPr lang="zh-CN" altLang="en-US">
              <a:solidFill>
                <a:schemeClr val="accent1">
                  <a:lumMod val="50000"/>
                </a:schemeClr>
              </a:solidFill>
              <a:sym typeface="+mn-ea"/>
            </a:endParaRPr>
          </a:p>
        </p:txBody>
      </p:sp>
      <p:sp>
        <p:nvSpPr>
          <p:cNvPr id="5" name="内容占位符 4"/>
          <p:cNvSpPr>
            <a:spLocks noGrp="1"/>
          </p:cNvSpPr>
          <p:nvPr>
            <p:ph sz="quarter" idx="13"/>
          </p:nvPr>
        </p:nvSpPr>
        <p:spPr/>
        <p:txBody>
          <a:bodyPr/>
          <a:p>
            <a:pPr algn="just">
              <a:buClrTx/>
              <a:buSzTx/>
            </a:pPr>
            <a:r>
              <a:rPr lang="zh-CN" altLang="en-US" sz="2400" b="1">
                <a:solidFill>
                  <a:schemeClr val="accent1">
                    <a:lumMod val="75000"/>
                  </a:schemeClr>
                </a:solidFill>
              </a:rPr>
              <a:t>（一）目标分解的基本原则</a:t>
            </a:r>
            <a:endParaRPr lang="zh-CN" altLang="en-US" sz="2400" b="1">
              <a:solidFill>
                <a:schemeClr val="accent1">
                  <a:lumMod val="75000"/>
                </a:schemeClr>
              </a:solidFill>
            </a:endParaRPr>
          </a:p>
          <a:p>
            <a:pPr algn="just">
              <a:buClrTx/>
              <a:buSzTx/>
            </a:pPr>
            <a:r>
              <a:rPr lang="zh-CN" altLang="en-US" b="1"/>
              <a:t>1. 目标分解合情合理</a:t>
            </a:r>
            <a:endParaRPr lang="zh-CN" altLang="en-US" b="1"/>
          </a:p>
          <a:p>
            <a:r>
              <a:rPr lang="zh-CN" altLang="en-US"/>
              <a:t>所谓合情合理就是符合自己的实际情况，符合学习的规律和客观的环境要求。将学习目标分解成一个一个的小目标时，一是必须从本人的实际出发，分析自己的优势与不足，同时考虑学校或者工作单位的计划；二是学习目标的分解也要符合学习的规律，不能脱离学习本身的规律。</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sym typeface="+mn-ea"/>
              </a:rPr>
              <a:t>（一）目标分解的基本原则</a:t>
            </a:r>
            <a:endParaRPr lang="zh-CN" altLang="en-US" sz="2400" b="1">
              <a:solidFill>
                <a:schemeClr val="accent1">
                  <a:lumMod val="75000"/>
                </a:schemeClr>
              </a:solidFill>
            </a:endParaRPr>
          </a:p>
          <a:p>
            <a:r>
              <a:rPr lang="zh-CN" altLang="en-US" b="1"/>
              <a:t>2. 目标分解明确具体</a:t>
            </a:r>
            <a:endParaRPr lang="zh-CN" altLang="en-US" b="1"/>
          </a:p>
          <a:p>
            <a:r>
              <a:rPr lang="zh-CN" altLang="en-US"/>
              <a:t>明确的目标可以充分调动学习者的积极性和潜能，使之保持旺盛的学习精力，从而保证学习目标的顺利实现。目标越鲜明、越具体，越有益于达成。目标要做到明确具体，必须要将总目标层层分解成多级分目标。通过层层分解，不断细化，就可以得到具体的学习目标。</a:t>
            </a:r>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sym typeface="+mn-ea"/>
              </a:rPr>
              <a:t>（一）目标分解的基本原则</a:t>
            </a:r>
            <a:endParaRPr lang="zh-CN" altLang="en-US" sz="2400" b="1">
              <a:solidFill>
                <a:schemeClr val="accent1">
                  <a:lumMod val="75000"/>
                </a:schemeClr>
              </a:solidFill>
            </a:endParaRPr>
          </a:p>
          <a:p>
            <a:r>
              <a:rPr lang="zh-CN" altLang="en-US" b="1"/>
              <a:t>3. 目标分解定时定量</a:t>
            </a:r>
            <a:endParaRPr lang="zh-CN" altLang="en-US" b="1"/>
          </a:p>
          <a:p>
            <a:r>
              <a:rPr lang="zh-CN" altLang="en-US"/>
              <a:t>确定目标时必须规定明确的时间期限，确保目标按期实现。细化总体目标，需要定量具体目标。具体目标应该是可测的、能量化的，这样既便于实施，也便于检查学习效果。比如，规定某一学科通过一年努力要达到的分数段，或者一学期读多少本书，一星期背多少英语单词等。</a:t>
            </a:r>
            <a:endParaRPr lang="zh-CN" altLang="en-US"/>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rPr>
              <a:t>（二）目标分解的常用方法</a:t>
            </a:r>
            <a:endParaRPr lang="zh-CN" altLang="en-US" sz="2400" b="1">
              <a:solidFill>
                <a:schemeClr val="accent1">
                  <a:lumMod val="75000"/>
                </a:schemeClr>
              </a:solidFill>
            </a:endParaRPr>
          </a:p>
          <a:p>
            <a:r>
              <a:rPr lang="zh-CN" altLang="en-US" b="1"/>
              <a:t>1. 倒计时法</a:t>
            </a:r>
            <a:endParaRPr lang="zh-CN" altLang="en-US" b="1"/>
          </a:p>
          <a:p>
            <a:r>
              <a:rPr lang="zh-CN" altLang="en-US"/>
              <a:t>倒计时法即根据总目标，一步一步回倒着将总目标分解为多个子目标，并明确各个子目标的具体内容和完成时间。</a:t>
            </a:r>
            <a:endParaRPr lang="zh-CN" altLang="en-US"/>
          </a:p>
        </p:txBody>
      </p:sp>
      <p:sp>
        <p:nvSpPr>
          <p:cNvPr id="3" name="标题 1"/>
          <p:cNvSpPr>
            <a:spLocks noGrp="1"/>
          </p:cNvSpPr>
          <p:nvPr/>
        </p:nvSpPr>
        <p:spPr>
          <a:xfrm>
            <a:off x="2167255" y="519430"/>
            <a:ext cx="8865235" cy="856615"/>
          </a:xfrm>
          <a:prstGeom prst="rect">
            <a:avLst/>
          </a:prstGeom>
        </p:spPr>
        <p:txBody>
          <a:bodyPr vert="horz" lIns="90000" tIns="46800" rIns="90000" bIns="46800" rtlCol="0" anchor="t" anchorCtr="0">
            <a:normAutofit/>
          </a:bodyPr>
          <a:lstStyle>
            <a:lvl1pPr marL="0" marR="0" algn="l" defTabSz="914400" rtl="0" eaLnBrk="1" fontAlgn="auto" latinLnBrk="0" hangingPunct="1">
              <a:lnSpc>
                <a:spcPct val="100000"/>
              </a:lnSpc>
              <a:spcBef>
                <a:spcPct val="0"/>
              </a:spcBef>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r>
              <a:rPr>
                <a:solidFill>
                  <a:schemeClr val="accent1">
                    <a:lumMod val="50000"/>
                  </a:schemeClr>
                </a:solidFill>
                <a:sym typeface="+mn-ea"/>
              </a:rPr>
              <a:t>三、怎样分解学习目标</a:t>
            </a:r>
            <a:endParaRPr lang="zh-CN" altLang="en-US">
              <a:solidFill>
                <a:schemeClr val="accent1">
                  <a:lumMod val="50000"/>
                </a:schemeClr>
              </a:solidFill>
              <a:sym typeface="+mn-ea"/>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775075" y="1905000"/>
            <a:ext cx="8148320" cy="2426970"/>
          </a:xfrm>
          <a:prstGeom prst="rect">
            <a:avLst/>
          </a:prstGeom>
          <a:noFill/>
        </p:spPr>
        <p:txBody>
          <a:bodyPr wrap="square" rtlCol="0"/>
          <a:p>
            <a:pPr algn="ctr" fontAlgn="auto">
              <a:lnSpc>
                <a:spcPts val="2500"/>
              </a:lnSpc>
              <a:spcAft>
                <a:spcPts val="3000"/>
              </a:spcAft>
            </a:pPr>
            <a:r>
              <a:rPr lang="zh-CN" altLang="en-US" sz="3600" b="1" spc="200">
                <a:solidFill>
                  <a:schemeClr val="accent1"/>
                </a:solidFill>
                <a:uFillTx/>
                <a:latin typeface="Arial" panose="020B0604020202020204" pitchFamily="34" charset="0"/>
                <a:ea typeface="微软雅黑" panose="020B0503020204020204" charset="-122"/>
                <a:cs typeface="+mj-cs"/>
                <a:sym typeface="+mn-ea"/>
              </a:rPr>
              <a:t>第一课</a:t>
            </a: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rPr>
              <a:t>   </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2" tooltip="" action="ppaction://hlinksldjump"/>
              </a:rPr>
              <a:t>自主学习目标的确定</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2" tooltip="" action="ppaction://hlinksldjump"/>
            </a:endParaRPr>
          </a:p>
          <a:p>
            <a:pPr algn="ctr" fontAlgn="auto">
              <a:lnSpc>
                <a:spcPts val="2500"/>
              </a:lnSpc>
              <a:spcAft>
                <a:spcPts val="3000"/>
              </a:spcAft>
            </a:pP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lang="zh-CN" altLang="en-US" sz="3600" b="1" spc="200">
                <a:solidFill>
                  <a:schemeClr val="accent1"/>
                </a:solidFill>
                <a:uFillTx/>
                <a:latin typeface="Arial" panose="020B0604020202020204" pitchFamily="34" charset="0"/>
                <a:ea typeface="微软雅黑" panose="020B0503020204020204" charset="-122"/>
                <a:cs typeface="+mj-cs"/>
                <a:sym typeface="+mn-ea"/>
              </a:rPr>
              <a:t>第二课</a:t>
            </a: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rPr>
              <a:t>   </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rPr>
              <a:t>自主学习计划的制订与执行</a:t>
            </a:r>
            <a:endParaRPr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endParaRPr lang="zh-CN" altLang="en-US" sz="3200" b="1" spc="200">
              <a:solidFill>
                <a:schemeClr val="tx1">
                  <a:lumMod val="75000"/>
                  <a:lumOff val="25000"/>
                </a:schemeClr>
              </a:solidFill>
              <a:uFillTx/>
              <a:latin typeface="Arial" panose="020B0604020202020204" pitchFamily="34" charset="0"/>
              <a:ea typeface="微软雅黑" panose="020B0503020204020204" charset="-122"/>
              <a:cs typeface="+mj-cs"/>
            </a:endParaRPr>
          </a:p>
          <a:p>
            <a:pPr algn="ctr" fontAlgn="auto">
              <a:lnSpc>
                <a:spcPts val="2500"/>
              </a:lnSpc>
              <a:spcAft>
                <a:spcPts val="3000"/>
              </a:spcAft>
            </a:pPr>
            <a:endParaRPr lang="zh-CN" altLang="en-US" sz="3200" b="1" spc="200">
              <a:solidFill>
                <a:schemeClr val="tx1">
                  <a:lumMod val="75000"/>
                  <a:lumOff val="25000"/>
                </a:schemeClr>
              </a:solidFill>
              <a:uFillTx/>
              <a:latin typeface="Arial" panose="020B0604020202020204" pitchFamily="34" charset="0"/>
              <a:ea typeface="微软雅黑" panose="020B0503020204020204" charset="-122"/>
              <a:cs typeface="+mj-cs"/>
              <a:sym typeface="Arial" panose="020B0604020202020204" pitchFamily="34" charset="0"/>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sym typeface="+mn-ea"/>
              </a:rPr>
              <a:t>（二）目标分解的常用方法</a:t>
            </a:r>
            <a:endParaRPr lang="zh-CN" altLang="en-US" sz="2400" b="1">
              <a:solidFill>
                <a:schemeClr val="accent1">
                  <a:lumMod val="75000"/>
                </a:schemeClr>
              </a:solidFill>
            </a:endParaRPr>
          </a:p>
          <a:p>
            <a:r>
              <a:rPr lang="zh-CN" altLang="en-US" b="1"/>
              <a:t>2. 剥洋葱法</a:t>
            </a:r>
            <a:endParaRPr lang="zh-CN" altLang="en-US" b="1"/>
          </a:p>
          <a:p>
            <a:r>
              <a:rPr lang="zh-CN" altLang="en-US"/>
              <a:t>所谓剥洋葱法就是像剥洋葱一样，将大目标分解成若干个小目标，再将每个小目标分解成若干个更小的目标，这样一直分解下去，直到分解到现在该去干什么为止。</a:t>
            </a:r>
            <a:endParaRPr lang="zh-CN" altLang="en-US"/>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内容占位符 1"/>
          <p:cNvPicPr>
            <a:picLocks noChangeAspect="1"/>
          </p:cNvPicPr>
          <p:nvPr>
            <p:ph sz="quarter" idx="13"/>
          </p:nvPr>
        </p:nvPicPr>
        <p:blipFill>
          <a:blip r:embed="rId1"/>
          <a:stretch>
            <a:fillRect/>
          </a:stretch>
        </p:blipFill>
        <p:spPr>
          <a:xfrm>
            <a:off x="1972310" y="1703070"/>
            <a:ext cx="8402955" cy="3670300"/>
          </a:xfrm>
          <a:prstGeom prst="rect">
            <a:avLst/>
          </a:prstGeom>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张小军是某技师学院的一名学生，他学的专业是电梯安装与维修。按照学校的要求，张小军只要取得高级工证就可以顺利毕业，然后走上工作岗位。但张小军有一个梦想：从入学算起，10 年内成为电梯安装与维修的技师。</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要成为电梯安装与维修的技师，按照有关规定，首先必须取得电梯安装维修工的操作证，电梯安装与维修的中级工证、高级工证，然后经过几年的工作实践，撰写专业论文，提高相应的能力，晋升技师。整个过程大约需要10 年时间才能完成。</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为了实现这一目标，张小军同学决定分成 3 个阶段来完成。第一阶段，在学校的 5 年中，取得电梯安装维修工的操作证，电梯安装与维修的中级工证、高级工证，顺利毕业，到一家世界 500 强的电梯公司工作；第二阶段，工作两年内，学习高等数学、大学物理、理论力学等课程，写一篇高质量的论文，取得预备技师证；第三阶段，用 3 年的时间，学习数字电子技术、材料力学、模拟电子技术等课程，负责完成 1 个项目，晋升技师。</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根据张小军的实际情况，小组讨论张小军的目标能否实现，为什么？</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以小组为单位，根据所学的倒计时法分解张小军的目标，并用图表的方式表现出来。</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小组派代表上台展示。</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根据评价量表，小组进行互评。</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pic>
        <p:nvPicPr>
          <p:cNvPr id="7" name="图片 6"/>
          <p:cNvPicPr>
            <a:picLocks noChangeAspect="1"/>
          </p:cNvPicPr>
          <p:nvPr/>
        </p:nvPicPr>
        <p:blipFill>
          <a:blip r:embed="rId7"/>
          <a:stretch>
            <a:fillRect/>
          </a:stretch>
        </p:blipFill>
        <p:spPr>
          <a:xfrm>
            <a:off x="5486400" y="1093470"/>
            <a:ext cx="6419850" cy="5714365"/>
          </a:xfrm>
          <a:prstGeom prst="rect">
            <a:avLst/>
          </a:prstGeom>
        </p:spPr>
      </p:pic>
    </p:spTree>
    <p:custDataLst>
      <p:tags r:id="rId8"/>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为自己确定一个在校的自学目标，分析你实现目标的有利条件，并使用倒计时法或剥洋葱法分解你的自学目标。</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赵家豪同学初中毕业后考入技师学院计算机专业。他非常喜欢自己的专业，常常利用课余时间进行程序设计，希望经过 5 年的学习，毕业后成为一名系统分析员。要实现这个目标，赵家豪同学需要获得下列资质：取得初级程序员证书、中级程序员证书、高级程序员证书、系统分析员证书；通过自考取得本专业大专学历、本专业本科学历。请你帮赵家豪同学分解一下他的目标，使他能够在 5 年内完成学业，成为一名系统分析员。</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209800" y="2254885"/>
            <a:ext cx="9330690" cy="1015365"/>
          </a:xfrm>
        </p:spPr>
        <p:txBody>
          <a:bodyPr>
            <a:normAutofit fontScale="90000"/>
          </a:bodyPr>
          <a:p>
            <a:r>
              <a:rPr lang="zh-CN" altLang="en-US"/>
              <a:t>第二课</a:t>
            </a:r>
            <a:br>
              <a:rPr lang="zh-CN" altLang="en-US"/>
            </a:br>
            <a:r>
              <a:rPr lang="zh-CN" altLang="en-US"/>
              <a:t>自主学习计划的制订与执行</a:t>
            </a:r>
            <a:endParaRPr lang="zh-CN" altLang="en-US"/>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学习目标</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能制订切实可行的学习计划。</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能合理地分配学习时间。</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能执行计划并科学调整计划，完成学习任务。</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a:xfrm>
            <a:off x="2167255" y="414655"/>
            <a:ext cx="8865235" cy="856615"/>
          </a:xfrm>
        </p:spPr>
        <p:txBody>
          <a:bodyPr/>
          <a:p>
            <a:r>
              <a:rPr lang="zh-CN" altLang="en-US">
                <a:solidFill>
                  <a:schemeClr val="accent1">
                    <a:lumMod val="50000"/>
                  </a:schemeClr>
                </a:solidFill>
              </a:rPr>
              <a:t>一、为什么要制订学习计划</a:t>
            </a:r>
            <a:endParaRPr lang="zh-CN" altLang="en-US">
              <a:solidFill>
                <a:schemeClr val="accent1">
                  <a:lumMod val="50000"/>
                </a:schemeClr>
              </a:solidFill>
            </a:endParaRPr>
          </a:p>
        </p:txBody>
      </p:sp>
      <p:sp>
        <p:nvSpPr>
          <p:cNvPr id="7" name="内容占位符 6"/>
          <p:cNvSpPr>
            <a:spLocks noGrp="1"/>
          </p:cNvSpPr>
          <p:nvPr>
            <p:ph sz="quarter" idx="13"/>
          </p:nvPr>
        </p:nvSpPr>
        <p:spPr/>
        <p:txBody>
          <a:bodyPr/>
          <a:p>
            <a:r>
              <a:rPr lang="zh-CN" altLang="en-US"/>
              <a:t>恩格斯说：“没有计划的学习简直就是荒唐。”《礼记·中庸》里说：“凡事预则立，不预则废。”这些都说明计划的重要性。我们有了明确的学习目标，还需要具体的措施来保证学习目标的实现，那就需要制订学习计划。有了学习计划，学习活动就可以有序进行，检查和总结也有了标准和依据。</a:t>
            </a:r>
            <a:endParaRPr lang="zh-CN" altLang="en-US"/>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二、制订学习计划的基本步骤</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p>
            <a:r>
              <a:rPr lang="zh-CN" altLang="en-US"/>
              <a:t>要制订一份切实可行的学习计划，首先要分析学习现状，明确制订计划的依据和目的。这些弄清楚了，就按照计划的三要素——目标、步骤、措施来制订学习计划。目标是计划的核心，必须明确、定量；步骤是目标的细化，是对目标进行合理分解——实现目标分几步走，每一步花多少时间，是计划的进度；措施是执行计划的保证，措施一定要具体，而且具有可操作性。</a:t>
            </a: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209800" y="2254885"/>
            <a:ext cx="9330690" cy="1015365"/>
          </a:xfrm>
        </p:spPr>
        <p:txBody>
          <a:bodyPr>
            <a:normAutofit fontScale="90000"/>
          </a:bodyPr>
          <a:p>
            <a:r>
              <a:rPr lang="zh-CN" altLang="en-US"/>
              <a:t>第一课</a:t>
            </a:r>
            <a:br>
              <a:rPr lang="zh-CN" altLang="en-US"/>
            </a:br>
            <a:r>
              <a:rPr lang="zh-CN" altLang="en-US"/>
              <a:t>自主学习目标的确定</a:t>
            </a:r>
            <a:endParaRPr lang="zh-CN" altLang="en-US"/>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三、合理分配与管理学习时间</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normAutofit/>
          </a:bodyPr>
          <a:p>
            <a:r>
              <a:rPr lang="zh-CN" altLang="en-US"/>
              <a:t>根据自主学习的特点，我们知道自主学习不同于课堂的学习，要完成自己的目标，必须有具体的措施作为保证。但不管是怎样的措施，都要有时间执行。因此，时间管理显得尤其重要。如果不能进行严格的时间管理，那么自主学习也就成了一句空话。</a:t>
            </a:r>
            <a:endParaRPr lang="zh-CN" altLang="en-US"/>
          </a:p>
          <a:p>
            <a:r>
              <a:rPr lang="zh-CN" altLang="en-US"/>
              <a:t>所谓时间管理是指有效地运用时间，在最短的时间或在预定的时间内把事情做好。我们常运用自己所熟悉或直觉想到的方法去工作或学习，事实上，这并不一定是效率最高的方法。完成一项学习任务可以有许多种方法，重点在于能否找出效率最高的方法。那么，在自主学习中怎样进行时间的分配与管理呢？</a:t>
            </a:r>
            <a:endParaRPr lang="zh-CN" altLang="en-US"/>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rPr>
              <a:t>（一）分清学习任务的轻重缓急</a:t>
            </a:r>
            <a:endParaRPr lang="zh-CN" altLang="en-US" sz="2400" b="1">
              <a:solidFill>
                <a:schemeClr val="accent1">
                  <a:lumMod val="75000"/>
                </a:schemeClr>
              </a:solidFill>
            </a:endParaRPr>
          </a:p>
          <a:p>
            <a:r>
              <a:rPr lang="zh-CN" altLang="en-US"/>
              <a:t>管理学家科维提出了一个时间管理理论，他把工作按照重要和紧急两个不同的程度进行了划分，可以分为四个象限：重要且紧急、重要不紧急、不重要不紧急、紧急不重要，如下图所示。这就是时间管理的四象限法则。在制订计划时，我们要分清任务的轻重缓急，再合理地安排时间，才能在预定的时间内完成预定的任务。</a:t>
            </a:r>
            <a:endParaRPr lang="zh-CN" altLang="en-US"/>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内容占位符 1"/>
          <p:cNvPicPr>
            <a:picLocks noChangeAspect="1"/>
          </p:cNvPicPr>
          <p:nvPr>
            <p:ph sz="quarter" idx="13"/>
          </p:nvPr>
        </p:nvPicPr>
        <p:blipFill>
          <a:blip r:embed="rId1"/>
          <a:stretch>
            <a:fillRect/>
          </a:stretch>
        </p:blipFill>
        <p:spPr>
          <a:xfrm>
            <a:off x="2891790" y="1279525"/>
            <a:ext cx="6633210" cy="4434205"/>
          </a:xfrm>
          <a:prstGeom prst="rect">
            <a:avLst/>
          </a:prstGeom>
        </p:spPr>
      </p:pic>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rPr>
              <a:t>（二）整合学习时间，化零为整</a:t>
            </a:r>
            <a:endParaRPr lang="zh-CN" altLang="en-US" sz="2400" b="1">
              <a:solidFill>
                <a:schemeClr val="accent1">
                  <a:lumMod val="75000"/>
                </a:schemeClr>
              </a:solidFill>
            </a:endParaRPr>
          </a:p>
          <a:p>
            <a:r>
              <a:rPr lang="zh-CN" altLang="en-US"/>
              <a:t>在自主学习中，我们还经常会遇到一个问题：学习的时间往往是零散的，怎样有效利用这些零散的时间呢？</a:t>
            </a:r>
            <a:endParaRPr lang="zh-CN" altLang="en-US"/>
          </a:p>
          <a:p>
            <a:r>
              <a:rPr lang="zh-CN" altLang="en-US"/>
              <a:t>在自主学习的过程中，要管理好自己的时间，有效利用零散时间，化零为整，自主学习时间就有了保证。</a:t>
            </a:r>
            <a:endParaRPr lang="zh-CN" altLang="en-US"/>
          </a:p>
        </p:txBody>
      </p:sp>
      <p:sp>
        <p:nvSpPr>
          <p:cNvPr id="3" name="标题 2"/>
          <p:cNvSpPr>
            <a:spLocks noGrp="1"/>
          </p:cNvSpPr>
          <p:nvPr>
            <p:ph type="title"/>
          </p:nvPr>
        </p:nvSpPr>
        <p:spPr/>
        <p:txBody>
          <a:bodyPr/>
          <a:p>
            <a:r>
              <a:rPr lang="zh-CN" altLang="en-US">
                <a:solidFill>
                  <a:schemeClr val="accent1">
                    <a:lumMod val="50000"/>
                  </a:schemeClr>
                </a:solidFill>
              </a:rPr>
              <a:t>三、合理分配与管理学习时间</a:t>
            </a:r>
            <a:endParaRPr lang="zh-CN" altLang="en-US">
              <a:solidFill>
                <a:schemeClr val="accent1">
                  <a:lumMod val="50000"/>
                </a:schemeClr>
              </a:solidFill>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rPr>
              <a:t>（三）养成记录时间的习惯</a:t>
            </a:r>
            <a:endParaRPr lang="zh-CN" altLang="en-US" sz="2400" b="1">
              <a:solidFill>
                <a:schemeClr val="accent1">
                  <a:lumMod val="75000"/>
                </a:schemeClr>
              </a:solidFill>
            </a:endParaRPr>
          </a:p>
          <a:p>
            <a:r>
              <a:rPr lang="zh-CN" altLang="en-US"/>
              <a:t>高效的时间管理方式是记录自己的时间，弄清自己的时间用在了哪些地方。只有经常进行时间管理分析，才能及时判断和检查自己的时间使用效率。</a:t>
            </a:r>
            <a:endParaRPr lang="zh-CN" altLang="en-US"/>
          </a:p>
          <a:p>
            <a:r>
              <a:rPr lang="zh-CN" altLang="en-US"/>
              <a:t>养成记录时间的习惯，即连续三四个星期记录时间去向，自己在每一个时间段究竟干了些什么事，这样的记录每年至少进行两次。只有定期进行时间管理分析，才能发现自己在时间管理上的漏洞，以加强时间管理，利用好零碎时间，保证学习时间，有效地进行自主学习。</a:t>
            </a:r>
            <a:endParaRPr lang="zh-CN" altLang="en-US"/>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四、自律与执行学习计划</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normAutofit lnSpcReduction="10000"/>
          </a:bodyPr>
          <a:p>
            <a:r>
              <a:rPr lang="zh-CN" altLang="en-US"/>
              <a:t>不管是在生活中还是在工作上，想要成功，不仅需要自信心和坚持不懈的努力，还需要自律。自律就是在没有人现场监督的情况下，自己约束自己，变被动为主动，自觉地按照一定的纪律和规则做事情。在自主学习方面，我们要做到自觉做好预习复习，自觉按时完成学习任务。</a:t>
            </a:r>
            <a:endParaRPr lang="zh-CN" altLang="en-US"/>
          </a:p>
        </p:txBody>
      </p:sp>
      <p:pic>
        <p:nvPicPr>
          <p:cNvPr id="4" name="图片 3"/>
          <p:cNvPicPr>
            <a:picLocks noChangeAspect="1"/>
          </p:cNvPicPr>
          <p:nvPr/>
        </p:nvPicPr>
        <p:blipFill>
          <a:blip r:embed="rId1"/>
          <a:stretch>
            <a:fillRect/>
          </a:stretch>
        </p:blipFill>
        <p:spPr>
          <a:xfrm>
            <a:off x="7690485" y="4137660"/>
            <a:ext cx="4501515" cy="2720340"/>
          </a:xfrm>
          <a:prstGeom prst="rect">
            <a:avLst/>
          </a:prstGeom>
        </p:spPr>
      </p:pic>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77365"/>
            <a:ext cx="9869170" cy="4496435"/>
          </a:xfrm>
        </p:spPr>
        <p:txBody>
          <a:bodyPr/>
          <a:p>
            <a:r>
              <a:rPr lang="zh-CN" altLang="en-US"/>
              <a:t>我们在自主学习的过程中，会面对众多的干扰因素，如手机、网络游戏、零食等，尤其是网络游戏。网络游戏对未成年人的影响是很大的，由于未成年人的心智还没有发育成熟，很容易被网络游戏诱惑而沉迷其中，不能自拔，甚至荒废学业。一些网络游戏甚至会使未成年玩家产生暴力倾向，并诱发犯罪。</a:t>
            </a:r>
            <a:endParaRPr lang="zh-CN" altLang="en-US"/>
          </a:p>
        </p:txBody>
      </p:sp>
      <p:sp>
        <p:nvSpPr>
          <p:cNvPr id="2" name="内容占位符 4"/>
          <p:cNvSpPr>
            <a:spLocks noGrp="1"/>
          </p:cNvSpPr>
          <p:nvPr/>
        </p:nvSpPr>
        <p:spPr>
          <a:xfrm>
            <a:off x="1161415" y="1181100"/>
            <a:ext cx="9869170" cy="4496435"/>
          </a:xfrm>
          <a:prstGeom prst="rect">
            <a:avLst/>
          </a:prstGeom>
        </p:spPr>
        <p:txBody>
          <a:bodyPr vert="horz" lIns="101600" tIns="0" rIns="82550" bIns="0" rtlCol="0">
            <a:normAutofit/>
          </a:bodyPr>
          <a:lstStyle>
            <a:lvl1pPr marL="0" indent="457200" algn="just" defTabSz="914400" rtl="0" eaLnBrk="1" fontAlgn="auto" latinLnBrk="0" hangingPunct="1">
              <a:lnSpc>
                <a:spcPct val="150000"/>
              </a:lnSpc>
              <a:spcBef>
                <a:spcPts val="0"/>
              </a:spcBef>
              <a:spcAft>
                <a:spcPts val="1000"/>
              </a:spcAft>
              <a:buFont typeface="Arial" panose="020B0604020202020204" pitchFamily="34" charset="0"/>
              <a:buNone/>
              <a:defRPr sz="20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怎样处理好游戏与学习的关系呢？</a:t>
            </a:r>
            <a:endParaRPr lang="zh-CN" altLang="en-US"/>
          </a:p>
          <a:p>
            <a:r>
              <a:rPr lang="zh-CN" altLang="en-US"/>
              <a:t>作为学生，如果你准备参加电竞比赛，或者准备毕业后从事网络游戏专业的工作，可以把打游戏看成是一种磨炼。同时，想要驾驭好更多的游戏，就需要掌握更多的知识，还必须努力学习。我们也要清楚，能在电竞比赛中脱颖而出的人毕竟寥寥无几，就像喜欢打篮球的人很多，能参加 NBA 比赛的人很少一样，多数人只能把玩网络游戏当作一种爱好。</a:t>
            </a:r>
            <a:endParaRPr lang="zh-CN" altLang="en-US"/>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如果你玩网络游戏只是为了娱乐，你必须以学业为重，处理好游戏与学习的关系，合理地分配时间。比如，一星期内安排星期五、星期六的晚上各 1 ～ 2 小时的游戏时间，作为一星期繁重学习后的调节，其他时间则不碰游戏。又或者在假期里，白天都在图书馆或者其他地方学习文化知识，晚上也可以安排 1 小时的游戏时间用于放松。如果你不能约束自己，就不要在手机上下载游戏；如果手机上下载了游戏，上课或自习时要自觉将手机放入教室的手机袋，以帮助自己集中精力学习。要做到这些，重要的还是自律。</a:t>
            </a:r>
            <a:endParaRPr lang="zh-CN" altLang="en-US"/>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445" y="1623695"/>
            <a:ext cx="10702925" cy="4465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1750695"/>
            <a:ext cx="10160000" cy="464629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王洋同学为提高自己的综合素养，制订了 1 份自主学习计划，以下是他在执行计划时的表现：</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王洋下定决心要在 2 小时内写 1 篇周记，可刚过 10 分钟就拿起手机刷了遍朋友圈，还顺手点进群聊，看看大家聊了什么，再顺手保存几个表情包。</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王洋计划周自学的任务是读完 1 本关于管理的书，可到了星期六才读了一半。有人约他爬山，他马上就停止学习，参加爬山，觉得锻炼身体更重要。晚上回来又觉得太累，决定看剧、打游戏，放松一下。</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学习目标</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了解确定目标的意义和基本原则，掌握目标分解的常用方法。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能运用目标分解的方法，合理分解目标。</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445" y="1623695"/>
            <a:ext cx="10702925" cy="21666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1750695"/>
            <a:ext cx="10160000" cy="461200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星期日，王洋又下定决心读书提高自己，才读了 20 分钟，就觉得乏味，于是打开手机玩起了游戏。</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1 年过去了，王洋自主学习的收获甚微。</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rPr>
              <a:t>王洋同学的问题出在哪里呢？是没有计划，还是没有安排好时间呢？显然都不是，他缺乏的是执行力。手机、他人相邀、打游戏、看剧，在这些干扰面前随波逐流，这样的学习当然不会有收获。</a:t>
            </a:r>
            <a:endParaRPr lang="zh-CN" altLang="en-US" sz="2000" spc="150">
              <a:solidFill>
                <a:schemeClr val="tx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76730"/>
            <a:ext cx="9869170" cy="4496435"/>
          </a:xfrm>
        </p:spPr>
        <p:txBody>
          <a:bodyPr/>
          <a:p>
            <a:r>
              <a:rPr lang="zh-CN" altLang="en-US"/>
              <a:t>不同的环境有不同的干扰，如果没有强有力的执行力，就无法排除干扰进行学习，学习计划也会落空。在完成学习任务时，必须自我设定时限，养成高效的学习习惯，不要让干扰因素浪费时间。</a:t>
            </a:r>
            <a:endParaRPr lang="zh-CN" altLang="en-US"/>
          </a:p>
          <a:p>
            <a:r>
              <a:rPr lang="zh-CN" altLang="en-US"/>
              <a:t>同一类的事情最好一次把它做完。如果在做作业，那么这段时间就只做作业；如果要查看电子邮件，最好能回复就及时回复；如果需要打多个电话，就安排一个时间一次全部打完。</a:t>
            </a:r>
            <a:endParaRPr lang="zh-CN" altLang="en-US"/>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五、总结反思与调整学习计划</a:t>
            </a:r>
            <a:endParaRPr lang="zh-CN" altLang="en-US">
              <a:solidFill>
                <a:schemeClr val="accent1">
                  <a:lumMod val="50000"/>
                </a:schemeClr>
              </a:solidFill>
            </a:endParaRPr>
          </a:p>
        </p:txBody>
      </p:sp>
      <p:sp>
        <p:nvSpPr>
          <p:cNvPr id="3" name="内容占位符 2"/>
          <p:cNvSpPr>
            <a:spLocks noGrp="1"/>
          </p:cNvSpPr>
          <p:nvPr>
            <p:ph sz="quarter" idx="13"/>
          </p:nvPr>
        </p:nvSpPr>
        <p:spPr>
          <a:xfrm>
            <a:off x="1163320" y="1682750"/>
            <a:ext cx="9869170" cy="4496435"/>
          </a:xfrm>
        </p:spPr>
        <p:txBody>
          <a:bodyPr/>
          <a:p>
            <a:r>
              <a:rPr lang="zh-CN" altLang="en-US"/>
              <a:t>我们在制订计划时总觉得自己的计划很合理，但在执行的过程中有时却执行不下去。这时，就需要我们认真反思，及时发现问题，找出计划难以执行的原因，及时调整学习计划，也为后续的学习提供经验和教训。</a:t>
            </a:r>
            <a:endParaRPr lang="zh-CN" altLang="en-US"/>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反思和调整学习计划可参考如下步骤：</a:t>
            </a:r>
            <a:endParaRPr lang="zh-CN" altLang="en-US"/>
          </a:p>
          <a:p>
            <a:r>
              <a:rPr lang="zh-CN" altLang="en-US"/>
              <a:t>第一步，回顾计划执行情况，看执行率如何；</a:t>
            </a:r>
            <a:endParaRPr lang="zh-CN" altLang="en-US"/>
          </a:p>
          <a:p>
            <a:r>
              <a:rPr lang="zh-CN" altLang="en-US"/>
              <a:t>第二步，查找执行率不高的原因，判断是计划制订不科学而难以执行，还是因为自己受到干扰和影响等；</a:t>
            </a:r>
            <a:endParaRPr lang="zh-CN" altLang="en-US"/>
          </a:p>
          <a:p>
            <a:r>
              <a:rPr lang="zh-CN" altLang="en-US"/>
              <a:t>第三步，针对分析得出的原因对计划进行有针对性的调整，比如调整活动顺序、劳逸结合、交叉安排；</a:t>
            </a:r>
            <a:endParaRPr lang="zh-CN" altLang="en-US"/>
          </a:p>
          <a:p>
            <a:r>
              <a:rPr lang="zh-CN" altLang="en-US"/>
              <a:t>第四步，根据学习效果调整作息时间表。</a:t>
            </a:r>
            <a:endParaRPr lang="zh-CN" altLang="en-US"/>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课后练习</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世界技能大赛平面设计技术项目中国集训基地第一阶段的集训目标是使学员进一步系统了解世赛平面设计项目的要求，按世赛要求和往届水平提升技能，提高身体素质以适应训练和竞赛的强度，集训时间为 1 星期。</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集训课程包括专业训练、错题分析、自我提升训练、专家讲座。其中，讲座主题有字体设计讲座、广告设计综合训练、优秀设计作品分析（广告定位与目标客户设定）、OCT 创意产业园参观、世赛总体情况介绍（集训原则、世赛规则、集训动员会、熟悉场地及生活环境等），每个主题的讲座安排 1小时。</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367780"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课后练习</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a:ln w="3175">
                  <a:noFill/>
                  <a:prstDash val="dash"/>
                </a:ln>
                <a:cs typeface="微软雅黑" panose="020B0503020204020204" charset="-122"/>
                <a:sym typeface="Arial" panose="020B0604020202020204" pitchFamily="34" charset="0"/>
              </a:rPr>
              <a:t>除上述课程外，集训期间还要保持 1 天 2 次体育锻炼，其中一次须在早晨，时间 15 分钟，另一次体育锻炼时间为 40 分钟。每天要安排 2 小时午休，每周要有 2 次和教练、领队及相关领导的座谈，每次座谈 1 小时。</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a:ln w="3175">
                  <a:noFill/>
                  <a:prstDash val="dash"/>
                </a:ln>
                <a:cs typeface="微软雅黑" panose="020B0503020204020204" charset="-122"/>
                <a:sym typeface="Arial" panose="020B0604020202020204" pitchFamily="34" charset="0"/>
              </a:rPr>
              <a:t>请据此安排集训时间表。</a:t>
            </a:r>
            <a:endParaRPr lang="zh-CN" altLang="en-US" sz="2000" spc="100">
              <a:ln w="3175">
                <a:noFill/>
                <a:prstDash val="dash"/>
              </a:ln>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【提示】安排时间表，要考虑完成集训目标相关课程的顺序、轻重缓急，据此考虑每日的合理时间安排。</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分小组开展集训时间安排活动。</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分析集训课程内容，将集训课程按前后顺序排列出来。</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考虑轻重缓急，安排集训课程每星期的课时数。</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367780"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课后练习</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考虑轻重缓急，安排集训课程每星期的课时数。</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367780"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pic>
        <p:nvPicPr>
          <p:cNvPr id="7" name="图片 6"/>
          <p:cNvPicPr>
            <a:picLocks noChangeAspect="1"/>
          </p:cNvPicPr>
          <p:nvPr/>
        </p:nvPicPr>
        <p:blipFill>
          <a:blip r:embed="rId7"/>
          <a:stretch>
            <a:fillRect/>
          </a:stretch>
        </p:blipFill>
        <p:spPr>
          <a:xfrm>
            <a:off x="1378585" y="2517775"/>
            <a:ext cx="9434195" cy="2886075"/>
          </a:xfrm>
          <a:prstGeom prst="rect">
            <a:avLst/>
          </a:prstGeom>
        </p:spPr>
      </p:pic>
    </p:spTree>
    <p:custDataLst>
      <p:tags r:id="rId8"/>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课后练习</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a:ln w="3175">
                  <a:noFill/>
                  <a:prstDash val="dash"/>
                </a:ln>
                <a:cs typeface="微软雅黑" panose="020B0503020204020204" charset="-122"/>
                <a:sym typeface="Arial" panose="020B0604020202020204" pitchFamily="34" charset="0"/>
              </a:rPr>
              <a:t>3. 根据上述结果，排列集训活动日程表，表格形式如下。</a:t>
            </a:r>
            <a:endParaRPr lang="zh-CN" altLang="en-US" sz="2000" spc="100">
              <a:ln w="3175">
                <a:noFill/>
                <a:prstDash val="dash"/>
              </a:ln>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a:ln w="3175">
                <a:noFill/>
                <a:prstDash val="dash"/>
              </a:ln>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a:ln w="3175">
                <a:noFill/>
                <a:prstDash val="dash"/>
              </a:ln>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a:ln w="3175">
                <a:noFill/>
                <a:prstDash val="dash"/>
              </a:ln>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a:ln w="3175">
                <a:noFill/>
                <a:prstDash val="dash"/>
              </a:ln>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a:ln w="3175">
                <a:noFill/>
                <a:prstDash val="dash"/>
              </a:ln>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a:ln w="3175">
                <a:noFill/>
                <a:prstDash val="dash"/>
              </a:ln>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a:ln w="3175">
                  <a:noFill/>
                  <a:prstDash val="dash"/>
                </a:ln>
                <a:cs typeface="微软雅黑" panose="020B0503020204020204" charset="-122"/>
                <a:sym typeface="Arial" panose="020B0604020202020204" pitchFamily="34" charset="0"/>
              </a:rPr>
              <a:t>4. 按小组阐述时间安排的理由。</a:t>
            </a:r>
            <a:endParaRPr lang="zh-CN" altLang="en-US" sz="2000" spc="100">
              <a:ln w="3175">
                <a:noFill/>
                <a:prstDash val="dash"/>
              </a:ln>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367780"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pic>
        <p:nvPicPr>
          <p:cNvPr id="7" name="图片 6"/>
          <p:cNvPicPr>
            <a:picLocks noChangeAspect="1"/>
          </p:cNvPicPr>
          <p:nvPr/>
        </p:nvPicPr>
        <p:blipFill>
          <a:blip r:embed="rId7"/>
          <a:stretch>
            <a:fillRect/>
          </a:stretch>
        </p:blipFill>
        <p:spPr>
          <a:xfrm>
            <a:off x="1663065" y="2397125"/>
            <a:ext cx="8007350" cy="2936240"/>
          </a:xfrm>
          <a:prstGeom prst="rect">
            <a:avLst/>
          </a:prstGeom>
        </p:spPr>
      </p:pic>
    </p:spTree>
    <p:custDataLst>
      <p:tags r:id="rId8"/>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详细记录自己每天都做了什么及花费的时间，包括起床、洗漱、用餐、学习、运动、玩手机、睡觉、坐车等，连续记录 1 星期。根据记录分析自己是否有效利用了每天的时间，如果没有，则找出自己浪费时间的原因，及时做出调整。</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试试看每天为自己安排一段“不被干扰”的时间。用这段完全不被任何人干扰的时间或思考、或学习，你能坚持多久？如果“不被干扰”的时间每天是半小时，你能一直坚持吗？</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solidFill>
                  <a:schemeClr val="accent1">
                    <a:lumMod val="50000"/>
                  </a:schemeClr>
                </a:solidFill>
              </a:rPr>
              <a:t>一、目标是行动的导向</a:t>
            </a:r>
            <a:endParaRPr lang="zh-CN" altLang="en-US">
              <a:solidFill>
                <a:schemeClr val="accent1">
                  <a:lumMod val="50000"/>
                </a:schemeClr>
              </a:solidFill>
            </a:endParaRPr>
          </a:p>
        </p:txBody>
      </p:sp>
      <p:sp>
        <p:nvSpPr>
          <p:cNvPr id="6" name="内容占位符 5"/>
          <p:cNvSpPr>
            <a:spLocks noGrp="1"/>
          </p:cNvSpPr>
          <p:nvPr>
            <p:ph sz="quarter" idx="13"/>
          </p:nvPr>
        </p:nvSpPr>
        <p:spPr/>
        <p:txBody>
          <a:bodyPr>
            <a:normAutofit/>
          </a:bodyPr>
          <a:p>
            <a:r>
              <a:rPr lang="zh-CN" altLang="en-US"/>
              <a:t>我们在中学时期，考上理想的学校就是学习的目标，既清晰又具体，每学期、每月，甚至每天的学习任务都是在老师的指导下，几乎不需要自己去考虑和设计。来到技工院校，我们有了许多新鲜的体验，同时也有很多的问题出现在我们面前。由于以往习惯了在老师的指导下进行学习，不能很快适应技工院校的教学方式及学习方法，对学习目标感到迷茫，导致对未来也缺乏信心。</a:t>
            </a:r>
            <a:endParaRPr lang="zh-CN" altLang="en-US"/>
          </a:p>
        </p:txBody>
      </p:sp>
      <p:pic>
        <p:nvPicPr>
          <p:cNvPr id="2" name="图片 1"/>
          <p:cNvPicPr>
            <a:picLocks noChangeAspect="1"/>
          </p:cNvPicPr>
          <p:nvPr/>
        </p:nvPicPr>
        <p:blipFill>
          <a:blip r:embed="rId1"/>
          <a:stretch>
            <a:fillRect/>
          </a:stretch>
        </p:blipFill>
        <p:spPr>
          <a:xfrm>
            <a:off x="8134350" y="4305300"/>
            <a:ext cx="4057650" cy="255270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16380"/>
            <a:ext cx="9869170" cy="4496435"/>
          </a:xfrm>
        </p:spPr>
        <p:txBody>
          <a:bodyPr/>
          <a:p>
            <a:r>
              <a:rPr lang="zh-CN" altLang="en-US"/>
              <a:t>对于很多同学来说，技工院校的学习生活，也许是人生中最后的求学时光，那么，你有没有想过毕业后准备做什么？又是否设想过 10 年以后自己的职业发展会达到一个什么样的高度？</a:t>
            </a:r>
            <a:endParaRPr lang="zh-CN" altLang="en-US"/>
          </a:p>
          <a:p>
            <a:r>
              <a:rPr lang="zh-CN" altLang="en-US"/>
              <a:t>目标是行动的向导，有了明确的目标，才能克服行动的盲目性，增强行动的自觉性。自主学习同样要有明确的目标，明白“为什么而学”才能竭尽全力去学习。</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67255" y="386080"/>
            <a:ext cx="8865235" cy="856615"/>
          </a:xfrm>
        </p:spPr>
        <p:txBody>
          <a:bodyPr/>
          <a:p>
            <a:r>
              <a:rPr lang="zh-CN" altLang="en-US">
                <a:solidFill>
                  <a:schemeClr val="accent1">
                    <a:lumMod val="50000"/>
                  </a:schemeClr>
                </a:solidFill>
              </a:rPr>
              <a:t>二、如何确定学习目标</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p>
            <a:r>
              <a:rPr lang="zh-CN" altLang="en-US"/>
              <a:t>确定目标有一个 SMART 原则：</a:t>
            </a:r>
            <a:endParaRPr lang="zh-CN" altLang="en-US"/>
          </a:p>
        </p:txBody>
      </p:sp>
      <p:pic>
        <p:nvPicPr>
          <p:cNvPr id="4" name="图片 3"/>
          <p:cNvPicPr>
            <a:picLocks noChangeAspect="1"/>
          </p:cNvPicPr>
          <p:nvPr/>
        </p:nvPicPr>
        <p:blipFill>
          <a:blip r:embed="rId1"/>
          <a:stretch>
            <a:fillRect/>
          </a:stretch>
        </p:blipFill>
        <p:spPr>
          <a:xfrm>
            <a:off x="3402330" y="2178685"/>
            <a:ext cx="5391150" cy="4486275"/>
          </a:xfrm>
          <a:prstGeom prst="rect">
            <a:avLst/>
          </a:prstGeom>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确定目标的过程，实际上是以自我设定目标为结果的自我认知、自我赞同、自我实践的过程。不同的人，目标也是不同的。就学习而言，因每个人的价值观不同，学习的目标也就不同。有人为兴趣而学，有人为攻克某一难题而学，有人为中华之崛起而读书，有人为获得人生的自信与幸福而读书，有人为成为“三位一体”的高技能人才而学习。总之，不同的人有着不同的目标。那么，我们该如何确定学习目标呢？</a:t>
            </a:r>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39570"/>
            <a:ext cx="9869170" cy="4496435"/>
          </a:xfrm>
        </p:spPr>
        <p:txBody>
          <a:bodyPr/>
          <a:p>
            <a:r>
              <a:rPr lang="zh-CN" altLang="en-US" sz="2400" b="1">
                <a:solidFill>
                  <a:schemeClr val="accent1">
                    <a:lumMod val="75000"/>
                  </a:schemeClr>
                </a:solidFill>
              </a:rPr>
              <a:t>（一）关注目标的时限性</a:t>
            </a:r>
            <a:endParaRPr lang="zh-CN" altLang="en-US" sz="2400" b="1">
              <a:solidFill>
                <a:schemeClr val="accent1">
                  <a:lumMod val="75000"/>
                </a:schemeClr>
              </a:solidFill>
            </a:endParaRPr>
          </a:p>
          <a:p>
            <a:r>
              <a:rPr lang="zh-CN" altLang="en-US"/>
              <a:t>目标的确立是有时限性的。根据实现目标所需要的时间长短可以把目标分为近期目标、中期目标和远期目标。在不同的时间段，我们的学习目标也是不一样的。在学校里，我们除了完成课内的学习任务外，学习目标多是围绕毕业找工作而确定的，比如多拿几个证书，多获得一些奖项，或者培养一个爱好等。而参加工作以后，我们的学习目标多是根据工作需要而确定的。</a:t>
            </a:r>
            <a:endParaRPr lang="zh-CN" altLang="en-US"/>
          </a:p>
        </p:txBody>
      </p:sp>
      <p:sp>
        <p:nvSpPr>
          <p:cNvPr id="3" name="标题 1"/>
          <p:cNvSpPr>
            <a:spLocks noGrp="1"/>
          </p:cNvSpPr>
          <p:nvPr/>
        </p:nvSpPr>
        <p:spPr>
          <a:xfrm>
            <a:off x="2294255" y="541655"/>
            <a:ext cx="8865235" cy="856615"/>
          </a:xfrm>
          <a:prstGeom prst="rect">
            <a:avLst/>
          </a:prstGeom>
        </p:spPr>
        <p:txBody>
          <a:bodyPr vert="horz" lIns="90000" tIns="46800" rIns="90000" bIns="46800" rtlCol="0" anchor="t" anchorCtr="0">
            <a:normAutofit/>
          </a:bodyPr>
          <a:lstStyle>
            <a:lvl1pPr marL="0" marR="0" algn="l" defTabSz="914400" rtl="0" eaLnBrk="1" fontAlgn="auto" latinLnBrk="0" hangingPunct="1">
              <a:lnSpc>
                <a:spcPct val="100000"/>
              </a:lnSpc>
              <a:spcBef>
                <a:spcPct val="0"/>
              </a:spcBef>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r>
              <a:rPr lang="zh-CN" altLang="en-US">
                <a:solidFill>
                  <a:schemeClr val="accent1">
                    <a:lumMod val="50000"/>
                  </a:schemeClr>
                </a:solidFill>
              </a:rPr>
              <a:t>二、如何确定学习目标</a:t>
            </a:r>
            <a:endParaRPr lang="zh-CN" altLang="en-US">
              <a:solidFill>
                <a:schemeClr val="accent1">
                  <a:lumMod val="50000"/>
                </a:schemeClr>
              </a:solidFill>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36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36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TEMPLATE_THUMBS_INDEX" val="1、4、7、12、14、15、17、18、21"/>
  <p:tag name="KSO_WM_TEMPLATE_SUBCATEGORY" val="0"/>
  <p:tag name="KSO_WM_TEMPLATE_MASTER_TYPE" val="1"/>
  <p:tag name="KSO_WM_TEMPLATE_COLOR_TYPE" val="1"/>
  <p:tag name="KSO_WM_TAG_VERSION" val="1.0"/>
  <p:tag name="KSO_WM_BEAUTIFY_FLAG" val="#wm#"/>
  <p:tag name="KSO_WM_TEMPLATE_CATEGORY" val="custom"/>
  <p:tag name="KSO_WM_TEMPLATE_INDEX" val="20218366"/>
</p:tagLst>
</file>

<file path=ppt/tags/tag121.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18366_7*e*1"/>
  <p:tag name="KSO_WM_TEMPLATE_CATEGORY" val="custom"/>
  <p:tag name="KSO_WM_TEMPLATE_INDEX" val="20218366"/>
  <p:tag name="KSO_WM_UNIT_LAYERLEVEL" val="1"/>
  <p:tag name="KSO_WM_TAG_VERSION" val="1.0"/>
  <p:tag name="KSO_WM_BEAUTIFY_FLAG" val="#wm#"/>
  <p:tag name="KSO_WM_UNIT_PRESET_TEXT" val="01"/>
</p:tagLst>
</file>

<file path=ppt/tags/tag12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18366_7*a*1"/>
  <p:tag name="KSO_WM_TEMPLATE_CATEGORY" val="custom"/>
  <p:tag name="KSO_WM_TEMPLATE_INDEX" val="20218366"/>
  <p:tag name="KSO_WM_UNIT_LAYERLEVEL" val="1"/>
  <p:tag name="KSO_WM_TAG_VERSION" val="1.0"/>
  <p:tag name="KSO_WM_BEAUTIFY_FLAG" val="#wm#"/>
  <p:tag name="KSO_WM_UNIT_PRESET_TEXT" val="品牌介绍"/>
</p:tagLst>
</file>

<file path=ppt/tags/tag123.xml><?xml version="1.0" encoding="utf-8"?>
<p:tagLst xmlns:p="http://schemas.openxmlformats.org/presentationml/2006/main">
  <p:tag name="KSO_WM_SLIDE_ID" val="custom2021836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18366"/>
  <p:tag name="KSO_WM_SLIDE_LAYOUT" val="a_e_f"/>
  <p:tag name="KSO_WM_SLIDE_LAYOUT_CNT" val="1_1_1"/>
  <p:tag name="KSO_WM_SPECIAL_SOURCE" val="bdnull"/>
</p:tagLst>
</file>

<file path=ppt/tags/tag1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25.xml><?xml version="1.0" encoding="utf-8"?>
<p:tagLst xmlns:p="http://schemas.openxmlformats.org/presentationml/2006/main">
  <p:tag name="KSO_WM_SLIDE_ID" val="custom2021836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18366"/>
  <p:tag name="KSO_WM_SLIDE_LAYOUT" val="a_e_f"/>
  <p:tag name="KSO_WM_SLIDE_LAYOUT_CNT" val="1_1_1"/>
  <p:tag name="KSO_WM_SPECIAL_SOURCE" val="bdnull"/>
</p:tagLst>
</file>

<file path=ppt/tags/tag12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27.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28.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29.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31.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32.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33.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3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145.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1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149.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7.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58.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59.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61.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62.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63.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64.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65.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66.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67.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68.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69.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71.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72.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73.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74.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75.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76.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77.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78.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79.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81.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82.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83.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84.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8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86.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87.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88.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89.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91.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92.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9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07.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11.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1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5.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16.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17.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18.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19.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21.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22.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23.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24.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25.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26.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27.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28.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29.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31.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32.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33.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34.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35.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36.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37.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38.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39.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41.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42.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43.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44.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45.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46.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47.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48.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49.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DOCER_TEMPLATE_OPEN_ONCE_MARK"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9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scxqx3">
      <a:dk1>
        <a:sysClr val="windowText" lastClr="000000"/>
      </a:dk1>
      <a:lt1>
        <a:sysClr val="window" lastClr="FFFFFF"/>
      </a:lt1>
      <a:dk2>
        <a:srgbClr val="EAE6E6"/>
      </a:dk2>
      <a:lt2>
        <a:srgbClr val="F2EFEF"/>
      </a:lt2>
      <a:accent1>
        <a:srgbClr val="5C988F"/>
      </a:accent1>
      <a:accent2>
        <a:srgbClr val="879C7D"/>
      </a:accent2>
      <a:accent3>
        <a:srgbClr val="B2A16C"/>
      </a:accent3>
      <a:accent4>
        <a:srgbClr val="BC976D"/>
      </a:accent4>
      <a:accent5>
        <a:srgbClr val="A68082"/>
      </a:accent5>
      <a:accent6>
        <a:srgbClr val="906996"/>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6733</Words>
  <Application>WPS 演示</Application>
  <PresentationFormat>宽屏</PresentationFormat>
  <Paragraphs>212</Paragraphs>
  <Slides>48</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48</vt:i4>
      </vt:variant>
    </vt:vector>
  </HeadingPairs>
  <TitlesOfParts>
    <vt:vector size="56" baseType="lpstr">
      <vt:lpstr>Arial</vt:lpstr>
      <vt:lpstr>宋体</vt:lpstr>
      <vt:lpstr>Wingdings</vt:lpstr>
      <vt:lpstr>微软雅黑</vt:lpstr>
      <vt:lpstr>Segoe UI</vt:lpstr>
      <vt:lpstr>Arial Unicode MS</vt:lpstr>
      <vt:lpstr>Calibri</vt:lpstr>
      <vt:lpstr>1_Office 主题​​</vt:lpstr>
      <vt:lpstr>自主学习的基本路径</vt:lpstr>
      <vt:lpstr>PowerPoint 演示文稿</vt:lpstr>
      <vt:lpstr>第一课 自主学习目标的确定</vt:lpstr>
      <vt:lpstr>PowerPoint 演示文稿</vt:lpstr>
      <vt:lpstr>一、目标是行动的导向</vt:lpstr>
      <vt:lpstr>PowerPoint 演示文稿</vt:lpstr>
      <vt:lpstr>二、如何确定学习目标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三、怎样分解学习目标</vt:lpstr>
      <vt:lpstr>三、怎样分解学习目标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 自主学习计划的制订与执行</vt:lpstr>
      <vt:lpstr>PowerPoint 演示文稿</vt:lpstr>
      <vt:lpstr>一、为什么要制订学习计划</vt:lpstr>
      <vt:lpstr>二、制订学习计划的基本步骤</vt:lpstr>
      <vt:lpstr>三、合理分配与管理学习时间</vt:lpstr>
      <vt:lpstr>PowerPoint 演示文稿</vt:lpstr>
      <vt:lpstr>PowerPoint 演示文稿</vt:lpstr>
      <vt:lpstr>三、合理分配与管理学习时间</vt:lpstr>
      <vt:lpstr>PowerPoint 演示文稿</vt:lpstr>
      <vt:lpstr>四、自律与执行学习计划</vt:lpstr>
      <vt:lpstr>PowerPoint 演示文稿</vt:lpstr>
      <vt:lpstr>PowerPoint 演示文稿</vt:lpstr>
      <vt:lpstr>PowerPoint 演示文稿</vt:lpstr>
      <vt:lpstr>PowerPoint 演示文稿</vt:lpstr>
      <vt:lpstr>PowerPoint 演示文稿</vt:lpstr>
      <vt:lpstr>PowerPoint 演示文稿</vt:lpstr>
      <vt:lpstr>五、总结反思与调整学习计划</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那那那那楠</cp:lastModifiedBy>
  <cp:revision>156</cp:revision>
  <dcterms:created xsi:type="dcterms:W3CDTF">2019-06-19T02:08:00Z</dcterms:created>
  <dcterms:modified xsi:type="dcterms:W3CDTF">2022-02-11T09:41:19Z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81BF78732A1E47798914F35CE7614383</vt:lpwstr>
  </property>
</Properties>
</file>