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386" r:id="rId5"/>
    <p:sldId id="262" r:id="rId6"/>
    <p:sldId id="263" r:id="rId7"/>
    <p:sldId id="258" r:id="rId8"/>
    <p:sldId id="264" r:id="rId9"/>
    <p:sldId id="265" r:id="rId10"/>
    <p:sldId id="266" r:id="rId11"/>
    <p:sldId id="267" r:id="rId12"/>
    <p:sldId id="268" r:id="rId13"/>
    <p:sldId id="278" r:id="rId14"/>
    <p:sldId id="279" r:id="rId15"/>
    <p:sldId id="280" r:id="rId16"/>
    <p:sldId id="269" r:id="rId17"/>
    <p:sldId id="270" r:id="rId18"/>
    <p:sldId id="271" r:id="rId19"/>
    <p:sldId id="272" r:id="rId20"/>
    <p:sldId id="273" r:id="rId21"/>
    <p:sldId id="274" r:id="rId22"/>
    <p:sldId id="275" r:id="rId23"/>
    <p:sldId id="276" r:id="rId24"/>
    <p:sldId id="277" r:id="rId25"/>
    <p:sldId id="282" r:id="rId26"/>
    <p:sldId id="283" r:id="rId27"/>
    <p:sldId id="285" r:id="rId28"/>
    <p:sldId id="284" r:id="rId29"/>
    <p:sldId id="291" r:id="rId30"/>
    <p:sldId id="286" r:id="rId31"/>
    <p:sldId id="287" r:id="rId32"/>
    <p:sldId id="288" r:id="rId33"/>
    <p:sldId id="289" r:id="rId34"/>
    <p:sldId id="290"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16" r:id="rId48"/>
    <p:sldId id="317" r:id="rId49"/>
    <p:sldId id="304" r:id="rId50"/>
    <p:sldId id="305" r:id="rId51"/>
    <p:sldId id="318" r:id="rId52"/>
    <p:sldId id="319" r:id="rId53"/>
    <p:sldId id="320" r:id="rId54"/>
    <p:sldId id="307" r:id="rId55"/>
    <p:sldId id="321" r:id="rId56"/>
    <p:sldId id="308" r:id="rId57"/>
    <p:sldId id="309" r:id="rId58"/>
    <p:sldId id="310" r:id="rId59"/>
    <p:sldId id="311" r:id="rId60"/>
    <p:sldId id="312" r:id="rId61"/>
    <p:sldId id="313" r:id="rId62"/>
    <p:sldId id="314" r:id="rId63"/>
    <p:sldId id="315" r:id="rId64"/>
    <p:sldId id="306" r:id="rId65"/>
    <p:sldId id="346" r:id="rId66"/>
    <p:sldId id="347" r:id="rId67"/>
    <p:sldId id="322" r:id="rId68"/>
    <p:sldId id="323" r:id="rId69"/>
    <p:sldId id="324" r:id="rId70"/>
    <p:sldId id="325" r:id="rId71"/>
    <p:sldId id="326" r:id="rId72"/>
    <p:sldId id="327" r:id="rId73"/>
    <p:sldId id="328" r:id="rId74"/>
    <p:sldId id="329" r:id="rId75"/>
    <p:sldId id="330" r:id="rId76"/>
    <p:sldId id="331" r:id="rId77"/>
    <p:sldId id="360" r:id="rId78"/>
    <p:sldId id="361" r:id="rId79"/>
    <p:sldId id="362" r:id="rId80"/>
    <p:sldId id="363" r:id="rId81"/>
    <p:sldId id="364" r:id="rId82"/>
    <p:sldId id="371" r:id="rId83"/>
    <p:sldId id="365" r:id="rId84"/>
    <p:sldId id="366" r:id="rId85"/>
    <p:sldId id="367" r:id="rId86"/>
    <p:sldId id="368" r:id="rId87"/>
    <p:sldId id="369" r:id="rId88"/>
    <p:sldId id="376" r:id="rId89"/>
    <p:sldId id="370" r:id="rId90"/>
    <p:sldId id="372" r:id="rId91"/>
    <p:sldId id="373" r:id="rId92"/>
    <p:sldId id="374" r:id="rId93"/>
    <p:sldId id="375" r:id="rId94"/>
    <p:sldId id="377" r:id="rId95"/>
    <p:sldId id="378" r:id="rId96"/>
    <p:sldId id="382" r:id="rId97"/>
  </p:sldIdLst>
  <p:sldSz cx="12192000" cy="6858000"/>
  <p:notesSz cx="6858000" cy="9144000"/>
  <p:custDataLst>
    <p:tags r:id="rId10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viewProps" Target="viewProps.xml"/><Relationship Id="rId98" Type="http://schemas.openxmlformats.org/officeDocument/2006/relationships/presProps" Target="presProps.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1" Type="http://schemas.openxmlformats.org/officeDocument/2006/relationships/tags" Target="tags/tag289.xml"/><Relationship Id="rId100" Type="http://schemas.openxmlformats.org/officeDocument/2006/relationships/tableStyles" Target="tableStyle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image" Target="../media/image3.png"/><Relationship Id="rId13" Type="http://schemas.openxmlformats.org/officeDocument/2006/relationships/tags" Target="../tags/tag10.xml"/><Relationship Id="rId12" Type="http://schemas.openxmlformats.org/officeDocument/2006/relationships/image" Target="../media/image2.png"/><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image" Target="../media/image8.png"/><Relationship Id="rId7" Type="http://schemas.openxmlformats.org/officeDocument/2006/relationships/tags" Target="../tags/tag62.xml"/><Relationship Id="rId6" Type="http://schemas.openxmlformats.org/officeDocument/2006/relationships/image" Target="../media/image7.png"/><Relationship Id="rId5" Type="http://schemas.openxmlformats.org/officeDocument/2006/relationships/tags" Target="../tags/tag61.xml"/><Relationship Id="rId4" Type="http://schemas.openxmlformats.org/officeDocument/2006/relationships/image" Target="../media/image6.png"/><Relationship Id="rId3" Type="http://schemas.openxmlformats.org/officeDocument/2006/relationships/tags" Target="../tags/tag60.xml"/><Relationship Id="rId2" Type="http://schemas.openxmlformats.org/officeDocument/2006/relationships/tags" Target="../tags/tag59.xml"/><Relationship Id="rId11" Type="http://schemas.openxmlformats.org/officeDocument/2006/relationships/tags" Target="../tags/tag64.xml"/><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8.xml"/><Relationship Id="rId7" Type="http://schemas.openxmlformats.org/officeDocument/2006/relationships/image" Target="../media/image8.png"/><Relationship Id="rId6" Type="http://schemas.openxmlformats.org/officeDocument/2006/relationships/tags" Target="../tags/tag67.xml"/><Relationship Id="rId5" Type="http://schemas.openxmlformats.org/officeDocument/2006/relationships/image" Target="../media/image7.png"/><Relationship Id="rId4" Type="http://schemas.openxmlformats.org/officeDocument/2006/relationships/tags" Target="../tags/tag66.xml"/><Relationship Id="rId3" Type="http://schemas.openxmlformats.org/officeDocument/2006/relationships/image" Target="../media/image6.png"/><Relationship Id="rId2" Type="http://schemas.openxmlformats.org/officeDocument/2006/relationships/tags" Target="../tags/tag65.xml"/><Relationship Id="rId10"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0" Type="http://schemas.openxmlformats.org/officeDocument/2006/relationships/tags" Target="../tags/tag10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image" Target="../media/image5.png"/><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209800" y="2552400"/>
            <a:ext cx="7772400" cy="1015200"/>
          </a:xfrm>
        </p:spPr>
        <p:txBody>
          <a:bodyPr lIns="90000" tIns="46800" rIns="90000" bIns="0" anchor="t" anchorCtr="0">
            <a:normAutofit/>
          </a:bodyPr>
          <a:lstStyle>
            <a:lvl1pPr algn="ctr">
              <a:defRPr sz="6000" u="none" strike="noStrike" kern="1200" cap="none" spc="200" normalizeH="0" baseline="0">
                <a:solidFill>
                  <a:schemeClr val="tx1">
                    <a:lumMod val="75000"/>
                    <a:lumOff val="25000"/>
                  </a:schemeClr>
                </a:solidFill>
                <a:uFillTx/>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2209800" y="3607200"/>
            <a:ext cx="7772400" cy="478800"/>
          </a:xfrm>
        </p:spPr>
        <p:txBody>
          <a:bodyPr lIns="90000" tIns="0" rIns="90000" bIns="46800">
            <a:normAutofit/>
          </a:bodyPr>
          <a:lstStyle>
            <a:lvl1pPr marL="0" indent="0" algn="ctr">
              <a:lnSpc>
                <a:spcPct val="100000"/>
              </a:lnSpc>
              <a:spcAft>
                <a:spcPts val="0"/>
              </a:spcAft>
              <a:buNone/>
              <a:defRPr sz="2800" b="1" spc="100" baseline="0">
                <a:solidFill>
                  <a:schemeClr val="tx1">
                    <a:lumMod val="75000"/>
                    <a:lumOff val="25000"/>
                  </a:schemeClr>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21" name="文本占位符 20"/>
          <p:cNvSpPr>
            <a:spLocks noGrp="1"/>
          </p:cNvSpPr>
          <p:nvPr>
            <p:ph type="body" sz="quarter" idx="13" hasCustomPrompt="1"/>
            <p:custDataLst>
              <p:tags r:id="rId7"/>
            </p:custDataLst>
          </p:nvPr>
        </p:nvSpPr>
        <p:spPr>
          <a:xfrm>
            <a:off x="4535805" y="5446800"/>
            <a:ext cx="3121200" cy="399600"/>
          </a:xfrm>
        </p:spPr>
        <p:txBody>
          <a:bodyPr lIns="91440" tIns="45720" rIns="91440" bIns="45720">
            <a:normAutofit/>
          </a:bodyPr>
          <a:lstStyle>
            <a:lvl1pPr marL="0" indent="0" algn="ctr">
              <a:lnSpc>
                <a:spcPct val="100000"/>
              </a:lnSpc>
              <a:spcAft>
                <a:spcPts val="0"/>
              </a:spcAft>
              <a:buNone/>
              <a:defRPr sz="2000" u="none" strike="noStrike" kern="1200" cap="none" spc="0" normalizeH="0" baseline="0">
                <a:solidFill>
                  <a:schemeClr val="tx1">
                    <a:lumMod val="75000"/>
                    <a:lumOff val="25000"/>
                  </a:schemeClr>
                </a:solidFill>
                <a:uFillTx/>
                <a:latin typeface="Arial" panose="020B0604020202020204" pitchFamily="34" charset="0"/>
              </a:defRPr>
            </a:lvl1pPr>
          </a:lstStyle>
          <a:p>
            <a:pPr lvl="0"/>
            <a:r>
              <a:rPr lang="zh-CN" altLang="en-US" dirty="0"/>
              <a:t>汇报人姓名</a:t>
            </a:r>
            <a:endParaRPr lang="zh-CN" altLang="en-US" dirty="0"/>
          </a:p>
        </p:txBody>
      </p:sp>
      <p:pic>
        <p:nvPicPr>
          <p:cNvPr id="22" name="图片 21" descr="素材6"/>
          <p:cNvPicPr>
            <a:picLocks noChangeAspect="1"/>
          </p:cNvPicPr>
          <p:nvPr>
            <p:custDataLst>
              <p:tags r:id="rId8"/>
            </p:custDataLst>
          </p:nvPr>
        </p:nvPicPr>
        <p:blipFill>
          <a:blip r:embed="rId9"/>
          <a:srcRect l="-2352" b="-27151"/>
          <a:stretch>
            <a:fillRect/>
          </a:stretch>
        </p:blipFill>
        <p:spPr>
          <a:xfrm rot="16200000">
            <a:off x="43180" y="-51435"/>
            <a:ext cx="3862705" cy="3949065"/>
          </a:xfrm>
          <a:prstGeom prst="rect">
            <a:avLst/>
          </a:prstGeom>
        </p:spPr>
      </p:pic>
      <p:grpSp>
        <p:nvGrpSpPr>
          <p:cNvPr id="23" name="组合 22"/>
          <p:cNvGrpSpPr/>
          <p:nvPr>
            <p:custDataLst>
              <p:tags r:id="rId10"/>
            </p:custDataLst>
          </p:nvPr>
        </p:nvGrpSpPr>
        <p:grpSpPr>
          <a:xfrm>
            <a:off x="9029531" y="2818910"/>
            <a:ext cx="3162814" cy="4051712"/>
            <a:chOff x="10534" y="1731"/>
            <a:chExt cx="4828" cy="6337"/>
          </a:xfrm>
        </p:grpSpPr>
        <p:pic>
          <p:nvPicPr>
            <p:cNvPr id="24" name="图片 23" descr="素材4"/>
            <p:cNvPicPr>
              <a:picLocks noChangeAspect="1"/>
            </p:cNvPicPr>
            <p:nvPr>
              <p:custDataLst>
                <p:tags r:id="rId11"/>
              </p:custDataLst>
            </p:nvPr>
          </p:nvPicPr>
          <p:blipFill>
            <a:blip r:embed="rId12"/>
            <a:srcRect t="-3671"/>
            <a:stretch>
              <a:fillRect/>
            </a:stretch>
          </p:blipFill>
          <p:spPr>
            <a:xfrm>
              <a:off x="10534" y="1731"/>
              <a:ext cx="4828" cy="6337"/>
            </a:xfrm>
            <a:prstGeom prst="rect">
              <a:avLst/>
            </a:prstGeom>
          </p:spPr>
        </p:pic>
        <p:pic>
          <p:nvPicPr>
            <p:cNvPr id="25" name="图片 24" descr="素材5"/>
            <p:cNvPicPr>
              <a:picLocks noChangeAspect="1"/>
            </p:cNvPicPr>
            <p:nvPr>
              <p:custDataLst>
                <p:tags r:id="rId13"/>
              </p:custDataLst>
            </p:nvPr>
          </p:nvPicPr>
          <p:blipFill>
            <a:blip r:embed="rId14"/>
            <a:srcRect/>
            <a:stretch>
              <a:fillRect/>
            </a:stretch>
          </p:blipFill>
          <p:spPr>
            <a:xfrm>
              <a:off x="13278" y="5448"/>
              <a:ext cx="2083" cy="2600"/>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2167255" y="414655"/>
            <a:ext cx="8865235" cy="856615"/>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40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pic>
        <p:nvPicPr>
          <p:cNvPr id="12" name="图片 11" descr="素材4"/>
          <p:cNvPicPr>
            <a:picLocks noChangeAspect="1"/>
          </p:cNvPicPr>
          <p:nvPr userDrawn="1">
            <p:custDataLst>
              <p:tags r:id="rId3"/>
            </p:custDataLst>
          </p:nvPr>
        </p:nvPicPr>
        <p:blipFill>
          <a:blip r:embed="rId4"/>
          <a:srcRect/>
          <a:stretch>
            <a:fillRect/>
          </a:stretch>
        </p:blipFill>
        <p:spPr>
          <a:xfrm rot="16200000" flipH="1">
            <a:off x="10104120" y="4770120"/>
            <a:ext cx="1991995" cy="2184400"/>
          </a:xfrm>
          <a:prstGeom prst="rect">
            <a:avLst/>
          </a:prstGeom>
        </p:spPr>
      </p:pic>
      <p:pic>
        <p:nvPicPr>
          <p:cNvPr id="15" name="图片 14" descr="素材1"/>
          <p:cNvPicPr>
            <a:picLocks noChangeAspect="1"/>
          </p:cNvPicPr>
          <p:nvPr userDrawn="1">
            <p:custDataLst>
              <p:tags r:id="rId5"/>
            </p:custDataLst>
          </p:nvPr>
        </p:nvPicPr>
        <p:blipFill>
          <a:blip r:embed="rId6"/>
          <a:srcRect/>
          <a:stretch>
            <a:fillRect/>
          </a:stretch>
        </p:blipFill>
        <p:spPr>
          <a:xfrm flipV="1">
            <a:off x="0" y="0"/>
            <a:ext cx="2052955" cy="1656715"/>
          </a:xfrm>
          <a:prstGeom prst="rect">
            <a:avLst/>
          </a:prstGeom>
        </p:spPr>
      </p:pic>
      <p:pic>
        <p:nvPicPr>
          <p:cNvPr id="16" name="图片 15" descr="素材5"/>
          <p:cNvPicPr>
            <a:picLocks noChangeAspect="1"/>
          </p:cNvPicPr>
          <p:nvPr userDrawn="1">
            <p:custDataLst>
              <p:tags r:id="rId7"/>
            </p:custDataLst>
          </p:nvPr>
        </p:nvPicPr>
        <p:blipFill>
          <a:blip r:embed="rId8"/>
          <a:srcRect/>
          <a:stretch>
            <a:fillRect/>
          </a:stretch>
        </p:blipFill>
        <p:spPr>
          <a:xfrm rot="16200000">
            <a:off x="41910" y="372110"/>
            <a:ext cx="1430020" cy="1514475"/>
          </a:xfrm>
          <a:prstGeom prst="rect">
            <a:avLst/>
          </a:prstGeom>
        </p:spPr>
      </p:pic>
      <p:pic>
        <p:nvPicPr>
          <p:cNvPr id="17" name="图片 16" descr="素材8"/>
          <p:cNvPicPr>
            <a:picLocks noChangeAspect="1"/>
          </p:cNvPicPr>
          <p:nvPr userDrawn="1">
            <p:custDataLst>
              <p:tags r:id="rId9"/>
            </p:custDataLst>
          </p:nvPr>
        </p:nvPicPr>
        <p:blipFill>
          <a:blip r:embed="rId10"/>
          <a:srcRect/>
          <a:stretch>
            <a:fillRect/>
          </a:stretch>
        </p:blipFill>
        <p:spPr>
          <a:xfrm>
            <a:off x="10433050" y="4716780"/>
            <a:ext cx="1759585" cy="1372235"/>
          </a:xfrm>
          <a:prstGeom prst="rect">
            <a:avLst/>
          </a:prstGeom>
        </p:spPr>
      </p:pic>
      <p:sp>
        <p:nvSpPr>
          <p:cNvPr id="11" name="内容占位符 10"/>
          <p:cNvSpPr>
            <a:spLocks noGrp="1"/>
          </p:cNvSpPr>
          <p:nvPr>
            <p:ph sz="quarter" idx="13"/>
            <p:custDataLst>
              <p:tags r:id="rId11"/>
            </p:custDataLst>
          </p:nvPr>
        </p:nvSpPr>
        <p:spPr>
          <a:xfrm>
            <a:off x="1163320" y="1656715"/>
            <a:ext cx="9869170" cy="4496435"/>
          </a:xfrm>
        </p:spPr>
        <p:txBody>
          <a:bodyPr/>
          <a:lstStyle>
            <a:lvl1pPr marL="0" indent="457200" algn="just" eaLnBrk="1" fontAlgn="auto" latinLnBrk="0" hangingPunct="1">
              <a:lnSpc>
                <a:spcPct val="150000"/>
              </a:lnSpc>
              <a:buNone/>
              <a:defRPr sz="2000" baseline="0">
                <a:latin typeface="Arial" panose="020B0604020202020204" pitchFamily="34" charset="0"/>
              </a:defRPr>
            </a:lvl1pPr>
            <a:lvl2pPr marL="457200" indent="0">
              <a:buNone/>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dirty="0"/>
              <a:t>单击此处编辑母版文本样式</a:t>
            </a:r>
            <a:endParaRPr lang="zh-CN" altLang="en-US" dirty="0"/>
          </a:p>
          <a:p>
            <a:pPr lvl="1"/>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末尾幻灯片">
    <p:bg>
      <p:bgPr>
        <a:solidFill>
          <a:schemeClr val="bg2"/>
        </a:solidFill>
        <a:effectLst/>
      </p:bgPr>
    </p:bg>
    <p:spTree>
      <p:nvGrpSpPr>
        <p:cNvPr id="1" name=""/>
        <p:cNvGrpSpPr/>
        <p:nvPr/>
      </p:nvGrpSpPr>
      <p:grpSpPr>
        <a:xfrm>
          <a:off x="0" y="0"/>
          <a:ext cx="0" cy="0"/>
          <a:chOff x="0" y="0"/>
          <a:chExt cx="0" cy="0"/>
        </a:xfrm>
      </p:grpSpPr>
      <p:pic>
        <p:nvPicPr>
          <p:cNvPr id="12" name="图片 11" descr="素材4"/>
          <p:cNvPicPr>
            <a:picLocks noChangeAspect="1"/>
          </p:cNvPicPr>
          <p:nvPr userDrawn="1">
            <p:custDataLst>
              <p:tags r:id="rId2"/>
            </p:custDataLst>
          </p:nvPr>
        </p:nvPicPr>
        <p:blipFill>
          <a:blip r:embed="rId3"/>
          <a:srcRect/>
          <a:stretch>
            <a:fillRect/>
          </a:stretch>
        </p:blipFill>
        <p:spPr>
          <a:xfrm rot="16200000" flipH="1">
            <a:off x="10104120" y="4770120"/>
            <a:ext cx="1991995" cy="2184400"/>
          </a:xfrm>
          <a:prstGeom prst="rect">
            <a:avLst/>
          </a:prstGeom>
        </p:spPr>
      </p:pic>
      <p:pic>
        <p:nvPicPr>
          <p:cNvPr id="15" name="图片 14" descr="素材1"/>
          <p:cNvPicPr>
            <a:picLocks noChangeAspect="1"/>
          </p:cNvPicPr>
          <p:nvPr userDrawn="1">
            <p:custDataLst>
              <p:tags r:id="rId4"/>
            </p:custDataLst>
          </p:nvPr>
        </p:nvPicPr>
        <p:blipFill>
          <a:blip r:embed="rId5"/>
          <a:srcRect/>
          <a:stretch>
            <a:fillRect/>
          </a:stretch>
        </p:blipFill>
        <p:spPr>
          <a:xfrm flipV="1">
            <a:off x="0" y="0"/>
            <a:ext cx="2052955" cy="1656715"/>
          </a:xfrm>
          <a:prstGeom prst="rect">
            <a:avLst/>
          </a:prstGeom>
        </p:spPr>
      </p:pic>
      <p:pic>
        <p:nvPicPr>
          <p:cNvPr id="16" name="图片 15" descr="素材5"/>
          <p:cNvPicPr>
            <a:picLocks noChangeAspect="1"/>
          </p:cNvPicPr>
          <p:nvPr userDrawn="1">
            <p:custDataLst>
              <p:tags r:id="rId6"/>
            </p:custDataLst>
          </p:nvPr>
        </p:nvPicPr>
        <p:blipFill>
          <a:blip r:embed="rId7"/>
          <a:srcRect/>
          <a:stretch>
            <a:fillRect/>
          </a:stretch>
        </p:blipFill>
        <p:spPr>
          <a:xfrm rot="16200000">
            <a:off x="41910" y="372110"/>
            <a:ext cx="1430020" cy="1514475"/>
          </a:xfrm>
          <a:prstGeom prst="rect">
            <a:avLst/>
          </a:prstGeom>
        </p:spPr>
      </p:pic>
      <p:pic>
        <p:nvPicPr>
          <p:cNvPr id="17" name="图片 16" descr="素材8"/>
          <p:cNvPicPr>
            <a:picLocks noChangeAspect="1"/>
          </p:cNvPicPr>
          <p:nvPr userDrawn="1">
            <p:custDataLst>
              <p:tags r:id="rId8"/>
            </p:custDataLst>
          </p:nvPr>
        </p:nvPicPr>
        <p:blipFill>
          <a:blip r:embed="rId9"/>
          <a:srcRect/>
          <a:stretch>
            <a:fillRect/>
          </a:stretch>
        </p:blipFill>
        <p:spPr>
          <a:xfrm>
            <a:off x="10433050" y="4716780"/>
            <a:ext cx="1759585" cy="1372235"/>
          </a:xfrm>
          <a:prstGeom prst="rect">
            <a:avLst/>
          </a:prstGeom>
        </p:spPr>
      </p:pic>
      <p:sp>
        <p:nvSpPr>
          <p:cNvPr id="11" name="内容占位符 10"/>
          <p:cNvSpPr>
            <a:spLocks noGrp="1"/>
          </p:cNvSpPr>
          <p:nvPr>
            <p:ph sz="quarter" idx="13"/>
            <p:custDataLst>
              <p:tags r:id="rId10"/>
            </p:custDataLst>
          </p:nvPr>
        </p:nvSpPr>
        <p:spPr>
          <a:xfrm>
            <a:off x="1161415" y="1324610"/>
            <a:ext cx="9869170" cy="4496435"/>
          </a:xfrm>
        </p:spPr>
        <p:txBody>
          <a:bodyPr/>
          <a:lstStyle>
            <a:lvl1pPr marL="0" indent="457200" algn="just" eaLnBrk="1" fontAlgn="auto" latinLnBrk="0" hangingPunct="1">
              <a:lnSpc>
                <a:spcPct val="150000"/>
              </a:lnSpc>
              <a:buNone/>
              <a:defRPr sz="2000" baseline="0">
                <a:latin typeface="Arial" panose="020B0604020202020204" pitchFamily="34" charset="0"/>
              </a:defRPr>
            </a:lvl1pPr>
            <a:lvl2pPr marL="457200" indent="0">
              <a:buNone/>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dirty="0"/>
              <a:t>单击此处编辑母版文本样式</a:t>
            </a:r>
            <a:endParaRPr lang="zh-CN" altLang="en-US" dirty="0"/>
          </a:p>
          <a:p>
            <a:pPr lvl="1"/>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4815185" y="2703600"/>
            <a:ext cx="6495415" cy="1198800"/>
          </a:xfrm>
        </p:spPr>
        <p:txBody>
          <a:bodyPr lIns="91440" tIns="45720" rIns="91440" bIns="45720" anchor="t" anchorCtr="0">
            <a:normAutofit/>
          </a:bodyPr>
          <a:lstStyle>
            <a:lvl1pPr algn="ctr">
              <a:defRPr sz="7200" u="none" strike="noStrike" kern="1200" cap="none" spc="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编辑标题</a:t>
            </a:r>
            <a:endParaRPr lang="zh-CN" altLang="en-US" dirty="0"/>
          </a:p>
        </p:txBody>
      </p:sp>
      <p:sp>
        <p:nvSpPr>
          <p:cNvPr id="3" name="文本占位符 2"/>
          <p:cNvSpPr>
            <a:spLocks noGrp="1"/>
          </p:cNvSpPr>
          <p:nvPr>
            <p:ph type="body" idx="1"/>
            <p:custDataLst>
              <p:tags r:id="rId3"/>
            </p:custDataLst>
          </p:nvPr>
        </p:nvSpPr>
        <p:spPr>
          <a:xfrm>
            <a:off x="4815185" y="4359600"/>
            <a:ext cx="6495415" cy="1375200"/>
          </a:xfrm>
        </p:spPr>
        <p:txBody>
          <a:bodyPr lIns="90000" tIns="46800" rIns="90000" bIns="46800">
            <a:normAutofit/>
          </a:bodyPr>
          <a:lstStyle>
            <a:lvl1pPr marL="0" indent="0" eaLnBrk="1" fontAlgn="auto" latinLnBrk="0" hangingPunct="1">
              <a:spcAft>
                <a:spcPts val="0"/>
              </a:spcAft>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grpSp>
        <p:nvGrpSpPr>
          <p:cNvPr id="7" name="组合 6"/>
          <p:cNvGrpSpPr/>
          <p:nvPr>
            <p:custDataLst>
              <p:tags r:id="rId7"/>
            </p:custDataLst>
          </p:nvPr>
        </p:nvGrpSpPr>
        <p:grpSpPr>
          <a:xfrm>
            <a:off x="1045845" y="1115695"/>
            <a:ext cx="2907665" cy="4837430"/>
            <a:chOff x="1933" y="1591"/>
            <a:chExt cx="4579" cy="7618"/>
          </a:xfrm>
        </p:grpSpPr>
        <p:pic>
          <p:nvPicPr>
            <p:cNvPr id="8" name="图片 7" descr="素材6"/>
            <p:cNvPicPr>
              <a:picLocks noChangeAspect="1"/>
            </p:cNvPicPr>
            <p:nvPr>
              <p:custDataLst>
                <p:tags r:id="rId8"/>
              </p:custDataLst>
            </p:nvPr>
          </p:nvPicPr>
          <p:blipFill>
            <a:blip r:embed="rId9"/>
            <a:stretch>
              <a:fillRect/>
            </a:stretch>
          </p:blipFill>
          <p:spPr>
            <a:xfrm>
              <a:off x="1933" y="1591"/>
              <a:ext cx="4579" cy="7618"/>
            </a:xfrm>
            <a:prstGeom prst="rect">
              <a:avLst/>
            </a:prstGeom>
          </p:spPr>
        </p:pic>
        <p:pic>
          <p:nvPicPr>
            <p:cNvPr id="9" name="图片 8" descr="素材8"/>
            <p:cNvPicPr>
              <a:picLocks noChangeAspect="1"/>
            </p:cNvPicPr>
            <p:nvPr>
              <p:custDataLst>
                <p:tags r:id="rId10"/>
              </p:custDataLst>
            </p:nvPr>
          </p:nvPicPr>
          <p:blipFill>
            <a:blip r:embed="rId11"/>
            <a:stretch>
              <a:fillRect/>
            </a:stretch>
          </p:blipFill>
          <p:spPr>
            <a:xfrm>
              <a:off x="2829" y="2441"/>
              <a:ext cx="1723" cy="1690"/>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tags" Target="../tags/tag118.xml"/><Relationship Id="rId23" Type="http://schemas.openxmlformats.org/officeDocument/2006/relationships/tags" Target="../tags/tag117.xml"/><Relationship Id="rId22" Type="http://schemas.openxmlformats.org/officeDocument/2006/relationships/tags" Target="../tags/tag116.xml"/><Relationship Id="rId21" Type="http://schemas.openxmlformats.org/officeDocument/2006/relationships/tags" Target="../tags/tag115.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3.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9.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7.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6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64.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6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tags" Target="../tags/tag125.xml"/><Relationship Id="rId3" Type="http://schemas.openxmlformats.org/officeDocument/2006/relationships/slide" Target="slide50.xml"/><Relationship Id="rId2" Type="http://schemas.openxmlformats.org/officeDocument/2006/relationships/slide" Target="slide3.xml"/><Relationship Id="rId1" Type="http://schemas.openxmlformats.org/officeDocument/2006/relationships/tags" Target="../tags/tag12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67.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6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7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73.xml"/></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7.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82.xml"/><Relationship Id="rId2" Type="http://schemas.openxmlformats.org/officeDocument/2006/relationships/image" Target="../media/image12.png"/><Relationship Id="rId1" Type="http://schemas.openxmlformats.org/officeDocument/2006/relationships/tags" Target="../tags/tag18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8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8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88.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90.xml"/><Relationship Id="rId1" Type="http://schemas.openxmlformats.org/officeDocument/2006/relationships/tags" Target="../tags/tag18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2.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93.xml"/><Relationship Id="rId1" Type="http://schemas.openxmlformats.org/officeDocument/2006/relationships/image" Target="../media/image1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4.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9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9.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1.xml"/><Relationship Id="rId6" Type="http://schemas.openxmlformats.org/officeDocument/2006/relationships/tags" Target="../tags/tag203.xml"/><Relationship Id="rId5" Type="http://schemas.openxmlformats.org/officeDocument/2006/relationships/image" Target="../media/image15.png"/><Relationship Id="rId4" Type="http://schemas.openxmlformats.org/officeDocument/2006/relationships/tags" Target="../tags/tag202.xml"/><Relationship Id="rId3" Type="http://schemas.openxmlformats.org/officeDocument/2006/relationships/image" Target="../media/image14.png"/><Relationship Id="rId2" Type="http://schemas.openxmlformats.org/officeDocument/2006/relationships/tags" Target="../tags/tag201.xml"/><Relationship Id="rId1" Type="http://schemas.openxmlformats.org/officeDocument/2006/relationships/tags" Target="../tags/tag200.xml"/></Relationships>
</file>

<file path=ppt/slides/_rels/slide46.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7.xml"/><Relationship Id="rId6" Type="http://schemas.openxmlformats.org/officeDocument/2006/relationships/tags" Target="../tags/tag207.xml"/><Relationship Id="rId5" Type="http://schemas.openxmlformats.org/officeDocument/2006/relationships/image" Target="../media/image15.png"/><Relationship Id="rId4" Type="http://schemas.openxmlformats.org/officeDocument/2006/relationships/tags" Target="../tags/tag206.xml"/><Relationship Id="rId3" Type="http://schemas.openxmlformats.org/officeDocument/2006/relationships/image" Target="../media/image14.png"/><Relationship Id="rId2" Type="http://schemas.openxmlformats.org/officeDocument/2006/relationships/tags" Target="../tags/tag205.xml"/><Relationship Id="rId1" Type="http://schemas.openxmlformats.org/officeDocument/2006/relationships/tags" Target="../tags/tag204.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08.xml"/><Relationship Id="rId1" Type="http://schemas.openxmlformats.org/officeDocument/2006/relationships/image" Target="../media/image16.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9.xml"/></Relationships>
</file>

<file path=ppt/slides/_rels/slide49.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 Type="http://schemas.openxmlformats.org/officeDocument/2006/relationships/tags" Target="../tags/tag21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34.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7.xml"/></Relationships>
</file>

<file path=ppt/slides/_rels/slide5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7.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25.xml"/></Relationships>
</file>

<file path=ppt/slides/_rels/slide53.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11.xml"/><Relationship Id="rId6" Type="http://schemas.openxmlformats.org/officeDocument/2006/relationships/tags" Target="../tags/tag229.xml"/><Relationship Id="rId5" Type="http://schemas.openxmlformats.org/officeDocument/2006/relationships/image" Target="../media/image15.png"/><Relationship Id="rId4" Type="http://schemas.openxmlformats.org/officeDocument/2006/relationships/tags" Target="../tags/tag228.xml"/><Relationship Id="rId3" Type="http://schemas.openxmlformats.org/officeDocument/2006/relationships/image" Target="../media/image14.png"/><Relationship Id="rId2" Type="http://schemas.openxmlformats.org/officeDocument/2006/relationships/tags" Target="../tags/tag227.xml"/><Relationship Id="rId1" Type="http://schemas.openxmlformats.org/officeDocument/2006/relationships/tags" Target="../tags/tag226.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3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1.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3.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34.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5.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6.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7.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8.xml"/></Relationships>
</file>

<file path=ppt/slides/_rels/slide6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1.xml"/><Relationship Id="rId6" Type="http://schemas.openxmlformats.org/officeDocument/2006/relationships/tags" Target="../tags/tag242.xml"/><Relationship Id="rId5" Type="http://schemas.openxmlformats.org/officeDocument/2006/relationships/image" Target="../media/image15.png"/><Relationship Id="rId4" Type="http://schemas.openxmlformats.org/officeDocument/2006/relationships/tags" Target="../tags/tag241.xml"/><Relationship Id="rId3" Type="http://schemas.openxmlformats.org/officeDocument/2006/relationships/image" Target="../media/image14.png"/><Relationship Id="rId2" Type="http://schemas.openxmlformats.org/officeDocument/2006/relationships/tags" Target="../tags/tag240.xml"/><Relationship Id="rId1" Type="http://schemas.openxmlformats.org/officeDocument/2006/relationships/tags" Target="../tags/tag239.xml"/></Relationships>
</file>

<file path=ppt/slides/_rels/slide6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slideLayout" Target="../slideLayouts/slideLayout7.xml"/><Relationship Id="rId6" Type="http://schemas.openxmlformats.org/officeDocument/2006/relationships/tags" Target="../tags/tag246.xml"/><Relationship Id="rId5" Type="http://schemas.openxmlformats.org/officeDocument/2006/relationships/image" Target="../media/image15.png"/><Relationship Id="rId4" Type="http://schemas.openxmlformats.org/officeDocument/2006/relationships/tags" Target="../tags/tag245.xml"/><Relationship Id="rId3" Type="http://schemas.openxmlformats.org/officeDocument/2006/relationships/image" Target="../media/image14.png"/><Relationship Id="rId2" Type="http://schemas.openxmlformats.org/officeDocument/2006/relationships/tags" Target="../tags/tag244.xml"/><Relationship Id="rId1" Type="http://schemas.openxmlformats.org/officeDocument/2006/relationships/tags" Target="../tags/tag243.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47.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8.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9.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0.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36.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5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3.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54.xml"/><Relationship Id="rId1" Type="http://schemas.openxmlformats.org/officeDocument/2006/relationships/image" Target="../media/image17.pn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5.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6.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7.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8.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59.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60.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6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7.xml"/></Relationships>
</file>

<file path=ppt/slides/_rels/slide80.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1.xml"/><Relationship Id="rId6" Type="http://schemas.openxmlformats.org/officeDocument/2006/relationships/tags" Target="../tags/tag265.xml"/><Relationship Id="rId5" Type="http://schemas.openxmlformats.org/officeDocument/2006/relationships/image" Target="../media/image15.png"/><Relationship Id="rId4" Type="http://schemas.openxmlformats.org/officeDocument/2006/relationships/tags" Target="../tags/tag264.xml"/><Relationship Id="rId3" Type="http://schemas.openxmlformats.org/officeDocument/2006/relationships/image" Target="../media/image14.png"/><Relationship Id="rId2" Type="http://schemas.openxmlformats.org/officeDocument/2006/relationships/tags" Target="../tags/tag263.xml"/><Relationship Id="rId1" Type="http://schemas.openxmlformats.org/officeDocument/2006/relationships/tags" Target="../tags/tag26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66.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67.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68.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69.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70.xml"/></Relationships>
</file>

<file path=ppt/slides/_rels/slide86.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1.xml"/><Relationship Id="rId6" Type="http://schemas.openxmlformats.org/officeDocument/2006/relationships/tags" Target="../tags/tag274.xml"/><Relationship Id="rId5" Type="http://schemas.openxmlformats.org/officeDocument/2006/relationships/image" Target="../media/image15.png"/><Relationship Id="rId4" Type="http://schemas.openxmlformats.org/officeDocument/2006/relationships/tags" Target="../tags/tag273.xml"/><Relationship Id="rId3" Type="http://schemas.openxmlformats.org/officeDocument/2006/relationships/image" Target="../media/image14.png"/><Relationship Id="rId2" Type="http://schemas.openxmlformats.org/officeDocument/2006/relationships/tags" Target="../tags/tag272.xml"/><Relationship Id="rId1" Type="http://schemas.openxmlformats.org/officeDocument/2006/relationships/tags" Target="../tags/tag271.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75.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76.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7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8.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78.xml"/><Relationship Id="rId1" Type="http://schemas.openxmlformats.org/officeDocument/2006/relationships/image" Target="../media/image18.png"/></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79.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80.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81.xml"/></Relationships>
</file>

<file path=ppt/slides/_rels/slide94.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7.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EFEF"/>
        </a:solidFill>
        <a:effectLst/>
      </p:bgPr>
    </p:bg>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5460365" y="1383665"/>
            <a:ext cx="5260975" cy="1322070"/>
          </a:xfrm>
          <a:prstGeom prst="rect">
            <a:avLst/>
          </a:prstGeom>
          <a:noFill/>
        </p:spPr>
        <p:txBody>
          <a:bodyPr wrap="square" rtlCol="0">
            <a:spAutoFit/>
            <a:scene3d>
              <a:camera prst="orthographicFront"/>
              <a:lightRig rig="threePt" dir="t"/>
            </a:scene3d>
          </a:bodyPr>
          <a:lstStyle/>
          <a:p>
            <a:pPr algn="ctr"/>
            <a:r>
              <a:rPr lang="zh-CN" altLang="en-US" sz="8000" spc="300">
                <a:solidFill>
                  <a:schemeClr val="accent1"/>
                </a:solidFill>
                <a:effectLst>
                  <a:outerShdw blurRad="38100" dist="25400" dir="5400000" algn="ctr" rotWithShape="0">
                    <a:srgbClr val="6E747A">
                      <a:alpha val="43000"/>
                    </a:srgbClr>
                  </a:outerShdw>
                </a:effectLst>
                <a:uFillTx/>
                <a:latin typeface="Arial" panose="020B0604020202020204" pitchFamily="34" charset="0"/>
                <a:ea typeface="微软雅黑" panose="020B0503020204020204" charset="-122"/>
                <a:sym typeface="Arial" panose="020B0604020202020204" pitchFamily="34" charset="0"/>
              </a:rPr>
              <a:t>第三单元</a:t>
            </a:r>
            <a:endParaRPr lang="en-US" altLang="zh-CN" sz="8000" spc="300">
              <a:solidFill>
                <a:schemeClr val="accent1"/>
              </a:solidFill>
              <a:effectLst>
                <a:outerShdw blurRad="38100" dist="25400" dir="5400000" algn="ctr" rotWithShape="0">
                  <a:srgbClr val="6E747A">
                    <a:alpha val="43000"/>
                  </a:srgbClr>
                </a:outerShdw>
              </a:effectLst>
              <a:uFillTx/>
              <a:latin typeface="Arial" panose="020B0604020202020204" pitchFamily="34" charset="0"/>
              <a:ea typeface="微软雅黑" panose="020B0503020204020204" charset="-122"/>
              <a:sym typeface="Arial" panose="020B0604020202020204" pitchFamily="34" charset="0"/>
            </a:endParaRPr>
          </a:p>
        </p:txBody>
      </p:sp>
      <p:sp>
        <p:nvSpPr>
          <p:cNvPr id="2" name="标题 1"/>
          <p:cNvSpPr>
            <a:spLocks noGrp="1"/>
          </p:cNvSpPr>
          <p:nvPr>
            <p:ph type="title"/>
            <p:custDataLst>
              <p:tags r:id="rId2"/>
            </p:custDataLst>
          </p:nvPr>
        </p:nvSpPr>
        <p:spPr>
          <a:xfrm>
            <a:off x="4211320" y="3037205"/>
            <a:ext cx="7758430" cy="1198880"/>
          </a:xfrm>
        </p:spPr>
        <p:txBody>
          <a:bodyPr>
            <a:normAutofit fontScale="90000"/>
          </a:bodyPr>
          <a:lstStyle/>
          <a:p>
            <a:r>
              <a:rPr lang="zh-CN" altLang="en-US">
                <a:sym typeface="Arial" panose="020B0604020202020204" pitchFamily="34" charset="0"/>
              </a:rPr>
              <a:t>运用科学的学习方法</a:t>
            </a:r>
            <a:endParaRPr lang="zh-CN" altLang="en-US">
              <a:sym typeface="Arial" panose="020B0604020202020204" pitchFamily="34" charset="0"/>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91030"/>
            <a:ext cx="9869170" cy="4496435"/>
          </a:xfrm>
        </p:spPr>
        <p:txBody>
          <a:bodyPr/>
          <a:p>
            <a:r>
              <a:rPr lang="zh-CN" altLang="en-US"/>
              <a:t>归纳类比常被演绎为各种形式，其本身也是一种极为有效的学习方法，主要体现在：一是可以加深我们对于事物之间蕴含的共同原理的理解；二是在学习中遇到类似的情况，更有可能主动运用之前学到的原理；三是能够有意识地利用归纳类比引导自己学习和思考。</a:t>
            </a:r>
            <a:endParaRPr lang="zh-CN" altLang="en-US"/>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洪水之于水滴就好比？</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A. 沙滩之于海浪</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B. 沙漠之于绿洲</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C. 暴雪之于冰柱</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D. 泥石流之于砾石</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邓克教授该怎么办？</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思考 A、B 两个类比案例，找出共同规律，再阅读案例 C，如果你是邓克教授你该怎么办？</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案例 A</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一位将军要攻下一座城池，他必须兵分几路从不同方向进攻，因为如果只从一个方向进攻，就会压垮护城河上的大桥。</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案例 B</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消防员要扑灭一场大火，如果所有水枪都往同一方向喷射，那么水枪的巨大反作用力会使消防员难以控制，因此消防员会用好几把水枪从不同方向喷水，这样保证灭火量的同时又把反作用力控制在合理范围之内。</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案例 C</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邓克教授需要解决一个放射治疗问题。有一个肿瘤病人需要放射治疗，如果想消灭体内的肿瘤细胞，需要使用高强度射线，但是被射线穿透的健康细胞也会被一同杀死，而如果为了保护健康细胞而减弱射线强度，却又杀不死肿瘤细胞，医生怎么办？</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a:solidFill>
                  <a:schemeClr val="accent1">
                    <a:lumMod val="50000"/>
                  </a:schemeClr>
                </a:solidFill>
                <a:sym typeface="+mn-ea"/>
              </a:rPr>
              <a:t>一、归纳类比</a:t>
            </a:r>
            <a:br>
              <a:rPr lang="zh-CN" altLang="en-US"/>
            </a:br>
            <a:endParaRPr lang="zh-CN" altLang="en-US"/>
          </a:p>
        </p:txBody>
      </p:sp>
      <p:sp>
        <p:nvSpPr>
          <p:cNvPr id="3" name="内容占位符 2"/>
          <p:cNvSpPr>
            <a:spLocks noGrp="1"/>
          </p:cNvSpPr>
          <p:nvPr>
            <p:ph sz="quarter" idx="13"/>
          </p:nvPr>
        </p:nvSpPr>
        <p:spPr>
          <a:xfrm>
            <a:off x="1163320" y="1416685"/>
            <a:ext cx="9869170" cy="4496435"/>
          </a:xfrm>
        </p:spPr>
        <p:txBody>
          <a:bodyPr>
            <a:normAutofit lnSpcReduction="20000"/>
          </a:bodyPr>
          <a:p>
            <a:pPr algn="just">
              <a:buClrTx/>
              <a:buSzTx/>
            </a:pPr>
            <a:r>
              <a:rPr lang="zh-CN" altLang="en-US" sz="2400" b="1">
                <a:solidFill>
                  <a:schemeClr val="accent1">
                    <a:lumMod val="75000"/>
                  </a:schemeClr>
                </a:solidFill>
              </a:rPr>
              <a:t>（二）如何应用归纳类比</a:t>
            </a:r>
            <a:endParaRPr lang="zh-CN" altLang="en-US" sz="2400" b="1">
              <a:solidFill>
                <a:schemeClr val="accent1">
                  <a:lumMod val="75000"/>
                </a:schemeClr>
              </a:solidFill>
            </a:endParaRPr>
          </a:p>
          <a:p>
            <a:r>
              <a:rPr lang="en-US" altLang="zh-CN" b="1"/>
              <a:t>1</a:t>
            </a:r>
            <a:r>
              <a:rPr lang="zh-CN" altLang="en-US" b="1"/>
              <a:t>. 归纳法的应用</a:t>
            </a:r>
            <a:endParaRPr lang="zh-CN" altLang="en-US" b="1"/>
          </a:p>
          <a:p>
            <a:r>
              <a:rPr lang="zh-CN" altLang="en-US"/>
              <a:t>归纳法是我们生活中非常常见的论证方式，在使用时要注意要点是否具有穷尽性。</a:t>
            </a:r>
            <a:endParaRPr lang="zh-CN" altLang="en-US"/>
          </a:p>
          <a:p>
            <a:r>
              <a:rPr lang="zh-CN" altLang="en-US"/>
              <a:t>我们可以利用归纳法将书由厚读薄，对应该掌握的内容进行归纳和概括，把全文内容浓缩在一两张纸上，或者用一张思维导图将某一章节内容归纳，这些都是利用归纳法把书由厚读薄的过程。还可以利用一些表格帮助自己进行归纳，如用一个列表对历史事件进行梳理和归纳，然后比较。在阅读时，我们把对每个段落内容的理解归纳成段落大意，写出段落提要，可以加深对整个文章的理解，增强和巩固记忆。</a:t>
            </a:r>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72310"/>
            <a:ext cx="9869170" cy="4496435"/>
          </a:xfrm>
        </p:spPr>
        <p:txBody>
          <a:bodyPr/>
          <a:p>
            <a:r>
              <a:rPr lang="zh-CN" altLang="en-US"/>
              <a:t>当总体中因素个数太多，我们无法检测所有的因素，或者有时候因素个数是趋于无穷的，不可能一一检测完，这时一般人往往有意无意采用了不完全归纳。</a:t>
            </a:r>
            <a:endParaRPr lang="zh-CN" altLang="en-US"/>
          </a:p>
          <a:p>
            <a:r>
              <a:rPr lang="zh-CN" altLang="en-US"/>
              <a:t>总之，归纳法在我们的生活和学习中应用非常广泛，形式也多种多样，但要注意应用时避免出现以偏概全的错误。</a:t>
            </a:r>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056640"/>
            <a:ext cx="9869170" cy="4496435"/>
          </a:xfrm>
        </p:spPr>
        <p:txBody>
          <a:bodyPr/>
          <a:p>
            <a:pPr algn="just">
              <a:buClrTx/>
              <a:buSzTx/>
            </a:pPr>
            <a:r>
              <a:rPr lang="zh-CN" altLang="en-US" sz="2400" b="1">
                <a:solidFill>
                  <a:schemeClr val="accent1">
                    <a:lumMod val="75000"/>
                  </a:schemeClr>
                </a:solidFill>
                <a:sym typeface="+mn-ea"/>
              </a:rPr>
              <a:t>（二）如何应用归纳类比</a:t>
            </a:r>
            <a:endParaRPr lang="zh-CN" altLang="en-US" sz="2400" b="1">
              <a:solidFill>
                <a:schemeClr val="accent1">
                  <a:lumMod val="75000"/>
                </a:schemeClr>
              </a:solidFill>
            </a:endParaRPr>
          </a:p>
          <a:p>
            <a:pPr algn="just">
              <a:buClrTx/>
              <a:buSzTx/>
            </a:pPr>
            <a:r>
              <a:rPr lang="en-US" altLang="zh-CN" b="1"/>
              <a:t>2. 类比法的应用</a:t>
            </a:r>
            <a:endParaRPr lang="en-US" altLang="zh-CN" b="1"/>
          </a:p>
          <a:p>
            <a:r>
              <a:rPr lang="zh-CN" altLang="en-US"/>
              <a:t>类比法是一种非常有效的学习方法，能帮助学习者理解事物间蕴含的相同结构。使用类比法能够帮助我们寻找事物的规律，通过比较相类似的事物，提高我们认识事物的效率。类比法能在已知和未知之间架起一个桥梁，帮助我们更好地完成思考穿越。</a:t>
            </a:r>
            <a:endParaRPr lang="zh-CN" altLang="en-US"/>
          </a:p>
        </p:txBody>
      </p:sp>
      <p:sp>
        <p:nvSpPr>
          <p:cNvPr id="2" name="圆角矩形 1"/>
          <p:cNvSpPr/>
          <p:nvPr/>
        </p:nvSpPr>
        <p:spPr>
          <a:xfrm>
            <a:off x="5316220" y="4224020"/>
            <a:ext cx="4420870" cy="19456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50000"/>
              </a:lnSpc>
              <a:spcAft>
                <a:spcPts val="1000"/>
              </a:spcAft>
            </a:pPr>
            <a:r>
              <a:rPr lang="zh-CN" altLang="en-US"/>
              <a:t>为什么学习 Photoshop 之前学习“傻瓜型”的修图软件，更易掌握 Photoshop 的使用功能呢？这对我们学习其他技能有什么启示？</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归纳法是从具体的事物属性去发现同类事物的特征，提炼出猜想，提炼出规律；类比法是帮助我们通过已知的事物去理解新事物、新概念，可以用一些熟悉的例子理解抽象的新概念，探索总结事物中蕴含的深层结构。</a:t>
            </a:r>
            <a:endParaRPr lang="zh-CN" altLang="en-US"/>
          </a:p>
        </p:txBody>
      </p:sp>
      <p:pic>
        <p:nvPicPr>
          <p:cNvPr id="2" name="图片 1"/>
          <p:cNvPicPr>
            <a:picLocks noChangeAspect="1"/>
          </p:cNvPicPr>
          <p:nvPr/>
        </p:nvPicPr>
        <p:blipFill>
          <a:blip r:embed="rId1"/>
          <a:stretch>
            <a:fillRect/>
          </a:stretch>
        </p:blipFill>
        <p:spPr>
          <a:xfrm>
            <a:off x="3491865" y="3080385"/>
            <a:ext cx="5208905" cy="2740660"/>
          </a:xfrm>
          <a:prstGeom prst="rect">
            <a:avLst/>
          </a:prstGeom>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986790" y="1647825"/>
            <a:ext cx="10248900" cy="2946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p:txBody>
          <a:bodyPr/>
          <a:p>
            <a:r>
              <a:rPr lang="zh-CN" altLang="en-US">
                <a:solidFill>
                  <a:schemeClr val="accent1">
                    <a:lumMod val="50000"/>
                  </a:schemeClr>
                </a:solidFill>
              </a:rPr>
              <a:t>二、问题驱动</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normAutofit/>
          </a:bodyPr>
          <a:p>
            <a:r>
              <a:rPr lang="zh-CN" altLang="en-US">
                <a:solidFill>
                  <a:schemeClr val="bg1"/>
                </a:solidFill>
              </a:rPr>
              <a:t>张小林同学最近迷上了《三体》这本科幻小说，书中描述的三体世界离地球有 4 光年时间，三体人为了入侵地球，派了先遣的智子来到地球。根据三体和地球之间的距离，如果按照常规往返通讯，需要 8 光年时间，那如何实现实时的通讯联系呢？书中提到可通过疑似量子纠缠的形式进行任意距离上的实时信息传递。就像两个相爱的人心有灵犀，纠缠过的其中一个量子一旦变动，另外一个也会跟着相同变化。</a:t>
            </a:r>
            <a:endParaRPr lang="zh-CN" altLang="en-US">
              <a:solidFill>
                <a:schemeClr val="bg1"/>
              </a:solidFill>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971550" y="1664970"/>
            <a:ext cx="10248900" cy="2946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内容占位符 4"/>
          <p:cNvSpPr>
            <a:spLocks noGrp="1"/>
          </p:cNvSpPr>
          <p:nvPr>
            <p:ph sz="quarter" idx="13"/>
          </p:nvPr>
        </p:nvSpPr>
        <p:spPr>
          <a:xfrm>
            <a:off x="1161415" y="1826895"/>
            <a:ext cx="9869170" cy="4496435"/>
          </a:xfrm>
        </p:spPr>
        <p:txBody>
          <a:bodyPr/>
          <a:p>
            <a:r>
              <a:rPr lang="zh-CN" altLang="en-US">
                <a:solidFill>
                  <a:schemeClr val="bg1"/>
                </a:solidFill>
              </a:rPr>
              <a:t>于是三体人以每两个智子为一组监察阵列，一个作为接收端接收信息，另一个被发往目的地。量子纠缠理论让张小林非常入迷，头脑中涌现一堆问题，量子纠缠到底是什么？科学界确实有这个理论吗？如果确实存在这个理论，现在和未来会有哪些应用？带着这些问题，张小林同学上网查询了很多资料，并加入了相关的网络社群讨论，在上物理学课时也更加专注，更加热爱学习了。</a:t>
            </a:r>
            <a:endParaRPr lang="zh-CN" altLang="en-US">
              <a:solidFill>
                <a:schemeClr val="bg1"/>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4043680" y="1891030"/>
            <a:ext cx="8148320" cy="2426970"/>
          </a:xfrm>
          <a:prstGeom prst="rect">
            <a:avLst/>
          </a:prstGeom>
          <a:noFill/>
        </p:spPr>
        <p:txBody>
          <a:bodyPr wrap="square" rtlCol="0"/>
          <a:p>
            <a:pPr algn="ctr" fontAlgn="auto">
              <a:lnSpc>
                <a:spcPts val="2500"/>
              </a:lnSpc>
              <a:spcAft>
                <a:spcPts val="3000"/>
              </a:spcAft>
            </a:pPr>
            <a:r>
              <a:rPr lang="zh-CN" altLang="en-US" sz="3600" b="1" spc="200">
                <a:solidFill>
                  <a:schemeClr val="accent1"/>
                </a:solidFill>
                <a:uFillTx/>
                <a:latin typeface="Arial" panose="020B0604020202020204" pitchFamily="34" charset="0"/>
                <a:ea typeface="微软雅黑" panose="020B0503020204020204" charset="-122"/>
                <a:cs typeface="+mj-cs"/>
                <a:sym typeface="+mn-ea"/>
              </a:rPr>
              <a:t>第一课</a:t>
            </a: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rPr>
              <a:t>   </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2" tooltip="" action="ppaction://hlinksldjump"/>
              </a:rPr>
              <a:t>陈述性知识学习方法及应用</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2" tooltip="" action="ppaction://hlinksldjump"/>
            </a:endParaRPr>
          </a:p>
          <a:p>
            <a:pPr fontAlgn="auto">
              <a:lnSpc>
                <a:spcPts val="2500"/>
              </a:lnSpc>
              <a:spcAft>
                <a:spcPts val="3000"/>
              </a:spcAft>
            </a:pP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lang="zh-CN" altLang="en-US" sz="3600" b="1" spc="200">
                <a:solidFill>
                  <a:schemeClr val="accent1"/>
                </a:solidFill>
                <a:uFillTx/>
                <a:latin typeface="Arial" panose="020B0604020202020204" pitchFamily="34" charset="0"/>
                <a:ea typeface="微软雅黑" panose="020B0503020204020204" charset="-122"/>
                <a:cs typeface="+mj-cs"/>
                <a:sym typeface="+mn-ea"/>
              </a:rPr>
              <a:t>第二课</a:t>
            </a: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rPr>
              <a:t> </a:t>
            </a: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3" tooltip="" action="ppaction://hlinksldjump"/>
              </a:rPr>
              <a:t>  </a:t>
            </a:r>
            <a:r>
              <a:rPr lang="en-US" altLang="zh-CN"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3" tooltip="" action="ppaction://hlinksldjump"/>
              </a:rPr>
              <a:t> </a:t>
            </a:r>
            <a:endParaRPr lang="en-US" altLang="zh-CN"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3" tooltip="" action="ppaction://hlinksldjump"/>
            </a:endParaRPr>
          </a:p>
          <a:p>
            <a:pPr algn="ctr" fontAlgn="auto">
              <a:lnSpc>
                <a:spcPts val="2500"/>
              </a:lnSpc>
              <a:spcAft>
                <a:spcPts val="3000"/>
              </a:spcAft>
            </a:pP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3" tooltip="" action="ppaction://hlinksldjump"/>
              </a:rPr>
              <a:t>操作性知识学习方法及应用</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fontAlgn="auto">
              <a:lnSpc>
                <a:spcPts val="2500"/>
              </a:lnSpc>
            </a:pPr>
            <a:endParaRPr lang="zh-CN" altLang="en-US" sz="3200" b="1" spc="200">
              <a:solidFill>
                <a:schemeClr val="tx1">
                  <a:lumMod val="75000"/>
                  <a:lumOff val="25000"/>
                </a:schemeClr>
              </a:solidFill>
              <a:uFillTx/>
              <a:latin typeface="Arial" panose="020B0604020202020204" pitchFamily="34" charset="0"/>
              <a:ea typeface="微软雅黑" panose="020B0503020204020204" charset="-122"/>
              <a:cs typeface="+mj-cs"/>
              <a:sym typeface="Arial" panose="020B0604020202020204" pitchFamily="34" charset="0"/>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324610"/>
            <a:ext cx="9918065" cy="4496435"/>
          </a:xfrm>
        </p:spPr>
        <p:txBody>
          <a:bodyPr>
            <a:normAutofit lnSpcReduction="10000"/>
          </a:bodyPr>
          <a:p>
            <a:r>
              <a:rPr lang="zh-CN" altLang="en-US" sz="2400" b="1">
                <a:solidFill>
                  <a:schemeClr val="accent1">
                    <a:lumMod val="75000"/>
                  </a:schemeClr>
                </a:solidFill>
              </a:rPr>
              <a:t>（一）什么是问题驱动</a:t>
            </a:r>
            <a:endParaRPr lang="zh-CN" altLang="en-US" sz="2400" b="1">
              <a:solidFill>
                <a:schemeClr val="accent1">
                  <a:lumMod val="75000"/>
                </a:schemeClr>
              </a:solidFill>
            </a:endParaRPr>
          </a:p>
          <a:p>
            <a:r>
              <a:rPr lang="zh-CN" altLang="en-US"/>
              <a:t>问题驱动就是为学习知识创造一个理由，通过解决问题的过程来学习。一个好的问题可以提升学习效果，还可以充分激发学习者的好奇心。问题驱动式学习在我们生活中随处可见，我们在很小的时候，问题驱动式学习便开始了，总是问爸爸妈妈很多为什么，成年人也会上网搜索自己感兴趣的问题。问题驱动为什么能促进人们学习呢？</a:t>
            </a:r>
            <a:endParaRPr lang="zh-CN" altLang="en-US"/>
          </a:p>
        </p:txBody>
      </p:sp>
      <p:pic>
        <p:nvPicPr>
          <p:cNvPr id="2" name="图片 1"/>
          <p:cNvPicPr>
            <a:picLocks noChangeAspect="1"/>
          </p:cNvPicPr>
          <p:nvPr/>
        </p:nvPicPr>
        <p:blipFill>
          <a:blip r:embed="rId1"/>
          <a:stretch>
            <a:fillRect/>
          </a:stretch>
        </p:blipFill>
        <p:spPr>
          <a:xfrm>
            <a:off x="4996815" y="3765550"/>
            <a:ext cx="3922395" cy="2055495"/>
          </a:xfrm>
          <a:prstGeom prst="rect">
            <a:avLst/>
          </a:prstGeom>
        </p:spPr>
      </p:pic>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583690"/>
            <a:ext cx="9869170" cy="4496435"/>
          </a:xfrm>
        </p:spPr>
        <p:txBody>
          <a:bodyPr/>
          <a:p>
            <a:r>
              <a:rPr lang="zh-CN" altLang="en-US"/>
              <a:t>我们学习的驱动力来自两个层面，一是内在驱动力，如兴趣和好奇心；二是来自外部的驱动，即来自任务完成后带来的奖励，如物质奖励，赢得权威人士的认可、赞同，或为避免某种惩罚等。问题驱动的“问题”可能出自好奇心，也可能来自外在的任务。有时学习不需要培养兴趣，特别是成年人的学习，可以来自生活需求的任务驱动，如职场中的工作任务等。</a:t>
            </a:r>
            <a:endParaRPr lang="zh-CN" altLang="en-US"/>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78000"/>
            <a:ext cx="9869170" cy="4496435"/>
          </a:xfrm>
        </p:spPr>
        <p:txBody>
          <a:bodyPr>
            <a:normAutofit lnSpcReduction="20000"/>
          </a:bodyPr>
          <a:p>
            <a:r>
              <a:rPr lang="zh-CN" altLang="en-US"/>
              <a:t>我们的大脑很喜欢进行智力活动，成功实现一次认知或者解决一项问题时大脑会分泌一种少量的化学物质——多巴胺，会给我们带来愉悦感、满足感和成就感。如果在解决问题过程中，一直没有什么进展，我们会感到沮丧。另外如果问题太简单，大脑也不会分泌多巴胺。问题解决过程能带给我们愉悦感和满足感。成就感的获得也与问题的困难程度相关，问题因太难而迟迟不能解决，或者太容易解决都不会有成就感。</a:t>
            </a:r>
            <a:endParaRPr lang="zh-CN" altLang="en-US"/>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lang="zh-CN" altLang="en-US">
                <a:solidFill>
                  <a:schemeClr val="accent1">
                    <a:lumMod val="50000"/>
                  </a:schemeClr>
                </a:solidFill>
              </a:rPr>
              <a:t>二、问题驱动</a:t>
            </a:r>
            <a:endParaRPr lang="zh-CN" altLang="en-US">
              <a:solidFill>
                <a:schemeClr val="accent1">
                  <a:lumMod val="50000"/>
                </a:schemeClr>
              </a:solidFill>
            </a:endParaRPr>
          </a:p>
        </p:txBody>
      </p:sp>
      <p:sp>
        <p:nvSpPr>
          <p:cNvPr id="7" name="内容占位符 6"/>
          <p:cNvSpPr>
            <a:spLocks noGrp="1"/>
          </p:cNvSpPr>
          <p:nvPr>
            <p:ph sz="quarter" idx="13"/>
          </p:nvPr>
        </p:nvSpPr>
        <p:spPr/>
        <p:txBody>
          <a:bodyPr>
            <a:normAutofit lnSpcReduction="10000"/>
          </a:bodyPr>
          <a:p>
            <a:pPr algn="just">
              <a:buClrTx/>
              <a:buSzTx/>
            </a:pPr>
            <a:r>
              <a:rPr lang="zh-CN" altLang="en-US" sz="2400" b="1">
                <a:solidFill>
                  <a:schemeClr val="accent1">
                    <a:lumMod val="75000"/>
                  </a:schemeClr>
                </a:solidFill>
              </a:rPr>
              <a:t>（二）如何应用问题驱动</a:t>
            </a:r>
            <a:endParaRPr lang="zh-CN" altLang="en-US" sz="2400" b="1">
              <a:solidFill>
                <a:schemeClr val="accent1">
                  <a:lumMod val="75000"/>
                </a:schemeClr>
              </a:solidFill>
            </a:endParaRPr>
          </a:p>
          <a:p>
            <a:r>
              <a:rPr lang="zh-CN" altLang="en-US" b="1"/>
              <a:t>1. 问题设置</a:t>
            </a:r>
            <a:endParaRPr lang="zh-CN" altLang="en-US" b="1"/>
          </a:p>
          <a:p>
            <a:r>
              <a:rPr lang="zh-CN" altLang="en-US"/>
              <a:t>问题驱动是以问题为学习的发端，好的问题的标准，一是对学习者而言是有意义的，能产生“我确实需要了解这件事情”的冲动，可能的话尽量贴近真实生活中可能遇到的情景；二是难度适中，目标设置要清晰，问题难度不能太大或太小。根据大脑的工作原理，处理太难或太简单的问题，我们的大脑都不会分泌多巴胺，没有学习的愉悦感。</a:t>
            </a:r>
            <a:endParaRPr lang="zh-CN" altLang="en-US"/>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463675"/>
            <a:ext cx="9869170" cy="4496435"/>
          </a:xfrm>
        </p:spPr>
        <p:txBody>
          <a:bodyPr/>
          <a:p>
            <a:r>
              <a:rPr lang="zh-CN" altLang="en-US" sz="2400" b="1">
                <a:solidFill>
                  <a:schemeClr val="accent1">
                    <a:lumMod val="75000"/>
                  </a:schemeClr>
                </a:solidFill>
                <a:sym typeface="+mn-ea"/>
              </a:rPr>
              <a:t>（二）如何应用问题驱动</a:t>
            </a:r>
            <a:endParaRPr lang="zh-CN" altLang="en-US" sz="2400" b="1">
              <a:solidFill>
                <a:schemeClr val="accent1">
                  <a:lumMod val="75000"/>
                </a:schemeClr>
              </a:solidFill>
            </a:endParaRPr>
          </a:p>
          <a:p>
            <a:r>
              <a:rPr lang="zh-CN" altLang="en-US" b="1"/>
              <a:t>2. 制造生活中的任务驱动</a:t>
            </a:r>
            <a:endParaRPr lang="zh-CN" altLang="en-US" b="1"/>
          </a:p>
          <a:p>
            <a:r>
              <a:rPr lang="zh-CN" altLang="en-US"/>
              <a:t>有时候我们学习知识或者技能，并不是基于兴趣，甚至可能还带着痛苦，但是做完之后会获得很大的收益。在生活中，我们可以给自己定义一些任务。</a:t>
            </a:r>
            <a:endParaRPr lang="zh-CN" altLang="en-US"/>
          </a:p>
          <a:p>
            <a:endParaRPr lang="zh-CN" altLang="en-US"/>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sym typeface="+mn-ea"/>
              </a:rPr>
              <a:t>（二）如何应用问题驱动</a:t>
            </a:r>
            <a:endParaRPr lang="zh-CN" altLang="en-US" sz="2400" b="1">
              <a:solidFill>
                <a:schemeClr val="accent1">
                  <a:lumMod val="75000"/>
                </a:schemeClr>
              </a:solidFill>
            </a:endParaRPr>
          </a:p>
          <a:p>
            <a:r>
              <a:rPr lang="zh-CN" altLang="en-US" b="1">
                <a:sym typeface="+mn-ea"/>
              </a:rPr>
              <a:t>3. 职业工作带来的任务驱动</a:t>
            </a:r>
            <a:endParaRPr lang="zh-CN" altLang="en-US" b="1"/>
          </a:p>
          <a:p>
            <a:r>
              <a:rPr lang="zh-CN" altLang="en-US">
                <a:sym typeface="+mn-ea"/>
              </a:rPr>
              <a:t>在工作中，往往为了完成工作任务，解决工作中的问题，迫使自己必须去练习和提高。在工作实践中，能练成相关技能的可能性比其他情况更高。</a:t>
            </a:r>
            <a:endParaRPr lang="zh-CN" altLang="en-US"/>
          </a:p>
          <a:p>
            <a:r>
              <a:rPr lang="zh-CN" altLang="en-US">
                <a:sym typeface="+mn-ea"/>
              </a:rPr>
              <a:t>即使没有进入职场，也可以“自己聘请自己”，设想一种工作场景，帮助自己在心态上建立一种自觉性和自主性。</a:t>
            </a:r>
            <a:endParaRPr lang="zh-CN" altLang="en-US"/>
          </a:p>
          <a:p>
            <a:endParaRPr lang="zh-CN" altLang="en-US"/>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361565"/>
            <a:ext cx="9869170" cy="4496435"/>
          </a:xfrm>
        </p:spPr>
        <p:txBody>
          <a:bodyPr/>
          <a:p>
            <a:r>
              <a:rPr lang="zh-CN" altLang="en-US"/>
              <a:t>问题驱动式学习是一种高效的学习方法，人类的好奇心驱使我们去解决问题，成功解决一个问题会给我们带来内在愉悦感。用解决问题的眼光看待学习，也可帮助我们更好地应用知识。</a:t>
            </a:r>
            <a:endParaRPr lang="zh-CN" altLang="en-US"/>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请挑选下面一个新概念，使用“问题驱动式”方法进行学习，并在下次课中分享你的学习所得。思考如何用更高效的方法去“教”别人。</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区块链、数字货币、新基建、物联网、一带一路、某一种手机软件</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三、可视化表达</a:t>
            </a:r>
            <a:endParaRPr lang="zh-CN" altLang="en-US">
              <a:solidFill>
                <a:schemeClr val="accent1">
                  <a:lumMod val="50000"/>
                </a:schemeClr>
              </a:solidFill>
            </a:endParaRPr>
          </a:p>
        </p:txBody>
      </p:sp>
      <p:sp>
        <p:nvSpPr>
          <p:cNvPr id="4" name="圆角矩形 3"/>
          <p:cNvSpPr/>
          <p:nvPr/>
        </p:nvSpPr>
        <p:spPr>
          <a:xfrm>
            <a:off x="480060" y="1656715"/>
            <a:ext cx="10702925" cy="44659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4225" y="1931670"/>
            <a:ext cx="8037830" cy="4646295"/>
          </a:xfrm>
          <a:prstGeom prst="rect">
            <a:avLst/>
          </a:prstGeom>
          <a:noFill/>
        </p:spPr>
        <p:txBody>
          <a:bodyPr wrap="square" rtlCol="0">
            <a:normAutofit/>
          </a:bodyPr>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TED 演讲大会风靡全球，吸引了众多的演讲爱好者。2009 年，西蒙·斯涅克做了一场约 18分钟名为《伟大的领袖如何激励行动》的演讲。演讲刚过了 2 分钟，西蒙便拿起笔，在白板上画出了著名的黄金圈，一个中心，三个同心圆，中心圆是“为什么（Why）”，中间圆代表“怎么做（How）”，最外面的圆代表“做什么（What）”，用一个极其简单的图便展示了伟大的企业领袖是如何激励他人的，以及成功的企业是怎么做的。</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西蒙在演讲中应用了什么技巧？对我们的学习有什么启示呢？</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6" name="内容占位符 5"/>
          <p:cNvPicPr>
            <a:picLocks noChangeAspect="1"/>
          </p:cNvPicPr>
          <p:nvPr>
            <p:ph sz="quarter" idx="13"/>
          </p:nvPr>
        </p:nvPicPr>
        <p:blipFill>
          <a:blip r:embed="rId2"/>
          <a:stretch>
            <a:fillRect/>
          </a:stretch>
        </p:blipFill>
        <p:spPr>
          <a:xfrm>
            <a:off x="8822690" y="2284730"/>
            <a:ext cx="2209800" cy="2288540"/>
          </a:xfrm>
          <a:prstGeom prst="rect">
            <a:avLst/>
          </a:prstGeom>
        </p:spPr>
      </p:pic>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167255" y="400685"/>
            <a:ext cx="8865235" cy="856615"/>
          </a:xfrm>
        </p:spPr>
        <p:txBody>
          <a:bodyPr/>
          <a:p>
            <a:r>
              <a:rPr lang="zh-CN" altLang="en-US">
                <a:solidFill>
                  <a:schemeClr val="accent1">
                    <a:lumMod val="50000"/>
                  </a:schemeClr>
                </a:solidFill>
              </a:rPr>
              <a:t>三、可视化表达</a:t>
            </a:r>
            <a:endParaRPr lang="zh-CN" altLang="en-US">
              <a:solidFill>
                <a:schemeClr val="accent1">
                  <a:lumMod val="50000"/>
                </a:schemeClr>
              </a:solidFill>
            </a:endParaRPr>
          </a:p>
        </p:txBody>
      </p:sp>
      <p:sp>
        <p:nvSpPr>
          <p:cNvPr id="5" name="内容占位符 4"/>
          <p:cNvSpPr>
            <a:spLocks noGrp="1"/>
          </p:cNvSpPr>
          <p:nvPr>
            <p:ph sz="quarter" idx="13"/>
          </p:nvPr>
        </p:nvSpPr>
        <p:spPr/>
        <p:txBody>
          <a:bodyPr>
            <a:normAutofit lnSpcReduction="10000"/>
          </a:bodyPr>
          <a:p>
            <a:r>
              <a:rPr lang="zh-CN" altLang="en-US" sz="2400" b="1">
                <a:solidFill>
                  <a:schemeClr val="accent1">
                    <a:lumMod val="75000"/>
                  </a:schemeClr>
                </a:solidFill>
              </a:rPr>
              <a:t>（一）什么是可视化表达</a:t>
            </a:r>
            <a:endParaRPr lang="zh-CN" altLang="en-US" sz="2400" b="1">
              <a:solidFill>
                <a:schemeClr val="accent1">
                  <a:lumMod val="75000"/>
                </a:schemeClr>
              </a:solidFill>
            </a:endParaRPr>
          </a:p>
          <a:p>
            <a:r>
              <a:rPr lang="zh-CN" altLang="en-US"/>
              <a:t>可视化表达是通过视觉形式将知识或信息表达出来，地图、图表、图片等都是可视化表达非常常见的形式，它能帮助人们更好地理解事物之间的关系，提取出复杂文字中的抽象关系，简化认知过程，减轻认知压力，更快地掌握信息。</a:t>
            </a:r>
            <a:endParaRPr lang="zh-CN" altLang="en-US"/>
          </a:p>
          <a:p>
            <a:r>
              <a:rPr lang="zh-CN" altLang="en-US"/>
              <a:t>人们通过视觉系统接收并理解图形信息的速度比语言文字至少快 6 倍以上。能用实物说清楚，不用图片，能用图片说清楚，不用文字，有时一图胜千言。</a:t>
            </a: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209800" y="2254885"/>
            <a:ext cx="9330690" cy="1015365"/>
          </a:xfrm>
        </p:spPr>
        <p:txBody>
          <a:bodyPr>
            <a:normAutofit fontScale="90000"/>
          </a:bodyPr>
          <a:p>
            <a:r>
              <a:rPr lang="zh-CN" altLang="en-US"/>
              <a:t>第一课</a:t>
            </a:r>
            <a:br>
              <a:rPr lang="zh-CN" altLang="en-US"/>
            </a:br>
            <a:r>
              <a:rPr lang="zh-CN" altLang="en-US"/>
              <a:t>陈述性知识学习方法及应用</a:t>
            </a:r>
            <a:endParaRPr lang="zh-CN" altLang="en-US"/>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chemeClr val="accent1">
                    <a:lumMod val="50000"/>
                  </a:schemeClr>
                </a:solidFill>
                <a:sym typeface="+mn-ea"/>
              </a:rPr>
              <a:t>三、可视化表达</a:t>
            </a:r>
            <a:endParaRPr lang="zh-CN" altLang="en-US"/>
          </a:p>
        </p:txBody>
      </p:sp>
      <p:sp>
        <p:nvSpPr>
          <p:cNvPr id="5" name="内容占位符 4"/>
          <p:cNvSpPr>
            <a:spLocks noGrp="1"/>
          </p:cNvSpPr>
          <p:nvPr>
            <p:ph sz="quarter" idx="13"/>
          </p:nvPr>
        </p:nvSpPr>
        <p:spPr/>
        <p:txBody>
          <a:bodyPr/>
          <a:p>
            <a:pPr algn="just">
              <a:buClrTx/>
              <a:buSzTx/>
            </a:pPr>
            <a:r>
              <a:rPr lang="zh-CN" altLang="en-US" sz="2400" b="1">
                <a:solidFill>
                  <a:schemeClr val="accent1">
                    <a:lumMod val="75000"/>
                  </a:schemeClr>
                </a:solidFill>
              </a:rPr>
              <a:t>（二）如何应用可视化表达</a:t>
            </a:r>
            <a:endParaRPr lang="zh-CN" altLang="en-US" sz="2400" b="1">
              <a:solidFill>
                <a:schemeClr val="accent1">
                  <a:lumMod val="75000"/>
                </a:schemeClr>
              </a:solidFill>
            </a:endParaRPr>
          </a:p>
          <a:p>
            <a:r>
              <a:rPr lang="zh-CN" altLang="en-US" b="1"/>
              <a:t>1. 利用可视化帮助知识复盘</a:t>
            </a:r>
            <a:endParaRPr lang="zh-CN" altLang="en-US" b="1"/>
          </a:p>
          <a:p>
            <a:r>
              <a:rPr lang="zh-CN" altLang="en-US"/>
              <a:t>思维导图是可视化的一种工具，能够帮助我们整理信息。思维导图运用图文并重的技巧，把各级主题的关系用相互隶属与相关的层级图表现出来，把主题关键词与图像、颜色等建立记忆链接。思维导图充分运用左右脑的机能，利用记忆、阅读、思维的规律，协助人们在科学与艺术、逻辑与想象之间平衡发展，从而开启人类大脑的潜能。</a:t>
            </a:r>
            <a:endParaRPr lang="zh-CN" altLang="en-US"/>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整理出一本书的逻辑框架，比记住一本书的具体内容更重要。下面以读一本书为例，讲解如何用思维导图来做知识复盘。</a:t>
            </a:r>
            <a:endParaRPr lang="zh-CN" altLang="en-US"/>
          </a:p>
          <a:p>
            <a:r>
              <a:rPr lang="zh-CN" altLang="en-US"/>
              <a:t>用思维导图整理一本书的内容，要回答三个问题：</a:t>
            </a:r>
            <a:endParaRPr lang="zh-CN" altLang="en-US"/>
          </a:p>
          <a:p>
            <a:r>
              <a:rPr lang="zh-CN" altLang="en-US" b="1">
                <a:solidFill>
                  <a:srgbClr val="C00000"/>
                </a:solidFill>
              </a:rPr>
              <a:t>（1）为什么读这本书（Why）。</a:t>
            </a:r>
            <a:r>
              <a:rPr lang="zh-CN" altLang="en-US"/>
              <a:t>虽然已经读完了这本书，但是可以回想一下自己的初心是什么，为什么要读这本书，希望获得什么，以及作者为什么要写这本书。</a:t>
            </a:r>
            <a:endParaRPr lang="zh-CN" altLang="en-US"/>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normAutofit lnSpcReduction="10000"/>
          </a:bodyPr>
          <a:p>
            <a:r>
              <a:rPr lang="zh-CN" altLang="en-US" b="1">
                <a:solidFill>
                  <a:srgbClr val="C00000"/>
                </a:solidFill>
              </a:rPr>
              <a:t>（2）我读到了什么（What）。</a:t>
            </a:r>
            <a:r>
              <a:rPr lang="zh-CN" altLang="en-US"/>
              <a:t>“我读到了什么？”问自己这个问题，即是对书的整体做一个回顾，检查自己获得了哪些新的知识。还可进一步追问，这本书的核心思想是什么？能否用一两句话表达出来？这本书有哪些知识是我以前不知道的？哪些内容让我印象深刻？书中有哪些观点和以前认知不同，是否改变了自己的原有观点？以前有哪些认知的错误？书中有哪些观点是我不赞同的？用批判性的眼光去看待作者的见解，然后在思维导图中呈现出这些思考的结果。</a:t>
            </a:r>
            <a:endParaRPr lang="zh-CN" altLang="en-US"/>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632585"/>
            <a:ext cx="9869170" cy="4496435"/>
          </a:xfrm>
        </p:spPr>
        <p:txBody>
          <a:bodyPr/>
          <a:p>
            <a:r>
              <a:rPr lang="zh-CN" altLang="en-US" b="1">
                <a:solidFill>
                  <a:srgbClr val="C00000"/>
                </a:solidFill>
              </a:rPr>
              <a:t>（3） 读 完 后 如 何 去 应 用（How）。</a:t>
            </a:r>
            <a:r>
              <a:rPr lang="zh-CN" altLang="en-US"/>
              <a:t>能用到的知识才是有价值的知识，知识需要输入和内化，还需要输出和应用。在用思维导图做读书笔记时，这最后一个环节是最重要的，也是最容易被忽视的。不断追问自己，这本书还需要重新阅读吗？这些知识在什么情况下会用到，应用场景有哪些？我可以把这些知识分享给谁？用什么方式分享出去呢？</a:t>
            </a:r>
            <a:endParaRPr lang="zh-CN" altLang="en-US"/>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033780"/>
            <a:ext cx="9869170" cy="4496435"/>
          </a:xfrm>
        </p:spPr>
        <p:txBody>
          <a:bodyPr>
            <a:normAutofit/>
          </a:bodyPr>
          <a:p>
            <a:pPr algn="just">
              <a:buClrTx/>
              <a:buSzTx/>
            </a:pPr>
            <a:r>
              <a:rPr lang="zh-CN" altLang="en-US" sz="2400" b="1">
                <a:solidFill>
                  <a:schemeClr val="accent1">
                    <a:lumMod val="75000"/>
                  </a:schemeClr>
                </a:solidFill>
              </a:rPr>
              <a:t>（二）如何应用可视化表达</a:t>
            </a:r>
            <a:endParaRPr lang="zh-CN" altLang="en-US" sz="2400" b="1">
              <a:solidFill>
                <a:schemeClr val="accent1">
                  <a:lumMod val="75000"/>
                </a:schemeClr>
              </a:solidFill>
            </a:endParaRPr>
          </a:p>
          <a:p>
            <a:r>
              <a:rPr lang="zh-CN" altLang="en-US" b="1"/>
              <a:t>2. 将我们长期的学习结果可视化</a:t>
            </a:r>
            <a:endParaRPr lang="zh-CN" altLang="en-US" b="1"/>
          </a:p>
          <a:p>
            <a:r>
              <a:rPr lang="zh-CN" altLang="en-US"/>
              <a:t>当我们做一个决定或制定一个长期的学习目标时，可以问问自己，这个学习结果达成之后，自己具体会得到哪些成长？会产生哪些相关的影响？给自己会带来什么？越具体越好，将学习结果可视化。通过这种方式，可以激励自己持续做一件事，也给现在的学习赋予一定的意义和价值。</a:t>
            </a:r>
            <a:endParaRPr lang="zh-CN" altLang="en-US"/>
          </a:p>
          <a:p>
            <a:r>
              <a:rPr lang="zh-CN" altLang="en-US"/>
              <a:t>可视化是一种高效的科学学习方法，能够帮助人们整理信息和想法，发现事物之间的关系，促进知识的理解，辅助我们更好地解决问题。</a:t>
            </a:r>
            <a:endParaRPr lang="zh-CN" altLang="en-US"/>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四、以教促学</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p>
            <a:endParaRPr lang="zh-CN" altLang="en-US"/>
          </a:p>
        </p:txBody>
      </p:sp>
      <p:sp>
        <p:nvSpPr>
          <p:cNvPr id="4" name="圆角矩形 3"/>
          <p:cNvSpPr/>
          <p:nvPr/>
        </p:nvSpPr>
        <p:spPr>
          <a:xfrm>
            <a:off x="512445" y="1623695"/>
            <a:ext cx="10702925" cy="47739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3590" y="1750695"/>
            <a:ext cx="10160000" cy="4646295"/>
          </a:xfrm>
          <a:prstGeom prst="rect">
            <a:avLst/>
          </a:prstGeom>
          <a:noFill/>
        </p:spPr>
        <p:txBody>
          <a:bodyPr wrap="square" rtlCol="0">
            <a:normAutofit/>
          </a:bodyPr>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小艾参加了一个语言培训机构的面试。为了增加自己面试的成功率，她特意提到自己不仅能教英语还能教韩语，主考官非常好奇。小艾说道，她曾经在一家英语培训机构工作，一次偶然机会接到在其他培训机构工作的朋友电话，问其是否认识教韩语的老师，原有的韩语老师生病，不能上课，但是已经接受了学员的报名。曾经自学过一段时间韩语的小艾毛遂自荐。她把以前的韩语学习资料找出来，一边温习，一边整理，并用于韩语培训班教学。在培训班教课时，小艾边教边学，查找资料，与学员一起探讨问题……。在那一届培训班中，小艾所教授的班级学员满意率非常高，她自己的韩语水平也有了很大提高。</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小艾的韩语水平是如何提高的？为什么这种学习方法如此高效？</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spTree>
    <p:custDataLst>
      <p:tags r:id="rId2"/>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rPr>
              <a:t>（一）什么是以教促学</a:t>
            </a:r>
            <a:endParaRPr lang="zh-CN" altLang="en-US" sz="2400" b="1">
              <a:solidFill>
                <a:schemeClr val="accent1">
                  <a:lumMod val="75000"/>
                </a:schemeClr>
              </a:solidFill>
            </a:endParaRPr>
          </a:p>
          <a:p>
            <a:r>
              <a:rPr lang="zh-CN" altLang="en-US"/>
              <a:t>以教促学是把教别人作为促进自己学习的方法，利用教学者的责任感，促使我们更严谨地对待学习。这里的教学者和学习者并非学校中特定的教师和学生身份。教学者是向他人分享和输出知识的人，知识的分享可以在非常正式的场合，如讲座、课堂，也可以在生活中聚餐闲聊时进行。多项研究证明，学习者站在教学者的视角去参与学习是一种非常高效的学习方法。</a:t>
            </a:r>
            <a:endParaRPr lang="zh-CN" altLang="en-US"/>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1946 年，美国学者埃德加·戴尔提出了“学习金字塔”（Cone</a:t>
            </a:r>
            <a:r>
              <a:rPr lang="en-US" altLang="zh-CN"/>
              <a:t> </a:t>
            </a:r>
            <a:r>
              <a:rPr lang="zh-CN" altLang="en-US"/>
              <a:t>of Learning）理论，之后美国缅因州的国家训练实验室也做了相同的实验，并发布了“学习金字塔”报告。该研究中共使用了 7 种常见的学习方法学习同一项内容，在两周后测试参与者大脑对学习知识的内容留存率，结果显示不同的学习方法存在巨大的差别（如下图所示）。在该报告中，学习分为被动学习和主动学习两种不同的层次。</a:t>
            </a:r>
            <a:endParaRPr lang="zh-CN" altLang="en-US"/>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内容占位符 1"/>
          <p:cNvPicPr>
            <a:picLocks noChangeAspect="1"/>
          </p:cNvPicPr>
          <p:nvPr>
            <p:ph sz="quarter" idx="13"/>
          </p:nvPr>
        </p:nvPicPr>
        <p:blipFill>
          <a:blip r:embed="rId1"/>
          <a:stretch>
            <a:fillRect/>
          </a:stretch>
        </p:blipFill>
        <p:spPr>
          <a:xfrm>
            <a:off x="2258695" y="1270000"/>
            <a:ext cx="7770495" cy="4548505"/>
          </a:xfrm>
          <a:prstGeom prst="rect">
            <a:avLst/>
          </a:prstGeom>
        </p:spPr>
      </p:pic>
    </p:spTree>
    <p:custDataLst>
      <p:tags r:id="rId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55800"/>
            <a:ext cx="9869170" cy="4496435"/>
          </a:xfrm>
        </p:spPr>
        <p:txBody>
          <a:bodyPr/>
          <a:p>
            <a:r>
              <a:rPr lang="zh-CN" altLang="en-US"/>
              <a:t>被动学习主要是被动输入信息的过程，包括听讲、阅读、视听和演示，这里演示是指看他人操作。主动学习是一个输出和生产知识的过程，包括讨论、实践、教授给他人。主动学习不仅仅是“搬运”知识，还参与知识的转换，结合自己原有的知识背景，纳入自己的知识体系，在一定程度上生产出新的知识。在主动学习中最高效的方法便是教授给他人。</a:t>
            </a:r>
            <a:endParaRPr lang="zh-CN" altLang="en-US"/>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学习目标</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掌握和应用归纳法和类比法。</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具备主动学习意识，能利用问题驱动进行学习。</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能够通过可视化方法整理和内化知识。</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 能够在日常生活和学习中有意识地输出和应用所学的知识。</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166620"/>
            <a:ext cx="9869170" cy="4496435"/>
          </a:xfrm>
        </p:spPr>
        <p:txBody>
          <a:bodyPr/>
          <a:p>
            <a:r>
              <a:rPr lang="zh-CN" altLang="en-US"/>
              <a:t>在教授别人的过程中，会产生强烈的责任心。给同伴讲解内容时，甚至要比自己学习花费将近多一倍的时间。给他人讲授带来的益处还体现在知识的融会贯通中，将知识点融合到自己的原有知识框架中，更有利于解决一些综合性问题。</a:t>
            </a:r>
            <a:endParaRPr lang="zh-CN" altLang="en-US"/>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15795"/>
            <a:ext cx="9869170" cy="4496435"/>
          </a:xfrm>
        </p:spPr>
        <p:txBody>
          <a:bodyPr>
            <a:normAutofit lnSpcReduction="10000"/>
          </a:bodyPr>
          <a:p>
            <a:r>
              <a:rPr lang="zh-CN" altLang="en-US" sz="2400" b="1">
                <a:solidFill>
                  <a:schemeClr val="accent1">
                    <a:lumMod val="75000"/>
                  </a:schemeClr>
                </a:solidFill>
              </a:rPr>
              <a:t>（二）如何应用以教促学</a:t>
            </a:r>
            <a:endParaRPr lang="zh-CN" altLang="en-US" sz="2400" b="1">
              <a:solidFill>
                <a:schemeClr val="accent1">
                  <a:lumMod val="75000"/>
                </a:schemeClr>
              </a:solidFill>
            </a:endParaRPr>
          </a:p>
          <a:p>
            <a:r>
              <a:rPr lang="zh-CN" altLang="en-US"/>
              <a:t>以教促学的本质是当我们学习新的知识后，尽可能地通过各种途径把它说出来、写出来或应用出来，积极主动地去给别人讲自己学习的新知识，给自己的学习制造反馈。</a:t>
            </a:r>
            <a:endParaRPr lang="zh-CN" altLang="en-US"/>
          </a:p>
          <a:p>
            <a:endParaRPr lang="zh-CN" altLang="en-US"/>
          </a:p>
        </p:txBody>
      </p:sp>
      <p:sp>
        <p:nvSpPr>
          <p:cNvPr id="3" name="标题 1"/>
          <p:cNvSpPr>
            <a:spLocks noGrp="1"/>
          </p:cNvSpPr>
          <p:nvPr/>
        </p:nvSpPr>
        <p:spPr>
          <a:xfrm>
            <a:off x="2294255" y="541655"/>
            <a:ext cx="8865235" cy="856615"/>
          </a:xfrm>
          <a:prstGeom prst="rect">
            <a:avLst/>
          </a:prstGeom>
        </p:spPr>
        <p:txBody>
          <a:bodyPr vert="horz" lIns="90000" tIns="46800" rIns="90000" bIns="46800" rtlCol="0" anchor="t" anchorCtr="0">
            <a:normAutofit/>
          </a:bodyPr>
          <a:lstStyle>
            <a:lvl1pPr marL="0" marR="0" algn="l" defTabSz="914400" rtl="0" eaLnBrk="1" fontAlgn="auto" latinLnBrk="0" hangingPunct="1">
              <a:lnSpc>
                <a:spcPct val="100000"/>
              </a:lnSpc>
              <a:spcBef>
                <a:spcPct val="0"/>
              </a:spcBef>
              <a:buNone/>
              <a:defRPr kumimoji="0" lang="zh-CN" altLang="en-US" sz="40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r>
              <a:rPr lang="zh-CN" altLang="en-US">
                <a:solidFill>
                  <a:schemeClr val="accent1">
                    <a:lumMod val="50000"/>
                  </a:schemeClr>
                </a:solidFill>
              </a:rPr>
              <a:t>四、以教促学</a:t>
            </a:r>
            <a:endParaRPr lang="zh-CN" altLang="en-US">
              <a:solidFill>
                <a:schemeClr val="accent1">
                  <a:lumMod val="50000"/>
                </a:schemeClr>
              </a:solidFill>
            </a:endParaRP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b="1">
                <a:sym typeface="+mn-ea"/>
              </a:rPr>
              <a:t>1. 文字类教学</a:t>
            </a:r>
            <a:endParaRPr lang="zh-CN" altLang="en-US" b="1"/>
          </a:p>
          <a:p>
            <a:r>
              <a:rPr lang="zh-CN" altLang="en-US">
                <a:sym typeface="+mn-ea"/>
              </a:rPr>
              <a:t>若没有具体的教学对象，我们可以用自己的话把所学的知识写出来，给自己制造一些文字类的反馈。如每读一本书就将作者的想法用自己的语言表达出来，尽可能结合自己的知识背景去延伸，而不是罗列摘抄书中的观点。这个过程不仅是在吸收书中的知识，还是在参与知识的生产。写完后将自己的文字通过网络发布，如公众号、朋友圈等，让更多人读到，也可间接地达到教授他人的目的。</a:t>
            </a:r>
            <a:endParaRPr lang="zh-CN" altLang="en-US"/>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pPr algn="just">
              <a:buClrTx/>
              <a:buSzTx/>
            </a:pPr>
            <a:r>
              <a:rPr lang="zh-CN" altLang="en-US" b="1"/>
              <a:t>2. 视频语音类教学</a:t>
            </a:r>
            <a:endParaRPr lang="zh-CN" altLang="en-US" b="1"/>
          </a:p>
          <a:p>
            <a:r>
              <a:rPr lang="zh-CN" altLang="en-US"/>
              <a:t>当周围没有可分享的对象时，除了写出来，还可以通过自己录音或录像的方式，将学习到的新概念、刚看到的一本书或者自己掌握的某种技能在几分钟内讲清楚，表达自己的想法。之后发布到网络中，与更多的人分享自己的所得。通过不断尝试，思考如何能讲解得又清楚又有趣。这就是知识不断迭代的过程，也是自己不断成长的过程。</a:t>
            </a:r>
            <a:endParaRPr lang="zh-CN" altLang="en-US"/>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b="1"/>
              <a:t>3. 日常生活情境中的“教”</a:t>
            </a:r>
            <a:endParaRPr lang="zh-CN" altLang="en-US"/>
          </a:p>
          <a:p>
            <a:r>
              <a:rPr lang="zh-CN" altLang="en-US"/>
              <a:t>以教促学是一个非常广义的概念，不一定都是在课堂中正襟危坐，可以在课后主动给同伴讲解题目，不仅促进友谊，也能加深自己对知识的理解；也可以与同学闲聊时，介绍自己的阅读心得。一个简单的内容，自己知道和给别人讲清楚还是有很大距离的。生活中的以教促学不仅能使我们发现生活中很多美好的细节，还能增进与朋友、家人关系的亲密度。</a:t>
            </a:r>
            <a:endParaRPr lang="zh-CN" altLang="en-US"/>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r>
              <a:rPr lang="zh-CN" altLang="en-US">
                <a:solidFill>
                  <a:schemeClr val="accent1">
                    <a:lumMod val="50000"/>
                  </a:schemeClr>
                </a:solidFill>
              </a:rPr>
              <a:t>五、倾听和共享</a:t>
            </a:r>
            <a:endParaRPr lang="zh-CN" altLang="en-US">
              <a:solidFill>
                <a:schemeClr val="accent1">
                  <a:lumMod val="50000"/>
                </a:schemeClr>
              </a:solidFill>
            </a:endParaRPr>
          </a:p>
        </p:txBody>
      </p:sp>
      <p:sp>
        <p:nvSpPr>
          <p:cNvPr id="4" name="内容占位符 3"/>
          <p:cNvSpPr>
            <a:spLocks noGrp="1"/>
          </p:cNvSpPr>
          <p:nvPr>
            <p:ph sz="quarter" idx="13"/>
          </p:nvPr>
        </p:nvSpPr>
        <p:spPr/>
        <p:txBody>
          <a:bodyPr/>
          <a:p>
            <a:endParaRPr lang="zh-CN" altLang="en-US"/>
          </a:p>
        </p:txBody>
      </p:sp>
      <p:sp>
        <p:nvSpPr>
          <p:cNvPr id="2" name="圆角矩形 1"/>
          <p:cNvSpPr/>
          <p:nvPr/>
        </p:nvSpPr>
        <p:spPr>
          <a:xfrm>
            <a:off x="512445" y="1623695"/>
            <a:ext cx="10702925" cy="37217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4225" y="1948180"/>
            <a:ext cx="10160000" cy="4646295"/>
          </a:xfrm>
          <a:prstGeom prst="rect">
            <a:avLst/>
          </a:prstGeom>
          <a:noFill/>
        </p:spPr>
        <p:txBody>
          <a:bodyPr wrap="square" rtlCol="0">
            <a:normAutofit lnSpcReduction="20000"/>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富兰克林是美国政治家、物理学家，从小没上过几年学，12 岁便进了印刷厂做印刷工人，但他却以博学著称。富兰克林酷爱读书，他曾说：“读书是我唯一的娱乐。我从不把时间浪费于酒店、赌博或任何一种恶劣的游戏；而对于事业的勤劳，乃是按照必要，不厌不倦。”富兰克林 21 岁时，在美国费城召集了 11 名来自不同领域的热爱知识的人成立了“共读社”。“共读社”成员每星期五都会聚在一起讨论议题，这些学者来自不同的领域，每个成员轮流就道德、政治和自然科学提出一两个问题，供大家讨论；每三个月就所感兴趣的题目写一篇文章，在聚会上宣读。</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60705" y="1827530"/>
            <a:ext cx="10702925" cy="2912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831850" y="2159000"/>
            <a:ext cx="10160000" cy="3043555"/>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讨论在社长指导下，以真诚、求实的精神，而不是斗嘴的方式进行。他们在智力碰撞中产生思想的火花，不同学科知识相互启发，在学习之路上不再孤军奋战。</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你认为读书会对学习有什么促进作用？富兰克林的“共读社”开展得卓有成效的原因有哪些？</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五、倾听和共享</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normAutofit/>
          </a:bodyPr>
          <a:p>
            <a:r>
              <a:rPr lang="zh-CN" altLang="en-US" sz="2400" b="1">
                <a:solidFill>
                  <a:schemeClr val="accent1">
                    <a:lumMod val="75000"/>
                  </a:schemeClr>
                </a:solidFill>
              </a:rPr>
              <a:t>（一）什么是倾听和共享</a:t>
            </a:r>
            <a:endParaRPr lang="zh-CN" altLang="en-US" sz="2400" b="1">
              <a:solidFill>
                <a:schemeClr val="accent1">
                  <a:lumMod val="75000"/>
                </a:schemeClr>
              </a:solidFill>
            </a:endParaRPr>
          </a:p>
          <a:p>
            <a:r>
              <a:rPr lang="zh-CN" altLang="en-US"/>
              <a:t>协作学习是一种通过小组或团队的形式组织学生进行学习的策略，通过学生之间的主动对话形成。倾听和共享是协作学习的基础，小组成员共同学习，一起解决问题。相比于个人独立学习，如果可以有效协作学习，在这过程中能学习到更多。</a:t>
            </a:r>
            <a:endParaRPr lang="zh-CN" altLang="en-US"/>
          </a:p>
        </p:txBody>
      </p:sp>
      <p:pic>
        <p:nvPicPr>
          <p:cNvPr id="4" name="图片 3"/>
          <p:cNvPicPr>
            <a:picLocks noChangeAspect="1"/>
          </p:cNvPicPr>
          <p:nvPr/>
        </p:nvPicPr>
        <p:blipFill>
          <a:blip r:embed="rId1"/>
          <a:stretch>
            <a:fillRect/>
          </a:stretch>
        </p:blipFill>
        <p:spPr>
          <a:xfrm>
            <a:off x="3973195" y="3848100"/>
            <a:ext cx="4667250" cy="2724150"/>
          </a:xfrm>
          <a:prstGeom prst="rect">
            <a:avLst/>
          </a:prstGeom>
        </p:spPr>
      </p:pic>
    </p:spTree>
    <p:custDataLst>
      <p:tags r:id="rId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rPr>
              <a:t>（二）如何应用倾听和共享</a:t>
            </a:r>
            <a:endParaRPr lang="zh-CN" altLang="en-US" sz="2400" b="1">
              <a:solidFill>
                <a:schemeClr val="accent1">
                  <a:lumMod val="75000"/>
                </a:schemeClr>
              </a:solidFill>
            </a:endParaRPr>
          </a:p>
          <a:p>
            <a:r>
              <a:rPr lang="zh-CN" altLang="en-US"/>
              <a:t>可以通过参加一些活动，找到适合自己的学习共同体，结识相关的学习伙伴。这样不仅能快速提高自己的知识储备，还有利于学习的坚持。</a:t>
            </a:r>
            <a:endParaRPr lang="zh-CN" altLang="en-US"/>
          </a:p>
          <a:p>
            <a:r>
              <a:rPr lang="zh-CN" altLang="en-US"/>
              <a:t>当周围不具备这种学习环境时，也可以主动去创造相关的学习环境。</a:t>
            </a:r>
            <a:endParaRPr lang="zh-CN" altLang="en-US"/>
          </a:p>
          <a:p>
            <a:r>
              <a:rPr lang="zh-CN" altLang="en-US"/>
              <a:t>总之，在学习过程中，学习者通过倾听和共享，能更加理解对方，为协作学习打下良好的基础。相比独自学习，通过协作学习能学习到更多，视野也更宽广，还能学习到合作技巧，也有助于在未来的工作和生活中更好地与他人合作。</a:t>
            </a:r>
            <a:endParaRPr lang="zh-CN" altLang="en-US"/>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知识巩固</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75133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请向他人介绍费曼技巧。</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如何使用类比的学习方法？</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如何应用问题驱动学习方法？在没有工作的情况下如何创造职业任务</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驱动呢？</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 为什么通过可视化复盘知识的学习效率高于纯粹的文本阅读？</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5. 你如何看待学习金字塔得出的结论？</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solidFill>
                  <a:schemeClr val="accent1">
                    <a:lumMod val="50000"/>
                  </a:schemeClr>
                </a:solidFill>
              </a:rPr>
              <a:t>一、归纳类比</a:t>
            </a:r>
            <a:endParaRPr lang="zh-CN" altLang="en-US">
              <a:solidFill>
                <a:schemeClr val="accent1">
                  <a:lumMod val="50000"/>
                </a:schemeClr>
              </a:solidFill>
            </a:endParaRPr>
          </a:p>
        </p:txBody>
      </p:sp>
      <p:sp>
        <p:nvSpPr>
          <p:cNvPr id="2" name="圆角矩形 1"/>
          <p:cNvSpPr/>
          <p:nvPr/>
        </p:nvSpPr>
        <p:spPr>
          <a:xfrm>
            <a:off x="1260475" y="1645920"/>
            <a:ext cx="9671050" cy="38385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50000"/>
              </a:lnSpc>
              <a:spcAft>
                <a:spcPts val="1000"/>
              </a:spcAft>
            </a:pPr>
            <a:r>
              <a:rPr lang="zh-CN" altLang="en-US" sz="2000"/>
              <a:t>一位教授上课时拿出了一张 100 元纸币，他问同学们：“有谁想要这张钞票？”所有人都举手了。接着，他拿起纸币对折了两次，然后说：“有谁想要这张钞票？”这次也是一样，所有人都举手了。“那换成这样试试看。”他将钞票揉成一团，然后又问大家：“有谁想要这张钞票？”还是每个人都举手了。最后，他把钞票扔在地上，用脚把它踩得更皱，再捡起来。他又问了一次：“有谁想要这张钞票？”结果大家还是都举手了。</a:t>
            </a:r>
            <a:endParaRPr lang="zh-CN" altLang="en-US" sz="2000"/>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209800" y="2254885"/>
            <a:ext cx="9330690" cy="1015365"/>
          </a:xfrm>
        </p:spPr>
        <p:txBody>
          <a:bodyPr>
            <a:normAutofit fontScale="90000"/>
          </a:bodyPr>
          <a:p>
            <a:r>
              <a:rPr lang="zh-CN" altLang="en-US"/>
              <a:t>第二课</a:t>
            </a:r>
            <a:br>
              <a:rPr lang="zh-CN" altLang="en-US"/>
            </a:br>
            <a:r>
              <a:rPr lang="zh-CN" altLang="en-US"/>
              <a:t>操作性知识学习方法及应用</a:t>
            </a:r>
            <a:endParaRPr lang="zh-CN" altLang="en-US"/>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学习目标</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掌握并能够应用观察与模仿法。</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掌握并能够应用刻意练习法。</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理解技能学习过程中的滞后效应。</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 掌握并能够应用实践体验法，践行知行合一。</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5. 掌握并能够应用动手创造的学习方法。</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534795"/>
            <a:ext cx="9869170" cy="4496435"/>
          </a:xfrm>
        </p:spPr>
        <p:txBody>
          <a:bodyPr/>
          <a:p>
            <a:r>
              <a:rPr lang="zh-CN" altLang="en-US"/>
              <a:t>操作性知识又称为程序性知识，是一套办事的操作步骤，是关于“怎么办”的知识。生活中的一些技能，如打网球、开车、烹饪、书法等，还有工作中的一些技能，如写作、编程、演讲等，这些都是操作性知识。不同于陈述性知识的学习，操作性知识学习一般从观察和模仿开始，然后进行大量的刻意练习，在实践体验中进行反馈和完善，最后脱离学习和模仿阶段，进入动手创造阶段。</a:t>
            </a:r>
            <a:endParaRPr lang="zh-CN" altLang="en-US"/>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r>
              <a:rPr lang="zh-CN" altLang="en-US">
                <a:solidFill>
                  <a:schemeClr val="accent1">
                    <a:lumMod val="50000"/>
                  </a:schemeClr>
                </a:solidFill>
              </a:rPr>
              <a:t>一、观察与模仿</a:t>
            </a:r>
            <a:endParaRPr lang="zh-CN" altLang="en-US">
              <a:solidFill>
                <a:schemeClr val="accent1">
                  <a:lumMod val="50000"/>
                </a:schemeClr>
              </a:solidFill>
            </a:endParaRPr>
          </a:p>
        </p:txBody>
      </p:sp>
      <p:sp>
        <p:nvSpPr>
          <p:cNvPr id="2" name="圆角矩形 1"/>
          <p:cNvSpPr/>
          <p:nvPr/>
        </p:nvSpPr>
        <p:spPr>
          <a:xfrm>
            <a:off x="512445" y="1623695"/>
            <a:ext cx="10702925" cy="37693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3590" y="1880235"/>
            <a:ext cx="10160000" cy="3642995"/>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小明和小东是同班同学，两人都想学习舞蹈。小明去舞蹈学校参加学习，舞步并不复杂，但是他头脑中老是想着左右脚怎么放，每一步怎么跳，一直给自己下各种指令，过了好几周之后，才能自如地跳舞。小东则是有一天和大家一起参加一个派对，他全神贯注地看着同伴们跳舞，仔细观察，感受自己该如何模仿这些视觉图像，重复多次之后，他终于也可以跳起来，赶上了同伴们。</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小明和小东学习舞蹈的方式有什么不同？</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a:solidFill>
                  <a:schemeClr val="accent1">
                    <a:lumMod val="50000"/>
                  </a:schemeClr>
                </a:solidFill>
                <a:sym typeface="+mn-ea"/>
              </a:rPr>
              <a:t>一、观察与模仿</a:t>
            </a:r>
            <a:br>
              <a:rPr lang="zh-CN" altLang="en-US">
                <a:solidFill>
                  <a:schemeClr val="accent1">
                    <a:lumMod val="50000"/>
                  </a:schemeClr>
                </a:solidFill>
              </a:rPr>
            </a:br>
            <a:endParaRPr lang="zh-CN" altLang="en-US">
              <a:solidFill>
                <a:schemeClr val="accent1">
                  <a:lumMod val="50000"/>
                </a:schemeClr>
              </a:solidFill>
            </a:endParaRPr>
          </a:p>
        </p:txBody>
      </p:sp>
      <p:sp>
        <p:nvSpPr>
          <p:cNvPr id="5" name="内容占位符 4"/>
          <p:cNvSpPr>
            <a:spLocks noGrp="1"/>
          </p:cNvSpPr>
          <p:nvPr>
            <p:ph sz="quarter" idx="13"/>
          </p:nvPr>
        </p:nvSpPr>
        <p:spPr/>
        <p:txBody>
          <a:bodyPr/>
          <a:p>
            <a:r>
              <a:rPr lang="zh-CN" altLang="en-US" sz="2400" b="1">
                <a:solidFill>
                  <a:schemeClr val="accent1">
                    <a:lumMod val="75000"/>
                  </a:schemeClr>
                </a:solidFill>
              </a:rPr>
              <a:t>（一）什么是观察与模仿</a:t>
            </a:r>
            <a:endParaRPr lang="zh-CN" altLang="en-US" sz="2400" b="1">
              <a:solidFill>
                <a:schemeClr val="accent1">
                  <a:lumMod val="75000"/>
                </a:schemeClr>
              </a:solidFill>
            </a:endParaRPr>
          </a:p>
          <a:p>
            <a:r>
              <a:rPr lang="zh-CN" altLang="en-US"/>
              <a:t>学习一项技能，视觉图像有时胜过千言万语。观察他人的动作，然后去模仿学习，这种学习方式即为观察与模仿式学习。观察与模仿式学习是在没有明确指导下的自然情境中发生的，能将目标人群的行为模仿下来。</a:t>
            </a:r>
            <a:endParaRPr lang="zh-CN" altLang="en-US"/>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这种学习方式是本能式的。人类在婴儿时期，就是通过观察与模仿学会了走路、说话、吃饭等复杂的行为。如果大人用语言来描述，告诉孩子如何使用筷子，拇指、食指的位置和角度是怎么样，幅度和力度是怎么样，孩子听不懂也学不会；如果大人直接演示出来，孩子通过观察与模仿就可以学会了。当我们长大，学习一门外语远远没有学习母语有效率，是因为我们通过理性、逻辑来学习，没有通过观察与模仿学习的效率高。</a:t>
            </a:r>
            <a:endParaRPr lang="zh-CN" altLang="en-US"/>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学习者通过观察与模仿可学会复杂的行为和情感反应，这背后的原理跟我们大脑的运作有很大的关系。在上一课曾经提到，我们的大脑接受视觉信息比思考有效得多。研究发现，在人类大脑中有一种细胞叫镜像神经元，可以模仿出他人的复杂行为，并且完美地复制出来，每个人身上都具有这种能力，如婴儿时期学习走路、说话都是跟着模仿，自主地完成了整个过程。所以，学习外语时多看、多听、多说，效果要胜于背英语单词和语法；用各种理论方法学习舞蹈或者学习武术都不如找个好老师切切实实演示效果好。</a:t>
            </a:r>
            <a:endParaRPr lang="zh-CN" altLang="en-US"/>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048385" y="2231390"/>
            <a:ext cx="9869170" cy="4496435"/>
          </a:xfrm>
        </p:spPr>
        <p:txBody>
          <a:bodyPr/>
          <a:p>
            <a:r>
              <a:rPr lang="zh-CN" altLang="en-US"/>
              <a:t>镜像神经元能促进我们的学习，不仅仅是用眼睛看，还会用身体去感受，即会把对方的感受映射到我们内心中，产生共情，然后在大脑中进行模拟训练和回放。另外，研究也发现，当有具体、明确的观察目标时，人的镜像系统比进行随机性的行为时更加活跃；如果能更好地理解目标，人们便可将精力集中在模仿的关键环节上。</a:t>
            </a:r>
            <a:endParaRPr lang="zh-CN" altLang="en-US"/>
          </a:p>
        </p:txBody>
      </p:sp>
      <p:sp>
        <p:nvSpPr>
          <p:cNvPr id="2" name="圆角矩形 1"/>
          <p:cNvSpPr/>
          <p:nvPr/>
        </p:nvSpPr>
        <p:spPr>
          <a:xfrm>
            <a:off x="7252970" y="643255"/>
            <a:ext cx="3497580" cy="11988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你如何理解镜像神经元对</a:t>
            </a:r>
            <a:endParaRPr lang="zh-CN" altLang="en-US" sz="2000"/>
          </a:p>
          <a:p>
            <a:pPr algn="ctr"/>
            <a:r>
              <a:rPr lang="zh-CN" altLang="en-US" sz="2000"/>
              <a:t>人类学习的帮助？</a:t>
            </a:r>
            <a:endParaRPr lang="zh-CN" altLang="en-US" sz="2000"/>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chemeClr val="accent1">
                    <a:lumMod val="50000"/>
                  </a:schemeClr>
                </a:solidFill>
                <a:sym typeface="+mn-ea"/>
              </a:rPr>
              <a:t>一、观察与模仿</a:t>
            </a:r>
            <a:endParaRPr lang="zh-CN" altLang="en-US">
              <a:solidFill>
                <a:schemeClr val="accent1">
                  <a:lumMod val="50000"/>
                </a:schemeClr>
              </a:solidFill>
              <a:sym typeface="+mn-ea"/>
            </a:endParaRPr>
          </a:p>
        </p:txBody>
      </p:sp>
      <p:sp>
        <p:nvSpPr>
          <p:cNvPr id="5" name="内容占位符 4"/>
          <p:cNvSpPr>
            <a:spLocks noGrp="1"/>
          </p:cNvSpPr>
          <p:nvPr>
            <p:ph sz="quarter" idx="13"/>
          </p:nvPr>
        </p:nvSpPr>
        <p:spPr/>
        <p:txBody>
          <a:bodyPr/>
          <a:p>
            <a:r>
              <a:rPr lang="zh-CN" altLang="en-US" sz="2400" b="1">
                <a:solidFill>
                  <a:schemeClr val="accent1">
                    <a:lumMod val="75000"/>
                  </a:schemeClr>
                </a:solidFill>
              </a:rPr>
              <a:t>（二）如何应用观察与模仿</a:t>
            </a:r>
            <a:endParaRPr lang="zh-CN" altLang="en-US" sz="2400" b="1">
              <a:solidFill>
                <a:schemeClr val="accent1">
                  <a:lumMod val="75000"/>
                </a:schemeClr>
              </a:solidFill>
            </a:endParaRPr>
          </a:p>
          <a:p>
            <a:r>
              <a:rPr lang="zh-CN" altLang="en-US"/>
              <a:t>观察与模仿式学习是我们身体里被隐藏的巨大潜能，也是被低估的学习方式。我们如何更好地通过观察与模仿来学习呢？以下几种是可以提升观察与模仿式学习效果的方法。</a:t>
            </a:r>
            <a:endParaRPr lang="zh-CN" altLang="en-US"/>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518920"/>
            <a:ext cx="9869170" cy="4496435"/>
          </a:xfrm>
        </p:spPr>
        <p:txBody>
          <a:bodyPr/>
          <a:p>
            <a:r>
              <a:rPr lang="zh-CN" altLang="en-US" b="1"/>
              <a:t>1. 尽量选择在真实的场景中观察，与观察对象产生真实的互动</a:t>
            </a:r>
            <a:endParaRPr lang="zh-CN" altLang="en-US" b="1"/>
          </a:p>
          <a:p>
            <a:r>
              <a:rPr lang="zh-CN" altLang="en-US"/>
              <a:t>比如，有一群终身学习爱好者常常在网上进行交流，但是也会组织线下活动，有的人即使住的很远，也愿意花费时间赶到现场进行交流，因为在真实场景中的交流会带来更加深刻的体验，通过观察人真实的行为，会带来更多的触动和感受，帮助自己模仿榜样的行为。</a:t>
            </a:r>
            <a:endParaRPr lang="zh-CN" altLang="en-US"/>
          </a:p>
          <a:p>
            <a:endParaRPr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1260475" y="1595120"/>
            <a:ext cx="9671050" cy="41294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50000"/>
              </a:lnSpc>
              <a:spcAft>
                <a:spcPts val="1000"/>
              </a:spcAft>
            </a:pPr>
            <a:r>
              <a:rPr lang="zh-CN" altLang="en-US" sz="2000"/>
              <a:t>这时他说：“今天你们学到了很重要的一课。无论我怎么对折这张钞票，怎样揉它、踩它，你们还是想要它，因为它的价值还是 100元。”教授接着说：“每个人存在的价值就像这张钞票一样，我们曾无数次被自己的决定或碰到的逆境击倒、欺凌，甚至被蹍得粉身碎骨，这时候，我们会觉得自己似乎一文不值。但无论发生什么，或将要发生什么，我们都应该记住，只要勇气和梦想还在，我们就和这张钞票一样，永远没有丧失价值。”</a:t>
            </a:r>
            <a:endParaRPr lang="zh-CN" altLang="en-US" sz="2000"/>
          </a:p>
          <a:p>
            <a:pPr indent="457200" algn="just" fontAlgn="auto">
              <a:lnSpc>
                <a:spcPct val="150000"/>
              </a:lnSpc>
              <a:spcAft>
                <a:spcPts val="1000"/>
              </a:spcAft>
            </a:pPr>
            <a:r>
              <a:rPr lang="zh-CN" altLang="en-US" sz="2000"/>
              <a:t>教授在讲解个人价值的时候，运用了什么方法？</a:t>
            </a:r>
            <a:endParaRPr lang="zh-CN" altLang="en-US" sz="2000"/>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pPr algn="just">
              <a:buClrTx/>
              <a:buSzTx/>
            </a:pPr>
            <a:r>
              <a:rPr lang="zh-CN" altLang="en-US" b="1"/>
              <a:t>2. 将需要模仿的行为分解为小模块，同时了解行为背后的逻辑</a:t>
            </a:r>
            <a:endParaRPr lang="zh-CN" altLang="en-US" b="1"/>
          </a:p>
          <a:p>
            <a:r>
              <a:rPr lang="zh-CN" altLang="en-US"/>
              <a:t>有些技能比较简单，但是有些比较复杂，如果一次输入的内容太多，可能一下子记不住所有动作。这时可以把这些动作和行为分解为一个个小模块，以减轻认知负担，每次观察集中在某一个小目标上，这也利于我们保持专注。在模仿小模块动作的同时，可以思考该行为背后的逻辑是什么，为什么做这个动作，目的是什么，这种思考有利于帮助我们建立行为和应用场景之间的关联。</a:t>
            </a:r>
            <a:endParaRPr lang="zh-CN" altLang="en-US"/>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pPr algn="just">
              <a:buClrTx/>
              <a:buSzTx/>
            </a:pPr>
            <a:r>
              <a:rPr lang="zh-CN" altLang="en-US" b="1"/>
              <a:t>3. 保持专注</a:t>
            </a:r>
            <a:endParaRPr lang="zh-CN" altLang="en-US" b="1"/>
          </a:p>
          <a:p>
            <a:r>
              <a:rPr lang="zh-CN" altLang="en-US"/>
              <a:t>所谓专注就是让自己的心智集中到观察目标上，心里除了当前的观察对象，没有丝毫杂念。我们的注意力不断分散，念头一个接着一个。专注意味着此时此地，能专心一处，不允许内在或外在的因素去分散注意力，完全专注于观察对象。在观察时，为了确保专注，可以尝试一种简单的方法：观察呼吸，把注意力只集中在身体的呼吸上，这会让自己短时间内达到物我两忘的状态。</a:t>
            </a:r>
            <a:endParaRPr lang="zh-CN" altLang="en-US"/>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021205"/>
            <a:ext cx="9869170" cy="4496435"/>
          </a:xfrm>
        </p:spPr>
        <p:txBody>
          <a:bodyPr/>
          <a:p>
            <a:r>
              <a:rPr lang="zh-CN" altLang="en-US"/>
              <a:t>观察与模仿式学习，是本能式的学习。我们可以观察一下儿童的学习，他们学习极其专注，全情投入，反复练习，不怕“丢脸”，不会不停地去评价自己，这些都是观察与模仿式学习的关键所在。</a:t>
            </a:r>
            <a:endParaRPr lang="zh-CN" altLang="en-US"/>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r>
              <a:rPr lang="zh-CN" altLang="en-US">
                <a:solidFill>
                  <a:schemeClr val="accent1">
                    <a:lumMod val="50000"/>
                  </a:schemeClr>
                </a:solidFill>
              </a:rPr>
              <a:t>二、刻意练习</a:t>
            </a:r>
            <a:endParaRPr lang="zh-CN" altLang="en-US">
              <a:solidFill>
                <a:schemeClr val="accent1">
                  <a:lumMod val="50000"/>
                </a:schemeClr>
              </a:solidFill>
            </a:endParaRPr>
          </a:p>
        </p:txBody>
      </p:sp>
      <p:sp>
        <p:nvSpPr>
          <p:cNvPr id="4" name="内容占位符 3"/>
          <p:cNvSpPr>
            <a:spLocks noGrp="1"/>
          </p:cNvSpPr>
          <p:nvPr>
            <p:ph sz="quarter" idx="13"/>
          </p:nvPr>
        </p:nvSpPr>
        <p:spPr/>
        <p:txBody>
          <a:bodyPr/>
          <a:p>
            <a:endParaRPr lang="zh-CN" altLang="en-US"/>
          </a:p>
        </p:txBody>
      </p:sp>
      <p:sp>
        <p:nvSpPr>
          <p:cNvPr id="2" name="圆角矩形 1"/>
          <p:cNvSpPr/>
          <p:nvPr/>
        </p:nvSpPr>
        <p:spPr>
          <a:xfrm>
            <a:off x="512445" y="1623695"/>
            <a:ext cx="10702925" cy="3542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3590" y="1656715"/>
            <a:ext cx="10160000" cy="4646295"/>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富兰克林在自传中介绍了自己是如何学会写作的。说他偶然看到《观察家》杂志的散本，读了几遍，非常喜欢，觉得文章写得非常好，想模仿里面文章的风格。于是，第一步，他挑选了里面非常喜欢的几篇文章，把文章的每一句做个摘要，大致知道该句话要表达什么，然后放置几天；第二步，不看原文，对着摘要，用自己的语言重新进行遣词造句，将每篇文章主要内容表达完整之后，和原文进行对照，发现一些缺点，进行修正；</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445" y="1408430"/>
            <a:ext cx="10702925" cy="38379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512445" y="1838325"/>
            <a:ext cx="10160000" cy="4646295"/>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第三步，在第二步中他发现了自己的词汇贫乏，想出写诗是个好办法，能迫使自己不断搜索同义词，因此，他把文章中的故事用诗的形式表达出来；第四步，当差不多要忘记原文的时候，拿出自己改写的诗和摘要，有时他也会把摘要的顺序故意搞乱，然后用自己认为最好的顺序进行重新排列，拼成一篇文章，在和原文比较时发现很多缺点，再加以改正。</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富兰克林学习写作时有哪些可取的地方？</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二、刻意练习</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normAutofit lnSpcReduction="20000"/>
          </a:bodyPr>
          <a:p>
            <a:r>
              <a:rPr lang="zh-CN" altLang="en-US" sz="2400" b="1">
                <a:solidFill>
                  <a:schemeClr val="accent1">
                    <a:lumMod val="75000"/>
                  </a:schemeClr>
                </a:solidFill>
              </a:rPr>
              <a:t>（一）什么是刻意练习</a:t>
            </a:r>
            <a:endParaRPr lang="zh-CN" altLang="en-US" sz="2400" b="1">
              <a:solidFill>
                <a:schemeClr val="accent1">
                  <a:lumMod val="75000"/>
                </a:schemeClr>
              </a:solidFill>
            </a:endParaRPr>
          </a:p>
          <a:p>
            <a:r>
              <a:rPr lang="zh-CN" altLang="en-US"/>
              <a:t>很多人认为杰出源于天赋，天才却认为，他所取得的成就源自反复练习。一位心理学家通过研究体育、音乐、国际象棋、医学等不同领域的杰出人才获取成就的原因，提出了“刻意练习”法则。</a:t>
            </a:r>
            <a:endParaRPr lang="zh-CN" altLang="en-US"/>
          </a:p>
          <a:p>
            <a:r>
              <a:rPr lang="zh-CN" altLang="en-US"/>
              <a:t>广为人知的 1 万小时定律是指人们眼中的天才之所以卓越非凡，并非天资超人一等，而是付出了持续不断的努力。1 万小时的锤炼是任何人从平凡变成世界级大师的必要条件。需要注意的是，1 万小时定律必须是在刻意练习下的 1 万小时才有效。</a:t>
            </a:r>
            <a:endParaRPr lang="zh-CN" altLang="en-US"/>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091690"/>
            <a:ext cx="9869170" cy="4496435"/>
          </a:xfrm>
        </p:spPr>
        <p:txBody>
          <a:bodyPr/>
          <a:p>
            <a:r>
              <a:rPr lang="zh-CN" altLang="en-US"/>
              <a:t>所谓的天才无非是正确的方法加上努力的训练。我们常常认为没天赋再练也没有用，心理学家通过大量的研究发现，潜能是可以被锻炼出来的，就像健身能练出肌肉一样。</a:t>
            </a:r>
            <a:endParaRPr lang="zh-CN" altLang="en-US"/>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normAutofit lnSpcReduction="10000"/>
          </a:bodyPr>
          <a:p>
            <a:r>
              <a:rPr lang="zh-CN" altLang="en-US"/>
              <a:t>练习能促进技能学习的原因与我们的大脑运作有关系。大脑运作是需要工作记忆空间的，工作记忆空间有限是人类认知的瓶颈。如何有更多的空间？一种是合并，一种是压缩。合并是将客观知识之间建立联系，完成整合；压缩主要是通过大量的练习，从而将“笨拙”的、不熟悉的动作变成一种自动反应，如我们刚开始学系鞋带、学跳绳，都是从费力阶段开始，然后达到不通过大脑思考自动完成，就是通过练习将低层次的思考过程自动化，给更高层次的思考留出更多的工作记忆空间。</a:t>
            </a:r>
            <a:endParaRPr lang="zh-CN" altLang="en-US"/>
          </a:p>
        </p:txBody>
      </p:sp>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004695"/>
            <a:ext cx="9869170" cy="4496435"/>
          </a:xfrm>
        </p:spPr>
        <p:txBody>
          <a:bodyPr/>
          <a:p>
            <a:r>
              <a:rPr lang="zh-CN" altLang="en-US"/>
              <a:t>练习分为有效练习和无效练习。大多数人开一辈子车也不能成为赛车手，做一辈子饭也不能成为米其林大厨。有效练习不等于长时间练习，也不等于重复练习。有效练习是进行有目的的、跳出舒适区的练习。</a:t>
            </a:r>
            <a:endParaRPr lang="zh-CN" altLang="en-US"/>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065020"/>
            <a:ext cx="9869170" cy="4496435"/>
          </a:xfrm>
        </p:spPr>
        <p:txBody>
          <a:bodyPr/>
          <a:p>
            <a:r>
              <a:rPr lang="zh-CN" altLang="en-US"/>
              <a:t>无论在什么行业或领域，专家级的水平都是可以训练出来的。练习者想要达成某个目标，关键是找到一系列的任务，然后按照一定顺序完成它们。这些任务是练习者正好不会做，但是可以通过学习掌握的。</a:t>
            </a:r>
            <a:endParaRPr lang="zh-CN" altLang="en-US"/>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标题 5"/>
          <p:cNvSpPr>
            <a:spLocks noGrp="1"/>
          </p:cNvSpPr>
          <p:nvPr>
            <p:ph type="title"/>
          </p:nvPr>
        </p:nvSpPr>
        <p:spPr/>
        <p:txBody>
          <a:bodyPr/>
          <a:p>
            <a:r>
              <a:rPr lang="zh-CN" altLang="en-US">
                <a:solidFill>
                  <a:schemeClr val="accent1">
                    <a:lumMod val="50000"/>
                  </a:schemeClr>
                </a:solidFill>
              </a:rPr>
              <a:t>一、归纳类比</a:t>
            </a:r>
            <a:endParaRPr lang="zh-CN" altLang="en-US">
              <a:solidFill>
                <a:schemeClr val="accent1">
                  <a:lumMod val="50000"/>
                </a:schemeClr>
              </a:solidFill>
            </a:endParaRPr>
          </a:p>
        </p:txBody>
      </p:sp>
      <p:sp>
        <p:nvSpPr>
          <p:cNvPr id="7" name="内容占位符 6"/>
          <p:cNvSpPr>
            <a:spLocks noGrp="1"/>
          </p:cNvSpPr>
          <p:nvPr>
            <p:ph sz="quarter" idx="13"/>
          </p:nvPr>
        </p:nvSpPr>
        <p:spPr/>
        <p:txBody>
          <a:bodyPr/>
          <a:p>
            <a:r>
              <a:rPr lang="zh-CN" altLang="en-US" sz="2400" b="1">
                <a:solidFill>
                  <a:schemeClr val="accent1">
                    <a:lumMod val="75000"/>
                  </a:schemeClr>
                </a:solidFill>
              </a:rPr>
              <a:t>（一）什么是归纳类比</a:t>
            </a:r>
            <a:endParaRPr lang="zh-CN" altLang="en-US" sz="2400" b="1">
              <a:solidFill>
                <a:schemeClr val="accent1">
                  <a:lumMod val="75000"/>
                </a:schemeClr>
              </a:solidFill>
            </a:endParaRPr>
          </a:p>
          <a:p>
            <a:r>
              <a:rPr lang="zh-CN" altLang="en-US"/>
              <a:t>人类的基本思维方式有三种：</a:t>
            </a:r>
            <a:endParaRPr lang="zh-CN" altLang="en-US"/>
          </a:p>
          <a:p>
            <a:r>
              <a:rPr lang="zh-CN" altLang="en-US" b="1">
                <a:solidFill>
                  <a:srgbClr val="C00000"/>
                </a:solidFill>
              </a:rPr>
              <a:t>一是演绎法。</a:t>
            </a:r>
            <a:r>
              <a:rPr lang="zh-CN" altLang="en-US"/>
              <a:t>演绎法的基本推理过程是：大前提是什么，小前提是大前提的一部分，那么小前提也是什么。演绎法有一个典型的三段论：所有的人都会死的（大前提），苏格拉底是人（小前提），所以苏格拉底是要死的（结论）。演绎法是从一般到特殊的推理过程。</a:t>
            </a:r>
            <a:endParaRPr lang="zh-CN" altLang="en-US"/>
          </a:p>
        </p:txBody>
      </p:sp>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二、刻意练习</a:t>
            </a:r>
            <a:endParaRPr lang="zh-CN" altLang="en-US">
              <a:solidFill>
                <a:schemeClr val="accent1">
                  <a:lumMod val="50000"/>
                </a:schemeClr>
              </a:solidFill>
            </a:endParaRPr>
          </a:p>
        </p:txBody>
      </p:sp>
      <p:sp>
        <p:nvSpPr>
          <p:cNvPr id="5" name="内容占位符 4"/>
          <p:cNvSpPr>
            <a:spLocks noGrp="1"/>
          </p:cNvSpPr>
          <p:nvPr>
            <p:ph sz="quarter" idx="13"/>
          </p:nvPr>
        </p:nvSpPr>
        <p:spPr/>
        <p:txBody>
          <a:bodyPr/>
          <a:p>
            <a:pPr algn="just">
              <a:buClrTx/>
              <a:buSzTx/>
            </a:pPr>
            <a:r>
              <a:rPr lang="zh-CN" altLang="en-US" sz="2400" b="1">
                <a:solidFill>
                  <a:schemeClr val="accent1">
                    <a:lumMod val="75000"/>
                  </a:schemeClr>
                </a:solidFill>
              </a:rPr>
              <a:t>（二）如何应用刻意练习</a:t>
            </a:r>
            <a:endParaRPr lang="zh-CN" altLang="en-US" sz="2400" b="1">
              <a:solidFill>
                <a:schemeClr val="accent1">
                  <a:lumMod val="75000"/>
                </a:schemeClr>
              </a:solidFill>
            </a:endParaRPr>
          </a:p>
          <a:p>
            <a:r>
              <a:rPr lang="zh-CN" altLang="en-US" b="1"/>
              <a:t>1. 向高手学习</a:t>
            </a:r>
            <a:endParaRPr lang="zh-CN" altLang="en-US" b="1"/>
          </a:p>
          <a:p>
            <a:r>
              <a:rPr lang="zh-CN" altLang="en-US"/>
              <a:t>尽可能寻找该领域最优秀的专家、高手或者经典书籍，这样可将自己和这个领域高水平的心理表征进行对比，获得高质量的反馈。如果身边没有优秀的专家和导师，可以用案例或者经典的书籍进行替代。</a:t>
            </a:r>
            <a:endParaRPr lang="zh-CN" altLang="en-US"/>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82775"/>
            <a:ext cx="9869170" cy="4496435"/>
          </a:xfrm>
        </p:spPr>
        <p:txBody>
          <a:bodyPr/>
          <a:p>
            <a:pPr algn="just">
              <a:buClrTx/>
              <a:buSzTx/>
            </a:pPr>
            <a:r>
              <a:rPr lang="zh-CN" altLang="en-US" b="1"/>
              <a:t>2. 将学习任务进行拆解，分为若干小目标</a:t>
            </a:r>
            <a:endParaRPr lang="zh-CN" altLang="en-US" b="1"/>
          </a:p>
          <a:p>
            <a:r>
              <a:rPr lang="zh-CN" altLang="en-US"/>
              <a:t>我们的大脑能同时处理的信息是有限的，如果一开始就面对一个大任务，大脑会有畏难情绪，产生恐慌和焦虑，可以把复杂的任务分成若干模块，分步骤进行。</a:t>
            </a:r>
            <a:endParaRPr lang="zh-CN" altLang="en-US"/>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324610"/>
            <a:ext cx="7305675" cy="4496435"/>
          </a:xfrm>
        </p:spPr>
        <p:txBody>
          <a:bodyPr>
            <a:normAutofit/>
          </a:bodyPr>
          <a:p>
            <a:pPr algn="just">
              <a:buClrTx/>
              <a:buSzTx/>
            </a:pPr>
            <a:r>
              <a:rPr lang="zh-CN" altLang="en-US" b="1"/>
              <a:t>3. 在学习区练习</a:t>
            </a:r>
            <a:endParaRPr lang="zh-CN" altLang="en-US" b="1"/>
          </a:p>
          <a:p>
            <a:r>
              <a:rPr lang="zh-CN" altLang="en-US"/>
              <a:t>心理学家把人的知识和技能分为三个层次：最内一层是“舒适区”，是我们已经熟练掌握的各种技能；最外一层是“恐慌区”，是我们暂时无法学会的技能；二者中间则是“学习区”。</a:t>
            </a:r>
            <a:endParaRPr lang="zh-CN" altLang="en-US"/>
          </a:p>
        </p:txBody>
      </p:sp>
      <p:pic>
        <p:nvPicPr>
          <p:cNvPr id="2" name="图片 1"/>
          <p:cNvPicPr>
            <a:picLocks noChangeAspect="1"/>
          </p:cNvPicPr>
          <p:nvPr/>
        </p:nvPicPr>
        <p:blipFill>
          <a:blip r:embed="rId1"/>
          <a:stretch>
            <a:fillRect/>
          </a:stretch>
        </p:blipFill>
        <p:spPr>
          <a:xfrm>
            <a:off x="8710930" y="1950720"/>
            <a:ext cx="3270885" cy="2955925"/>
          </a:xfrm>
          <a:prstGeom prst="rect">
            <a:avLst/>
          </a:prstGeom>
        </p:spPr>
      </p:pic>
    </p:spTree>
    <p:custDataLst>
      <p:tags r:id="rId2"/>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47850"/>
            <a:ext cx="9869170" cy="4496435"/>
          </a:xfrm>
        </p:spPr>
        <p:txBody>
          <a:bodyPr/>
          <a:p>
            <a:r>
              <a:rPr lang="zh-CN" altLang="en-US">
                <a:sym typeface="+mn-ea"/>
              </a:rPr>
              <a:t>只有在学习区里面练习，一个人才可能有进步，可根据自己现有的真实水平选择进阶的步骤。要客观地看待自己真实的技能或知识水平，依次进行。如有的人工作后想学习英语口语，但因为多年不接触英语，实际英语水平可能倒退至初中水平，要真实面对自己的现状，一步步进行训练。</a:t>
            </a:r>
            <a:endParaRPr lang="zh-CN" altLang="en-US"/>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pPr algn="just">
              <a:buClrTx/>
              <a:buSzTx/>
            </a:pPr>
            <a:r>
              <a:rPr lang="zh-CN" altLang="en-US" b="1"/>
              <a:t>4. 分散练习</a:t>
            </a:r>
            <a:endParaRPr lang="zh-CN" altLang="en-US" b="1"/>
          </a:p>
          <a:p>
            <a:r>
              <a:rPr lang="zh-CN" altLang="en-US"/>
              <a:t>如果练习总时间相同，分散练习比集中练习效果更好，如学习英语口语，每晚 45 分钟集中练习，就没有早、中、晚各 15 分钟效果好。短时间的持续练习最能加深记忆，我们大脑也有时间去思考如何应用，还可以反思哪个地方需要改进。</a:t>
            </a:r>
            <a:endParaRPr lang="zh-CN" altLang="en-US"/>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pPr algn="just">
              <a:buClrTx/>
              <a:buSzTx/>
            </a:pPr>
            <a:r>
              <a:rPr lang="zh-CN" altLang="en-US" b="1"/>
              <a:t>5. 持续获得有效的反馈</a:t>
            </a:r>
            <a:endParaRPr lang="zh-CN" altLang="en-US" b="1"/>
          </a:p>
          <a:p>
            <a:r>
              <a:rPr lang="zh-CN" altLang="en-US"/>
              <a:t>练习效果如何，需要有人随时指出，看不到结果的练习就等于没有练习，如果只是应付了事，不但不会变好，而且还会导致对好坏不关心，没有了精进之心。从这个意义上来说，刻意练习就是围绕纠正错误、消除生疏为中心的练习。反馈要越及时、越具体越好。如果没有老师指导，在完全是自学的情况下，可以自己制造一些反馈。</a:t>
            </a:r>
            <a:endParaRPr lang="zh-CN" altLang="en-US"/>
          </a:p>
        </p:txBody>
      </p:sp>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pPr algn="just">
              <a:buClrTx/>
              <a:buSzTx/>
            </a:pPr>
            <a:r>
              <a:rPr lang="zh-CN" altLang="en-US" b="1"/>
              <a:t>6. 创意练习</a:t>
            </a:r>
            <a:endParaRPr lang="zh-CN" altLang="en-US" b="1"/>
          </a:p>
          <a:p>
            <a:r>
              <a:rPr lang="zh-CN" altLang="en-US"/>
              <a:t>有时练习过程有些枯燥，可尽可能设计有创意的方法来练习关键技巧。</a:t>
            </a:r>
            <a:endParaRPr lang="zh-CN" altLang="en-US"/>
          </a:p>
          <a:p>
            <a:r>
              <a:rPr lang="zh-CN" altLang="en-US"/>
              <a:t>在应用刻意练习方法时，需要重复练习；或者在刻意练习时总是在犯错误，然后改正错误，不断重复这个过程。重复的事物会让人觉得难以坚持，这不一定是一个愉快的过程，学习从某种程度上来说是“反人性”的。那在使用刻意练习时要注意些什么呢？</a:t>
            </a:r>
            <a:endParaRPr lang="zh-CN" altLang="en-US"/>
          </a:p>
        </p:txBody>
      </p:sp>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b="1">
                <a:solidFill>
                  <a:srgbClr val="C00000"/>
                </a:solidFill>
              </a:rPr>
              <a:t>一是滞后效应。</a:t>
            </a:r>
            <a:r>
              <a:rPr lang="zh-CN" altLang="en-US"/>
              <a:t>学习技能需要一些耐心，坚持一段时间再下结论。做事没有成效，可能不是因为前期方向方法不对，而是忽视了滞后效应，在看不到成效的情况下匆忙地换了策略。如有的人精通多国语言，问其有什么秘诀，回答就是两个字：耐心。确定一个固定的学习对象，长期坚持，“熬”过滞后期，就会有不一样的结果。</a:t>
            </a:r>
            <a:endParaRPr lang="zh-CN" altLang="en-US"/>
          </a:p>
        </p:txBody>
      </p:sp>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b="1">
                <a:solidFill>
                  <a:srgbClr val="C00000"/>
                </a:solidFill>
              </a:rPr>
              <a:t>二是不要让“没有兴趣”成为放弃的借口。</a:t>
            </a:r>
            <a:r>
              <a:rPr lang="zh-CN" altLang="en-US"/>
              <a:t>我们总是听说“兴趣是最好的老师”，也听过很多名人沉迷于自己的兴趣最终获得巨大成就的故事，但是我们不能将“没有兴趣”作为自己放弃的借口。回顾我们做成功的事情，往往不是兴趣带来的，而是通过自己的行动获得了点点滴滴的成就感，推动自己不断精进。兴趣来源于我们的成就感，成就感又滋养了兴趣。一些能给我们带来长久价值的技能开始并不是有趣的，需要我们跳出舒适区，付出一定的脑力或体力，有价值产出才会产生成就感，兴趣是“擅长”带来的“副产品”。</a:t>
            </a:r>
            <a:endParaRPr lang="zh-CN" altLang="en-US"/>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52600"/>
            <a:ext cx="9869170" cy="4496435"/>
          </a:xfrm>
        </p:spPr>
        <p:txBody>
          <a:bodyPr/>
          <a:p>
            <a:r>
              <a:rPr lang="zh-CN" altLang="en-US"/>
              <a:t>刻意练习是非常高效的学习方法，每个人通过有效的练习都能获得自己想掌握的技能，体会努力之后的成就感。但是，在练习过程中需要全神贯注，熬过滞后期，保持耐心，克服一些困难才能继续下去。大多数人之所以长期保留自己的兴趣，也是形成了“有兴趣—刻意练习——产生成就感——更有兴趣——继续刻意练习”的良性循环。</a:t>
            </a:r>
            <a:endParaRPr lang="zh-CN" altLang="en-US"/>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599565"/>
            <a:ext cx="9869170" cy="4496435"/>
          </a:xfrm>
        </p:spPr>
        <p:txBody>
          <a:bodyPr/>
          <a:p>
            <a:r>
              <a:rPr lang="zh-CN" altLang="en-US" b="1">
                <a:solidFill>
                  <a:srgbClr val="C00000"/>
                </a:solidFill>
              </a:rPr>
              <a:t>二是归纳法。</a:t>
            </a:r>
            <a:r>
              <a:rPr lang="zh-CN" altLang="en-US"/>
              <a:t>归纳法是从许多个别事件提取出共同的属性，形成一般原则。例如：房间里有 3 位小朋友，小花、小明、小强。小花爱学习，小明爱学习，小强也爱学习，所以这个房间里的小朋友都爱学习。这种推理模式，即是归纳法。归纳法是从特殊到一般的推理。</a:t>
            </a:r>
            <a:endParaRPr lang="zh-CN" altLang="en-US"/>
          </a:p>
        </p:txBody>
      </p:sp>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p>
            <a:r>
              <a:rPr lang="zh-CN" altLang="en-US">
                <a:solidFill>
                  <a:schemeClr val="accent1">
                    <a:lumMod val="50000"/>
                  </a:schemeClr>
                </a:solidFill>
              </a:rPr>
              <a:t>三、实践体验</a:t>
            </a:r>
            <a:endParaRPr lang="zh-CN" altLang="en-US">
              <a:solidFill>
                <a:schemeClr val="accent1">
                  <a:lumMod val="50000"/>
                </a:schemeClr>
              </a:solidFill>
            </a:endParaRPr>
          </a:p>
        </p:txBody>
      </p:sp>
      <p:sp>
        <p:nvSpPr>
          <p:cNvPr id="4" name="内容占位符 3"/>
          <p:cNvSpPr>
            <a:spLocks noGrp="1"/>
          </p:cNvSpPr>
          <p:nvPr>
            <p:ph sz="quarter" idx="13"/>
          </p:nvPr>
        </p:nvSpPr>
        <p:spPr/>
        <p:txBody>
          <a:bodyPr/>
          <a:p>
            <a:endParaRPr lang="zh-CN" altLang="en-US"/>
          </a:p>
        </p:txBody>
      </p:sp>
      <p:sp>
        <p:nvSpPr>
          <p:cNvPr id="2" name="圆角矩形 1"/>
          <p:cNvSpPr/>
          <p:nvPr/>
        </p:nvSpPr>
        <p:spPr>
          <a:xfrm>
            <a:off x="512445" y="1623695"/>
            <a:ext cx="10702925" cy="44659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3590" y="1853565"/>
            <a:ext cx="10160000" cy="4646295"/>
          </a:xfrm>
          <a:prstGeom prst="rect">
            <a:avLst/>
          </a:prstGeom>
          <a:noFill/>
        </p:spPr>
        <p:txBody>
          <a:bodyPr wrap="square" rtlCol="0">
            <a:normAutofit lnSpcReduction="20000"/>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海伦·凯勒是著名的作家和教育家。她在一岁半时失去了听力和视力，也失去了学习语言的能力，陷入了黑暗和孤独的世界。即使如此，她仍先后完成了 14 本著作。在 7 岁那年，她的父母请来了莎莉文老师。海伦学会的第一个单词就是“水”。起初，老师在海伦的手心拼写了“水”这个单词，但是她根本无法理解和记忆。莎莉文老师把她带到喷水池边，让海伦的手放在喷水池下，清凉的水在她的手上流过。莎莉文老师在海伦的另外一只手上写了“水”这个单词。海伦猛然醒悟，水就是这种清凉而奇妙的东西，她在自传中写道：“水唤醒了我的灵魂，并给予我光明、希望、快乐和自由，喷水池的经历让我求知的欲望油然而生。”</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海伦是通过什么方式学会“水”这个单词的？对我们学习有什么启示？</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167255" y="383540"/>
            <a:ext cx="8865235" cy="856615"/>
          </a:xfrm>
        </p:spPr>
        <p:txBody>
          <a:bodyPr/>
          <a:p>
            <a:r>
              <a:rPr lang="zh-CN" altLang="en-US">
                <a:solidFill>
                  <a:schemeClr val="accent1">
                    <a:lumMod val="50000"/>
                  </a:schemeClr>
                </a:solidFill>
              </a:rPr>
              <a:t>三、实践体验</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p>
            <a:r>
              <a:rPr lang="zh-CN" altLang="en-US" sz="2400" b="1">
                <a:solidFill>
                  <a:schemeClr val="accent1">
                    <a:lumMod val="75000"/>
                  </a:schemeClr>
                </a:solidFill>
              </a:rPr>
              <a:t>（一）什么是实践体验</a:t>
            </a:r>
            <a:endParaRPr lang="zh-CN" altLang="en-US" sz="2400" b="1">
              <a:solidFill>
                <a:schemeClr val="accent1">
                  <a:lumMod val="75000"/>
                </a:schemeClr>
              </a:solidFill>
            </a:endParaRPr>
          </a:p>
          <a:p>
            <a:r>
              <a:rPr lang="zh-CN" altLang="en-US"/>
              <a:t>实践体验式学习是人们通过亲自体验或亲身操作实物，调动运动感知方面的能力，给抽象的文字描述赋予真实的含义，从而获得初体验，拥有好奇心，然后去探寻更详细的文字解读或逻辑推理。</a:t>
            </a:r>
            <a:endParaRPr lang="zh-CN" altLang="en-US"/>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86890"/>
            <a:ext cx="9869170" cy="4496435"/>
          </a:xfrm>
        </p:spPr>
        <p:txBody>
          <a:bodyPr/>
          <a:p>
            <a:r>
              <a:rPr lang="zh-CN" altLang="en-US"/>
              <a:t>心脏科医生会告诉患者，不能喝酒、吸烟，否则必死无疑，但是调查显示，只有 1/7 的人真正愿意去改变——感性和情绪的力量比我们想象的大很多。在我们想改变行为时，思维只是提供方向，动力却来自我们曾经的实践和体验。</a:t>
            </a:r>
            <a:endParaRPr lang="zh-CN" altLang="en-US"/>
          </a:p>
        </p:txBody>
      </p:sp>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393190"/>
            <a:ext cx="9869170" cy="4496435"/>
          </a:xfrm>
        </p:spPr>
        <p:txBody>
          <a:bodyPr/>
          <a:p>
            <a:r>
              <a:rPr lang="zh-CN" altLang="en-US"/>
              <a:t>近年来，具身认知理论得到快速发展。研究证明，身体在塑造精神方面具有强大的作用，大脑可以通过身体的感觉和体验来认知世界，充当最原始的老师，辅助人们更快地学习、认知世界。另外，通过实践体验还可以帮助学习者更好地应用知识，更好地理解知识应用的场景，让那些一般情况下容易忽略的特征显示出来。同时，实践体验的方式也更充满乐趣，更能激发人的好奇心，提高参与度。</a:t>
            </a:r>
            <a:endParaRPr lang="zh-CN" altLang="en-US"/>
          </a:p>
        </p:txBody>
      </p:sp>
    </p:spTree>
    <p:custDataLst>
      <p:tags r:id="rId1"/>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315720" y="1718310"/>
            <a:ext cx="9869170" cy="4496435"/>
          </a:xfrm>
        </p:spPr>
        <p:txBody>
          <a:bodyPr/>
          <a:p>
            <a:pPr algn="just">
              <a:buClrTx/>
              <a:buSzTx/>
            </a:pPr>
            <a:r>
              <a:rPr lang="zh-CN" altLang="en-US" sz="2400" b="1">
                <a:solidFill>
                  <a:schemeClr val="accent1">
                    <a:lumMod val="75000"/>
                  </a:schemeClr>
                </a:solidFill>
              </a:rPr>
              <a:t>（二）如何应用实践体验</a:t>
            </a:r>
            <a:endParaRPr lang="zh-CN" altLang="en-US" sz="2400" b="1">
              <a:solidFill>
                <a:schemeClr val="accent1">
                  <a:lumMod val="75000"/>
                </a:schemeClr>
              </a:solidFill>
            </a:endParaRPr>
          </a:p>
          <a:p>
            <a:r>
              <a:rPr lang="zh-CN" altLang="en-US" b="1">
                <a:solidFill>
                  <a:srgbClr val="C00000"/>
                </a:solidFill>
              </a:rPr>
              <a:t>第一，在学习过程中，不能只满足于知道，要到真实场景中去实践它，避免知而不行。</a:t>
            </a:r>
            <a:endParaRPr lang="zh-CN" altLang="en-US" b="1">
              <a:solidFill>
                <a:srgbClr val="C00000"/>
              </a:solidFill>
            </a:endParaRPr>
          </a:p>
          <a:p>
            <a:r>
              <a:rPr lang="zh-CN" altLang="en-US" b="1">
                <a:solidFill>
                  <a:srgbClr val="C00000"/>
                </a:solidFill>
              </a:rPr>
              <a:t>第二，如果没有真实的场景，可以采用一些模拟实践练习。</a:t>
            </a:r>
            <a:endParaRPr lang="zh-CN" altLang="en-US" b="1">
              <a:solidFill>
                <a:srgbClr val="C00000"/>
              </a:solidFill>
            </a:endParaRPr>
          </a:p>
          <a:p>
            <a:r>
              <a:rPr lang="zh-CN" altLang="en-US" b="1">
                <a:solidFill>
                  <a:srgbClr val="C00000"/>
                </a:solidFill>
              </a:rPr>
              <a:t>第三，通过创造新的体验改变原有的行为。</a:t>
            </a:r>
            <a:endParaRPr lang="zh-CN" altLang="en-US" b="1">
              <a:solidFill>
                <a:srgbClr val="C00000"/>
              </a:solidFill>
            </a:endParaRPr>
          </a:p>
        </p:txBody>
      </p:sp>
      <p:sp>
        <p:nvSpPr>
          <p:cNvPr id="2" name="标题 1"/>
          <p:cNvSpPr>
            <a:spLocks noGrp="1"/>
          </p:cNvSpPr>
          <p:nvPr>
            <p:ph type="title"/>
          </p:nvPr>
        </p:nvSpPr>
        <p:spPr>
          <a:xfrm>
            <a:off x="2179955" y="551815"/>
            <a:ext cx="8865235" cy="856615"/>
          </a:xfrm>
        </p:spPr>
        <p:txBody>
          <a:bodyPr/>
          <a:p>
            <a:r>
              <a:rPr lang="zh-CN" altLang="en-US" sz="4000">
                <a:solidFill>
                  <a:schemeClr val="accent1">
                    <a:lumMod val="50000"/>
                  </a:schemeClr>
                </a:solidFill>
              </a:rPr>
              <a:t>三、实践体验</a:t>
            </a:r>
            <a:endParaRPr lang="zh-CN" altLang="en-US" sz="4000">
              <a:solidFill>
                <a:schemeClr val="accent1">
                  <a:lumMod val="50000"/>
                </a:schemeClr>
              </a:solidFill>
            </a:endParaRPr>
          </a:p>
        </p:txBody>
      </p:sp>
    </p:spTree>
    <p:custDataLst>
      <p:tags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总之，实践体验式学习能帮助我们运用运动感知系统，建立抽象概念和实际意义的对应关系，能更加理解知识和技能与应用场景之间的关联，通过创造新的体验也能从根本上改变我们的行为。但是，实践体验式学习也有其局限性，因为学习不能完全是在具象世界中，还需要过渡到高效的抽象世界中，有些学习活动不能过度依赖实践体验。</a:t>
            </a:r>
            <a:endParaRPr lang="zh-CN" altLang="en-US"/>
          </a:p>
        </p:txBody>
      </p:sp>
    </p:spTree>
    <p:custDataLst>
      <p:tags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167255" y="383540"/>
            <a:ext cx="8865235" cy="856615"/>
          </a:xfrm>
        </p:spPr>
        <p:txBody>
          <a:bodyPr/>
          <a:p>
            <a:r>
              <a:rPr lang="zh-CN" altLang="en-US">
                <a:solidFill>
                  <a:schemeClr val="accent1">
                    <a:lumMod val="50000"/>
                  </a:schemeClr>
                </a:solidFill>
              </a:rPr>
              <a:t>四、动手创造</a:t>
            </a:r>
            <a:endParaRPr lang="zh-CN" altLang="en-US">
              <a:solidFill>
                <a:schemeClr val="accent1">
                  <a:lumMod val="50000"/>
                </a:schemeClr>
              </a:solidFill>
            </a:endParaRPr>
          </a:p>
        </p:txBody>
      </p:sp>
      <p:sp>
        <p:nvSpPr>
          <p:cNvPr id="4" name="内容占位符 3"/>
          <p:cNvSpPr>
            <a:spLocks noGrp="1"/>
          </p:cNvSpPr>
          <p:nvPr>
            <p:ph sz="quarter" idx="13"/>
          </p:nvPr>
        </p:nvSpPr>
        <p:spPr/>
        <p:txBody>
          <a:bodyPr/>
          <a:p>
            <a:endParaRPr lang="zh-CN" altLang="en-US"/>
          </a:p>
        </p:txBody>
      </p:sp>
      <p:sp>
        <p:nvSpPr>
          <p:cNvPr id="2" name="圆角矩形 1"/>
          <p:cNvSpPr/>
          <p:nvPr/>
        </p:nvSpPr>
        <p:spPr>
          <a:xfrm>
            <a:off x="512445" y="1623695"/>
            <a:ext cx="10702925" cy="44659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4225" y="1930400"/>
            <a:ext cx="10160000" cy="4646295"/>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小雨是一位美食爱好者，业余时间喜欢自己制作各种美食，并将美食拍照，制作成图册。她定期约好友到家里做客，让好友从图册中选择食物，请大家一起品鉴，之后将大家的反馈记录下来，在下一次制作中进行改良。如此一次次的改进，完全停不下来。小雨非常享受制作美食和分享美食的过程，也主动学习关于烹饪方面的知识，还会搜集相关的书籍，购买精美的餐具，在网上上传美食教程，结识了众多志同道合的朋友。在周围朋友的眼中，她是一位名副其实的“美食达人”。</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小雨是如何成为“美食达人”的？</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a:solidFill>
                  <a:schemeClr val="accent1">
                    <a:lumMod val="50000"/>
                  </a:schemeClr>
                </a:solidFill>
                <a:sym typeface="+mn-ea"/>
              </a:rPr>
              <a:t>四、动手创造</a:t>
            </a:r>
            <a:br>
              <a:rPr lang="zh-CN" altLang="en-US">
                <a:solidFill>
                  <a:schemeClr val="accent1">
                    <a:lumMod val="50000"/>
                  </a:schemeClr>
                </a:solidFill>
              </a:rPr>
            </a:br>
            <a:endParaRPr lang="zh-CN" altLang="en-US">
              <a:solidFill>
                <a:schemeClr val="accent1">
                  <a:lumMod val="50000"/>
                </a:schemeClr>
              </a:solidFill>
            </a:endParaRPr>
          </a:p>
        </p:txBody>
      </p:sp>
      <p:sp>
        <p:nvSpPr>
          <p:cNvPr id="3" name="内容占位符 2"/>
          <p:cNvSpPr>
            <a:spLocks noGrp="1"/>
          </p:cNvSpPr>
          <p:nvPr>
            <p:ph sz="quarter" idx="13"/>
          </p:nvPr>
        </p:nvSpPr>
        <p:spPr/>
        <p:txBody>
          <a:bodyPr/>
          <a:p>
            <a:r>
              <a:rPr lang="zh-CN" altLang="en-US" sz="2400" b="1">
                <a:solidFill>
                  <a:schemeClr val="accent1">
                    <a:lumMod val="75000"/>
                  </a:schemeClr>
                </a:solidFill>
              </a:rPr>
              <a:t>（一）什么是动手创造</a:t>
            </a:r>
            <a:endParaRPr lang="zh-CN" altLang="en-US" sz="2400" b="1">
              <a:solidFill>
                <a:schemeClr val="accent1">
                  <a:lumMod val="75000"/>
                </a:schemeClr>
              </a:solidFill>
            </a:endParaRPr>
          </a:p>
          <a:p>
            <a:r>
              <a:rPr lang="zh-CN" altLang="en-US"/>
              <a:t>动手创造是创作出可以与他人分享的作品的学习方法，作品可以是制作的美食、酿制的酒、撰写的小说、编写的应用程序等。动手创造可以激发学习者的学习热情和探索新知的积极性，在创造过程中积累实际经验，该项活动也可成为一项终身的兴趣爱好。</a:t>
            </a:r>
            <a:endParaRPr lang="zh-CN" altLang="en-US"/>
          </a:p>
        </p:txBody>
      </p:sp>
    </p:spTree>
    <p:custDataLst>
      <p:tags r:id="rId1"/>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一个作品或成果被创造出来不仅具有实际的价值，还会给人带来极大的精神愉悦感。学者陈海贤把生活的乐趣分为两种：消费性快乐和创造性快乐。消费性快乐顾名思义就是消费他人创造出来的产品，如看美剧、刷抖音、刷朋友圈，能获得浅层次的快乐体验；创造性快乐是自己作为产品生产者和创造者，发挥自己的才能，辛苦工作，在创造过程中体会到深刻的成就感。</a:t>
            </a:r>
            <a:endParaRPr lang="zh-CN" altLang="en-US"/>
          </a:p>
        </p:txBody>
      </p:sp>
    </p:spTree>
    <p:custDataLst>
      <p:tags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026920"/>
            <a:ext cx="9869170" cy="4496435"/>
          </a:xfrm>
        </p:spPr>
        <p:txBody>
          <a:bodyPr/>
          <a:p>
            <a:r>
              <a:rPr lang="zh-CN" altLang="en-US"/>
              <a:t>动手创造能滋养人的精神世界，令人内心满足和愉悦。通过动手创造还可以培养一项兴趣爱好，因为动手创造能带来乐趣，并形成持久的兴趣。</a:t>
            </a:r>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normAutofit lnSpcReduction="10000"/>
          </a:bodyPr>
          <a:p>
            <a:r>
              <a:rPr lang="zh-CN" altLang="en-US"/>
              <a:t>三是类比法。类比法是用一件事来理解另一件事。如一个篱笆三个桩，一个好汉三个帮。它不是从一般到特殊，也不是从特殊到一般，它的本质是从特殊到特殊。</a:t>
            </a:r>
            <a:endParaRPr lang="zh-CN" altLang="en-US"/>
          </a:p>
          <a:p>
            <a:r>
              <a:rPr lang="zh-CN" altLang="en-US"/>
              <a:t>归纳类比是从两个以上的事物，外表看似差别很大的例子之间找到相同的规律、蕴含的相同原理，目的是为了找出共性，以帮助自己学习或面对类似的事物能快速掌握。</a:t>
            </a:r>
            <a:endParaRPr lang="zh-CN" altLang="en-US"/>
          </a:p>
        </p:txBody>
      </p:sp>
    </p:spTree>
    <p:custDataLst>
      <p:tags r:id="rId1"/>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chemeClr val="accent1">
                    <a:lumMod val="50000"/>
                  </a:schemeClr>
                </a:solidFill>
                <a:sym typeface="+mn-ea"/>
              </a:rPr>
              <a:t>四、动手创造</a:t>
            </a:r>
            <a:endParaRPr lang="zh-CN" altLang="en-US">
              <a:solidFill>
                <a:schemeClr val="accent1">
                  <a:lumMod val="50000"/>
                </a:schemeClr>
              </a:solidFill>
              <a:sym typeface="+mn-ea"/>
            </a:endParaRPr>
          </a:p>
        </p:txBody>
      </p:sp>
      <p:sp>
        <p:nvSpPr>
          <p:cNvPr id="5" name="内容占位符 4"/>
          <p:cNvSpPr>
            <a:spLocks noGrp="1"/>
          </p:cNvSpPr>
          <p:nvPr>
            <p:ph sz="quarter" idx="13"/>
          </p:nvPr>
        </p:nvSpPr>
        <p:spPr/>
        <p:txBody>
          <a:bodyPr/>
          <a:p>
            <a:pPr algn="just">
              <a:buClrTx/>
              <a:buSzTx/>
            </a:pPr>
            <a:r>
              <a:rPr lang="zh-CN" altLang="en-US" sz="2400" b="1">
                <a:solidFill>
                  <a:schemeClr val="accent1">
                    <a:lumMod val="75000"/>
                  </a:schemeClr>
                </a:solidFill>
              </a:rPr>
              <a:t>（二）如何应用动手创造</a:t>
            </a:r>
            <a:endParaRPr lang="zh-CN" altLang="en-US" sz="2400" b="1">
              <a:solidFill>
                <a:schemeClr val="accent1">
                  <a:lumMod val="75000"/>
                </a:schemeClr>
              </a:solidFill>
            </a:endParaRPr>
          </a:p>
          <a:p>
            <a:r>
              <a:rPr lang="zh-CN" altLang="en-US"/>
              <a:t>第一，学习时要有产品或成果输出意识。学习犹如一个闭环，有输入、加工整理、建立体系、内化和输出几个环节，如图所示。</a:t>
            </a:r>
            <a:endParaRPr lang="zh-CN" altLang="en-US"/>
          </a:p>
        </p:txBody>
      </p:sp>
      <p:pic>
        <p:nvPicPr>
          <p:cNvPr id="3" name="图片 2"/>
          <p:cNvPicPr>
            <a:picLocks noChangeAspect="1"/>
          </p:cNvPicPr>
          <p:nvPr/>
        </p:nvPicPr>
        <p:blipFill>
          <a:blip r:embed="rId1"/>
          <a:stretch>
            <a:fillRect/>
          </a:stretch>
        </p:blipFill>
        <p:spPr>
          <a:xfrm>
            <a:off x="8192770" y="2834640"/>
            <a:ext cx="3999230" cy="4023360"/>
          </a:xfrm>
          <a:prstGeom prst="rect">
            <a:avLst/>
          </a:prstGeom>
        </p:spPr>
      </p:pic>
    </p:spTree>
    <p:custDataLst>
      <p:tags r:id="rId2"/>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21180"/>
            <a:ext cx="9869170" cy="4496435"/>
          </a:xfrm>
        </p:spPr>
        <p:txBody>
          <a:bodyPr/>
          <a:p>
            <a:r>
              <a:rPr lang="zh-CN" altLang="en-US"/>
              <a:t>从某种意义上来说，自己的作品和产品是我们与世界交流的唯一方式。从想法到产品是一个巨大的飞跃，产品是可以存留下来的，可能是可触摸的实物，也可能是虚拟产品。通过动手创造，可以将我们的学习成果以固态的形式输出，留存下来。</a:t>
            </a:r>
            <a:endParaRPr lang="zh-CN" altLang="en-US"/>
          </a:p>
        </p:txBody>
      </p:sp>
    </p:spTree>
    <p:custDataLst>
      <p:tags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58340"/>
            <a:ext cx="9869170" cy="4496435"/>
          </a:xfrm>
        </p:spPr>
        <p:txBody>
          <a:bodyPr/>
          <a:p>
            <a:r>
              <a:rPr lang="zh-CN" altLang="en-US"/>
              <a:t>第二，创造条件进行动手创造。动手创造可以在教室、家里、实训场地等地点进行。可以利用现有资源，也可以通过网络获取资源，创造一些产品。创造过程注意要有合适的学习目标，有多次反馈和修正的机会，最好能结成学习共同体。不要夹杂太多功利的目的，就像培养兴趣爱好一样，最重要的是获得内在的满足感。</a:t>
            </a:r>
            <a:endParaRPr lang="zh-CN" altLang="en-US"/>
          </a:p>
        </p:txBody>
      </p:sp>
    </p:spTree>
    <p:custDataLst>
      <p:tags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89760"/>
            <a:ext cx="9869170" cy="4496435"/>
          </a:xfrm>
        </p:spPr>
        <p:txBody>
          <a:bodyPr/>
          <a:p>
            <a:r>
              <a:rPr lang="zh-CN" altLang="en-US"/>
              <a:t>动手创造的学习方式可以促使我们形成一个不断提升自己的学习循环。通过动手创造能将我们的想法变成固态留存在世界中，使我们产生深刻的内在满足感；也会促进我们培养一项终身可以自娱自乐的兴趣爱好，而不是在休闲时间只满足于消费性的快乐。</a:t>
            </a:r>
            <a:endParaRPr lang="zh-CN" altLang="en-US"/>
          </a:p>
        </p:txBody>
      </p:sp>
    </p:spTree>
    <p:custDataLst>
      <p:tags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知识巩固</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镜像神经元有什么功能？</a:t>
            </a:r>
            <a:endPar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在应用观察与模仿学习方法时要注意什么？</a:t>
            </a:r>
            <a:endPar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刻意练习法的核心观点是什么？</a:t>
            </a:r>
            <a:endPar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 如何进行刻意练习？</a:t>
            </a:r>
            <a:endPar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5. 滞后效应指什么？</a:t>
            </a:r>
            <a:endPar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6. 如何应用实践体验式学习方法？</a:t>
            </a:r>
            <a:endPar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7. 消费性快乐和创造性快乐指的是什么？</a:t>
            </a:r>
            <a:endParaRPr lang="zh-CN" altLang="en-US" sz="2000" spc="100">
              <a:ln w="3175">
                <a:noFill/>
                <a:prstDash val="dash"/>
              </a:ln>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36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366"/>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TEMPLATE_THUMBS_INDEX" val="1、4、7、12、14、15、17、18、21"/>
  <p:tag name="KSO_WM_TEMPLATE_SUBCATEGORY" val="0"/>
  <p:tag name="KSO_WM_TEMPLATE_MASTER_TYPE" val="1"/>
  <p:tag name="KSO_WM_TEMPLATE_COLOR_TYPE" val="1"/>
  <p:tag name="KSO_WM_TAG_VERSION" val="1.0"/>
  <p:tag name="KSO_WM_BEAUTIFY_FLAG" val="#wm#"/>
  <p:tag name="KSO_WM_TEMPLATE_CATEGORY" val="custom"/>
  <p:tag name="KSO_WM_TEMPLATE_INDEX" val="20218366"/>
</p:tagLst>
</file>

<file path=ppt/tags/tag121.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18366_7*e*1"/>
  <p:tag name="KSO_WM_TEMPLATE_CATEGORY" val="custom"/>
  <p:tag name="KSO_WM_TEMPLATE_INDEX" val="20218366"/>
  <p:tag name="KSO_WM_UNIT_LAYERLEVEL" val="1"/>
  <p:tag name="KSO_WM_TAG_VERSION" val="1.0"/>
  <p:tag name="KSO_WM_BEAUTIFY_FLAG" val="#wm#"/>
  <p:tag name="KSO_WM_UNIT_PRESET_TEXT" val="01"/>
</p:tagLst>
</file>

<file path=ppt/tags/tag12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18366_7*a*1"/>
  <p:tag name="KSO_WM_TEMPLATE_CATEGORY" val="custom"/>
  <p:tag name="KSO_WM_TEMPLATE_INDEX" val="20218366"/>
  <p:tag name="KSO_WM_UNIT_LAYERLEVEL" val="1"/>
  <p:tag name="KSO_WM_TAG_VERSION" val="1.0"/>
  <p:tag name="KSO_WM_BEAUTIFY_FLAG" val="#wm#"/>
  <p:tag name="KSO_WM_UNIT_PRESET_TEXT" val="品牌介绍"/>
</p:tagLst>
</file>

<file path=ppt/tags/tag123.xml><?xml version="1.0" encoding="utf-8"?>
<p:tagLst xmlns:p="http://schemas.openxmlformats.org/presentationml/2006/main">
  <p:tag name="KSO_WM_SLIDE_ID" val="custom2021836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18366"/>
  <p:tag name="KSO_WM_SLIDE_LAYOUT" val="a_e_f"/>
  <p:tag name="KSO_WM_SLIDE_LAYOUT_CNT" val="1_1_1"/>
  <p:tag name="KSO_WM_SPECIAL_SOURCE" val="bdnull"/>
</p:tagLst>
</file>

<file path=ppt/tags/tag1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25.xml><?xml version="1.0" encoding="utf-8"?>
<p:tagLst xmlns:p="http://schemas.openxmlformats.org/presentationml/2006/main">
  <p:tag name="KSO_WM_SLIDE_ID" val="custom2021836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18366"/>
  <p:tag name="KSO_WM_SLIDE_LAYOUT" val="a_e_f"/>
  <p:tag name="KSO_WM_SLIDE_LAYOUT_CNT" val="1_1_1"/>
  <p:tag name="KSO_WM_SPECIAL_SOURCE" val="bdnull"/>
</p:tagLst>
</file>

<file path=ppt/tags/tag12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27.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28.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29.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31.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32.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33.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3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41.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42.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43.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44.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45.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46.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47.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48.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49.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51.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52.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53.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54.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55.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56.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57.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58.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59.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6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74.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75.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76.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77.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78.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79.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8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8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8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8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8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8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8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03.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07.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0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11.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12.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13.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14.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15.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16.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1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8.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19.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21.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22.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23.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24.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2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29.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42.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46.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4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5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6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65.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6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6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6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6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74.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7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7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7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7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7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8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82.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83.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84.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85.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86.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87.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88.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89.xml><?xml version="1.0" encoding="utf-8"?>
<p:tagLst xmlns:p="http://schemas.openxmlformats.org/presentationml/2006/main">
  <p:tag name="KSO_DOCER_TEMPLATE_OPEN_ONCE_MARK"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8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8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9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scxqx3">
      <a:dk1>
        <a:sysClr val="windowText" lastClr="000000"/>
      </a:dk1>
      <a:lt1>
        <a:sysClr val="window" lastClr="FFFFFF"/>
      </a:lt1>
      <a:dk2>
        <a:srgbClr val="EAE6E6"/>
      </a:dk2>
      <a:lt2>
        <a:srgbClr val="F2EFEF"/>
      </a:lt2>
      <a:accent1>
        <a:srgbClr val="5C988F"/>
      </a:accent1>
      <a:accent2>
        <a:srgbClr val="879C7D"/>
      </a:accent2>
      <a:accent3>
        <a:srgbClr val="B2A16C"/>
      </a:accent3>
      <a:accent4>
        <a:srgbClr val="BC976D"/>
      </a:accent4>
      <a:accent5>
        <a:srgbClr val="A68082"/>
      </a:accent5>
      <a:accent6>
        <a:srgbClr val="906996"/>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13632</Words>
  <Application>WPS 演示</Application>
  <PresentationFormat>宽屏</PresentationFormat>
  <Paragraphs>360</Paragraphs>
  <Slides>94</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94</vt:i4>
      </vt:variant>
    </vt:vector>
  </HeadingPairs>
  <TitlesOfParts>
    <vt:vector size="102" baseType="lpstr">
      <vt:lpstr>Arial</vt:lpstr>
      <vt:lpstr>宋体</vt:lpstr>
      <vt:lpstr>Wingdings</vt:lpstr>
      <vt:lpstr>微软雅黑</vt:lpstr>
      <vt:lpstr>Segoe UI</vt:lpstr>
      <vt:lpstr>Arial Unicode MS</vt:lpstr>
      <vt:lpstr>Calibri</vt:lpstr>
      <vt:lpstr>1_Office 主题​​</vt:lpstr>
      <vt:lpstr>运用科学的学习方法</vt:lpstr>
      <vt:lpstr>PowerPoint 演示文稿</vt:lpstr>
      <vt:lpstr>第一课 陈述性知识学习方法及应用</vt:lpstr>
      <vt:lpstr>PowerPoint 演示文稿</vt:lpstr>
      <vt:lpstr>一、归纳类比</vt:lpstr>
      <vt:lpstr>PowerPoint 演示文稿</vt:lpstr>
      <vt:lpstr>一、归纳类比</vt:lpstr>
      <vt:lpstr>PowerPoint 演示文稿</vt:lpstr>
      <vt:lpstr>PowerPoint 演示文稿</vt:lpstr>
      <vt:lpstr>PowerPoint 演示文稿</vt:lpstr>
      <vt:lpstr>PowerPoint 演示文稿</vt:lpstr>
      <vt:lpstr>PowerPoint 演示文稿</vt:lpstr>
      <vt:lpstr>PowerPoint 演示文稿</vt:lpstr>
      <vt:lpstr>一、归纳类比 </vt:lpstr>
      <vt:lpstr>PowerPoint 演示文稿</vt:lpstr>
      <vt:lpstr>PowerPoint 演示文稿</vt:lpstr>
      <vt:lpstr>PowerPoint 演示文稿</vt:lpstr>
      <vt:lpstr>二、问题驱动</vt:lpstr>
      <vt:lpstr>PowerPoint 演示文稿</vt:lpstr>
      <vt:lpstr>PowerPoint 演示文稿</vt:lpstr>
      <vt:lpstr>PowerPoint 演示文稿</vt:lpstr>
      <vt:lpstr>PowerPoint 演示文稿</vt:lpstr>
      <vt:lpstr>二、问题驱动</vt:lpstr>
      <vt:lpstr>PowerPoint 演示文稿</vt:lpstr>
      <vt:lpstr>PowerPoint 演示文稿</vt:lpstr>
      <vt:lpstr>PowerPoint 演示文稿</vt:lpstr>
      <vt:lpstr>PowerPoint 演示文稿</vt:lpstr>
      <vt:lpstr>三、可视化表达</vt:lpstr>
      <vt:lpstr>三、可视化表达</vt:lpstr>
      <vt:lpstr>三、可视化表达</vt:lpstr>
      <vt:lpstr>PowerPoint 演示文稿</vt:lpstr>
      <vt:lpstr>PowerPoint 演示文稿</vt:lpstr>
      <vt:lpstr>PowerPoint 演示文稿</vt:lpstr>
      <vt:lpstr>PowerPoint 演示文稿</vt:lpstr>
      <vt:lpstr>四、以教促学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五、倾听和共享</vt:lpstr>
      <vt:lpstr>PowerPoint 演示文稿</vt:lpstr>
      <vt:lpstr>五、倾听和共享</vt:lpstr>
      <vt:lpstr>PowerPoint 演示文稿</vt:lpstr>
      <vt:lpstr>PowerPoint 演示文稿</vt:lpstr>
      <vt:lpstr>第二课 操作性知识学习方法及应用</vt:lpstr>
      <vt:lpstr>PowerPoint 演示文稿</vt:lpstr>
      <vt:lpstr>PowerPoint 演示文稿</vt:lpstr>
      <vt:lpstr>一、观察与模仿</vt:lpstr>
      <vt:lpstr>一、观察与模仿 </vt:lpstr>
      <vt:lpstr>PowerPoint 演示文稿</vt:lpstr>
      <vt:lpstr>PowerPoint 演示文稿</vt:lpstr>
      <vt:lpstr>PowerPoint 演示文稿</vt:lpstr>
      <vt:lpstr>一、观察与模仿</vt:lpstr>
      <vt:lpstr>PowerPoint 演示文稿</vt:lpstr>
      <vt:lpstr>PowerPoint 演示文稿</vt:lpstr>
      <vt:lpstr>PowerPoint 演示文稿</vt:lpstr>
      <vt:lpstr>PowerPoint 演示文稿</vt:lpstr>
      <vt:lpstr>二、刻意练习</vt:lpstr>
      <vt:lpstr>PowerPoint 演示文稿</vt:lpstr>
      <vt:lpstr>二、刻意练习</vt:lpstr>
      <vt:lpstr>PowerPoint 演示文稿</vt:lpstr>
      <vt:lpstr>PowerPoint 演示文稿</vt:lpstr>
      <vt:lpstr>PowerPoint 演示文稿</vt:lpstr>
      <vt:lpstr>PowerPoint 演示文稿</vt:lpstr>
      <vt:lpstr>二、刻意练习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三、实践体验</vt:lpstr>
      <vt:lpstr>三、实践体验</vt:lpstr>
      <vt:lpstr>PowerPoint 演示文稿</vt:lpstr>
      <vt:lpstr>PowerPoint 演示文稿</vt:lpstr>
      <vt:lpstr>三、实践体验</vt:lpstr>
      <vt:lpstr>PowerPoint 演示文稿</vt:lpstr>
      <vt:lpstr>四、动手创造</vt:lpstr>
      <vt:lpstr>四、动手创造 </vt:lpstr>
      <vt:lpstr>PowerPoint 演示文稿</vt:lpstr>
      <vt:lpstr>PowerPoint 演示文稿</vt:lpstr>
      <vt:lpstr>四、动手创造</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那那那那楠</cp:lastModifiedBy>
  <cp:revision>157</cp:revision>
  <dcterms:created xsi:type="dcterms:W3CDTF">2019-06-19T02:08:00Z</dcterms:created>
  <dcterms:modified xsi:type="dcterms:W3CDTF">2022-02-11T09:31:57Z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81BF78732A1E47798914F35CE7614383</vt:lpwstr>
  </property>
</Properties>
</file>