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59" r:id="rId3"/>
    <p:sldId id="334" r:id="rId4"/>
    <p:sldId id="335" r:id="rId5"/>
    <p:sldId id="336" r:id="rId6"/>
    <p:sldId id="337" r:id="rId7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-11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-11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-11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-11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-11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-11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-11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-11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-11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CCFF66"/>
    <a:srgbClr val="FF0000"/>
    <a:srgbClr val="99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76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6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CFF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12" charset="0"/>
          <a:ea typeface="宋体" pitchFamily="-112" charset="-122"/>
          <a:cs typeface="宋体" pitchFamily="-11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12" charset="0"/>
          <a:ea typeface="宋体" pitchFamily="-112" charset="-122"/>
          <a:cs typeface="宋体" pitchFamily="-11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12" charset="0"/>
          <a:ea typeface="宋体" pitchFamily="-112" charset="-122"/>
          <a:cs typeface="宋体" pitchFamily="-11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-112" charset="0"/>
          <a:ea typeface="宋体" pitchFamily="-112" charset="-122"/>
          <a:cs typeface="宋体" pitchFamily="-11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宋体" pitchFamily="-112" charset="-122"/>
          <a:cs typeface="宋体" pitchFamily="-11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宋体" pitchFamily="-112" charset="-122"/>
          <a:cs typeface="宋体" pitchFamily="-11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宋体" pitchFamily="-112" charset="-122"/>
          <a:cs typeface="宋体" pitchFamily="-11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宋体" pitchFamily="-112" charset="-122"/>
          <a:cs typeface="宋体" pitchFamily="-11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285852" y="248179"/>
            <a:ext cx="66262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29783" dir="1514402" algn="ctr" rotWithShape="0">
              <a:schemeClr val="tx1">
                <a:alpha val="74998"/>
              </a:scheme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8000" b="1" smtClean="0">
                <a:ln w="1905"/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华文隶书" pitchFamily="-112" charset="-122"/>
              </a:rPr>
              <a:t>兰花欣赏</a:t>
            </a:r>
            <a:endParaRPr lang="en-US" altLang="zh-CN" sz="8000" b="1">
              <a:ln w="1905"/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华文隶书" pitchFamily="-112" charset="-122"/>
            </a:endParaRPr>
          </a:p>
        </p:txBody>
      </p:sp>
      <p:pic>
        <p:nvPicPr>
          <p:cNvPr id="13316" name="Picture 6" descr="2"/>
          <p:cNvPicPr>
            <a:picLocks noChangeAspect="1" noChangeArrowheads="1"/>
          </p:cNvPicPr>
          <p:nvPr/>
        </p:nvPicPr>
        <p:blipFill>
          <a:blip r:embed="rId2">
            <a:lum bright="-6000" contrast="6000"/>
          </a:blip>
          <a:srcRect/>
          <a:stretch>
            <a:fillRect/>
          </a:stretch>
        </p:blipFill>
        <p:spPr bwMode="auto">
          <a:xfrm>
            <a:off x="8189913" y="4137422"/>
            <a:ext cx="550862" cy="660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蕙兰温州素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07389" y="2089544"/>
            <a:ext cx="1440000" cy="972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2" descr="春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089544"/>
            <a:ext cx="1440000" cy="97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4" descr="彩心建兰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2089544"/>
            <a:ext cx="1440000" cy="972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7" descr="龙舌-寒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07851" y="2089544"/>
            <a:ext cx="1440000" cy="972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2" descr="报岁兰2"/>
          <p:cNvPicPr>
            <a:picLocks noChangeAspect="1" noChangeArrowheads="1"/>
          </p:cNvPicPr>
          <p:nvPr/>
        </p:nvPicPr>
        <p:blipFill>
          <a:blip r:embed="rId7">
            <a:lum bright="-6000" contrast="6000"/>
          </a:blip>
          <a:srcRect/>
          <a:stretch>
            <a:fillRect/>
          </a:stretch>
        </p:blipFill>
        <p:spPr bwMode="auto">
          <a:xfrm>
            <a:off x="7358082" y="2089544"/>
            <a:ext cx="1440000" cy="972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727197" y="3143254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mtClean="0">
                <a:latin typeface="楷体" pitchFamily="49" charset="-122"/>
                <a:ea typeface="楷体" pitchFamily="49" charset="-122"/>
              </a:rPr>
              <a:t>春 兰</a:t>
            </a:r>
            <a:endParaRPr lang="zh-CN" altLang="en-US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74216" y="3143254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蕙</a:t>
            </a:r>
            <a:r>
              <a:rPr lang="zh-CN" altLang="en-US" sz="2000" b="1" smtClean="0">
                <a:latin typeface="楷体" pitchFamily="49" charset="-122"/>
                <a:ea typeface="楷体" pitchFamily="49" charset="-122"/>
              </a:rPr>
              <a:t> 兰</a:t>
            </a:r>
            <a:endParaRPr lang="zh-CN" altLang="en-US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21235" y="3143254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mtClean="0">
                <a:latin typeface="楷体" pitchFamily="49" charset="-122"/>
                <a:ea typeface="楷体" pitchFamily="49" charset="-122"/>
              </a:rPr>
              <a:t>建 兰</a:t>
            </a:r>
            <a:endParaRPr lang="zh-CN" altLang="en-US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68254" y="3143254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mtClean="0">
                <a:latin typeface="楷体" pitchFamily="49" charset="-122"/>
                <a:ea typeface="楷体" pitchFamily="49" charset="-122"/>
              </a:rPr>
              <a:t>寒 兰</a:t>
            </a:r>
            <a:endParaRPr lang="zh-CN" altLang="en-US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15272" y="3143254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mtClean="0">
                <a:latin typeface="楷体" pitchFamily="49" charset="-122"/>
                <a:ea typeface="楷体" pitchFamily="49" charset="-122"/>
              </a:rPr>
              <a:t>墨 兰</a:t>
            </a:r>
            <a:endParaRPr lang="zh-CN" altLang="en-US" sz="2000" b="1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20081228725464_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0963"/>
          <a:stretch>
            <a:fillRect/>
          </a:stretch>
        </p:blipFill>
        <p:spPr bwMode="auto">
          <a:xfrm rot="16200000">
            <a:off x="7531745" y="-459417"/>
            <a:ext cx="1152839" cy="2071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7"/>
          <p:cNvSpPr txBox="1">
            <a:spLocks noChangeArrowheads="1"/>
          </p:cNvSpPr>
          <p:nvPr/>
        </p:nvSpPr>
        <p:spPr bwMode="auto">
          <a:xfrm>
            <a:off x="428596" y="1000114"/>
            <a:ext cx="7416800" cy="808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春兰</a:t>
            </a:r>
            <a:r>
              <a:rPr lang="zh-CN" altLang="en-US" sz="2000">
                <a:latin typeface="楷体" pitchFamily="49" charset="-122"/>
                <a:ea typeface="楷体" pitchFamily="49" charset="-122"/>
              </a:rPr>
              <a:t>又称山兰、草</a:t>
            </a:r>
            <a:r>
              <a:rPr lang="zh-CN" altLang="en-US" sz="2000">
                <a:latin typeface="楷体" pitchFamily="49" charset="-122"/>
                <a:ea typeface="楷体" pitchFamily="49" charset="-122"/>
              </a:rPr>
              <a:t>兰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、扑地</a:t>
            </a:r>
            <a:r>
              <a:rPr lang="zh-CN" altLang="en-US" sz="2000">
                <a:latin typeface="楷体" pitchFamily="49" charset="-122"/>
                <a:ea typeface="楷体" pitchFamily="49" charset="-122"/>
              </a:rPr>
              <a:t>兰</a:t>
            </a:r>
            <a:r>
              <a:rPr lang="zh-CN" altLang="en-US" sz="2000">
                <a:latin typeface="楷体" pitchFamily="49" charset="-122"/>
                <a:ea typeface="楷体" pitchFamily="49" charset="-122"/>
              </a:rPr>
              <a:t>等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00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春兰</a:t>
            </a:r>
            <a:r>
              <a:rPr lang="en-US" altLang="zh-CN" sz="2000">
                <a:latin typeface="楷体" pitchFamily="49" charset="-122"/>
                <a:ea typeface="楷体" pitchFamily="49" charset="-122"/>
              </a:rPr>
              <a:t>2-3</a:t>
            </a:r>
            <a:r>
              <a:rPr lang="zh-CN" altLang="en-US" sz="2000">
                <a:latin typeface="楷体" pitchFamily="49" charset="-122"/>
                <a:ea typeface="楷体" pitchFamily="49" charset="-122"/>
              </a:rPr>
              <a:t>月</a:t>
            </a:r>
            <a:r>
              <a:rPr lang="zh-CN" altLang="en-US" sz="2000">
                <a:latin typeface="楷体" pitchFamily="49" charset="-122"/>
                <a:ea typeface="楷体" pitchFamily="49" charset="-122"/>
              </a:rPr>
              <a:t>开花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，多</a:t>
            </a:r>
            <a:r>
              <a:rPr lang="zh-CN" altLang="en-US" sz="2000">
                <a:latin typeface="楷体" pitchFamily="49" charset="-122"/>
                <a:ea typeface="楷体" pitchFamily="49" charset="-122"/>
              </a:rPr>
              <a:t>有香气，花色变化</a:t>
            </a:r>
            <a:r>
              <a:rPr lang="zh-CN" altLang="en-US" sz="2000">
                <a:latin typeface="楷体" pitchFamily="49" charset="-122"/>
                <a:ea typeface="楷体" pitchFamily="49" charset="-122"/>
              </a:rPr>
              <a:t>较大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，叶面</a:t>
            </a:r>
            <a:r>
              <a:rPr lang="zh-CN" altLang="en-US" sz="2000">
                <a:latin typeface="楷体" pitchFamily="49" charset="-122"/>
                <a:ea typeface="楷体" pitchFamily="49" charset="-122"/>
              </a:rPr>
              <a:t>较平展</a:t>
            </a:r>
            <a:r>
              <a:rPr lang="zh-CN" altLang="en-US" sz="2000">
                <a:latin typeface="楷体" pitchFamily="49" charset="-122"/>
                <a:ea typeface="楷体" pitchFamily="49" charset="-122"/>
              </a:rPr>
              <a:t>狭长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000">
              <a:solidFill>
                <a:schemeClr val="hlink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10907"/>
            <a:ext cx="1343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春 兰</a:t>
            </a:r>
            <a:endParaRPr lang="zh-CN" altLang="en-US" sz="3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6" name="Picture 2" descr="春兰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34515"/>
            <a:ext cx="3978000" cy="246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宋梅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034515"/>
            <a:ext cx="3977999" cy="2466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607408" y="46313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latin typeface="楷体" pitchFamily="49" charset="-122"/>
                <a:ea typeface="楷体" pitchFamily="49" charset="-122"/>
              </a:rPr>
              <a:t>返回首页</a:t>
            </a:r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7"/>
          <p:cNvSpPr txBox="1">
            <a:spLocks noChangeArrowheads="1"/>
          </p:cNvSpPr>
          <p:nvPr/>
        </p:nvSpPr>
        <p:spPr bwMode="auto">
          <a:xfrm>
            <a:off x="428596" y="1000114"/>
            <a:ext cx="74168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蕙兰是一种分布较广的地生兰</a:t>
            </a:r>
            <a:r>
              <a:rPr lang="zh-CN" altLang="en-US" sz="200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000" smtClean="0">
                <a:latin typeface="楷体" pitchFamily="49" charset="-122"/>
                <a:ea typeface="楷体" pitchFamily="49" charset="-122"/>
              </a:rPr>
              <a:t>4-5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月开花。</a:t>
            </a:r>
            <a:endParaRPr lang="en-US" altLang="zh-CN" sz="200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叶呈狭带形，直立性强，花箭</a:t>
            </a:r>
            <a:r>
              <a:rPr lang="en-US" altLang="zh-CN" sz="2000" smtClean="0">
                <a:latin typeface="楷体" pitchFamily="49" charset="-122"/>
                <a:ea typeface="楷体" pitchFamily="49" charset="-122"/>
              </a:rPr>
              <a:t>1-2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枚，花朵橙黄色。</a:t>
            </a:r>
            <a:endParaRPr lang="en-US" altLang="zh-CN" sz="2000">
              <a:solidFill>
                <a:schemeClr val="hlink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10907"/>
            <a:ext cx="1343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蕙 兰</a:t>
            </a:r>
            <a:endParaRPr lang="zh-CN" altLang="en-US" sz="3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07408" y="46313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latin typeface="楷体" pitchFamily="49" charset="-122"/>
                <a:ea typeface="楷体" pitchFamily="49" charset="-122"/>
              </a:rPr>
              <a:t>返回首页</a:t>
            </a:r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" name="Picture 3" descr="蕙兰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00246"/>
            <a:ext cx="3978000" cy="246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200812185710547_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5845"/>
          <a:stretch>
            <a:fillRect/>
          </a:stretch>
        </p:blipFill>
        <p:spPr bwMode="auto">
          <a:xfrm>
            <a:off x="7929586" y="2"/>
            <a:ext cx="1214415" cy="115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蕙兰温州素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000246"/>
            <a:ext cx="3978000" cy="246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7"/>
          <p:cNvSpPr txBox="1">
            <a:spLocks noChangeArrowheads="1"/>
          </p:cNvSpPr>
          <p:nvPr/>
        </p:nvSpPr>
        <p:spPr bwMode="auto">
          <a:xfrm>
            <a:off x="428596" y="1000114"/>
            <a:ext cx="74168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建兰又称四季兰，主要分布于台湾、福建、浙江等地。</a:t>
            </a:r>
            <a:endParaRPr lang="en-US" altLang="zh-CN" sz="200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建兰花期在</a:t>
            </a:r>
            <a:r>
              <a:rPr lang="en-US" altLang="zh-CN" sz="2000" smtClean="0">
                <a:latin typeface="楷体" pitchFamily="49" charset="-122"/>
                <a:ea typeface="楷体" pitchFamily="49" charset="-122"/>
              </a:rPr>
              <a:t>7-10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月，花箭</a:t>
            </a:r>
            <a:r>
              <a:rPr lang="en-US" altLang="zh-CN" sz="2000" smtClean="0">
                <a:latin typeface="楷体" pitchFamily="49" charset="-122"/>
                <a:ea typeface="楷体" pitchFamily="49" charset="-122"/>
              </a:rPr>
              <a:t>1-2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枚，着花</a:t>
            </a:r>
            <a:r>
              <a:rPr lang="en-US" altLang="zh-CN" sz="2000" smtClean="0">
                <a:latin typeface="楷体" pitchFamily="49" charset="-122"/>
                <a:ea typeface="楷体" pitchFamily="49" charset="-122"/>
              </a:rPr>
              <a:t>3-9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朵，有浓郁香气放出。</a:t>
            </a:r>
            <a:endParaRPr lang="en-US" altLang="zh-CN" sz="2000">
              <a:solidFill>
                <a:schemeClr val="hlink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10907"/>
            <a:ext cx="1343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建 兰</a:t>
            </a:r>
            <a:endParaRPr lang="zh-CN" altLang="en-US" sz="3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07408" y="46313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latin typeface="楷体" pitchFamily="49" charset="-122"/>
                <a:ea typeface="楷体" pitchFamily="49" charset="-122"/>
              </a:rPr>
              <a:t>返回首页</a:t>
            </a:r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" name="Picture 3" descr="200812118262541_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16089" y="0"/>
            <a:ext cx="1727911" cy="114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建兰-雪鹤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928808"/>
            <a:ext cx="3978000" cy="246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彩心建兰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928808"/>
            <a:ext cx="3978000" cy="246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210907"/>
            <a:ext cx="1343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寒 兰</a:t>
            </a:r>
            <a:endParaRPr lang="zh-CN" altLang="en-US" sz="3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07408" y="46313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latin typeface="楷体" pitchFamily="49" charset="-122"/>
                <a:ea typeface="楷体" pitchFamily="49" charset="-122"/>
              </a:rPr>
              <a:t>返回首页</a:t>
            </a:r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363" name="Text Box 7"/>
          <p:cNvSpPr txBox="1">
            <a:spLocks noChangeArrowheads="1"/>
          </p:cNvSpPr>
          <p:nvPr/>
        </p:nvSpPr>
        <p:spPr bwMode="auto">
          <a:xfrm>
            <a:off x="428596" y="1000114"/>
            <a:ext cx="74168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寒兰主要分布于浙江、安徽、台湾、日本等地。</a:t>
            </a:r>
            <a:endParaRPr lang="en-US" altLang="zh-CN" sz="2000" smtClean="0">
              <a:solidFill>
                <a:schemeClr val="hlink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通常集中在</a:t>
            </a:r>
            <a:r>
              <a:rPr lang="en-US" altLang="zh-CN" sz="2000" smtClean="0"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月</a:t>
            </a:r>
            <a:r>
              <a:rPr lang="en-US" altLang="zh-CN" sz="2000" smtClean="0">
                <a:latin typeface="楷体" pitchFamily="49" charset="-122"/>
                <a:ea typeface="楷体" pitchFamily="49" charset="-122"/>
              </a:rPr>
              <a:t>-11</a:t>
            </a: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月开花，常有浓烈而持久的香气；花朵较大。</a:t>
            </a:r>
            <a:endParaRPr lang="en-US" altLang="zh-CN" sz="2000">
              <a:solidFill>
                <a:schemeClr val="hlink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" name="Picture 5" descr="20092692657576_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610" r="10739"/>
          <a:stretch>
            <a:fillRect/>
          </a:stretch>
        </p:blipFill>
        <p:spPr bwMode="auto">
          <a:xfrm rot="15931953">
            <a:off x="7952722" y="-147958"/>
            <a:ext cx="994954" cy="139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龙舌-寒兰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963138"/>
            <a:ext cx="3978000" cy="246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寒兰1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963138"/>
            <a:ext cx="3978000" cy="246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210907"/>
            <a:ext cx="1343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墨 兰</a:t>
            </a:r>
            <a:endParaRPr lang="zh-CN" altLang="en-US" sz="3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07408" y="46313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latin typeface="楷体" pitchFamily="49" charset="-122"/>
                <a:ea typeface="楷体" pitchFamily="49" charset="-122"/>
              </a:rPr>
              <a:t>返回首页</a:t>
            </a:r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363" name="Text Box 7"/>
          <p:cNvSpPr txBox="1">
            <a:spLocks noChangeArrowheads="1"/>
          </p:cNvSpPr>
          <p:nvPr/>
        </p:nvSpPr>
        <p:spPr bwMode="auto">
          <a:xfrm>
            <a:off x="428596" y="1000114"/>
            <a:ext cx="8429684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墨兰又称报岁兰、拜岁兰、丰岁兰。</a:t>
            </a:r>
            <a:endParaRPr lang="en-US" altLang="zh-CN" sz="200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000" smtClean="0">
                <a:latin typeface="楷体" pitchFamily="49" charset="-122"/>
                <a:ea typeface="楷体" pitchFamily="49" charset="-122"/>
              </a:rPr>
              <a:t>叶呈带状，花色各式各样，花瓣比萼片短而宽，向前伸展。</a:t>
            </a:r>
          </a:p>
        </p:txBody>
      </p:sp>
      <p:pic>
        <p:nvPicPr>
          <p:cNvPr id="10" name="Picture 3" descr="Cymbidium-Orchid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163" r="24475"/>
          <a:stretch>
            <a:fillRect/>
          </a:stretch>
        </p:blipFill>
        <p:spPr bwMode="auto">
          <a:xfrm rot="15449664">
            <a:off x="7850295" y="-307619"/>
            <a:ext cx="948793" cy="162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报岁兰"/>
          <p:cNvPicPr>
            <a:picLocks noChangeArrowheads="1"/>
          </p:cNvPicPr>
          <p:nvPr/>
        </p:nvPicPr>
        <p:blipFill>
          <a:blip r:embed="rId3">
            <a:lum bright="-6000" contrast="24000"/>
          </a:blip>
          <a:srcRect/>
          <a:stretch>
            <a:fillRect/>
          </a:stretch>
        </p:blipFill>
        <p:spPr bwMode="auto">
          <a:xfrm>
            <a:off x="4643438" y="2000246"/>
            <a:ext cx="3978000" cy="246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报岁兰2"/>
          <p:cNvPicPr>
            <a:picLocks noChangeArrowheads="1"/>
          </p:cNvPicPr>
          <p:nvPr/>
        </p:nvPicPr>
        <p:blipFill>
          <a:blip r:embed="rId4">
            <a:lum bright="-6000" contrast="6000"/>
          </a:blip>
          <a:srcRect/>
          <a:stretch>
            <a:fillRect/>
          </a:stretch>
        </p:blipFill>
        <p:spPr bwMode="auto">
          <a:xfrm>
            <a:off x="500034" y="2000246"/>
            <a:ext cx="3978000" cy="246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宋体"/>
      </a:majorFont>
      <a:minorFont>
        <a:latin typeface="Arial"/>
        <a:ea typeface="宋体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宋体" pitchFamily="-112" charset="-122"/>
            <a:cs typeface="宋体" pitchFamily="-11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宋体" pitchFamily="-112" charset="-122"/>
            <a:cs typeface="宋体" pitchFamily="-11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</TotalTime>
  <Words>201</Words>
  <Application>Microsoft Macintosh PowerPoint</Application>
  <PresentationFormat>全屏显示(16:9)</PresentationFormat>
  <Paragraphs>26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Arial</vt:lpstr>
      <vt:lpstr>宋体</vt:lpstr>
      <vt:lpstr>Calibri</vt:lpstr>
      <vt:lpstr>华文隶书</vt:lpstr>
      <vt:lpstr>隶书</vt:lpstr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fox</dc:creator>
  <cp:lastModifiedBy>LDQ</cp:lastModifiedBy>
  <cp:revision>40</cp:revision>
  <dcterms:created xsi:type="dcterms:W3CDTF">2010-02-14T05:01:22Z</dcterms:created>
  <dcterms:modified xsi:type="dcterms:W3CDTF">2018-06-15T10:19:14Z</dcterms:modified>
</cp:coreProperties>
</file>