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98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2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540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1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27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76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86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538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11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37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82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1441-1C0D-4D65-B5DC-50F46DF450E0}" type="datetimeFigureOut">
              <a:rPr lang="zh-CN" altLang="en-US" smtClean="0"/>
              <a:pPr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7FC88-6B7E-4B8A-8E1F-03004338A9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45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/>
              <a:t>从技工到教授</a:t>
            </a:r>
            <a:r>
              <a:rPr lang="zh-CN" altLang="en-US" b="1" dirty="0" smtClean="0"/>
              <a:t>的“工人专家”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b="1" dirty="0" smtClean="0"/>
              <a:t>——</a:t>
            </a:r>
            <a:r>
              <a:rPr lang="zh-CN" altLang="en-US" b="1" dirty="0" smtClean="0"/>
              <a:t>李斌</a:t>
            </a:r>
            <a:r>
              <a:rPr lang="zh-CN" altLang="en-US" b="1" dirty="0"/>
              <a:t/>
            </a:r>
            <a:br>
              <a:rPr lang="zh-CN" altLang="en-US" b="1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698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技校毕业生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操作工人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全能技工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数控应用专家。上海液压泵厂数控机床调试规、国家技师、工程师李斌实现了这个飞跃。在他的业绩里，在众人的心目中，他名副其实的“工人专家”。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0906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人物荣誉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/>
              <a:t>早在</a:t>
            </a:r>
            <a:r>
              <a:rPr lang="en-US" altLang="zh-CN" dirty="0"/>
              <a:t>14</a:t>
            </a:r>
            <a:r>
              <a:rPr lang="zh-CN" altLang="en-US" dirty="0"/>
              <a:t>年前的</a:t>
            </a:r>
            <a:r>
              <a:rPr lang="en-US" altLang="zh-CN" dirty="0"/>
              <a:t>1992</a:t>
            </a:r>
            <a:r>
              <a:rPr lang="zh-CN" altLang="en-US" dirty="0"/>
              <a:t>年，李斌就荣获上海市劳动模范称号。之后，各种殊荣接踵而来：</a:t>
            </a:r>
            <a:r>
              <a:rPr lang="en-US" altLang="zh-CN" dirty="0"/>
              <a:t>1995</a:t>
            </a:r>
            <a:r>
              <a:rPr lang="zh-CN" altLang="en-US" dirty="0"/>
              <a:t>年再次荣获上海市劳动模范称号，并成为上海首届十大工人发明家之一；</a:t>
            </a:r>
            <a:r>
              <a:rPr lang="en-US" altLang="zh-CN" dirty="0"/>
              <a:t>1996</a:t>
            </a:r>
            <a:r>
              <a:rPr lang="zh-CN" altLang="en-US" dirty="0"/>
              <a:t>年荣获全国五一劳动奖章、全国杰出青年岗位能手称号；</a:t>
            </a:r>
            <a:r>
              <a:rPr lang="en-US" altLang="zh-CN" dirty="0"/>
              <a:t>1997</a:t>
            </a:r>
            <a:r>
              <a:rPr lang="zh-CN" altLang="en-US" dirty="0"/>
              <a:t>年荣获全国十大杰出青年、中国青年五四奖章；</a:t>
            </a:r>
            <a:r>
              <a:rPr lang="en-US" altLang="zh-CN" dirty="0"/>
              <a:t>1998</a:t>
            </a:r>
            <a:r>
              <a:rPr lang="zh-CN" altLang="en-US" dirty="0"/>
              <a:t>年当选为上海市第十一届人大代表；</a:t>
            </a:r>
            <a:r>
              <a:rPr lang="en-US" altLang="zh-CN" dirty="0"/>
              <a:t>2000</a:t>
            </a:r>
            <a:r>
              <a:rPr lang="zh-CN" altLang="en-US" dirty="0"/>
              <a:t>年荣获全国劳动模范称号；</a:t>
            </a:r>
            <a:r>
              <a:rPr lang="en-US" altLang="zh-CN" dirty="0"/>
              <a:t>2002</a:t>
            </a:r>
            <a:r>
              <a:rPr lang="zh-CN" altLang="en-US" dirty="0"/>
              <a:t>年当选为党的十六大代表；</a:t>
            </a:r>
            <a:r>
              <a:rPr lang="en-US" altLang="zh-CN" dirty="0"/>
              <a:t>2003</a:t>
            </a:r>
            <a:r>
              <a:rPr lang="zh-CN" altLang="en-US" dirty="0"/>
              <a:t>年荣获全国技术能手、中华技能大奖称号；</a:t>
            </a:r>
            <a:r>
              <a:rPr lang="en-US" altLang="zh-CN" dirty="0"/>
              <a:t>2005</a:t>
            </a:r>
            <a:r>
              <a:rPr lang="zh-CN" altLang="en-US" dirty="0"/>
              <a:t>年再次荣获全国劳动模范称号。</a:t>
            </a:r>
          </a:p>
        </p:txBody>
      </p:sp>
    </p:spTree>
    <p:extLst>
      <p:ext uri="{BB962C8B-B14F-4D97-AF65-F5344CB8AC3E}">
        <p14:creationId xmlns:p14="http://schemas.microsoft.com/office/powerpoint/2010/main" val="932267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人物档案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李斌，</a:t>
            </a:r>
            <a:r>
              <a:rPr lang="zh-CN" altLang="en-US" dirty="0" smtClean="0"/>
              <a:t>上海</a:t>
            </a:r>
            <a:r>
              <a:rPr lang="zh-CN" altLang="en-US" dirty="0" smtClean="0"/>
              <a:t>液压泵厂</a:t>
            </a:r>
            <a:r>
              <a:rPr lang="zh-CN" altLang="en-US" dirty="0" smtClean="0"/>
              <a:t>加工中心</a:t>
            </a:r>
            <a:r>
              <a:rPr lang="zh-CN" altLang="en-US" dirty="0"/>
              <a:t>操作高级技师，全国劳动模范，全国</a:t>
            </a:r>
            <a:r>
              <a:rPr lang="zh-CN" altLang="en-US" dirty="0" smtClean="0"/>
              <a:t>五一</a:t>
            </a:r>
            <a:r>
              <a:rPr lang="zh-CN" altLang="en-US" dirty="0"/>
              <a:t>劳动奖章、中华技能大奖获得者。技工学校毕业生。刻苦钻研数控理论和操作技术，完成技术攻关项目</a:t>
            </a:r>
            <a:r>
              <a:rPr lang="en-US" altLang="zh-CN" dirty="0"/>
              <a:t>160</a:t>
            </a:r>
            <a:r>
              <a:rPr lang="zh-CN" altLang="en-US" dirty="0"/>
              <a:t>余项，在生产国际先进产品、实施刀具国产化等方面取得重大突破，成为全国机械行业知名的数控技术应用专家，被大学聘为数控机床教授。</a:t>
            </a:r>
          </a:p>
        </p:txBody>
      </p:sp>
    </p:spTree>
    <p:extLst>
      <p:ext uri="{BB962C8B-B14F-4D97-AF65-F5344CB8AC3E}">
        <p14:creationId xmlns:p14="http://schemas.microsoft.com/office/powerpoint/2010/main" val="103918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超级谈判王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en-US" dirty="0" smtClean="0"/>
              <a:t>上海液压泵厂有个习惯做法：购置数控机床的谈判，</a:t>
            </a:r>
            <a:r>
              <a:rPr lang="zh-CN" altLang="en-US" dirty="0" smtClean="0"/>
              <a:t>总要请李斌出场。于是，他成了谈判桌</a:t>
            </a:r>
            <a:r>
              <a:rPr lang="zh-CN" altLang="en-US" dirty="0" smtClean="0"/>
              <a:t>上唯一的</a:t>
            </a:r>
            <a:r>
              <a:rPr lang="zh-CN" altLang="en-US" dirty="0" smtClean="0"/>
              <a:t>一个普通工人。</a:t>
            </a:r>
          </a:p>
          <a:p>
            <a:r>
              <a:rPr lang="en-US" altLang="zh-CN" dirty="0" smtClean="0"/>
              <a:t>1996</a:t>
            </a:r>
            <a:r>
              <a:rPr lang="zh-CN" altLang="en-US" dirty="0" smtClean="0"/>
              <a:t>年</a:t>
            </a:r>
            <a:r>
              <a:rPr lang="en-US" altLang="zh-CN" dirty="0" smtClean="0"/>
              <a:t>7</a:t>
            </a:r>
            <a:r>
              <a:rPr lang="zh-CN" altLang="en-US" dirty="0" smtClean="0"/>
              <a:t>月，厂里打算引进一台数控机床，谈判中，外方把本不该列入报价的数控机床附件列成分项目进行报价，并把数控机床本身固化的程序</a:t>
            </a:r>
            <a:r>
              <a:rPr lang="zh-CN" altLang="en-US" dirty="0" smtClean="0"/>
              <a:t>也计了</a:t>
            </a:r>
            <a:r>
              <a:rPr lang="zh-CN" altLang="en-US" dirty="0" smtClean="0"/>
              <a:t>价，开口就要</a:t>
            </a:r>
            <a:r>
              <a:rPr lang="en-US" altLang="zh-CN" dirty="0" smtClean="0"/>
              <a:t>120</a:t>
            </a:r>
            <a:r>
              <a:rPr lang="zh-CN" altLang="en-US" dirty="0" smtClean="0"/>
              <a:t>多万元。此时，李斌摊开准备好的资料，对数控解锁程序进行逐项分析，向外方阐述自己的观点：“先生，依我的经验，机床固化程序不应再次计价。不信的话，我可以凭自己的能力打开这些程序。”李斌如此精通数控机床，令外方大吃一惊：“你是否用过我公司的数控机床，或得到过我公司的数控机床设计资料？”上海液压泵厂的厂长笑着说：“他是我厂的专家，是一位技术工人。”外方</a:t>
            </a:r>
            <a:r>
              <a:rPr lang="zh-CN" altLang="en-US" dirty="0" smtClean="0"/>
              <a:t>谈判</a:t>
            </a:r>
            <a:r>
              <a:rPr lang="zh-CN" altLang="en-US" dirty="0"/>
              <a:t>人员</a:t>
            </a:r>
            <a:r>
              <a:rPr lang="zh-CN" altLang="en-US" dirty="0" smtClean="0"/>
              <a:t>深为</a:t>
            </a:r>
            <a:r>
              <a:rPr lang="zh-CN" altLang="en-US" dirty="0" smtClean="0"/>
              <a:t>李斌</a:t>
            </a:r>
            <a:r>
              <a:rPr lang="zh-CN" altLang="en-US" dirty="0" smtClean="0"/>
              <a:t>的</a:t>
            </a:r>
            <a:r>
              <a:rPr lang="zh-CN" altLang="en-US" dirty="0"/>
              <a:t>高超</a:t>
            </a:r>
            <a:r>
              <a:rPr lang="zh-CN" altLang="en-US" dirty="0" smtClean="0"/>
              <a:t>技术</a:t>
            </a:r>
            <a:r>
              <a:rPr lang="zh-CN" altLang="en-US" dirty="0" smtClean="0"/>
              <a:t>所折服，</a:t>
            </a:r>
            <a:r>
              <a:rPr lang="zh-CN" altLang="en-US" dirty="0" smtClean="0"/>
              <a:t>当即做出</a:t>
            </a:r>
            <a:r>
              <a:rPr lang="zh-CN" altLang="en-US" dirty="0" smtClean="0"/>
              <a:t>让步，价钱一下子减少</a:t>
            </a:r>
            <a:r>
              <a:rPr lang="en-US" altLang="zh-CN" dirty="0" smtClean="0"/>
              <a:t>20</a:t>
            </a:r>
            <a:r>
              <a:rPr lang="zh-CN" altLang="en-US" dirty="0" smtClean="0"/>
              <a:t>多万元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知识就是力量，知识就是财富。</a:t>
            </a:r>
            <a:r>
              <a:rPr lang="zh-CN" altLang="en-US" dirty="0"/>
              <a:t>在商务谈判中</a:t>
            </a:r>
            <a:r>
              <a:rPr lang="zh-CN" altLang="en-US" dirty="0" smtClean="0"/>
              <a:t>，李斌之所以能为企业赢得一个合理的价格，靠的正是</a:t>
            </a:r>
            <a:r>
              <a:rPr lang="zh-CN" altLang="en-US" dirty="0"/>
              <a:t>那种超越岗位需要的知识储备</a:t>
            </a:r>
            <a:r>
              <a:rPr lang="zh-CN" altLang="en-US" dirty="0" smtClean="0"/>
              <a:t>和</a:t>
            </a:r>
            <a:r>
              <a:rPr lang="zh-CN" altLang="en-US" dirty="0"/>
              <a:t>信息</a:t>
            </a:r>
            <a:r>
              <a:rPr lang="zh-CN" altLang="en-US" dirty="0" smtClean="0"/>
              <a:t>储存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38043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一百万都换不走的工人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李斌在国外培训期间表现优异，曾经有国外的公司提出希望李斌留在自己公司里，并且以一台市值人民币一百多万元数控机床作为交换条件，向当时李斌所在单位要求，厂领导坚定地说，李斌留下，一百多万东西拿走。而李斌自己也更希望留在厂里，因为他知道中国的企业高技能人才奇缺，企业需要他们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827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闪光的李斌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现在的李斌是上海市技师学院院务委员会副主任、上海市技师协会副会长，上海市师范大学教授，但是他仍然战斗在上海液压泵厂之生产一线岗位上。上海液压泵厂有个李斌小组。多年历，在李斌的带领下，小组的学习气氛一直非常浓厚，小组成员中涌现出多名上海市劳动模范、电气系统先进生产者和上海市新长征突击手。李斌小组也先后荣获上海市红旗班组、全国先进班组、上海市模范集体、上海市共青团号和全国五一劳动奖状等殊荣。一个集体成长起来了，这才是李斌最高兴的事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7428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李斌语录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“学知识、学技能，仅仅是我的第一步追求，用知识和机能搞创新，为企业和国家创造更大的效益，才是我的最终追求。”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“认定一个人的价值在于有所作为，乐于奉献，特别是要帮助更多的人成才。”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0357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THANK  YOU  VERY  MUCH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874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772</Words>
  <Application>Microsoft Office PowerPoint</Application>
  <PresentationFormat>全屏显示(4:3)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从技工到教授的“工人专家” ——李斌 </vt:lpstr>
      <vt:lpstr>PowerPoint 演示文稿</vt:lpstr>
      <vt:lpstr>人物荣誉</vt:lpstr>
      <vt:lpstr>人物档案</vt:lpstr>
      <vt:lpstr>超级谈判王</vt:lpstr>
      <vt:lpstr>一百万都换不走的工人</vt:lpstr>
      <vt:lpstr>闪光的李斌</vt:lpstr>
      <vt:lpstr>李斌语录</vt:lpstr>
      <vt:lpstr>THANK  YOU  VERY  MUCH！</vt:lpstr>
    </vt:vector>
  </TitlesOfParts>
  <Company>ldq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从技工到教授的“工人专家” ——李斌 </dc:title>
  <dc:creator>LDQ</dc:creator>
  <cp:lastModifiedBy>范贻潘</cp:lastModifiedBy>
  <cp:revision>8</cp:revision>
  <dcterms:created xsi:type="dcterms:W3CDTF">2018-02-28T02:53:49Z</dcterms:created>
  <dcterms:modified xsi:type="dcterms:W3CDTF">2019-03-07T07:12:46Z</dcterms:modified>
</cp:coreProperties>
</file>