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9" r:id="rId3"/>
    <p:sldId id="257" r:id="rId4"/>
    <p:sldId id="258" r:id="rId5"/>
    <p:sldId id="259" r:id="rId6"/>
    <p:sldId id="265" r:id="rId7"/>
    <p:sldId id="264" r:id="rId8"/>
    <p:sldId id="267" r:id="rId9"/>
  </p:sldIdLst>
  <p:sldSz cx="9906000" cy="6858000" type="A4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5600"/>
    <a:srgbClr val="5F5F5F"/>
    <a:srgbClr val="777777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6" autoAdjust="0"/>
    <p:restoredTop sz="94711" autoAdjust="0"/>
  </p:normalViewPr>
  <p:slideViewPr>
    <p:cSldViewPr>
      <p:cViewPr varScale="1">
        <p:scale>
          <a:sx n="63" d="100"/>
          <a:sy n="63" d="100"/>
        </p:scale>
        <p:origin x="-198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5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宋体" charset="-122"/>
              </a:defRPr>
            </a:lvl1pPr>
          </a:lstStyle>
          <a:p>
            <a:endParaRPr lang="zh-CN" alt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宋体" charset="-122"/>
              </a:defRPr>
            </a:lvl1pPr>
          </a:lstStyle>
          <a:p>
            <a:fld id="{8666B96D-C0A5-470E-B7EB-F4F98480945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宋体" charset="-122"/>
              </a:defRPr>
            </a:lvl1pPr>
          </a:lstStyle>
          <a:p>
            <a:endParaRPr lang="zh-CN" altLang="en-US"/>
          </a:p>
        </p:txBody>
      </p:sp>
      <p:sp>
        <p:nvSpPr>
          <p:cNvPr id="63497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349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宋体" charset="-122"/>
              </a:defRPr>
            </a:lvl1pPr>
          </a:lstStyle>
          <a:p>
            <a:fld id="{2B177470-DC0A-4A9E-8929-4F681241D17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charset="-122"/>
        <a:ea typeface="宋体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charset="-122"/>
        <a:ea typeface="宋体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charset="-122"/>
        <a:ea typeface="宋体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charset="-122"/>
        <a:ea typeface="宋体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charset="-122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37005B-07E9-4849-877E-67D25D945A9A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77470-DC0A-4A9E-8929-4F681241D170}" type="slidenum">
              <a:rPr lang="zh-CN" altLang="en-US" smtClean="0"/>
              <a:pPr/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Group 2"/>
          <p:cNvGrpSpPr>
            <a:grpSpLocks/>
          </p:cNvGrpSpPr>
          <p:nvPr/>
        </p:nvGrpSpPr>
        <p:grpSpPr bwMode="auto">
          <a:xfrm>
            <a:off x="0" y="0"/>
            <a:ext cx="9906000" cy="6858000"/>
            <a:chOff x="0" y="0"/>
            <a:chExt cx="5760" cy="4320"/>
          </a:xfrm>
        </p:grpSpPr>
        <p:sp>
          <p:nvSpPr>
            <p:cNvPr id="5734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48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7349" name="Freeform 5"/>
          <p:cNvSpPr>
            <a:spLocks/>
          </p:cNvSpPr>
          <p:nvPr/>
        </p:nvSpPr>
        <p:spPr bwMode="hidden">
          <a:xfrm>
            <a:off x="6762750" y="6269038"/>
            <a:ext cx="31369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7350" name="Group 6"/>
          <p:cNvGrpSpPr>
            <a:grpSpLocks/>
          </p:cNvGrpSpPr>
          <p:nvPr/>
        </p:nvGrpSpPr>
        <p:grpSpPr bwMode="auto">
          <a:xfrm>
            <a:off x="-1588" y="6034088"/>
            <a:ext cx="8499476" cy="850900"/>
            <a:chOff x="0" y="3792"/>
            <a:chExt cx="4942" cy="536"/>
          </a:xfrm>
        </p:grpSpPr>
        <p:sp>
          <p:nvSpPr>
            <p:cNvPr id="57351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735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7353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54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55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56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57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7358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7359" name="Group 15"/>
          <p:cNvGrpSpPr>
            <a:grpSpLocks/>
          </p:cNvGrpSpPr>
          <p:nvPr/>
        </p:nvGrpSpPr>
        <p:grpSpPr bwMode="auto">
          <a:xfrm>
            <a:off x="679450" y="6021388"/>
            <a:ext cx="6157913" cy="849312"/>
            <a:chOff x="395" y="3793"/>
            <a:chExt cx="3581" cy="535"/>
          </a:xfrm>
        </p:grpSpPr>
        <p:sp>
          <p:nvSpPr>
            <p:cNvPr id="57360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1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2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3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4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5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57371" name="Picture 27" descr="your logo he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750" y="3962400"/>
            <a:ext cx="928688" cy="428625"/>
          </a:xfrm>
          <a:prstGeom prst="rect">
            <a:avLst/>
          </a:prstGeom>
          <a:noFill/>
        </p:spPr>
      </p:pic>
      <p:sp>
        <p:nvSpPr>
          <p:cNvPr id="57372" name="Text Box 28"/>
          <p:cNvSpPr txBox="1">
            <a:spLocks noChangeArrowheads="1"/>
          </p:cNvSpPr>
          <p:nvPr/>
        </p:nvSpPr>
        <p:spPr bwMode="auto">
          <a:xfrm>
            <a:off x="412750" y="4953000"/>
            <a:ext cx="594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chemeClr val="tx2"/>
                </a:solidFill>
                <a:latin typeface="Verdana" pitchFamily="34" charset="0"/>
                <a:ea typeface="黑体" pitchFamily="2" charset="-122"/>
              </a:rPr>
              <a:t>探险专用装备有限公司</a:t>
            </a:r>
          </a:p>
        </p:txBody>
      </p:sp>
      <p:sp>
        <p:nvSpPr>
          <p:cNvPr id="57373" name="Text Box 29"/>
          <p:cNvSpPr txBox="1">
            <a:spLocks noChangeArrowheads="1"/>
          </p:cNvSpPr>
          <p:nvPr/>
        </p:nvSpPr>
        <p:spPr bwMode="auto">
          <a:xfrm>
            <a:off x="3714750" y="5678488"/>
            <a:ext cx="5256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latin typeface="Verdana" pitchFamily="34" charset="0"/>
                <a:ea typeface="宋体" charset="-122"/>
              </a:rPr>
              <a:t>户外装备的最佳选择</a:t>
            </a:r>
          </a:p>
        </p:txBody>
      </p:sp>
      <p:pic>
        <p:nvPicPr>
          <p:cNvPr id="57374" name="Picture 30" descr="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063750" y="3962400"/>
            <a:ext cx="908050" cy="419100"/>
          </a:xfrm>
          <a:prstGeom prst="rect">
            <a:avLst/>
          </a:prstGeom>
          <a:noFill/>
        </p:spPr>
      </p:pic>
      <p:sp>
        <p:nvSpPr>
          <p:cNvPr id="57375" name="Rectangle 31"/>
          <p:cNvSpPr>
            <a:spLocks noGrp="1" noChangeArrowheads="1"/>
          </p:cNvSpPr>
          <p:nvPr>
            <p:ph type="ctrTitle" sz="quarter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7376" name="Rectangle 3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57377" name="Rectangle 33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57378" name="Rectangle 3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7379" name="Rectangle 3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6D6A4EE-85F1-4CA0-8E6F-0CB05C7668E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A2697E-FD04-4AC4-838C-1C3DFB375B8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160767-4338-4C0A-ACA6-B1B27563F6C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r>
              <a:rPr lang="zh-CN" altLang="en-US" smtClean="0"/>
              <a:t>单击图标添加图表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B60B2785-0801-4EEC-87E0-C5792C833B5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r>
              <a:rPr lang="zh-CN" altLang="en-US" smtClean="0"/>
              <a:t>单击图标添加 </a:t>
            </a:r>
            <a:r>
              <a:rPr lang="en-US" altLang="zh-CN" smtClean="0"/>
              <a:t>SmartArt </a:t>
            </a:r>
            <a:r>
              <a:rPr lang="zh-CN" altLang="en-US" smtClean="0"/>
              <a:t>图形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85028854-A8AE-4A14-AFAC-D9D5F76C26C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r>
              <a:rPr lang="zh-CN" altLang="en-US" smtClean="0"/>
              <a:t>单击图标添加表格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81408457-713D-4C98-BF1E-D079D2EEED3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FD1F4A-211D-41F2-8FFC-F052F62A539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89D013-71B6-4657-8F76-2E21DFFA5CF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862D65-DAD9-42AC-9031-EF6E42276DC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2985C1-7CF5-4752-96F7-60957F6926A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70F57D-07E8-4E5B-A87D-BB17FA20249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77E296-E585-4019-9924-DE01A551D1D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D637DE-B585-47B6-84FD-44EC5BCA9C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1147A6-C20D-4D30-A3A0-C2BC4926CFD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2"/>
          <p:cNvGrpSpPr>
            <a:grpSpLocks/>
          </p:cNvGrpSpPr>
          <p:nvPr/>
        </p:nvGrpSpPr>
        <p:grpSpPr bwMode="auto">
          <a:xfrm>
            <a:off x="0" y="0"/>
            <a:ext cx="9906000" cy="6858000"/>
            <a:chOff x="0" y="0"/>
            <a:chExt cx="5760" cy="4320"/>
          </a:xfrm>
        </p:grpSpPr>
        <p:sp>
          <p:nvSpPr>
            <p:cNvPr id="563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6325" name="Freeform 5"/>
          <p:cNvSpPr>
            <a:spLocks/>
          </p:cNvSpPr>
          <p:nvPr/>
        </p:nvSpPr>
        <p:spPr bwMode="hidden">
          <a:xfrm>
            <a:off x="6769100" y="6262688"/>
            <a:ext cx="31369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6326" name="Group 6"/>
          <p:cNvGrpSpPr>
            <a:grpSpLocks/>
          </p:cNvGrpSpPr>
          <p:nvPr/>
        </p:nvGrpSpPr>
        <p:grpSpPr bwMode="auto">
          <a:xfrm>
            <a:off x="0" y="6019800"/>
            <a:ext cx="8502650" cy="857250"/>
            <a:chOff x="0" y="3792"/>
            <a:chExt cx="4944" cy="540"/>
          </a:xfrm>
        </p:grpSpPr>
        <p:sp>
          <p:nvSpPr>
            <p:cNvPr id="563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63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563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63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6335" name="Group 15"/>
          <p:cNvGrpSpPr>
            <a:grpSpLocks/>
          </p:cNvGrpSpPr>
          <p:nvPr/>
        </p:nvGrpSpPr>
        <p:grpSpPr bwMode="auto">
          <a:xfrm>
            <a:off x="679450" y="6021388"/>
            <a:ext cx="6157913" cy="849312"/>
            <a:chOff x="395" y="3793"/>
            <a:chExt cx="3581" cy="535"/>
          </a:xfrm>
        </p:grpSpPr>
        <p:sp>
          <p:nvSpPr>
            <p:cNvPr id="56336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37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38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39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40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41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56347" name="Picture 27" descr="your logo here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42938" y="6169025"/>
            <a:ext cx="928687" cy="428625"/>
          </a:xfrm>
          <a:prstGeom prst="rect">
            <a:avLst/>
          </a:prstGeom>
          <a:noFill/>
        </p:spPr>
      </p:pic>
      <p:pic>
        <p:nvPicPr>
          <p:cNvPr id="56350" name="Picture 30" descr="logo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60400" y="6172200"/>
            <a:ext cx="908050" cy="419100"/>
          </a:xfrm>
          <a:prstGeom prst="rect">
            <a:avLst/>
          </a:prstGeom>
          <a:noFill/>
        </p:spPr>
      </p:pic>
      <p:sp>
        <p:nvSpPr>
          <p:cNvPr id="56351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6352" name="Rectangle 3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6354" name="Rectangle 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56355" name="Rectangle 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ea typeface="+mn-ea"/>
              </a:defRPr>
            </a:lvl1pPr>
          </a:lstStyle>
          <a:p>
            <a:fld id="{EAA12432-6781-401F-9251-662CDA248DB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ransition spd="slow">
    <p:randomBar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黑体" pitchFamily="2" charset="-122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w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467100" y="609600"/>
            <a:ext cx="6356350" cy="2133600"/>
          </a:xfrm>
          <a:noFill/>
          <a:ln/>
        </p:spPr>
        <p:txBody>
          <a:bodyPr/>
          <a:lstStyle/>
          <a:p>
            <a:r>
              <a:rPr lang="zh-CN" altLang="en-US" b="1" dirty="0"/>
              <a:t>公司背景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915400" cy="1143000"/>
          </a:xfrm>
        </p:spPr>
        <p:txBody>
          <a:bodyPr/>
          <a:lstStyle/>
          <a:p>
            <a:r>
              <a:rPr lang="zh-CN" altLang="en-US" b="1" dirty="0"/>
              <a:t>我们的宗旨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67000"/>
            <a:ext cx="8915400" cy="976314"/>
          </a:xfrm>
        </p:spPr>
        <p:txBody>
          <a:bodyPr/>
          <a:lstStyle/>
          <a:p>
            <a:pPr algn="ctr">
              <a:buFontTx/>
              <a:buNone/>
            </a:pPr>
            <a:r>
              <a:rPr lang="zh-CN" altLang="en-US" sz="3600" dirty="0" smtClean="0">
                <a:ea typeface="黑体" pitchFamily="2" charset="-122"/>
              </a:rPr>
              <a:t>以人为本，品质至上</a:t>
            </a:r>
            <a:endParaRPr lang="zh-CN" altLang="en-US" sz="3600" dirty="0">
              <a:ea typeface="黑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30002" y="2967335"/>
            <a:ext cx="6445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黑体" pitchFamily="2" charset="-122"/>
              </a:rPr>
              <a:t>以人为本，品质至上</a:t>
            </a:r>
            <a:endParaRPr lang="zh-CN" alt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公司历史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2"/>
                </a:solidFill>
              </a:rPr>
              <a:t>1979</a:t>
            </a:r>
            <a:r>
              <a:rPr lang="zh-CN" altLang="en-US" dirty="0"/>
              <a:t>	探险专用装备有限公司创建</a:t>
            </a:r>
          </a:p>
          <a:p>
            <a:r>
              <a:rPr lang="en-US" altLang="zh-CN" dirty="0">
                <a:solidFill>
                  <a:schemeClr val="tx2"/>
                </a:solidFill>
              </a:rPr>
              <a:t>1983</a:t>
            </a:r>
            <a:r>
              <a:rPr lang="en-US" altLang="zh-CN" dirty="0"/>
              <a:t>	</a:t>
            </a:r>
            <a:r>
              <a:rPr lang="zh-CN" altLang="en-US" dirty="0"/>
              <a:t>建立野营用品生产线</a:t>
            </a:r>
          </a:p>
          <a:p>
            <a:r>
              <a:rPr lang="en-US" altLang="zh-CN" dirty="0">
                <a:solidFill>
                  <a:schemeClr val="tx2"/>
                </a:solidFill>
              </a:rPr>
              <a:t>1987</a:t>
            </a:r>
            <a:r>
              <a:rPr lang="en-US" altLang="zh-CN" dirty="0"/>
              <a:t>	</a:t>
            </a:r>
            <a:r>
              <a:rPr lang="zh-CN" altLang="en-US" dirty="0"/>
              <a:t>第一家零售店开业</a:t>
            </a:r>
          </a:p>
          <a:p>
            <a:r>
              <a:rPr lang="en-US" altLang="zh-CN" dirty="0">
                <a:solidFill>
                  <a:schemeClr val="tx2"/>
                </a:solidFill>
              </a:rPr>
              <a:t>1991</a:t>
            </a:r>
            <a:r>
              <a:rPr lang="en-US" altLang="zh-CN" dirty="0"/>
              <a:t>	</a:t>
            </a:r>
            <a:r>
              <a:rPr lang="zh-CN" altLang="en-US" dirty="0"/>
              <a:t>建立水上运动用品生产线</a:t>
            </a:r>
          </a:p>
          <a:p>
            <a:r>
              <a:rPr lang="en-US" altLang="zh-CN" dirty="0">
                <a:solidFill>
                  <a:schemeClr val="tx2"/>
                </a:solidFill>
              </a:rPr>
              <a:t>1995</a:t>
            </a:r>
            <a:r>
              <a:rPr lang="en-US" altLang="zh-CN" dirty="0"/>
              <a:t>	</a:t>
            </a:r>
            <a:r>
              <a:rPr lang="zh-CN" altLang="en-US" dirty="0"/>
              <a:t>第五十家零售店开业</a:t>
            </a:r>
          </a:p>
          <a:p>
            <a:r>
              <a:rPr lang="en-US" altLang="zh-CN" dirty="0">
                <a:solidFill>
                  <a:schemeClr val="tx2"/>
                </a:solidFill>
              </a:rPr>
              <a:t>2003</a:t>
            </a:r>
            <a:r>
              <a:rPr lang="en-US" altLang="zh-CN" dirty="0"/>
              <a:t>	</a:t>
            </a:r>
            <a:r>
              <a:rPr lang="zh-CN" altLang="en-US" dirty="0"/>
              <a:t>收入超过 100 万美元</a:t>
            </a:r>
            <a:endParaRPr lang="en-US" altLang="zh-CN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背景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0" y="456127"/>
            <a:ext cx="9906000" cy="5945746"/>
          </a:xfrm>
          <a:prstGeom prst="rect">
            <a:avLst/>
          </a:prstGeom>
        </p:spPr>
      </p:pic>
      <p:sp>
        <p:nvSpPr>
          <p:cNvPr id="16871" name="Rectangle 48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公司现状</a:t>
            </a:r>
            <a:endParaRPr lang="zh-CN" altLang="en-US" b="1" dirty="0"/>
          </a:p>
        </p:txBody>
      </p:sp>
      <p:sp>
        <p:nvSpPr>
          <p:cNvPr id="16872" name="Rectangle 488"/>
          <p:cNvSpPr>
            <a:spLocks noGrp="1" noChangeArrowheads="1"/>
          </p:cNvSpPr>
          <p:nvPr>
            <p:ph type="body" idx="1"/>
          </p:nvPr>
        </p:nvSpPr>
        <p:spPr>
          <a:xfrm>
            <a:off x="2133600" y="2590800"/>
            <a:ext cx="6096000" cy="3230563"/>
          </a:xfrm>
        </p:spPr>
        <p:txBody>
          <a:bodyPr/>
          <a:lstStyle/>
          <a:p>
            <a:r>
              <a:rPr lang="zh-CN" altLang="en-US" dirty="0">
                <a:solidFill>
                  <a:schemeClr val="accent5">
                    <a:lumMod val="10000"/>
                  </a:schemeClr>
                </a:solidFill>
              </a:rPr>
              <a:t>户外装备制造商排名第一</a:t>
            </a:r>
            <a:endParaRPr lang="en-US" altLang="zh-CN" dirty="0">
              <a:solidFill>
                <a:schemeClr val="accent5">
                  <a:lumMod val="10000"/>
                </a:schemeClr>
              </a:solidFill>
            </a:endParaRPr>
          </a:p>
          <a:p>
            <a:r>
              <a:rPr lang="zh-CN" altLang="en-US" dirty="0">
                <a:solidFill>
                  <a:schemeClr val="accent5">
                    <a:lumMod val="10000"/>
                  </a:schemeClr>
                </a:solidFill>
              </a:rPr>
              <a:t>财政收入达 130 万美元</a:t>
            </a:r>
            <a:endParaRPr lang="en-US" altLang="zh-CN" dirty="0">
              <a:solidFill>
                <a:schemeClr val="accent5">
                  <a:lumMod val="10000"/>
                </a:schemeClr>
              </a:solidFill>
            </a:endParaRPr>
          </a:p>
          <a:p>
            <a:r>
              <a:rPr lang="zh-CN" altLang="en-US" dirty="0">
                <a:solidFill>
                  <a:schemeClr val="accent5">
                    <a:lumMod val="10000"/>
                  </a:schemeClr>
                </a:solidFill>
              </a:rPr>
              <a:t>全球员工总数达 21,400 人</a:t>
            </a:r>
            <a:endParaRPr lang="en-US" altLang="zh-CN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5" name="Rectangle 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产品销售</a:t>
            </a: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28600"/>
            <a:ext cx="8915400" cy="1143000"/>
          </a:xfrm>
        </p:spPr>
        <p:txBody>
          <a:bodyPr/>
          <a:lstStyle/>
          <a:p>
            <a:r>
              <a:rPr lang="zh-CN" altLang="en-US" b="1" dirty="0"/>
              <a:t>产品制造</a:t>
            </a:r>
            <a:r>
              <a:rPr lang="zh-CN" altLang="en-US" dirty="0">
                <a:ea typeface="宋体" charset="-122"/>
              </a:rPr>
              <a:t/>
            </a:r>
            <a:br>
              <a:rPr lang="zh-CN" altLang="en-US" dirty="0">
                <a:ea typeface="宋体" charset="-122"/>
              </a:rPr>
            </a:br>
            <a:r>
              <a:rPr lang="zh-CN" altLang="en-US" sz="2400" dirty="0">
                <a:solidFill>
                  <a:schemeClr val="folHlink"/>
                </a:solidFill>
              </a:rPr>
              <a:t>探险专用装备有限公司制造 52% 的零售商品</a:t>
            </a:r>
            <a:endParaRPr lang="en-US" altLang="zh-CN" sz="2400" dirty="0">
              <a:solidFill>
                <a:schemeClr val="folHlink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1600200"/>
            <a:ext cx="4370388" cy="4495800"/>
          </a:xfrm>
        </p:spPr>
        <p:txBody>
          <a:bodyPr/>
          <a:lstStyle/>
          <a:p>
            <a:pPr marL="0" indent="0" algn="ctr">
              <a:buFontTx/>
              <a:buNone/>
              <a:tabLst>
                <a:tab pos="3597275" algn="r"/>
              </a:tabLst>
            </a:pPr>
            <a:r>
              <a:rPr lang="zh-CN" altLang="en-US" sz="2400" b="1" dirty="0"/>
              <a:t>野营类</a:t>
            </a:r>
          </a:p>
          <a:p>
            <a:pPr marL="0" indent="0" algn="ctr">
              <a:spcBef>
                <a:spcPct val="65000"/>
              </a:spcBef>
              <a:buFontTx/>
              <a:buNone/>
              <a:tabLst>
                <a:tab pos="3597275" algn="r"/>
              </a:tabLst>
            </a:pPr>
            <a:r>
              <a:rPr lang="zh-CN" altLang="en-US" sz="2400" b="1" dirty="0"/>
              <a:t>（产地：广州）</a:t>
            </a:r>
          </a:p>
          <a:p>
            <a:pPr marL="400050" lvl="1">
              <a:spcBef>
                <a:spcPct val="80000"/>
              </a:spcBef>
              <a:tabLst>
                <a:tab pos="3597275" algn="r"/>
              </a:tabLst>
            </a:pPr>
            <a:r>
              <a:rPr lang="zh-CN" altLang="en-US" sz="1800" b="1" dirty="0"/>
              <a:t>帐篷 	47%</a:t>
            </a:r>
          </a:p>
          <a:p>
            <a:pPr marL="400050" lvl="1">
              <a:spcBef>
                <a:spcPct val="65000"/>
              </a:spcBef>
              <a:tabLst>
                <a:tab pos="3597275" algn="r"/>
              </a:tabLst>
            </a:pPr>
            <a:r>
              <a:rPr lang="zh-CN" altLang="en-US" sz="1800" b="1" dirty="0"/>
              <a:t>睡袋	23%</a:t>
            </a:r>
          </a:p>
          <a:p>
            <a:pPr marL="400050" lvl="1">
              <a:spcBef>
                <a:spcPct val="65000"/>
              </a:spcBef>
              <a:tabLst>
                <a:tab pos="3597275" algn="r"/>
              </a:tabLst>
            </a:pPr>
            <a:r>
              <a:rPr lang="zh-CN" altLang="en-US" sz="1800" b="1" dirty="0"/>
              <a:t>支架背包	18%</a:t>
            </a:r>
          </a:p>
          <a:p>
            <a:pPr marL="400050" lvl="1">
              <a:spcBef>
                <a:spcPct val="65000"/>
              </a:spcBef>
              <a:tabLst>
                <a:tab pos="3597275" algn="r"/>
              </a:tabLst>
            </a:pPr>
            <a:r>
              <a:rPr lang="zh-CN" altLang="en-US" sz="1800" b="1" dirty="0"/>
              <a:t>炉具 	12%</a:t>
            </a:r>
            <a:br>
              <a:rPr lang="zh-CN" altLang="en-US" sz="1800" b="1" dirty="0"/>
            </a:br>
            <a:endParaRPr lang="zh-CN" altLang="en-US" sz="1800" b="1" dirty="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22863" y="1600200"/>
            <a:ext cx="4370387" cy="4495800"/>
          </a:xfrm>
        </p:spPr>
        <p:txBody>
          <a:bodyPr/>
          <a:lstStyle/>
          <a:p>
            <a:pPr marL="0" indent="0" algn="ctr">
              <a:buFontTx/>
              <a:buNone/>
              <a:tabLst>
                <a:tab pos="3597275" algn="r"/>
              </a:tabLst>
            </a:pPr>
            <a:r>
              <a:rPr lang="zh-CN" altLang="en-US" sz="2400" b="1" dirty="0"/>
              <a:t>水上运动类 </a:t>
            </a:r>
          </a:p>
          <a:p>
            <a:pPr marL="0" indent="0" algn="ctr">
              <a:spcBef>
                <a:spcPct val="65000"/>
              </a:spcBef>
              <a:buFontTx/>
              <a:buNone/>
              <a:tabLst>
                <a:tab pos="3597275" algn="r"/>
              </a:tabLst>
            </a:pPr>
            <a:r>
              <a:rPr lang="en-US" altLang="zh-CN" sz="2400" b="1" dirty="0"/>
              <a:t>（</a:t>
            </a:r>
            <a:r>
              <a:rPr lang="zh-CN" altLang="en-US" sz="2400" b="1" dirty="0"/>
              <a:t>产地：浙江）</a:t>
            </a:r>
            <a:endParaRPr lang="zh-CN" altLang="en-US" sz="2400" dirty="0"/>
          </a:p>
          <a:p>
            <a:pPr marL="400050" lvl="1">
              <a:spcBef>
                <a:spcPct val="80000"/>
              </a:spcBef>
              <a:tabLst>
                <a:tab pos="3597275" algn="r"/>
              </a:tabLst>
            </a:pPr>
            <a:r>
              <a:rPr lang="zh-CN" altLang="en-US" sz="1800" b="1" dirty="0"/>
              <a:t>漂流艇 	37%</a:t>
            </a:r>
          </a:p>
          <a:p>
            <a:pPr marL="400050" lvl="1">
              <a:spcBef>
                <a:spcPct val="65000"/>
              </a:spcBef>
              <a:tabLst>
                <a:tab pos="3597275" algn="r"/>
              </a:tabLst>
            </a:pPr>
            <a:r>
              <a:rPr lang="zh-CN" altLang="en-US" sz="1800" b="1" dirty="0"/>
              <a:t>冲浪板 	32%</a:t>
            </a:r>
          </a:p>
          <a:p>
            <a:pPr marL="400050" lvl="1">
              <a:spcBef>
                <a:spcPct val="65000"/>
              </a:spcBef>
              <a:tabLst>
                <a:tab pos="3597275" algn="r"/>
              </a:tabLst>
            </a:pPr>
            <a:r>
              <a:rPr lang="zh-CN" altLang="en-US" sz="1800" b="1" dirty="0"/>
              <a:t>鞋类 	31%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742950" y="2209800"/>
            <a:ext cx="4787900" cy="762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 flipV="1">
            <a:off x="4705350" y="2209800"/>
            <a:ext cx="4622800" cy="762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 rot="5400000">
            <a:off x="3324225" y="3921125"/>
            <a:ext cx="3505200" cy="825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商业挑战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保持竞争力</a:t>
            </a:r>
          </a:p>
          <a:p>
            <a:r>
              <a:rPr lang="zh-CN" altLang="en-US"/>
              <a:t>提供一流的顾客服务</a:t>
            </a:r>
          </a:p>
          <a:p>
            <a:r>
              <a:rPr lang="zh-CN" altLang="en-US"/>
              <a:t>确保高效、准确的产品采购</a:t>
            </a:r>
          </a:p>
          <a:p>
            <a:r>
              <a:rPr lang="zh-CN" altLang="en-US"/>
              <a:t>提高员工生产力</a:t>
            </a:r>
          </a:p>
          <a:p>
            <a:r>
              <a:rPr lang="zh-CN" altLang="en-US"/>
              <a:t>谋求投资利润最大化</a:t>
            </a: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06" name="Rectangle 3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公司组织图</a:t>
            </a: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公司背景演讲">
  <a:themeElements>
    <a:clrScheme name="Mountain Top 6">
      <a:dk1>
        <a:srgbClr val="809296"/>
      </a:dk1>
      <a:lt1>
        <a:srgbClr val="FFFFFF"/>
      </a:lt1>
      <a:dk2>
        <a:srgbClr val="6699FF"/>
      </a:dk2>
      <a:lt2>
        <a:srgbClr val="B3EDFF"/>
      </a:lt2>
      <a:accent1>
        <a:srgbClr val="FF9933"/>
      </a:accent1>
      <a:accent2>
        <a:srgbClr val="FFAA99"/>
      </a:accent2>
      <a:accent3>
        <a:srgbClr val="B8CAFF"/>
      </a:accent3>
      <a:accent4>
        <a:srgbClr val="DADADA"/>
      </a:accent4>
      <a:accent5>
        <a:srgbClr val="FFCAAD"/>
      </a:accent5>
      <a:accent6>
        <a:srgbClr val="E79A8A"/>
      </a:accent6>
      <a:hlink>
        <a:srgbClr val="FFCFAB"/>
      </a:hlink>
      <a:folHlink>
        <a:srgbClr val="CC9900"/>
      </a:folHlink>
    </a:clrScheme>
    <a:fontScheme name="Mountain Top">
      <a:majorFont>
        <a:latin typeface="黑体"/>
        <a:ea typeface="黑体"/>
        <a:cs typeface=""/>
      </a:majorFont>
      <a:minorFont>
        <a:latin typeface="宋体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公司背景演讲</Template>
  <TotalTime>488</TotalTime>
  <Words>89</Words>
  <Application>Microsoft PowerPoint</Application>
  <PresentationFormat>A4 纸张(210x297 毫米)</PresentationFormat>
  <Paragraphs>37</Paragraphs>
  <Slides>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公司背景演讲</vt:lpstr>
      <vt:lpstr>公司背景</vt:lpstr>
      <vt:lpstr>我们的宗旨</vt:lpstr>
      <vt:lpstr>公司历史</vt:lpstr>
      <vt:lpstr>公司现状</vt:lpstr>
      <vt:lpstr>产品销售</vt:lpstr>
      <vt:lpstr>产品制造 探险专用装备有限公司制造 52% 的零售商品</vt:lpstr>
      <vt:lpstr>商业挑战</vt:lpstr>
      <vt:lpstr>公司组织图</vt:lpstr>
    </vt:vector>
  </TitlesOfParts>
  <Manager/>
  <Company>buct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公司背景</dc:title>
  <dc:subject/>
  <dc:creator>snc</dc:creator>
  <cp:keywords/>
  <dc:description/>
  <cp:lastModifiedBy>MA</cp:lastModifiedBy>
  <cp:revision>36</cp:revision>
  <cp:lastPrinted>1998-06-19T00:49:56Z</cp:lastPrinted>
  <dcterms:created xsi:type="dcterms:W3CDTF">2008-01-26T05:04:20Z</dcterms:created>
  <dcterms:modified xsi:type="dcterms:W3CDTF">2008-03-29T16:24:45Z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TC062578592052</vt:lpwstr>
  </property>
</Properties>
</file>