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tx>
        <c:rich>
          <a:bodyPr/>
          <a:lstStyle/>
          <a:p>
            <a:pPr>
              <a:defRPr/>
            </a:pPr>
            <a:r>
              <a:rPr lang="zh-CN" altLang="en-US" sz="2160" b="1" i="0" u="none" strike="noStrike" baseline="0" dirty="0" smtClean="0"/>
              <a:t>预计本期支付金额</a:t>
            </a:r>
            <a:endParaRPr lang="zh-CN" alt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上旬</c:v>
                </c:pt>
              </c:strCache>
            </c:strRef>
          </c:tx>
          <c:dLbls>
            <c:dLblPos val="outEnd"/>
            <c:showVal val="1"/>
          </c:dLbls>
          <c:cat>
            <c:strRef>
              <c:f>Sheet1!$A$2:$A$5</c:f>
              <c:strCache>
                <c:ptCount val="4"/>
                <c:pt idx="0">
                  <c:v>车间</c:v>
                </c:pt>
                <c:pt idx="1">
                  <c:v>办公楼</c:v>
                </c:pt>
                <c:pt idx="2">
                  <c:v>研发室</c:v>
                </c:pt>
                <c:pt idx="3">
                  <c:v>审核部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1252</c:v>
                </c:pt>
                <c:pt idx="1">
                  <c:v>1237</c:v>
                </c:pt>
                <c:pt idx="2">
                  <c:v>1352</c:v>
                </c:pt>
                <c:pt idx="3">
                  <c:v>1623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中旬</c:v>
                </c:pt>
              </c:strCache>
            </c:strRef>
          </c:tx>
          <c:dLbls>
            <c:dLblPos val="outEnd"/>
            <c:showVal val="1"/>
          </c:dLbls>
          <c:cat>
            <c:strRef>
              <c:f>Sheet1!$A$2:$A$5</c:f>
              <c:strCache>
                <c:ptCount val="4"/>
                <c:pt idx="0">
                  <c:v>车间</c:v>
                </c:pt>
                <c:pt idx="1">
                  <c:v>办公楼</c:v>
                </c:pt>
                <c:pt idx="2">
                  <c:v>研发室</c:v>
                </c:pt>
                <c:pt idx="3">
                  <c:v>审核部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1021</c:v>
                </c:pt>
                <c:pt idx="1">
                  <c:v>2154</c:v>
                </c:pt>
                <c:pt idx="2">
                  <c:v>1140</c:v>
                </c:pt>
                <c:pt idx="3">
                  <c:v>1654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下旬</c:v>
                </c:pt>
              </c:strCache>
            </c:strRef>
          </c:tx>
          <c:dLbls>
            <c:dLblPos val="outEnd"/>
            <c:showVal val="1"/>
          </c:dLbls>
          <c:cat>
            <c:strRef>
              <c:f>Sheet1!$A$2:$A$5</c:f>
              <c:strCache>
                <c:ptCount val="4"/>
                <c:pt idx="0">
                  <c:v>车间</c:v>
                </c:pt>
                <c:pt idx="1">
                  <c:v>办公楼</c:v>
                </c:pt>
                <c:pt idx="2">
                  <c:v>研发室</c:v>
                </c:pt>
                <c:pt idx="3">
                  <c:v>审核部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1345</c:v>
                </c:pt>
                <c:pt idx="1">
                  <c:v>2612</c:v>
                </c:pt>
                <c:pt idx="2">
                  <c:v>1054</c:v>
                </c:pt>
                <c:pt idx="3">
                  <c:v>2541</c:v>
                </c:pt>
              </c:numCache>
            </c:numRef>
          </c:val>
        </c:ser>
        <c:dLbls>
          <c:dLblPos val="outEnd"/>
          <c:showVal val="1"/>
        </c:dLbls>
        <c:axId val="105285120"/>
        <c:axId val="105283584"/>
      </c:barChart>
      <c:catAx>
        <c:axId val="105285120"/>
        <c:scaling>
          <c:orientation val="minMax"/>
        </c:scaling>
        <c:axPos val="b"/>
        <c:tickLblPos val="nextTo"/>
        <c:crossAx val="105283584"/>
        <c:crosses val="autoZero"/>
        <c:auto val="1"/>
        <c:lblAlgn val="ctr"/>
        <c:lblOffset val="100"/>
      </c:catAx>
      <c:valAx>
        <c:axId val="105283584"/>
        <c:scaling>
          <c:orientation val="minMax"/>
        </c:scaling>
        <c:axPos val="l"/>
        <c:majorGridlines/>
        <c:numFmt formatCode="General" sourceLinked="1"/>
        <c:tickLblPos val="nextTo"/>
        <c:crossAx val="1052851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zh-CN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CF5A-DA0B-4D1A-8B54-BE01C6DC0FE7}" type="datetimeFigureOut">
              <a:rPr lang="zh-CN" altLang="en-US" smtClean="0"/>
              <a:pPr/>
              <a:t>2008-3-29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84D6-B2F2-4F6B-A961-B7B575541F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CF5A-DA0B-4D1A-8B54-BE01C6DC0FE7}" type="datetimeFigureOut">
              <a:rPr lang="zh-CN" altLang="en-US" smtClean="0"/>
              <a:pPr/>
              <a:t>2008-3-29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84D6-B2F2-4F6B-A961-B7B575541F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CF5A-DA0B-4D1A-8B54-BE01C6DC0FE7}" type="datetimeFigureOut">
              <a:rPr lang="zh-CN" altLang="en-US" smtClean="0"/>
              <a:pPr/>
              <a:t>2008-3-29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84D6-B2F2-4F6B-A961-B7B575541F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CF5A-DA0B-4D1A-8B54-BE01C6DC0FE7}" type="datetimeFigureOut">
              <a:rPr lang="zh-CN" altLang="en-US" smtClean="0"/>
              <a:pPr/>
              <a:t>2008-3-29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84D6-B2F2-4F6B-A961-B7B575541F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CF5A-DA0B-4D1A-8B54-BE01C6DC0FE7}" type="datetimeFigureOut">
              <a:rPr lang="zh-CN" altLang="en-US" smtClean="0"/>
              <a:pPr/>
              <a:t>2008-3-29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84D6-B2F2-4F6B-A961-B7B575541F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CF5A-DA0B-4D1A-8B54-BE01C6DC0FE7}" type="datetimeFigureOut">
              <a:rPr lang="zh-CN" altLang="en-US" smtClean="0"/>
              <a:pPr/>
              <a:t>2008-3-29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84D6-B2F2-4F6B-A961-B7B575541F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CF5A-DA0B-4D1A-8B54-BE01C6DC0FE7}" type="datetimeFigureOut">
              <a:rPr lang="zh-CN" altLang="en-US" smtClean="0"/>
              <a:pPr/>
              <a:t>2008-3-29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84D6-B2F2-4F6B-A961-B7B575541F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CF5A-DA0B-4D1A-8B54-BE01C6DC0FE7}" type="datetimeFigureOut">
              <a:rPr lang="zh-CN" altLang="en-US" smtClean="0"/>
              <a:pPr/>
              <a:t>2008-3-29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84D6-B2F2-4F6B-A961-B7B575541F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CF5A-DA0B-4D1A-8B54-BE01C6DC0FE7}" type="datetimeFigureOut">
              <a:rPr lang="zh-CN" altLang="en-US" smtClean="0"/>
              <a:pPr/>
              <a:t>2008-3-29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84D6-B2F2-4F6B-A961-B7B575541F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CF5A-DA0B-4D1A-8B54-BE01C6DC0FE7}" type="datetimeFigureOut">
              <a:rPr lang="zh-CN" altLang="en-US" smtClean="0"/>
              <a:pPr/>
              <a:t>2008-3-29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84D6-B2F2-4F6B-A961-B7B575541F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CF5A-DA0B-4D1A-8B54-BE01C6DC0FE7}" type="datetimeFigureOut">
              <a:rPr lang="zh-CN" altLang="en-US" smtClean="0"/>
              <a:pPr/>
              <a:t>2008-3-29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84D6-B2F2-4F6B-A961-B7B575541F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5CF5A-DA0B-4D1A-8B54-BE01C6DC0FE7}" type="datetimeFigureOut">
              <a:rPr lang="zh-CN" altLang="en-US" smtClean="0"/>
              <a:pPr/>
              <a:t>2008-3-29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084D6-B2F2-4F6B-A961-B7B575541F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071569"/>
          </a:xfrm>
        </p:spPr>
        <p:txBody>
          <a:bodyPr>
            <a:normAutofit/>
          </a:bodyPr>
          <a:lstStyle/>
          <a:p>
            <a:r>
              <a:rPr lang="zh-CN" altLang="en-US" sz="3600" dirty="0" smtClean="0"/>
              <a:t>基建工程</a:t>
            </a:r>
            <a:endParaRPr lang="zh-CN" altLang="en-US" sz="36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42910" y="1428736"/>
          <a:ext cx="7929620" cy="4668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962"/>
                <a:gridCol w="792962"/>
                <a:gridCol w="792962"/>
                <a:gridCol w="792962"/>
                <a:gridCol w="792962"/>
                <a:gridCol w="792962"/>
                <a:gridCol w="792962"/>
                <a:gridCol w="792962"/>
                <a:gridCol w="792962"/>
                <a:gridCol w="792962"/>
              </a:tblGrid>
              <a:tr h="347929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项目名称</a:t>
                      </a:r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合同编号</a:t>
                      </a:r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合同总额</a:t>
                      </a:r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累计已付款</a:t>
                      </a:r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预计本期工程付款</a:t>
                      </a:r>
                      <a:endParaRPr lang="zh-CN" alt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预计本期支付金额</a:t>
                      </a:r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备注</a:t>
                      </a:r>
                      <a:endParaRPr lang="zh-CN" altLang="en-US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4792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上旬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中旬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下旬</a:t>
                      </a:r>
                      <a:endParaRPr lang="zh-CN" altLang="en-US" dirty="0"/>
                    </a:p>
                  </a:txBody>
                  <a:tcPr anchor="ctr"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95857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车间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2-</a:t>
                      </a:r>
                      <a:r>
                        <a:rPr lang="en-US" altLang="zh-CN" baseline="0" dirty="0" smtClean="0"/>
                        <a:t> 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8653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2544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4314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1252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1021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1345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  <a:tr h="695857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办公楼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2-2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9124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2424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5454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1237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2154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2612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</a:tr>
              <a:tr h="695857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研发室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2-3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8123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1163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5678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1352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1140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1054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</a:tr>
              <a:tr h="695857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外务部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2-4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8987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6741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3457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1623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1654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2541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  <a:tr h="695857">
                <a:tc gridSpan="5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审核</a:t>
                      </a:r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制表</a:t>
                      </a:r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基建工程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65</Words>
  <Application>Microsoft Office PowerPoint</Application>
  <PresentationFormat>全屏显示(4:3)</PresentationFormat>
  <Paragraphs>47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基建工程</vt:lpstr>
      <vt:lpstr>基建工程</vt:lpstr>
    </vt:vector>
  </TitlesOfParts>
  <Company>MS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基建工程</dc:title>
  <dc:creator>MA</dc:creator>
  <cp:lastModifiedBy>MA</cp:lastModifiedBy>
  <cp:revision>12</cp:revision>
  <dcterms:created xsi:type="dcterms:W3CDTF">2008-03-29T13:53:56Z</dcterms:created>
  <dcterms:modified xsi:type="dcterms:W3CDTF">2008-03-29T16:03:08Z</dcterms:modified>
</cp:coreProperties>
</file>